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3" r:id="rId5"/>
  </p:sldMasterIdLst>
  <p:notesMasterIdLst>
    <p:notesMasterId r:id="rId14"/>
  </p:notesMasterIdLst>
  <p:sldIdLst>
    <p:sldId id="256" r:id="rId6"/>
    <p:sldId id="259" r:id="rId7"/>
    <p:sldId id="260" r:id="rId8"/>
    <p:sldId id="262" r:id="rId9"/>
    <p:sldId id="261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1pPr>
    <a:lvl2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2pPr>
    <a:lvl3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3pPr>
    <a:lvl4pPr indent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4pPr>
    <a:lvl5pPr indent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+mn-ea"/>
        <a:cs typeface="Calibri" panose="020F0502020204030204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131">
            <a:extLst>
              <a:ext uri="{FF2B5EF4-FFF2-40B4-BE49-F238E27FC236}">
                <a16:creationId xmlns:a16="http://schemas.microsoft.com/office/drawing/2014/main" id="{F82E3C09-1054-63C6-D269-B3B86FD61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Shape 132">
            <a:extLst>
              <a:ext uri="{FF2B5EF4-FFF2-40B4-BE49-F238E27FC236}">
                <a16:creationId xmlns:a16="http://schemas.microsoft.com/office/drawing/2014/main" id="{3100370E-533A-3E73-EA1C-2A302EF7D5F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n-lt"/>
        <a:ea typeface="+mn-ea"/>
        <a:cs typeface="+mn-cs"/>
        <a:sym typeface="Calibri" panose="020F0502020204030204" pitchFamily="34" charset="0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wer Eng">
            <a:extLst>
              <a:ext uri="{FF2B5EF4-FFF2-40B4-BE49-F238E27FC236}">
                <a16:creationId xmlns:a16="http://schemas.microsoft.com/office/drawing/2014/main" id="{F6985F64-CE85-C165-E7D0-CA08F437D4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5053013"/>
            <a:ext cx="79914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DEB554F-60F6-6D52-6AC1-A7D64702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413" y="0"/>
            <a:ext cx="2268537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Nagłówek Gill Sans Nova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8"/>
            <a:ext cx="9144000" cy="1283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558B840-2508-30E2-10F6-808512BCD39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27964B-2D63-4730-82D3-1D9302B7444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7381338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8581DD-5826-431B-B842-3F3A9AED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4C6E7E-1924-4B5E-A1C1-3993A001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9288E-E0B0-B54D-0889-9D548E10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BDF3D-99CB-4FE1-A423-D14FE3DE57AB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A7A46B-7E34-9FEF-76B9-6A110E4A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D7118B-EB21-B9D9-6AF0-343A372B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A0FF2-D659-4CFC-B76D-554D52DF706F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840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781FB-BBCB-4930-A6EB-B7F1CC85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6D2968-45C7-459C-9B85-94ACFDFED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CB2D6D-07C0-81BD-A195-968A350F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B1316-D43C-44FB-85EA-80AB5DEC1843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C3BF2C-BF28-0DA9-00EB-45531BD0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ED5E00-DF20-AA68-E53B-BED8A909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21949-ECA5-49FE-AF5E-60816CBE1A52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75593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E5DE3F-B8C8-42E8-9692-C68954B6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999985-AA0D-44FF-9D42-F37549AC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1C45DC-E414-43EB-9E2A-F54051F6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F874DAA-A4A7-3EE6-4311-DA871D51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E81C2-7691-4AEA-81E1-80BEB2BA65AF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BFC55D80-D594-D8AC-F50F-C3BBF0AE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DA5FC1AD-998E-5B14-92B3-A5A50F80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8719A-F6AC-4920-95EF-1ECF0F62265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03621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C2E5D2-B4E1-435E-A71A-1272ACCA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D5C3D7-ADAB-4133-8D38-6B798BF3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83EBA1F-7846-41E1-987E-0D12AD9A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030D56D-5123-4A2D-B7E6-F67A82BD4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6D379A-0C37-4C0F-B9BE-D0F82DD01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D503B0C3-F8CE-3851-0825-E78D8823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D6860-3DB7-4660-A897-B8CC5AABA1A5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D7CCFC2-6E2C-C385-4BF4-F4CC81F7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9CF46D9C-C12F-BB7C-A477-0D260D7E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81405-95A1-4CEE-B2BD-CE6E5C1CAD1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6992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B5CC76-BD31-43C2-9C62-F614DF1A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ABCFCE49-CB35-84CE-5FC9-3863CED9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B2D11-B312-43EE-B05B-77585268258E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944941F-D7B6-93A3-05C5-5CA4D166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BA87630B-835A-C6A9-831F-63556B5F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29DF1-146B-4465-8490-D610B520554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47231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66018F97-373F-5DD4-0165-63B99168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080C7-4B41-4567-922A-1842566EDCDA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83C78051-7690-CF1A-36CB-D5A9EBE6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AD25088B-2D5F-3736-6CC1-2042A65D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178F8-3792-4892-8247-BDF1DCCD26D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4876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CBDE7F-6897-43F0-BC34-27778A62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8DF370-BB39-4B11-AF7E-E2F79DD1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5C25F90-5ABE-4B45-8033-C01E9F72E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FACBD13F-D68E-704F-DC14-2125870B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2EFBC-EF4F-4D5C-8AC0-7056533B41F2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D7E77BCA-BCA1-C90D-5E26-61C0000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A641527E-1730-2100-7550-8EDE2248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F972B-46EC-436A-8B1C-5614444BFEB5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58440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C20A8E-2F5D-46C8-A951-B45F1D9F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18FAEEF-F979-4FC0-9182-DC9C9EDAB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B50262-11B9-48D5-A362-4778C2F8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A11A7BDC-2CFC-3B52-18FB-534484ED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5CE22-DC5E-4AC9-9CE4-5FD0C43ABA0C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936AD2CB-392A-31A2-CCC1-7A07CF4E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164811CC-B595-ED3C-F039-A563D4ED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685AA-E8FE-4883-9CDD-D28AE20740F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24440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7B5E5-41B3-4557-B4C4-6929A352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437EB7-C095-4805-AB0C-C08F4D912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3A74A-B1E4-150B-60A0-C5BE5B2F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C6CB3-DD19-4EFA-B33B-A464216AA4EC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C7D4D1-99F3-5B2D-5132-45835F6E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594726-1C46-5776-A0A9-5919640C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59184-6D98-4F60-8679-FA8DD0BF3010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26189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4D3EFDF-3CF3-42C1-9EC1-CA5B276FE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6CB9B3-3170-41A6-A4A1-4BB28809F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3E3D8F-C8C8-D757-704F-AC397E73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D6F16-3EEB-45C8-88F6-86B418E2F1A7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0992EF-B005-24BE-4397-E8E55FF0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DF2C41-600A-5A8B-1881-44E01CD1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5DB3E-22BC-4656-9F7B-BB7A18E89CB0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698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główek"/>
          <p:cNvSpPr txBox="1">
            <a:spLocks noGrp="1"/>
          </p:cNvSpPr>
          <p:nvPr>
            <p:ph type="title"/>
          </p:nvPr>
        </p:nvSpPr>
        <p:spPr>
          <a:xfrm>
            <a:off x="624840" y="590603"/>
            <a:ext cx="10515601" cy="1325563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pl-PL"/>
              <a:t>Kliknij, aby edytować styl</a:t>
            </a:r>
            <a:endParaRPr/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624840" y="2074597"/>
            <a:ext cx="10515601" cy="4072256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014E670-FB4D-513F-2748-1D1F9641123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F520E-9B6B-41B9-82BA-B45DBFEE231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734924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ymbol zastępczy tekstu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0DF0F7-AB4A-4F63-9C54-CED274775F30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84CD1-9F11-4C88-9DEA-675298F48B12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859888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ymbol zastępczy tekstu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8BCCA9-C0C9-C644-BC87-7628A2679802}"/>
              </a:ext>
            </a:extLst>
          </p:cNvPr>
          <p:cNvSpPr txBox="1">
            <a:spLocks noGrp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ACE22-7A17-4C86-8BA0-5FFF581E100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715847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2416968" y="2268140"/>
            <a:ext cx="7358064" cy="2321720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BCA0607-C5C1-3458-851D-555D6EC0365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5973763" y="6535738"/>
            <a:ext cx="239712" cy="233362"/>
          </a:xfrm>
        </p:spPr>
        <p:txBody>
          <a:bodyPr lIns="35718" tIns="35718" rIns="35718" bIns="35718" anchor="t"/>
          <a:lstStyle>
            <a:lvl1pPr algn="ctr" defTabSz="40957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4DC2EA66-79CE-4E31-A87F-BB7CE19D25A0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4174460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2193726" y="178593"/>
            <a:ext cx="7804548" cy="151804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6" y="1821656"/>
            <a:ext cx="7804548" cy="4420196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3055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buChar char="•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500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945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390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83593" indent="-305593" algn="l" defTabSz="410765">
              <a:lnSpc>
                <a:spcPct val="100000"/>
              </a:lnSpc>
              <a:spcBef>
                <a:spcPts val="2900"/>
              </a:spcBef>
              <a:buSzPct val="145000"/>
              <a:defRPr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67014B9-83D0-4E66-8D0E-54FC740707B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5973763" y="6535738"/>
            <a:ext cx="239712" cy="233362"/>
          </a:xfrm>
        </p:spPr>
        <p:txBody>
          <a:bodyPr lIns="35718" tIns="35718" rIns="35718" bIns="35718" anchor="t"/>
          <a:lstStyle>
            <a:lvl1pPr algn="ctr" defTabSz="40957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A2DEB5A4-7664-4030-9BFE-B789741AEA9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066534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2193726" y="178593"/>
            <a:ext cx="7804548" cy="151804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6918FA8-EA7C-C147-9EC1-7DBFB5CE863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5973763" y="6535738"/>
            <a:ext cx="239712" cy="233362"/>
          </a:xfrm>
        </p:spPr>
        <p:txBody>
          <a:bodyPr lIns="35718" tIns="35718" rIns="35718" bIns="35718" anchor="t"/>
          <a:lstStyle>
            <a:lvl1pPr algn="ctr" defTabSz="409575"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D8CB5EE9-8F98-4294-ABDE-D0AB8B3E073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0526723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2416968" y="1151929"/>
            <a:ext cx="7358064" cy="2321720"/>
          </a:xfrm>
          <a:prstGeom prst="rect">
            <a:avLst/>
          </a:prstGeom>
        </p:spPr>
        <p:txBody>
          <a:bodyPr lIns="35718" tIns="35718" rIns="35718" bIns="35718" anchor="b"/>
          <a:lstStyle>
            <a:lvl1pPr defTabSz="410765">
              <a:lnSpc>
                <a:spcPct val="100000"/>
              </a:lnSpc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8" y="3545085"/>
            <a:ext cx="7358064" cy="794744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ct val="100000"/>
              </a:lnSpc>
              <a:spcBef>
                <a:spcPts val="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410765">
              <a:lnSpc>
                <a:spcPct val="100000"/>
              </a:lnSpc>
              <a:spcBef>
                <a:spcPts val="0"/>
              </a:spcBef>
              <a:buSzTx/>
              <a:buNone/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8B6C5F2-1D50-36CB-AFCE-DFD9058FF07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5973763" y="6535738"/>
            <a:ext cx="239712" cy="233362"/>
          </a:xfrm>
        </p:spPr>
        <p:txBody>
          <a:bodyPr lIns="35718" tIns="35718" rIns="35718" bIns="35718" anchor="t"/>
          <a:lstStyle>
            <a:lvl1pPr algn="ctr" defTabSz="409575">
              <a:defRPr sz="11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FA05F4FD-F013-427F-A833-720F6E89E27B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397972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8AD5A0-0C58-4D7C-BEB9-09A53602F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C7F86A-AAA5-466D-946E-CC77AC282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477CE8-B99A-EF1A-81F4-3C4ED442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D9AB5-B232-4A4B-B46D-C99F707A37AC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56A7A4-7A04-4051-23D0-C0E5340A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l-PL" alt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AE654E-F573-395B-124A-BC99F96D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DDA41-FC1D-48D8-BE4C-E0B79360295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941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Text">
            <a:extLst>
              <a:ext uri="{FF2B5EF4-FFF2-40B4-BE49-F238E27FC236}">
                <a16:creationId xmlns:a16="http://schemas.microsoft.com/office/drawing/2014/main" id="{AF69A369-B8CB-4A2B-0AB5-516270E4D00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>
                <a:sym typeface="Gill Sans Nova" panose="020B0602020104020203" pitchFamily="34" charset="0"/>
              </a:rPr>
              <a:t>Title Text</a:t>
            </a:r>
          </a:p>
        </p:txBody>
      </p:sp>
      <p:sp>
        <p:nvSpPr>
          <p:cNvPr id="1027" name="Body Level One…">
            <a:extLst>
              <a:ext uri="{FF2B5EF4-FFF2-40B4-BE49-F238E27FC236}">
                <a16:creationId xmlns:a16="http://schemas.microsoft.com/office/drawing/2014/main" id="{135355A4-E4A3-9C7E-4CED-1E8A0D48972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>
                <a:sym typeface="Gill Sans Nova" panose="020B0602020104020203" pitchFamily="34" charset="0"/>
              </a:rPr>
              <a:t>Body Level One</a:t>
            </a:r>
          </a:p>
          <a:p>
            <a:pPr lvl="1"/>
            <a:r>
              <a:rPr lang="pl-PL" altLang="pl-PL">
                <a:sym typeface="Gill Sans Nova" panose="020B0602020104020203" pitchFamily="34" charset="0"/>
              </a:rPr>
              <a:t>Body Level Two</a:t>
            </a:r>
          </a:p>
          <a:p>
            <a:pPr lvl="2"/>
            <a:r>
              <a:rPr lang="pl-PL" altLang="pl-PL">
                <a:sym typeface="Gill Sans Nova" panose="020B0602020104020203" pitchFamily="34" charset="0"/>
              </a:rPr>
              <a:t>Body Level Three</a:t>
            </a:r>
          </a:p>
          <a:p>
            <a:pPr lvl="3"/>
            <a:r>
              <a:rPr lang="pl-PL" altLang="pl-PL">
                <a:sym typeface="Gill Sans Nova" panose="020B0602020104020203" pitchFamily="34" charset="0"/>
              </a:rPr>
              <a:t>Body Level Four</a:t>
            </a:r>
          </a:p>
          <a:p>
            <a:pPr lvl="4"/>
            <a:r>
              <a:rPr lang="pl-PL" altLang="pl-PL">
                <a:sym typeface="Gill Sans Nova" panose="020B0602020104020203" pitchFamily="34" charset="0"/>
              </a:rPr>
              <a:t>Body Level Five</a:t>
            </a:r>
          </a:p>
        </p:txBody>
      </p:sp>
      <p:sp>
        <p:nvSpPr>
          <p:cNvPr id="1028" name="Slide Number">
            <a:extLst>
              <a:ext uri="{FF2B5EF4-FFF2-40B4-BE49-F238E27FC236}">
                <a16:creationId xmlns:a16="http://schemas.microsoft.com/office/drawing/2014/main" id="{8E6EBF15-6417-BE6B-616B-DB17BF0C678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>
              <a:defRPr sz="1200"/>
            </a:lvl1pPr>
          </a:lstStyle>
          <a:p>
            <a:fld id="{FE6EBE27-8BAA-4770-BBC1-3DCCB87D5630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0" r:id="rId2"/>
    <p:sldLayoutId id="2147483681" r:id="rId3"/>
    <p:sldLayoutId id="2147483682" r:id="rId4"/>
    <p:sldLayoutId id="2147483695" r:id="rId5"/>
    <p:sldLayoutId id="2147483696" r:id="rId6"/>
    <p:sldLayoutId id="2147483697" r:id="rId7"/>
    <p:sldLayoutId id="2147483698" r:id="rId8"/>
  </p:sldLayoutIdLst>
  <p:transition spd="med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4FA3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4FA3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4FA3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4FA3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4FA3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4FA3"/>
          </a:solidFill>
          <a:uFillTx/>
          <a:latin typeface="Gill Sans Nova"/>
          <a:ea typeface="Gill Sans Nova"/>
          <a:cs typeface="Gill Sans Nova"/>
          <a:sym typeface="Gill Sans Nova"/>
        </a:defRPr>
      </a:lvl9pPr>
    </p:titleStyle>
    <p:bodyStyle>
      <a:lvl1pPr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2800">
          <a:solidFill>
            <a:srgbClr val="404040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1pPr>
      <a:lvl2pPr marL="723900" indent="-2667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2800">
          <a:solidFill>
            <a:srgbClr val="404040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2pPr>
      <a:lvl3pPr marL="1233488" indent="-319088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2800">
          <a:solidFill>
            <a:srgbClr val="404040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3pPr>
      <a:lvl4pPr marL="1727200" indent="-3556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2800">
          <a:solidFill>
            <a:srgbClr val="404040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4pPr>
      <a:lvl5pPr marL="2184400" indent="-355600"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Char char="•"/>
        <a:defRPr sz="2800">
          <a:solidFill>
            <a:srgbClr val="404040"/>
          </a:solidFill>
          <a:latin typeface="Gill Sans Nova"/>
          <a:ea typeface="Gill Sans Nova"/>
          <a:cs typeface="Gill Sans Nova"/>
          <a:sym typeface="Gill Sans Nova" panose="020B0602020104020203" pitchFamily="34" charset="0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Gill Sans Nova"/>
          <a:ea typeface="Gill Sans Nova"/>
          <a:cs typeface="Gill Sans Nova"/>
          <a:sym typeface="Gill Sans Nov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ymbol zastępczy tytułu 1">
            <a:extLst>
              <a:ext uri="{FF2B5EF4-FFF2-40B4-BE49-F238E27FC236}">
                <a16:creationId xmlns:a16="http://schemas.microsoft.com/office/drawing/2014/main" id="{565D7DB4-5BD7-F4D1-2A07-476C8B8257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</a:p>
        </p:txBody>
      </p:sp>
      <p:sp>
        <p:nvSpPr>
          <p:cNvPr id="2051" name="Symbol zastępczy tekstu 2">
            <a:extLst>
              <a:ext uri="{FF2B5EF4-FFF2-40B4-BE49-F238E27FC236}">
                <a16:creationId xmlns:a16="http://schemas.microsoft.com/office/drawing/2014/main" id="{72373E4B-0AEA-43A2-9035-82FCA499BD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2052" name="Symbol zastępczy daty 3">
            <a:extLst>
              <a:ext uri="{FF2B5EF4-FFF2-40B4-BE49-F238E27FC236}">
                <a16:creationId xmlns:a16="http://schemas.microsoft.com/office/drawing/2014/main" id="{4ABFA4E3-F8DB-CDEA-C979-C93E2882A3C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defRPr sz="1200">
                <a:solidFill>
                  <a:srgbClr val="898989"/>
                </a:solidFill>
              </a:defRPr>
            </a:lvl1pPr>
          </a:lstStyle>
          <a:p>
            <a:fld id="{526FE429-860E-44F4-BAA4-83B26C7E1917}" type="datetimeFigureOut">
              <a:rPr lang="pl-PL" altLang="pl-PL"/>
              <a:pPr/>
              <a:t>23.05.2022</a:t>
            </a:fld>
            <a:endParaRPr lang="pl-PL" altLang="pl-PL"/>
          </a:p>
        </p:txBody>
      </p:sp>
      <p:sp>
        <p:nvSpPr>
          <p:cNvPr id="2053" name="Symbol zastępczy stopki 4">
            <a:extLst>
              <a:ext uri="{FF2B5EF4-FFF2-40B4-BE49-F238E27FC236}">
                <a16:creationId xmlns:a16="http://schemas.microsoft.com/office/drawing/2014/main" id="{F9E85836-A452-A538-815E-750F6A636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>
              <a:defRPr sz="1200">
                <a:solidFill>
                  <a:srgbClr val="898989"/>
                </a:solidFill>
              </a:defRPr>
            </a:lvl1pPr>
          </a:lstStyle>
          <a:p>
            <a:endParaRPr lang="pl-PL" altLang="pl-PL"/>
          </a:p>
        </p:txBody>
      </p:sp>
      <p:sp>
        <p:nvSpPr>
          <p:cNvPr id="2054" name="Symbol zastępczy numeru slajdu 5">
            <a:extLst>
              <a:ext uri="{FF2B5EF4-FFF2-40B4-BE49-F238E27FC236}">
                <a16:creationId xmlns:a16="http://schemas.microsoft.com/office/drawing/2014/main" id="{17F1C9BB-34F4-B7DC-1DB6-EB3014399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898989"/>
                </a:solidFill>
              </a:defRPr>
            </a:lvl1pPr>
          </a:lstStyle>
          <a:p>
            <a:fld id="{1BEB1D58-E205-4942-9E46-499BF443FACD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tjabber/spinaker-elasticsearch" TargetMode="External"/><Relationship Id="rId4" Type="http://schemas.openxmlformats.org/officeDocument/2006/relationships/hyperlink" Target="https://github.com/hunspel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>
            <a:extLst>
              <a:ext uri="{FF2B5EF4-FFF2-40B4-BE49-F238E27FC236}">
                <a16:creationId xmlns:a16="http://schemas.microsoft.com/office/drawing/2014/main" id="{71E7BCD9-FE9B-0607-B5B0-3BB8193BDA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058863"/>
            <a:ext cx="9144000" cy="2106612"/>
          </a:xfrm>
        </p:spPr>
        <p:txBody>
          <a:bodyPr/>
          <a:lstStyle/>
          <a:p>
            <a:pPr eaLnBrk="1" hangingPunct="1"/>
            <a:r>
              <a:rPr lang="pl-PL" altLang="pl-PL" b="1">
                <a:latin typeface="Gill Sans"/>
                <a:ea typeface="Gill Sans"/>
                <a:cs typeface="Gill Sans"/>
                <a:sym typeface="Gill Sans"/>
              </a:rPr>
              <a:t>Full text search and other things…</a:t>
            </a:r>
            <a:br>
              <a:rPr lang="pl-PL" altLang="pl-PL" b="1">
                <a:latin typeface="Gill Sans"/>
                <a:ea typeface="Gill Sans"/>
                <a:cs typeface="Gill Sans"/>
                <a:sym typeface="Gill Sans"/>
              </a:rPr>
            </a:br>
            <a:r>
              <a:rPr lang="pl-PL" altLang="pl-PL" b="1">
                <a:latin typeface="Gill Sans"/>
                <a:ea typeface="Gill Sans"/>
                <a:cs typeface="Gill Sans"/>
                <a:sym typeface="Gill Sans"/>
              </a:rPr>
              <a:t>(based on Elasticsearch)</a:t>
            </a:r>
          </a:p>
        </p:txBody>
      </p:sp>
      <p:sp>
        <p:nvSpPr>
          <p:cNvPr id="9219" name="Symbol zastępczy tekstu 2">
            <a:extLst>
              <a:ext uri="{FF2B5EF4-FFF2-40B4-BE49-F238E27FC236}">
                <a16:creationId xmlns:a16="http://schemas.microsoft.com/office/drawing/2014/main" id="{97CA64E5-4B70-FF25-0C98-816689EBEB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61405" y="3692526"/>
            <a:ext cx="9144000" cy="1282700"/>
          </a:xfrm>
        </p:spPr>
        <p:txBody>
          <a:bodyPr/>
          <a:lstStyle/>
          <a:p>
            <a:pPr algn="r" eaLnBrk="1" hangingPunct="1"/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Maciej Kowalski</a:t>
            </a:r>
          </a:p>
          <a:p>
            <a:pPr algn="r" eaLnBrk="1" hangingPunct="1"/>
            <a:r>
              <a:rPr lang="pl-PL" b="1" dirty="0" err="1"/>
              <a:t>National</a:t>
            </a:r>
            <a:r>
              <a:rPr lang="pl-PL" b="1" dirty="0"/>
              <a:t> Information Processing </a:t>
            </a:r>
            <a:r>
              <a:rPr lang="pl-PL" b="1" dirty="0" err="1"/>
              <a:t>Institute</a:t>
            </a:r>
            <a:endParaRPr lang="pl-PL" b="1" dirty="0"/>
          </a:p>
          <a:p>
            <a:pPr algn="r" eaLnBrk="1" hangingPunct="1"/>
            <a:endParaRPr lang="pl-PL" altLang="pl-PL" dirty="0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4">
            <a:extLst>
              <a:ext uri="{FF2B5EF4-FFF2-40B4-BE49-F238E27FC236}">
                <a16:creationId xmlns:a16="http://schemas.microsoft.com/office/drawing/2014/main" id="{4DE38A3D-C3B4-4706-D7FF-E55DBDC952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Text search engines?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C634BEBC-E711-086A-C83E-E1F42F8D1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475" y="3270115"/>
            <a:ext cx="10515600" cy="40719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err="1">
                <a:sym typeface="Gill Sans Nova"/>
              </a:rPr>
              <a:t>Imagine</a:t>
            </a:r>
            <a:r>
              <a:rPr lang="pl-PL" dirty="0">
                <a:sym typeface="Gill Sans Nova"/>
              </a:rPr>
              <a:t> a </a:t>
            </a:r>
            <a:r>
              <a:rPr lang="pl-PL" dirty="0" err="1">
                <a:sym typeface="Gill Sans Nova"/>
              </a:rPr>
              <a:t>bunch</a:t>
            </a:r>
            <a:r>
              <a:rPr lang="pl-PL" dirty="0">
                <a:sym typeface="Gill Sans Nova"/>
              </a:rPr>
              <a:t> of </a:t>
            </a:r>
            <a:r>
              <a:rPr lang="pl-PL" dirty="0" err="1">
                <a:sym typeface="Gill Sans Nova"/>
              </a:rPr>
              <a:t>documents</a:t>
            </a:r>
            <a:r>
              <a:rPr lang="pl-PL" dirty="0">
                <a:sym typeface="Gill Sans Nova"/>
              </a:rPr>
              <a:t>: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l-PL" dirty="0">
                <a:sym typeface="Gill Sans Nova"/>
              </a:rPr>
              <a:t>How to </a:t>
            </a:r>
            <a:r>
              <a:rPr lang="pl-PL" dirty="0" err="1">
                <a:sym typeface="Gill Sans Nova"/>
              </a:rPr>
              <a:t>find</a:t>
            </a:r>
            <a:r>
              <a:rPr lang="pl-PL" dirty="0">
                <a:sym typeface="Gill Sans Nova"/>
              </a:rPr>
              <a:t> </a:t>
            </a:r>
            <a:r>
              <a:rPr lang="pl-PL" dirty="0" err="1">
                <a:sym typeface="Gill Sans Nova"/>
              </a:rPr>
              <a:t>ones</a:t>
            </a:r>
            <a:r>
              <a:rPr lang="pl-PL" dirty="0">
                <a:sym typeface="Gill Sans Nova"/>
              </a:rPr>
              <a:t> with </a:t>
            </a:r>
            <a:r>
              <a:rPr lang="pl-PL" dirty="0" err="1">
                <a:sym typeface="Gill Sans Nova"/>
              </a:rPr>
              <a:t>particular</a:t>
            </a:r>
            <a:r>
              <a:rPr lang="pl-PL" dirty="0">
                <a:sym typeface="Gill Sans Nova"/>
              </a:rPr>
              <a:t> </a:t>
            </a:r>
            <a:r>
              <a:rPr lang="pl-PL" dirty="0" err="1">
                <a:sym typeface="Gill Sans Nova"/>
              </a:rPr>
              <a:t>phrase</a:t>
            </a:r>
            <a:r>
              <a:rPr lang="pl-PL" dirty="0">
                <a:sym typeface="Gill Sans Nova"/>
              </a:rPr>
              <a:t> </a:t>
            </a:r>
            <a:r>
              <a:rPr lang="pl-PL" dirty="0" err="1">
                <a:sym typeface="Gill Sans Nova"/>
              </a:rPr>
              <a:t>inside</a:t>
            </a:r>
            <a:r>
              <a:rPr lang="pl-PL" dirty="0">
                <a:sym typeface="Gill Sans Nova"/>
              </a:rPr>
              <a:t>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>
              <a:sym typeface="Gill Sans Nova"/>
            </a:endParaRPr>
          </a:p>
        </p:txBody>
      </p:sp>
      <p:pic>
        <p:nvPicPr>
          <p:cNvPr id="10244" name="Picture 2" descr="Being at ease with not knowing | J2 Solutions">
            <a:extLst>
              <a:ext uri="{FF2B5EF4-FFF2-40B4-BE49-F238E27FC236}">
                <a16:creationId xmlns:a16="http://schemas.microsoft.com/office/drawing/2014/main" id="{DDFEC55A-3312-DB30-A84F-CB4F0715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474" y="1531022"/>
            <a:ext cx="22733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1">
            <a:extLst>
              <a:ext uri="{FF2B5EF4-FFF2-40B4-BE49-F238E27FC236}">
                <a16:creationId xmlns:a16="http://schemas.microsoft.com/office/drawing/2014/main" id="{6911AAEB-0DE0-29F5-1185-E2B0AFFEC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Inverted Index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11267" name="Symbol zastępczy tekstu 2">
            <a:extLst>
              <a:ext uri="{FF2B5EF4-FFF2-40B4-BE49-F238E27FC236}">
                <a16:creationId xmlns:a16="http://schemas.microsoft.com/office/drawing/2014/main" id="{B431815D-DE66-7482-96D2-69469E880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475" y="1736725"/>
            <a:ext cx="10515600" cy="4071938"/>
          </a:xfrm>
        </p:spPr>
        <p:txBody>
          <a:bodyPr/>
          <a:lstStyle/>
          <a:p>
            <a:pPr eaLnBrk="1" hangingPunct="1"/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It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is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the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basis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of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every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search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algorithm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.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Each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index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entry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is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a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word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(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or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term,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it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depends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how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you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divide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it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) and a list of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document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where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that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particular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word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is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located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(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possibly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with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locations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within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that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</a:t>
            </a:r>
            <a:r>
              <a:rPr lang="pl-PL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document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).</a:t>
            </a:r>
          </a:p>
          <a:p>
            <a:pPr eaLnBrk="1" hangingPunct="1"/>
            <a:endParaRPr lang="pl-PL" altLang="pl-PL" dirty="0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lvl="4" eaLnBrk="1" hangingPunct="1"/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D1) </a:t>
            </a:r>
            <a:r>
              <a:rPr lang="pl-PL" altLang="pl-PL" i="1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 love </a:t>
            </a:r>
            <a:r>
              <a:rPr lang="pl-PL" altLang="pl-PL" i="1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you</a:t>
            </a:r>
            <a:endParaRPr lang="pl-PL" altLang="pl-PL" i="1" dirty="0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lvl="4" eaLnBrk="1" hangingPunct="1"/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D2) </a:t>
            </a:r>
            <a:r>
              <a:rPr lang="pl-PL" altLang="pl-PL" i="1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Love </a:t>
            </a:r>
            <a:r>
              <a:rPr lang="pl-PL" altLang="pl-PL" i="1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is</a:t>
            </a:r>
            <a:r>
              <a:rPr lang="pl-PL" altLang="pl-PL" i="1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blind</a:t>
            </a:r>
          </a:p>
          <a:p>
            <a:pPr lvl="4" eaLnBrk="1" hangingPunct="1"/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D3) </a:t>
            </a:r>
            <a:r>
              <a:rPr lang="pl-PL" altLang="pl-PL" i="1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Blind </a:t>
            </a:r>
            <a:r>
              <a:rPr lang="pl-PL" altLang="pl-PL" i="1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justice</a:t>
            </a:r>
            <a:endParaRPr lang="pl-PL" altLang="pl-PL" i="1" dirty="0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eaLnBrk="1" hangingPunct="1"/>
            <a:endParaRPr lang="en-GB" altLang="pl-PL" dirty="0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4" name="Nawias klamrowy zamykający 3">
            <a:extLst>
              <a:ext uri="{FF2B5EF4-FFF2-40B4-BE49-F238E27FC236}">
                <a16:creationId xmlns:a16="http://schemas.microsoft.com/office/drawing/2014/main" id="{213B13EA-22E7-987F-2B5C-EA4DFF2EA3F3}"/>
              </a:ext>
            </a:extLst>
          </p:cNvPr>
          <p:cNvSpPr/>
          <p:nvPr/>
        </p:nvSpPr>
        <p:spPr>
          <a:xfrm>
            <a:off x="5743667" y="3919436"/>
            <a:ext cx="277946" cy="1466263"/>
          </a:xfrm>
          <a:prstGeom prst="rightBrace">
            <a:avLst>
              <a:gd name="adj1" fmla="val 8333"/>
              <a:gd name="adj2" fmla="val 49724"/>
            </a:avLst>
          </a:prstGeom>
          <a:noFill/>
          <a:ln w="38100" cap="flat">
            <a:solidFill>
              <a:schemeClr val="accent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9" tIns="45719" rIns="91439" bIns="45719" spcCol="38100"/>
          <a:lstStyle/>
          <a:p>
            <a:pPr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latin typeface="+mn-lt"/>
              <a:cs typeface="+mn-cs"/>
              <a:sym typeface="Calibri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B848431-1B74-48C7-F649-682FBCA3D7E0}"/>
              </a:ext>
            </a:extLst>
          </p:cNvPr>
          <p:cNvGraphicFramePr>
            <a:graphicFrameLocks noGrp="1"/>
          </p:cNvGraphicFramePr>
          <p:nvPr/>
        </p:nvGraphicFramePr>
        <p:xfrm>
          <a:off x="6336349" y="3772457"/>
          <a:ext cx="2976836" cy="17602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88418">
                  <a:extLst>
                    <a:ext uri="{9D8B030D-6E8A-4147-A177-3AD203B41FA5}">
                      <a16:colId xmlns:a16="http://schemas.microsoft.com/office/drawing/2014/main" val="737649216"/>
                    </a:ext>
                  </a:extLst>
                </a:gridCol>
                <a:gridCol w="1488418">
                  <a:extLst>
                    <a:ext uri="{9D8B030D-6E8A-4147-A177-3AD203B41FA5}">
                      <a16:colId xmlns:a16="http://schemas.microsoft.com/office/drawing/2014/main" val="3787857586"/>
                    </a:ext>
                  </a:extLst>
                </a:gridCol>
              </a:tblGrid>
              <a:tr h="244264">
                <a:tc>
                  <a:txBody>
                    <a:bodyPr/>
                    <a:lstStyle/>
                    <a:p>
                      <a:r>
                        <a:rPr lang="pl-PL" sz="1050" dirty="0" err="1"/>
                        <a:t>word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 err="1"/>
                        <a:t>documents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31400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/>
                        <a:t>i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(1, 1)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43741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/>
                        <a:t>love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(1, 2), (2,</a:t>
                      </a:r>
                      <a:r>
                        <a:rPr lang="pl-PL" sz="1050" baseline="0" dirty="0"/>
                        <a:t> 1)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72702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err="1"/>
                        <a:t>you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(1, 3)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98432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err="1"/>
                        <a:t>is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(2, 2)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5839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/>
                        <a:t>blind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(2, 3), (3,</a:t>
                      </a:r>
                      <a:r>
                        <a:rPr lang="pl-PL" sz="1050" baseline="0" dirty="0"/>
                        <a:t> 1)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66543"/>
                  </a:ext>
                </a:extLst>
              </a:tr>
              <a:tr h="244264">
                <a:tc>
                  <a:txBody>
                    <a:bodyPr/>
                    <a:lstStyle/>
                    <a:p>
                      <a:r>
                        <a:rPr lang="pl-PL" sz="1050" dirty="0" err="1"/>
                        <a:t>justice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50" dirty="0"/>
                        <a:t>(3,</a:t>
                      </a:r>
                      <a:r>
                        <a:rPr lang="pl-PL" sz="1050" baseline="0" dirty="0"/>
                        <a:t> 2)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84245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DC276183-3A3E-B823-A2F1-28D72709F208}"/>
              </a:ext>
            </a:extLst>
          </p:cNvPr>
          <p:cNvSpPr txBox="1"/>
          <p:nvPr/>
        </p:nvSpPr>
        <p:spPr>
          <a:xfrm>
            <a:off x="6336349" y="5639387"/>
            <a:ext cx="5521702" cy="3539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1700" kern="0" dirty="0" err="1">
                <a:latin typeface="+mn-lt"/>
                <a:cs typeface="+mn-cs"/>
                <a:sym typeface="Calibri"/>
              </a:rPr>
              <a:t>More</a:t>
            </a:r>
            <a:r>
              <a:rPr lang="pl-PL" sz="1700" kern="0" dirty="0">
                <a:latin typeface="+mn-lt"/>
                <a:cs typeface="+mn-cs"/>
                <a:sym typeface="Calibri"/>
              </a:rPr>
              <a:t>: https://xlinux.nist.gov/dads/HTML/invertedIndex.html</a:t>
            </a:r>
            <a:endParaRPr lang="en-GB" sz="1700" kern="0" dirty="0">
              <a:latin typeface="+mn-lt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6E45B09E-64E1-46FD-243D-B9AE4A0E3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Text Search Engines?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pic>
        <p:nvPicPr>
          <p:cNvPr id="12291" name="Obraz 3">
            <a:extLst>
              <a:ext uri="{FF2B5EF4-FFF2-40B4-BE49-F238E27FC236}">
                <a16:creationId xmlns:a16="http://schemas.microsoft.com/office/drawing/2014/main" id="{35D5955D-FADA-A0DC-38A7-912848EBE7B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36" y="1997075"/>
            <a:ext cx="354965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Obraz 4">
            <a:extLst>
              <a:ext uri="{FF2B5EF4-FFF2-40B4-BE49-F238E27FC236}">
                <a16:creationId xmlns:a16="http://schemas.microsoft.com/office/drawing/2014/main" id="{74BEE345-1158-4771-328D-924CB71AFDF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330" y="1428355"/>
            <a:ext cx="2660431" cy="134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https://upload.wikimedia.org/wikipedia/commons/thumb/d/d1/Apache_Nutch_logo.svg/320px-Apache_Nutch_logo.svg.png">
            <a:extLst>
              <a:ext uri="{FF2B5EF4-FFF2-40B4-BE49-F238E27FC236}">
                <a16:creationId xmlns:a16="http://schemas.microsoft.com/office/drawing/2014/main" id="{9DBC77C3-8B7D-8B51-575D-A930DC6B2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0059">
            <a:off x="1432442" y="4375149"/>
            <a:ext cx="3048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Lucene logo">
            <a:extLst>
              <a:ext uri="{FF2B5EF4-FFF2-40B4-BE49-F238E27FC236}">
                <a16:creationId xmlns:a16="http://schemas.microsoft.com/office/drawing/2014/main" id="{E109F0A1-EB09-F4D2-1788-877B01DE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697" y="2169495"/>
            <a:ext cx="33147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" descr="victorroblesweb.es/wp-content/uploads/2014/12/s...">
            <a:extLst>
              <a:ext uri="{FF2B5EF4-FFF2-40B4-BE49-F238E27FC236}">
                <a16:creationId xmlns:a16="http://schemas.microsoft.com/office/drawing/2014/main" id="{81DF7120-1184-D91F-BBB6-AE632F29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47" y="2889011"/>
            <a:ext cx="27432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6" descr="https://upload.wikimedia.org/wikipedia/commons/thumb/f/f4/Elasticsearch_logo.svg/512px-Elasticsearch_logo.svg.png">
            <a:extLst>
              <a:ext uri="{FF2B5EF4-FFF2-40B4-BE49-F238E27FC236}">
                <a16:creationId xmlns:a16="http://schemas.microsoft.com/office/drawing/2014/main" id="{73D50CC4-3262-D717-A6AA-0F2C0583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80" y="3974861"/>
            <a:ext cx="3576003" cy="78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>
            <a:extLst>
              <a:ext uri="{FF2B5EF4-FFF2-40B4-BE49-F238E27FC236}">
                <a16:creationId xmlns:a16="http://schemas.microsoft.com/office/drawing/2014/main" id="{0E4B54EE-A268-9B2D-D684-AF4D58A9D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Elasticsearch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13315" name="Symbol zastępczy tekstu 2">
            <a:extLst>
              <a:ext uri="{FF2B5EF4-FFF2-40B4-BE49-F238E27FC236}">
                <a16:creationId xmlns:a16="http://schemas.microsoft.com/office/drawing/2014/main" id="{AD7A1989-68BA-4C0A-8694-F85241EF33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475" y="2074863"/>
            <a:ext cx="10515600" cy="4071937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Used as Search Engine in Uniform Antiplagiarism System (JSA),</a:t>
            </a:r>
          </a:p>
          <a:p>
            <a:pPr marL="457200" indent="-457200" eaLnBrk="1" hangingPunct="1">
              <a:buFontTx/>
              <a:buChar char="•"/>
            </a:pP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Distributed (can contain multiple nodes – a cluster, which makes whole infrastructure fault-tolerant),</a:t>
            </a:r>
          </a:p>
          <a:p>
            <a:pPr marL="457200" indent="-457200" eaLnBrk="1" hangingPunct="1">
              <a:buFontTx/>
              <a:buChar char="•"/>
            </a:pP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Managed by REST API (can be accessed through a web browser).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pic>
        <p:nvPicPr>
          <p:cNvPr id="13316" name="Picture 2" descr="https://upload.wikimedia.org/wikipedia/commons/thumb/f/f4/Elasticsearch_logo.svg/1024px-Elasticsearch_logo.svg.png">
            <a:extLst>
              <a:ext uri="{FF2B5EF4-FFF2-40B4-BE49-F238E27FC236}">
                <a16:creationId xmlns:a16="http://schemas.microsoft.com/office/drawing/2014/main" id="{54B93364-81B7-9701-C851-F91865B1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97" y="4443911"/>
            <a:ext cx="6474006" cy="142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ytuł 1">
            <a:extLst>
              <a:ext uri="{FF2B5EF4-FFF2-40B4-BE49-F238E27FC236}">
                <a16:creationId xmlns:a16="http://schemas.microsoft.com/office/drawing/2014/main" id="{5CBB0A62-26D2-B224-3251-6FD419C728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Kibana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70A5BCDE-A2D7-6D3F-7991-50606F78F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475" y="2074863"/>
            <a:ext cx="10515600" cy="4071937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Provides Web UI for accessing and managing your Elasticsearch cluster,</a:t>
            </a:r>
          </a:p>
          <a:p>
            <a:pPr marL="457200" indent="-457200" eaLnBrk="1" hangingPunct="1">
              <a:buFontTx/>
              <a:buChar char="•"/>
            </a:pPr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Can be used for document analysis and visualization.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pic>
        <p:nvPicPr>
          <p:cNvPr id="14340" name="Picture 4" descr="Kibana">
            <a:extLst>
              <a:ext uri="{FF2B5EF4-FFF2-40B4-BE49-F238E27FC236}">
                <a16:creationId xmlns:a16="http://schemas.microsoft.com/office/drawing/2014/main" id="{B2FBBD45-D198-BBA6-A0A4-16084D60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3967163"/>
            <a:ext cx="4770437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>
            <a:extLst>
              <a:ext uri="{FF2B5EF4-FFF2-40B4-BE49-F238E27FC236}">
                <a16:creationId xmlns:a16="http://schemas.microsoft.com/office/drawing/2014/main" id="{613CB1FC-BBE0-53B5-BF4A-5CF2CD174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475" y="590550"/>
            <a:ext cx="10515600" cy="1325563"/>
          </a:xfrm>
        </p:spPr>
        <p:txBody>
          <a:bodyPr/>
          <a:lstStyle/>
          <a:p>
            <a:pPr eaLnBrk="1" hangingPunct="1"/>
            <a:r>
              <a:rPr lang="pl-PL" altLang="pl-PL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Resources</a:t>
            </a:r>
            <a:endParaRPr lang="en-GB" altLang="pl-PL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  <p:sp>
        <p:nvSpPr>
          <p:cNvPr id="15363" name="Symbol zastępczy tekstu 2">
            <a:extLst>
              <a:ext uri="{FF2B5EF4-FFF2-40B4-BE49-F238E27FC236}">
                <a16:creationId xmlns:a16="http://schemas.microsoft.com/office/drawing/2014/main" id="{1F69A6C7-E3F4-458F-5770-86A1238BD8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475" y="1735229"/>
            <a:ext cx="10515600" cy="4071937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GB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Elasticsearch: </a:t>
            </a:r>
            <a:r>
              <a:rPr lang="en-GB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  <a:hlinkClick r:id="rId2"/>
              </a:rPr>
              <a:t>https://www.elastic.co/downloads/elasticsearch </a:t>
            </a:r>
            <a:endParaRPr lang="en-GB" altLang="pl-PL" dirty="0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marL="457200" indent="-457200" eaLnBrk="1" hangingPunct="1">
              <a:buFontTx/>
              <a:buChar char="•"/>
            </a:pPr>
            <a:r>
              <a:rPr lang="en-GB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Kibana: </a:t>
            </a:r>
            <a:r>
              <a:rPr lang="en-GB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  <a:hlinkClick r:id="rId3"/>
              </a:rPr>
              <a:t>https://www.elastic.co/downloads/kibana </a:t>
            </a:r>
            <a:endParaRPr lang="en-GB" altLang="pl-PL" dirty="0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marL="457200" indent="-457200" eaLnBrk="1" hangingPunct="1">
              <a:buFontTx/>
              <a:buChar char="•"/>
            </a:pPr>
            <a:r>
              <a:rPr lang="en-GB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europarl</a:t>
            </a:r>
            <a:r>
              <a:rPr lang="en-GB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files</a:t>
            </a:r>
          </a:p>
          <a:p>
            <a:pPr marL="457200" indent="-457200" eaLnBrk="1" hangingPunct="1">
              <a:buFontTx/>
              <a:buChar char="•"/>
            </a:pPr>
            <a:r>
              <a:rPr lang="en-GB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apache</a:t>
            </a:r>
            <a:r>
              <a:rPr lang="en-GB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 logfile</a:t>
            </a:r>
          </a:p>
          <a:p>
            <a:pPr marL="457200" indent="-457200" eaLnBrk="1" hangingPunct="1">
              <a:buFontTx/>
              <a:buChar char="•"/>
            </a:pPr>
            <a:r>
              <a:rPr lang="en-GB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data loading tool</a:t>
            </a:r>
            <a:endParaRPr lang="pl-PL" altLang="pl-PL" dirty="0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marL="457200" indent="-457200" eaLnBrk="1" hangingPunct="1">
              <a:buFontTx/>
              <a:buChar char="•"/>
            </a:pPr>
            <a:r>
              <a:rPr lang="en-GB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dictionary data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: 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  <a:hlinkClick r:id="rId4"/>
              </a:rPr>
              <a:t>https://github.com/hunspell</a:t>
            </a:r>
            <a:endParaRPr lang="en-GB" altLang="pl-PL" dirty="0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  <a:p>
            <a:pPr marL="457200" indent="-457200" eaLnBrk="1" hangingPunct="1">
              <a:buFontTx/>
              <a:buChar char="•"/>
            </a:pPr>
            <a:r>
              <a:rPr lang="en-GB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additional resources on </a:t>
            </a:r>
            <a:r>
              <a:rPr lang="en-GB" altLang="pl-PL" dirty="0" err="1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github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: </a:t>
            </a:r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  <a:hlinkClick r:id="rId5"/>
              </a:rPr>
              <a:t>https://github.com/dotjabber/spinaker-elasticsearch</a:t>
            </a:r>
            <a:endParaRPr lang="en-GB" altLang="pl-PL" dirty="0">
              <a:latin typeface="Gill Sans Nova" panose="020B0602020104020203" pitchFamily="34" charset="0"/>
              <a:ea typeface="Gill Sans Nova" panose="020B0602020104020203" pitchFamily="34" charset="0"/>
              <a:cs typeface="Gill Sans Nova" panose="020B06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97CA64E5-4B70-FF25-0C98-816689EBEB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61405" y="4004253"/>
            <a:ext cx="9144000" cy="993774"/>
          </a:xfrm>
        </p:spPr>
        <p:txBody>
          <a:bodyPr/>
          <a:lstStyle/>
          <a:p>
            <a:pPr algn="r" eaLnBrk="1" hangingPunct="1"/>
            <a:r>
              <a:rPr lang="pl-PL" altLang="pl-PL" dirty="0">
                <a:latin typeface="Gill Sans Nova" panose="020B0602020104020203" pitchFamily="34" charset="0"/>
                <a:ea typeface="Gill Sans Nova" panose="020B0602020104020203" pitchFamily="34" charset="0"/>
                <a:cs typeface="Gill Sans Nova" panose="020B0602020104020203" pitchFamily="34" charset="0"/>
              </a:rPr>
              <a:t>Maciej Kowalski</a:t>
            </a:r>
          </a:p>
          <a:p>
            <a:pPr algn="r" eaLnBrk="1" hangingPunct="1"/>
            <a:r>
              <a:rPr lang="pl-PL" b="1" dirty="0" err="1"/>
              <a:t>National</a:t>
            </a:r>
            <a:r>
              <a:rPr lang="pl-PL" b="1" dirty="0"/>
              <a:t> Information Processing </a:t>
            </a:r>
            <a:r>
              <a:rPr lang="pl-PL" b="1" dirty="0" err="1" smtClean="0"/>
              <a:t>Institute</a:t>
            </a:r>
            <a:endParaRPr lang="pl-PL" b="1" dirty="0"/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1775520" y="2564904"/>
            <a:ext cx="8641976" cy="1031757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 smtClean="0"/>
              <a:t>Thank</a:t>
            </a:r>
            <a:r>
              <a:rPr lang="pl-PL" sz="5400" dirty="0" smtClean="0"/>
              <a:t> </a:t>
            </a:r>
            <a:r>
              <a:rPr lang="pl-PL" sz="5400" dirty="0" err="1" smtClean="0"/>
              <a:t>you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4079496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otyw pakietu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otyw pakietu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C5490B4B88FD4C9CF90EE75F02C33E" ma:contentTypeVersion="16" ma:contentTypeDescription="Utwórz nowy dokument." ma:contentTypeScope="" ma:versionID="9befc991a8bd6061e70b9708107339b1">
  <xsd:schema xmlns:xsd="http://www.w3.org/2001/XMLSchema" xmlns:xs="http://www.w3.org/2001/XMLSchema" xmlns:p="http://schemas.microsoft.com/office/2006/metadata/properties" xmlns:ns2="4c19037f-c4f2-409f-b703-4bfedb95d267" xmlns:ns3="92755776-c141-414b-b3f7-51302f91aa09" targetNamespace="http://schemas.microsoft.com/office/2006/metadata/properties" ma:root="true" ma:fieldsID="c527625168f0ac20fb932a28fa946bf5" ns2:_="" ns3:_="">
    <xsd:import namespace="4c19037f-c4f2-409f-b703-4bfedb95d267"/>
    <xsd:import namespace="92755776-c141-414b-b3f7-51302f91aa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9037f-c4f2-409f-b703-4bfedb95d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i obrazów" ma:readOnly="false" ma:fieldId="{5cf76f15-5ced-4ddc-b409-7134ff3c332f}" ma:taxonomyMulti="true" ma:sspId="62f00050-6f92-4a47-8685-96d6877a5f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55776-c141-414b-b3f7-51302f91aa0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11b660e-04e5-454a-80b0-26a8c104ee8b}" ma:internalName="TaxCatchAll" ma:showField="CatchAllData" ma:web="92755776-c141-414b-b3f7-51302f91aa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755776-c141-414b-b3f7-51302f91aa09"/>
    <lcf76f155ced4ddcb4097134ff3c332f xmlns="4c19037f-c4f2-409f-b703-4bfedb95d2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31870E-6EF7-4CE7-972C-FD5C01649B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19037f-c4f2-409f-b703-4bfedb95d267"/>
    <ds:schemaRef ds:uri="92755776-c141-414b-b3f7-51302f91aa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E5304-4B44-45E8-B992-7EAE7193FB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F9D3BB-F9BF-4824-9DA0-C28694DE0A15}">
  <ds:schemaRefs>
    <ds:schemaRef ds:uri="http://schemas.microsoft.com/office/2006/metadata/properties"/>
    <ds:schemaRef ds:uri="http://schemas.microsoft.com/office/infopath/2007/PartnerControls"/>
    <ds:schemaRef ds:uri="92755776-c141-414b-b3f7-51302f91aa09"/>
    <ds:schemaRef ds:uri="4c19037f-c4f2-409f-b703-4bfedb95d2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258</Words>
  <Application>Microsoft Office PowerPoint</Application>
  <PresentationFormat>Panoramiczny</PresentationFormat>
  <Paragraphs>46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Gill Sans Nova</vt:lpstr>
      <vt:lpstr>Helvetica Neue</vt:lpstr>
      <vt:lpstr>Helvetica Neue Light</vt:lpstr>
      <vt:lpstr>Helvetica Neue Medium</vt:lpstr>
      <vt:lpstr>Helvetica Neue Thin</vt:lpstr>
      <vt:lpstr>Motyw pakietu Office</vt:lpstr>
      <vt:lpstr>Projekt niestandardowy</vt:lpstr>
      <vt:lpstr>Full text search and other things… (based on Elasticsearch)</vt:lpstr>
      <vt:lpstr>Text search engines?</vt:lpstr>
      <vt:lpstr>Inverted Index</vt:lpstr>
      <vt:lpstr>Text Search Engines?</vt:lpstr>
      <vt:lpstr>Elasticsearch</vt:lpstr>
      <vt:lpstr>Kibana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 PROGRAMMING LANGUAGE</dc:title>
  <dc:creator>Maciej Kowalski</dc:creator>
  <cp:lastModifiedBy>Anna Kozłowska</cp:lastModifiedBy>
  <cp:revision>42</cp:revision>
  <dcterms:modified xsi:type="dcterms:W3CDTF">2022-05-23T13:58:44Z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0x01010066C5490B4B88FD4C9CF90EE75F02C33E</vt:lpwstr>
  </property>
</Properties>
</file>