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3" r:id="rId5"/>
  </p:sldMasterIdLst>
  <p:notesMasterIdLst>
    <p:notesMasterId r:id="rId13"/>
  </p:notesMasterIdLst>
  <p:sldIdLst>
    <p:sldId id="256" r:id="rId6"/>
    <p:sldId id="259" r:id="rId7"/>
    <p:sldId id="260" r:id="rId8"/>
    <p:sldId id="262" r:id="rId9"/>
    <p:sldId id="261" r:id="rId10"/>
    <p:sldId id="263" r:id="rId11"/>
    <p:sldId id="264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główek Gill Sans Nova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t>Nagłówek Gill Sans Nova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8"/>
            <a:ext cx="9144000" cy="12834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0" indent="457200">
              <a:buSzTx/>
              <a:buNone/>
              <a:defRPr sz="2400"/>
            </a:lvl2pPr>
            <a:lvl3pPr marL="0" indent="914400">
              <a:buSzTx/>
              <a:buNone/>
              <a:defRPr sz="2400"/>
            </a:lvl3pPr>
            <a:lvl4pPr marL="0" indent="1371600">
              <a:buSzTx/>
              <a:buNone/>
              <a:defRPr sz="2400"/>
            </a:lvl4pPr>
            <a:lvl5pPr marL="0" indent="1828800">
              <a:buSzTx/>
              <a:buNone/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Picture 4" descr="Power Eng">
            <a:extLst>
              <a:ext uri="{FF2B5EF4-FFF2-40B4-BE49-F238E27FC236}">
                <a16:creationId xmlns:a16="http://schemas.microsoft.com/office/drawing/2014/main" id="{E5A1ADAD-67AC-46C2-95C2-E26C09277C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2" y="5052605"/>
            <a:ext cx="79914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36FD7AA-D672-482A-9BE6-9B3633FF72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436" y="1"/>
            <a:ext cx="2268269" cy="170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8581DD-5826-431B-B842-3F3A9AED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4C6E7E-1924-4B5E-A1C1-3993A001D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7E9F47D-943D-4B04-942F-B1C099BC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BB16-983D-4C0E-B9C7-D369BA46457F}" type="datetimeFigureOut">
              <a:rPr lang="pl-PL" smtClean="0"/>
              <a:t>19.05.2022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E916451-921A-4664-AC10-B2240141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05743EE-BADE-40EB-86AC-DFBA4971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86DA-9C6F-4852-8B4F-0585B8E502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16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781FB-BBCB-4930-A6EB-B7F1CC852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D6D2968-45C7-459C-9B85-94ACFDFED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6D50191-E7C6-45A4-B570-0E7FC881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BB16-983D-4C0E-B9C7-D369BA46457F}" type="datetimeFigureOut">
              <a:rPr lang="pl-PL" smtClean="0"/>
              <a:t>19.05.2022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9220F30-9835-4FFF-BD1C-6CE7EC60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3CB3A17-354A-4BD9-8EBB-E83082F0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86DA-9C6F-4852-8B4F-0585B8E502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448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E5DE3F-B8C8-42E8-9692-C68954B6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999985-AA0D-44FF-9D42-F37549ACD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31C45DC-E414-43EB-9E2A-F54051F6E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9D9C1B1-8E63-468C-A799-31181B9A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BB16-983D-4C0E-B9C7-D369BA46457F}" type="datetimeFigureOut">
              <a:rPr lang="pl-PL" smtClean="0"/>
              <a:t>19.05.2022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870988D-404A-42F9-BFF6-06DAD194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29E85A1-844F-4407-8A19-BC9BD438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86DA-9C6F-4852-8B4F-0585B8E502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656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C2E5D2-B4E1-435E-A71A-1272ACCA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AD5C3D7-ADAB-4133-8D38-6B798BF33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83EBA1F-7846-41E1-987E-0D12AD9A9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030D56D-5123-4A2D-B7E6-F67A82BD4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76D379A-0C37-4C0F-B9BE-D0F82DD01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C2120B0-100F-45C5-95A7-E9909D17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BB16-983D-4C0E-B9C7-D369BA46457F}" type="datetimeFigureOut">
              <a:rPr lang="pl-PL" smtClean="0"/>
              <a:t>19.05.2022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452E971-B008-42E6-9B6E-1FE5ABA5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252DD68-5383-4B1A-9B53-7B9DDAC1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86DA-9C6F-4852-8B4F-0585B8E502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5163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B5CC76-BD31-43C2-9C62-F614DF1A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D3D031F-9EE4-423B-820F-7880C812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BB16-983D-4C0E-B9C7-D369BA46457F}" type="datetimeFigureOut">
              <a:rPr lang="pl-PL" smtClean="0"/>
              <a:t>19.05.2022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94CC30C-D49B-441A-8810-87914260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337C946-C919-49BE-986E-729378CD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86DA-9C6F-4852-8B4F-0585B8E502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6780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9F5409F-C863-4487-85E9-E57FB39B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BB16-983D-4C0E-B9C7-D369BA46457F}" type="datetimeFigureOut">
              <a:rPr lang="pl-PL" smtClean="0"/>
              <a:t>19.05.2022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017E10A-5959-4346-A808-61419822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53ECF2F-415B-4958-9D9E-4D6694A9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86DA-9C6F-4852-8B4F-0585B8E502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3802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CBDE7F-6897-43F0-BC34-27778A62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8DF370-BB39-4B11-AF7E-E2F79DD1B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5C25F90-5ABE-4B45-8033-C01E9F72E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48A8134-74B5-4DF5-A321-756EA73A1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BB16-983D-4C0E-B9C7-D369BA46457F}" type="datetimeFigureOut">
              <a:rPr lang="pl-PL" smtClean="0"/>
              <a:t>19.05.2022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38DAB72-0E05-4E39-8033-B59FDE06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3CBB012-03B4-4302-85C8-06AAB04A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86DA-9C6F-4852-8B4F-0585B8E502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3307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C20A8E-2F5D-46C8-A951-B45F1D9F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18FAEEF-F979-4FC0-9182-DC9C9EDAB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8B50262-11B9-48D5-A362-4778C2F89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BD011EF-C886-416F-B105-1955816A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BB16-983D-4C0E-B9C7-D369BA46457F}" type="datetimeFigureOut">
              <a:rPr lang="pl-PL" smtClean="0"/>
              <a:t>19.05.2022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7F95389-3A85-48D1-9315-E379FD28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01283F4-29B5-44FC-AAF5-65CAC0C3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86DA-9C6F-4852-8B4F-0585B8E502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0956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F7B5E5-41B3-4557-B4C4-6929A352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1437EB7-C095-4805-AB0C-C08F4D912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601FDCD-5C14-486B-B2B5-C6A3BE6E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BB16-983D-4C0E-B9C7-D369BA46457F}" type="datetimeFigureOut">
              <a:rPr lang="pl-PL" smtClean="0"/>
              <a:t>19.05.2022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C55F00-63AB-4086-AEBD-EBB6BF9F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A4E42E7-5779-43C6-9BE5-0844C7D7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86DA-9C6F-4852-8B4F-0585B8E502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7003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4D3EFDF-3CF3-42C1-9EC1-CA5B276FE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16CB9B3-3170-41A6-A4A1-4BB28809F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AD1AA1-427B-461F-A975-21B2BF59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BB16-983D-4C0E-B9C7-D369BA46457F}" type="datetimeFigureOut">
              <a:rPr lang="pl-PL" smtClean="0"/>
              <a:t>19.05.2022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EFDAA65-221C-4549-A02D-6DCD4F54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85F87D1-1A1B-4168-885F-D7367012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86DA-9C6F-4852-8B4F-0585B8E502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586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główek"/>
          <p:cNvSpPr txBox="1">
            <a:spLocks noGrp="1"/>
          </p:cNvSpPr>
          <p:nvPr>
            <p:ph type="title" hasCustomPrompt="1"/>
          </p:nvPr>
        </p:nvSpPr>
        <p:spPr>
          <a:xfrm>
            <a:off x="624840" y="590603"/>
            <a:ext cx="10515601" cy="1325563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Nagłówek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624840" y="2074597"/>
            <a:ext cx="10515601" cy="4072256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>
              <a:defRPr sz="2400" b="1"/>
            </a:lvl1pPr>
            <a:lvl2pPr marL="0" indent="457200">
              <a:buSzTx/>
              <a:buNone/>
              <a:defRPr sz="2400" b="1"/>
            </a:lvl2pPr>
            <a:lvl3pPr marL="0" indent="914400">
              <a:buSzTx/>
              <a:buNone/>
              <a:defRPr sz="2400" b="1"/>
            </a:lvl3pPr>
            <a:lvl4pPr marL="0" indent="1371600">
              <a:buSzTx/>
              <a:buNone/>
              <a:defRPr sz="2400" b="1"/>
            </a:lvl4pPr>
            <a:lvl5pPr marL="0" indent="1828800"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ymbol zastępczy tekstu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>
              <a:defRPr sz="2400" b="1"/>
            </a:pPr>
            <a:endParaRPr/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ymbol zastępczy tekstu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>
              <a:defRPr sz="1600"/>
            </a:pPr>
            <a:endParaRPr/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2416968" y="2268140"/>
            <a:ext cx="7358064" cy="2321720"/>
          </a:xfrm>
          <a:prstGeom prst="rect">
            <a:avLst/>
          </a:prstGeom>
        </p:spPr>
        <p:txBody>
          <a:bodyPr lIns="35718" tIns="35718" rIns="35718" bIns="35718"/>
          <a:lstStyle>
            <a:lvl1pPr defTabSz="410765">
              <a:lnSpc>
                <a:spcPct val="100000"/>
              </a:lnSpc>
              <a:defRPr sz="5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3876" y="6536531"/>
            <a:ext cx="239485" cy="232486"/>
          </a:xfrm>
          <a:prstGeom prst="rect">
            <a:avLst/>
          </a:prstGeom>
        </p:spPr>
        <p:txBody>
          <a:bodyPr lIns="35718" tIns="35718" rIns="35718" bIns="35718" anchor="t"/>
          <a:lstStyle>
            <a:lvl1pPr algn="ctr" defTabSz="410765">
              <a:defRPr sz="1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>
            <a:spLocks noGrp="1"/>
          </p:cNvSpPr>
          <p:nvPr>
            <p:ph type="title"/>
          </p:nvPr>
        </p:nvSpPr>
        <p:spPr>
          <a:xfrm>
            <a:off x="2193726" y="178593"/>
            <a:ext cx="7804548" cy="1518048"/>
          </a:xfrm>
          <a:prstGeom prst="rect">
            <a:avLst/>
          </a:prstGeom>
        </p:spPr>
        <p:txBody>
          <a:bodyPr lIns="35718" tIns="35718" rIns="35718" bIns="35718"/>
          <a:lstStyle>
            <a:lvl1pPr defTabSz="410765">
              <a:lnSpc>
                <a:spcPct val="100000"/>
              </a:lnSpc>
              <a:defRPr sz="5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xfrm>
            <a:off x="2193726" y="1821656"/>
            <a:ext cx="7804548" cy="4420196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305593" indent="-305593" algn="l" defTabSz="410765">
              <a:lnSpc>
                <a:spcPct val="100000"/>
              </a:lnSpc>
              <a:spcBef>
                <a:spcPts val="2900"/>
              </a:spcBef>
              <a:buSzPct val="145000"/>
              <a:buChar char="•"/>
              <a:defRPr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50093" indent="-305593" algn="l" defTabSz="410765">
              <a:lnSpc>
                <a:spcPct val="100000"/>
              </a:lnSpc>
              <a:spcBef>
                <a:spcPts val="2900"/>
              </a:spcBef>
              <a:buSzPct val="145000"/>
              <a:defRPr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94593" indent="-305593" algn="l" defTabSz="410765">
              <a:lnSpc>
                <a:spcPct val="100000"/>
              </a:lnSpc>
              <a:spcBef>
                <a:spcPts val="2900"/>
              </a:spcBef>
              <a:buSzPct val="145000"/>
              <a:defRPr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39093" indent="-305593" algn="l" defTabSz="410765">
              <a:lnSpc>
                <a:spcPct val="100000"/>
              </a:lnSpc>
              <a:spcBef>
                <a:spcPts val="2900"/>
              </a:spcBef>
              <a:buSzPct val="145000"/>
              <a:defRPr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83593" indent="-305593" algn="l" defTabSz="410765">
              <a:lnSpc>
                <a:spcPct val="100000"/>
              </a:lnSpc>
              <a:spcBef>
                <a:spcPts val="2900"/>
              </a:spcBef>
              <a:buSzPct val="145000"/>
              <a:defRPr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3876" y="6536531"/>
            <a:ext cx="239485" cy="232486"/>
          </a:xfrm>
          <a:prstGeom prst="rect">
            <a:avLst/>
          </a:prstGeom>
        </p:spPr>
        <p:txBody>
          <a:bodyPr lIns="35718" tIns="35718" rIns="35718" bIns="35718" anchor="t"/>
          <a:lstStyle>
            <a:lvl1pPr algn="ctr" defTabSz="410765">
              <a:defRPr sz="1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xfrm>
            <a:off x="2193726" y="178593"/>
            <a:ext cx="7804548" cy="1518048"/>
          </a:xfrm>
          <a:prstGeom prst="rect">
            <a:avLst/>
          </a:prstGeom>
        </p:spPr>
        <p:txBody>
          <a:bodyPr lIns="35718" tIns="35718" rIns="35718" bIns="35718"/>
          <a:lstStyle>
            <a:lvl1pPr defTabSz="410765">
              <a:lnSpc>
                <a:spcPct val="100000"/>
              </a:lnSpc>
              <a:defRPr sz="5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3876" y="6536531"/>
            <a:ext cx="239485" cy="232486"/>
          </a:xfrm>
          <a:prstGeom prst="rect">
            <a:avLst/>
          </a:prstGeom>
        </p:spPr>
        <p:txBody>
          <a:bodyPr lIns="35718" tIns="35718" rIns="35718" bIns="35718" anchor="t"/>
          <a:lstStyle>
            <a:lvl1pPr algn="ctr" defTabSz="410765">
              <a:defRPr sz="1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2416968" y="1151929"/>
            <a:ext cx="7358064" cy="2321720"/>
          </a:xfrm>
          <a:prstGeom prst="rect">
            <a:avLst/>
          </a:prstGeom>
        </p:spPr>
        <p:txBody>
          <a:bodyPr lIns="35718" tIns="35718" rIns="35718" bIns="35718" anchor="b"/>
          <a:lstStyle>
            <a:lvl1pPr defTabSz="410765">
              <a:lnSpc>
                <a:spcPct val="100000"/>
              </a:lnSpc>
              <a:defRPr sz="5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16968" y="3545085"/>
            <a:ext cx="7358064" cy="794744"/>
          </a:xfrm>
          <a:prstGeom prst="rect">
            <a:avLst/>
          </a:prstGeom>
        </p:spPr>
        <p:txBody>
          <a:bodyPr lIns="35718" tIns="35718" rIns="35718" bIns="35718"/>
          <a:lstStyle>
            <a:lvl1pPr defTabSz="410765">
              <a:lnSpc>
                <a:spcPct val="100000"/>
              </a:lnSpc>
              <a:spcBef>
                <a:spcPts val="0"/>
              </a:spcBef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410765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410765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410765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410765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3876" y="6536531"/>
            <a:ext cx="239485" cy="232486"/>
          </a:xfrm>
          <a:prstGeom prst="rect">
            <a:avLst/>
          </a:prstGeom>
        </p:spPr>
        <p:txBody>
          <a:bodyPr lIns="35718" tIns="35718" rIns="35718" bIns="35718" anchor="t"/>
          <a:lstStyle>
            <a:lvl1pPr algn="ctr" defTabSz="410765">
              <a:defRPr sz="11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8AD5A0-0C58-4D7C-BEB9-09A53602F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BC7F86A-AAA5-466D-946E-CC77AC282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8DCCA8C-885E-45B0-B2FA-C1B45BBA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BB16-983D-4C0E-B9C7-D369BA46457F}" type="datetimeFigureOut">
              <a:rPr lang="pl-PL" smtClean="0"/>
              <a:t>19.05.2022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AB58335-D4F5-4AA6-B1ED-27D386AE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0D7799-EF3D-470F-9716-11CD505B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86DA-9C6F-4852-8B4F-0585B8E502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959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6" r:id="rId4"/>
    <p:sldLayoutId id="2147483659" r:id="rId5"/>
    <p:sldLayoutId id="2147483660" r:id="rId6"/>
    <p:sldLayoutId id="2147483661" r:id="rId7"/>
    <p:sldLayoutId id="2147483662" r:id="rId8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4FA3"/>
          </a:solidFill>
          <a:uFillTx/>
          <a:latin typeface="Gill Sans Nova"/>
          <a:ea typeface="Gill Sans Nova"/>
          <a:cs typeface="Gill Sans Nova"/>
          <a:sym typeface="Gill Sans Nova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4FA3"/>
          </a:solidFill>
          <a:uFillTx/>
          <a:latin typeface="Gill Sans Nova"/>
          <a:ea typeface="Gill Sans Nova"/>
          <a:cs typeface="Gill Sans Nova"/>
          <a:sym typeface="Gill Sans Nova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4FA3"/>
          </a:solidFill>
          <a:uFillTx/>
          <a:latin typeface="Gill Sans Nova"/>
          <a:ea typeface="Gill Sans Nova"/>
          <a:cs typeface="Gill Sans Nova"/>
          <a:sym typeface="Gill Sans Nova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4FA3"/>
          </a:solidFill>
          <a:uFillTx/>
          <a:latin typeface="Gill Sans Nova"/>
          <a:ea typeface="Gill Sans Nova"/>
          <a:cs typeface="Gill Sans Nova"/>
          <a:sym typeface="Gill Sans Nova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4FA3"/>
          </a:solidFill>
          <a:uFillTx/>
          <a:latin typeface="Gill Sans Nova"/>
          <a:ea typeface="Gill Sans Nova"/>
          <a:cs typeface="Gill Sans Nova"/>
          <a:sym typeface="Gill Sans Nova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4FA3"/>
          </a:solidFill>
          <a:uFillTx/>
          <a:latin typeface="Gill Sans Nova"/>
          <a:ea typeface="Gill Sans Nova"/>
          <a:cs typeface="Gill Sans Nova"/>
          <a:sym typeface="Gill Sans Nova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4FA3"/>
          </a:solidFill>
          <a:uFillTx/>
          <a:latin typeface="Gill Sans Nova"/>
          <a:ea typeface="Gill Sans Nova"/>
          <a:cs typeface="Gill Sans Nova"/>
          <a:sym typeface="Gill Sans Nova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4FA3"/>
          </a:solidFill>
          <a:uFillTx/>
          <a:latin typeface="Gill Sans Nova"/>
          <a:ea typeface="Gill Sans Nova"/>
          <a:cs typeface="Gill Sans Nova"/>
          <a:sym typeface="Gill Sans Nova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4FA3"/>
          </a:solidFill>
          <a:uFillTx/>
          <a:latin typeface="Gill Sans Nova"/>
          <a:ea typeface="Gill Sans Nova"/>
          <a:cs typeface="Gill Sans Nova"/>
          <a:sym typeface="Gill Sans Nova"/>
        </a:defRPr>
      </a:lvl9pPr>
    </p:titleStyle>
    <p:bodyStyle>
      <a:lvl1pPr marL="0" marR="0" indent="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404040"/>
          </a:solidFill>
          <a:uFillTx/>
          <a:latin typeface="Gill Sans Nova"/>
          <a:ea typeface="Gill Sans Nova"/>
          <a:cs typeface="Gill Sans Nova"/>
          <a:sym typeface="Gill Sans Nova"/>
        </a:defRPr>
      </a:lvl1pPr>
      <a:lvl2pPr marL="723900" marR="0" indent="-2667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Gill Sans Nova"/>
          <a:ea typeface="Gill Sans Nova"/>
          <a:cs typeface="Gill Sans Nova"/>
          <a:sym typeface="Gill Sans Nova"/>
        </a:defRPr>
      </a:lvl2pPr>
      <a:lvl3pPr marL="1234439" marR="0" indent="-320039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Gill Sans Nova"/>
          <a:ea typeface="Gill Sans Nova"/>
          <a:cs typeface="Gill Sans Nova"/>
          <a:sym typeface="Gill Sans Nova"/>
        </a:defRPr>
      </a:lvl3pPr>
      <a:lvl4pPr marL="17272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Gill Sans Nova"/>
          <a:ea typeface="Gill Sans Nova"/>
          <a:cs typeface="Gill Sans Nova"/>
          <a:sym typeface="Gill Sans Nova"/>
        </a:defRPr>
      </a:lvl4pPr>
      <a:lvl5pPr marL="21844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Gill Sans Nova"/>
          <a:ea typeface="Gill Sans Nova"/>
          <a:cs typeface="Gill Sans Nova"/>
          <a:sym typeface="Gill Sans Nova"/>
        </a:defRPr>
      </a:lvl5pPr>
      <a:lvl6pPr marL="26416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Gill Sans Nova"/>
          <a:ea typeface="Gill Sans Nova"/>
          <a:cs typeface="Gill Sans Nova"/>
          <a:sym typeface="Gill Sans Nova"/>
        </a:defRPr>
      </a:lvl6pPr>
      <a:lvl7pPr marL="30988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Gill Sans Nova"/>
          <a:ea typeface="Gill Sans Nova"/>
          <a:cs typeface="Gill Sans Nova"/>
          <a:sym typeface="Gill Sans Nova"/>
        </a:defRPr>
      </a:lvl7pPr>
      <a:lvl8pPr marL="35560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Gill Sans Nova"/>
          <a:ea typeface="Gill Sans Nova"/>
          <a:cs typeface="Gill Sans Nova"/>
          <a:sym typeface="Gill Sans Nova"/>
        </a:defRPr>
      </a:lvl8pPr>
      <a:lvl9pPr marL="40132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Gill Sans Nova"/>
          <a:ea typeface="Gill Sans Nova"/>
          <a:cs typeface="Gill Sans Nova"/>
          <a:sym typeface="Gill Sans Nov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5E7CFEC-C766-43EF-909D-EAF53D3D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1B4498E-016E-4F56-8972-38177B360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150D5F1-FE16-4150-8AB9-CE9231008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8BB16-983D-4C0E-B9C7-D369BA46457F}" type="datetimeFigureOut">
              <a:rPr lang="pl-PL" smtClean="0"/>
              <a:t>19.05.2022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89BF841-CAC9-43B2-AB41-68A8ABACB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457E7FE-709D-4B47-9DB9-475EA0F6F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986DA-9C6F-4852-8B4F-0585B8E502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495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downloads/kibana" TargetMode="External"/><Relationship Id="rId2" Type="http://schemas.openxmlformats.org/officeDocument/2006/relationships/hyperlink" Target="https://www.elastic.co/downloads/elasticsearc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otjabber/spinaker-elasticsearch" TargetMode="External"/><Relationship Id="rId4" Type="http://schemas.openxmlformats.org/officeDocument/2006/relationships/hyperlink" Target="https://github.com/hunspe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ytuł 1"/>
          <p:cNvSpPr txBox="1">
            <a:spLocks noGrp="1"/>
          </p:cNvSpPr>
          <p:nvPr>
            <p:ph type="ctrTitle"/>
          </p:nvPr>
        </p:nvSpPr>
        <p:spPr>
          <a:xfrm>
            <a:off x="1524000" y="1058427"/>
            <a:ext cx="9144000" cy="21068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900"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pl-PL" sz="3600" dirty="0" smtClean="0"/>
              <a:t>Full </a:t>
            </a:r>
            <a:r>
              <a:rPr lang="pl-PL" sz="3600" dirty="0" err="1" smtClean="0"/>
              <a:t>text</a:t>
            </a:r>
            <a:r>
              <a:rPr lang="pl-PL" sz="3600" dirty="0" smtClean="0"/>
              <a:t> </a:t>
            </a:r>
            <a:r>
              <a:rPr lang="pl-PL" sz="3600" dirty="0" err="1" smtClean="0"/>
              <a:t>search</a:t>
            </a:r>
            <a:r>
              <a:rPr lang="pl-PL" sz="3600" dirty="0"/>
              <a:t> </a:t>
            </a:r>
            <a:r>
              <a:rPr lang="pl-PL" sz="3600" dirty="0" smtClean="0"/>
              <a:t>and </a:t>
            </a:r>
            <a:r>
              <a:rPr lang="pl-PL" sz="3600" dirty="0" err="1" smtClean="0"/>
              <a:t>other</a:t>
            </a:r>
            <a:r>
              <a:rPr lang="pl-PL" sz="3600" dirty="0" smtClean="0"/>
              <a:t> </a:t>
            </a:r>
            <a:r>
              <a:rPr lang="pl-PL" sz="3600" dirty="0" err="1" smtClean="0"/>
              <a:t>things</a:t>
            </a:r>
            <a:r>
              <a:rPr lang="pl-PL" sz="3600" dirty="0" smtClean="0"/>
              <a:t>…</a:t>
            </a:r>
            <a:br>
              <a:rPr lang="pl-PL" sz="3600" dirty="0" smtClean="0"/>
            </a:br>
            <a:r>
              <a:rPr lang="pl-PL" sz="3600" dirty="0" smtClean="0"/>
              <a:t>(</a:t>
            </a:r>
            <a:r>
              <a:rPr lang="pl-PL" sz="3600" dirty="0" err="1" smtClean="0"/>
              <a:t>based</a:t>
            </a:r>
            <a:r>
              <a:rPr lang="pl-PL" sz="3600" dirty="0" smtClean="0"/>
              <a:t> on </a:t>
            </a:r>
            <a:r>
              <a:rPr lang="pl-PL" sz="3600" dirty="0" err="1" smtClean="0"/>
              <a:t>Elasticsearch</a:t>
            </a:r>
            <a:r>
              <a:rPr lang="pl-PL" sz="3600" dirty="0" smtClean="0"/>
              <a:t>)</a:t>
            </a:r>
            <a:endParaRPr sz="3600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FF4F68C-7862-4147-998A-870D08566D2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r"/>
            <a:r>
              <a:rPr lang="pl-PL" dirty="0" smtClean="0"/>
              <a:t>Maciej Kowalski</a:t>
            </a:r>
            <a:endParaRPr lang="pl-PL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search</a:t>
            </a:r>
            <a:r>
              <a:rPr lang="pl-PL" dirty="0" smtClean="0"/>
              <a:t> </a:t>
            </a:r>
            <a:r>
              <a:rPr lang="pl-PL" dirty="0" err="1" smtClean="0"/>
              <a:t>engines</a:t>
            </a:r>
            <a:r>
              <a:rPr lang="pl-PL" dirty="0" smtClean="0"/>
              <a:t>?</a:t>
            </a:r>
            <a:endParaRPr lang="en-GB" dirty="0"/>
          </a:p>
        </p:txBody>
      </p:sp>
      <p:sp>
        <p:nvSpPr>
          <p:cNvPr id="6" name="Symbol zastępczy tekstu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Imagine</a:t>
            </a:r>
            <a:r>
              <a:rPr lang="pl-PL" dirty="0" smtClean="0"/>
              <a:t> a </a:t>
            </a:r>
            <a:r>
              <a:rPr lang="pl-PL" dirty="0" err="1" smtClean="0"/>
              <a:t>bunch</a:t>
            </a:r>
            <a:r>
              <a:rPr lang="pl-PL" dirty="0" smtClean="0"/>
              <a:t> of </a:t>
            </a:r>
            <a:r>
              <a:rPr lang="pl-PL" dirty="0" err="1" smtClean="0"/>
              <a:t>documents</a:t>
            </a:r>
            <a:r>
              <a:rPr lang="pl-PL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How to </a:t>
            </a:r>
            <a:r>
              <a:rPr lang="pl-PL" dirty="0" err="1" smtClean="0"/>
              <a:t>find</a:t>
            </a:r>
            <a:r>
              <a:rPr lang="pl-PL" dirty="0" smtClean="0"/>
              <a:t> </a:t>
            </a:r>
            <a:r>
              <a:rPr lang="pl-PL" dirty="0" err="1" smtClean="0"/>
              <a:t>ones</a:t>
            </a:r>
            <a:r>
              <a:rPr lang="pl-PL" dirty="0" smtClean="0"/>
              <a:t> with </a:t>
            </a:r>
            <a:r>
              <a:rPr lang="pl-PL" dirty="0" err="1" smtClean="0"/>
              <a:t>particular</a:t>
            </a:r>
            <a:r>
              <a:rPr lang="pl-PL" dirty="0" smtClean="0"/>
              <a:t> </a:t>
            </a:r>
            <a:r>
              <a:rPr lang="pl-PL" dirty="0" err="1" smtClean="0"/>
              <a:t>phrase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?</a:t>
            </a:r>
          </a:p>
          <a:p>
            <a:endParaRPr lang="en-GB" dirty="0"/>
          </a:p>
        </p:txBody>
      </p:sp>
      <p:pic>
        <p:nvPicPr>
          <p:cNvPr id="1026" name="Picture 2" descr="Being at ease with not knowing | J2 Solu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3622">
            <a:off x="9280959" y="2949745"/>
            <a:ext cx="2273398" cy="265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0953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Inverted</a:t>
            </a:r>
            <a:r>
              <a:rPr lang="pl-PL" dirty="0" smtClean="0"/>
              <a:t> Index</a:t>
            </a:r>
            <a:endParaRPr lang="en-GB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4840" y="1736232"/>
            <a:ext cx="10515601" cy="4072256"/>
          </a:xfrm>
        </p:spPr>
        <p:txBody>
          <a:bodyPr/>
          <a:lstStyle/>
          <a:p>
            <a:r>
              <a:rPr lang="pl-PL" dirty="0" smtClean="0"/>
              <a:t>It </a:t>
            </a:r>
            <a:r>
              <a:rPr lang="pl-PL" dirty="0" err="1" smtClean="0"/>
              <a:t>is</a:t>
            </a:r>
            <a:r>
              <a:rPr lang="pl-PL" dirty="0" smtClean="0"/>
              <a:t> the </a:t>
            </a:r>
            <a:r>
              <a:rPr lang="pl-PL" dirty="0" err="1" smtClean="0"/>
              <a:t>basis</a:t>
            </a:r>
            <a:r>
              <a:rPr lang="pl-PL" dirty="0" smtClean="0"/>
              <a:t> of </a:t>
            </a:r>
            <a:r>
              <a:rPr lang="pl-PL" dirty="0" err="1" smtClean="0"/>
              <a:t>every</a:t>
            </a:r>
            <a:r>
              <a:rPr lang="pl-PL" dirty="0" smtClean="0"/>
              <a:t> </a:t>
            </a:r>
            <a:r>
              <a:rPr lang="pl-PL" dirty="0" err="1" smtClean="0"/>
              <a:t>search</a:t>
            </a:r>
            <a:r>
              <a:rPr lang="pl-PL" dirty="0" smtClean="0"/>
              <a:t> </a:t>
            </a:r>
            <a:r>
              <a:rPr lang="pl-PL" dirty="0" err="1" smtClean="0"/>
              <a:t>algorithm</a:t>
            </a:r>
            <a:r>
              <a:rPr lang="pl-PL" dirty="0" smtClean="0"/>
              <a:t>. </a:t>
            </a:r>
            <a:r>
              <a:rPr lang="pl-PL" dirty="0" err="1" smtClean="0"/>
              <a:t>Each</a:t>
            </a:r>
            <a:r>
              <a:rPr lang="pl-PL" dirty="0" smtClean="0"/>
              <a:t> index </a:t>
            </a:r>
            <a:r>
              <a:rPr lang="pl-PL" dirty="0" err="1" smtClean="0"/>
              <a:t>entry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word</a:t>
            </a:r>
            <a:r>
              <a:rPr lang="pl-PL" dirty="0" smtClean="0"/>
              <a:t> (</a:t>
            </a:r>
            <a:r>
              <a:rPr lang="pl-PL" dirty="0" err="1" smtClean="0"/>
              <a:t>or</a:t>
            </a:r>
            <a:r>
              <a:rPr lang="pl-PL" dirty="0" smtClean="0"/>
              <a:t> term,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depends</a:t>
            </a:r>
            <a:r>
              <a:rPr lang="pl-PL" dirty="0" smtClean="0"/>
              <a:t> </a:t>
            </a:r>
            <a:r>
              <a:rPr lang="pl-PL" dirty="0" err="1" smtClean="0"/>
              <a:t>how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divide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) and a list of </a:t>
            </a:r>
            <a:r>
              <a:rPr lang="pl-PL" dirty="0" err="1" smtClean="0"/>
              <a:t>document</a:t>
            </a:r>
            <a:r>
              <a:rPr lang="pl-PL" dirty="0" smtClean="0"/>
              <a:t> </a:t>
            </a:r>
            <a:r>
              <a:rPr lang="pl-PL" dirty="0" err="1" smtClean="0"/>
              <a:t>where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particular</a:t>
            </a:r>
            <a:r>
              <a:rPr lang="pl-PL" dirty="0" smtClean="0"/>
              <a:t> </a:t>
            </a:r>
            <a:r>
              <a:rPr lang="pl-PL" dirty="0" err="1" smtClean="0"/>
              <a:t>word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located</a:t>
            </a:r>
            <a:r>
              <a:rPr lang="pl-PL" dirty="0" smtClean="0"/>
              <a:t> (</a:t>
            </a:r>
            <a:r>
              <a:rPr lang="pl-PL" dirty="0" err="1" smtClean="0"/>
              <a:t>possibly</a:t>
            </a:r>
            <a:r>
              <a:rPr lang="pl-PL" dirty="0" smtClean="0"/>
              <a:t> with </a:t>
            </a:r>
            <a:r>
              <a:rPr lang="pl-PL" dirty="0" err="1" smtClean="0"/>
              <a:t>locations</a:t>
            </a:r>
            <a:r>
              <a:rPr lang="pl-PL" dirty="0" smtClean="0"/>
              <a:t> </a:t>
            </a:r>
            <a:r>
              <a:rPr lang="pl-PL" dirty="0" err="1" smtClean="0"/>
              <a:t>within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document</a:t>
            </a:r>
            <a:r>
              <a:rPr lang="pl-PL" dirty="0" smtClean="0"/>
              <a:t>).</a:t>
            </a:r>
          </a:p>
          <a:p>
            <a:endParaRPr lang="pl-PL" dirty="0"/>
          </a:p>
          <a:p>
            <a:pPr lvl="4"/>
            <a:r>
              <a:rPr lang="pl-PL" dirty="0" smtClean="0"/>
              <a:t>D1) </a:t>
            </a:r>
            <a:r>
              <a:rPr lang="pl-PL" i="1" dirty="0" smtClean="0"/>
              <a:t>I love </a:t>
            </a:r>
            <a:r>
              <a:rPr lang="pl-PL" i="1" dirty="0" err="1" smtClean="0"/>
              <a:t>you</a:t>
            </a:r>
            <a:endParaRPr lang="pl-PL" i="1" dirty="0" smtClean="0"/>
          </a:p>
          <a:p>
            <a:pPr lvl="4"/>
            <a:r>
              <a:rPr lang="pl-PL" dirty="0" smtClean="0"/>
              <a:t>D2) </a:t>
            </a:r>
            <a:r>
              <a:rPr lang="pl-PL" i="1" dirty="0" smtClean="0"/>
              <a:t>Love </a:t>
            </a:r>
            <a:r>
              <a:rPr lang="pl-PL" i="1" dirty="0" err="1" smtClean="0"/>
              <a:t>is</a:t>
            </a:r>
            <a:r>
              <a:rPr lang="pl-PL" i="1" dirty="0" smtClean="0"/>
              <a:t> blind</a:t>
            </a:r>
          </a:p>
          <a:p>
            <a:pPr lvl="4"/>
            <a:r>
              <a:rPr lang="pl-PL" dirty="0" smtClean="0"/>
              <a:t>D3) </a:t>
            </a:r>
            <a:r>
              <a:rPr lang="pl-PL" i="1" dirty="0" smtClean="0"/>
              <a:t>Blind </a:t>
            </a:r>
            <a:r>
              <a:rPr lang="pl-PL" i="1" dirty="0" err="1" smtClean="0"/>
              <a:t>justice</a:t>
            </a:r>
            <a:endParaRPr lang="pl-PL" i="1" dirty="0" smtClean="0"/>
          </a:p>
          <a:p>
            <a:endParaRPr lang="en-GB" dirty="0"/>
          </a:p>
        </p:txBody>
      </p:sp>
      <p:sp>
        <p:nvSpPr>
          <p:cNvPr id="4" name="Nawias klamrowy zamykający 3"/>
          <p:cNvSpPr/>
          <p:nvPr/>
        </p:nvSpPr>
        <p:spPr>
          <a:xfrm>
            <a:off x="5743667" y="3919436"/>
            <a:ext cx="277946" cy="1466263"/>
          </a:xfrm>
          <a:prstGeom prst="rightBrace">
            <a:avLst>
              <a:gd name="adj1" fmla="val 8333"/>
              <a:gd name="adj2" fmla="val 49724"/>
            </a:avLst>
          </a:prstGeom>
          <a:noFill/>
          <a:ln w="38100" cap="flat">
            <a:solidFill>
              <a:schemeClr val="accent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670744"/>
              </p:ext>
            </p:extLst>
          </p:nvPr>
        </p:nvGraphicFramePr>
        <p:xfrm>
          <a:off x="6336349" y="3772457"/>
          <a:ext cx="2976836" cy="17602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88418">
                  <a:extLst>
                    <a:ext uri="{9D8B030D-6E8A-4147-A177-3AD203B41FA5}">
                      <a16:colId xmlns:a16="http://schemas.microsoft.com/office/drawing/2014/main" val="737649216"/>
                    </a:ext>
                  </a:extLst>
                </a:gridCol>
                <a:gridCol w="1488418">
                  <a:extLst>
                    <a:ext uri="{9D8B030D-6E8A-4147-A177-3AD203B41FA5}">
                      <a16:colId xmlns:a16="http://schemas.microsoft.com/office/drawing/2014/main" val="3787857586"/>
                    </a:ext>
                  </a:extLst>
                </a:gridCol>
              </a:tblGrid>
              <a:tr h="244264">
                <a:tc>
                  <a:txBody>
                    <a:bodyPr/>
                    <a:lstStyle/>
                    <a:p>
                      <a:r>
                        <a:rPr lang="pl-PL" sz="1050" dirty="0" err="1" smtClean="0"/>
                        <a:t>word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50" dirty="0" err="1" smtClean="0"/>
                        <a:t>documents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31400"/>
                  </a:ext>
                </a:extLst>
              </a:tr>
              <a:tr h="244264">
                <a:tc>
                  <a:txBody>
                    <a:bodyPr/>
                    <a:lstStyle/>
                    <a:p>
                      <a:r>
                        <a:rPr lang="pl-PL" sz="1050" dirty="0" smtClean="0"/>
                        <a:t>i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50" dirty="0" smtClean="0"/>
                        <a:t>(1, 1)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243741"/>
                  </a:ext>
                </a:extLst>
              </a:tr>
              <a:tr h="244264">
                <a:tc>
                  <a:txBody>
                    <a:bodyPr/>
                    <a:lstStyle/>
                    <a:p>
                      <a:r>
                        <a:rPr lang="pl-PL" sz="1050" dirty="0" smtClean="0"/>
                        <a:t>love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50" dirty="0" smtClean="0"/>
                        <a:t>(1, 2), (2,</a:t>
                      </a:r>
                      <a:r>
                        <a:rPr lang="pl-PL" sz="1050" baseline="0" dirty="0" smtClean="0"/>
                        <a:t> 1)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672702"/>
                  </a:ext>
                </a:extLst>
              </a:tr>
              <a:tr h="244264">
                <a:tc>
                  <a:txBody>
                    <a:bodyPr/>
                    <a:lstStyle/>
                    <a:p>
                      <a:r>
                        <a:rPr lang="pl-PL" sz="1050" dirty="0" err="1" smtClean="0"/>
                        <a:t>you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50" dirty="0" smtClean="0"/>
                        <a:t>(1, 3)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098432"/>
                  </a:ext>
                </a:extLst>
              </a:tr>
              <a:tr h="244264">
                <a:tc>
                  <a:txBody>
                    <a:bodyPr/>
                    <a:lstStyle/>
                    <a:p>
                      <a:r>
                        <a:rPr lang="pl-PL" sz="1050" dirty="0" err="1" smtClean="0"/>
                        <a:t>is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50" dirty="0" smtClean="0"/>
                        <a:t>(2, 2)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55839"/>
                  </a:ext>
                </a:extLst>
              </a:tr>
              <a:tr h="244264">
                <a:tc>
                  <a:txBody>
                    <a:bodyPr/>
                    <a:lstStyle/>
                    <a:p>
                      <a:r>
                        <a:rPr lang="pl-PL" sz="1050" dirty="0" smtClean="0"/>
                        <a:t>blind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50" dirty="0" smtClean="0"/>
                        <a:t>(2, 3), (3,</a:t>
                      </a:r>
                      <a:r>
                        <a:rPr lang="pl-PL" sz="1050" baseline="0" dirty="0" smtClean="0"/>
                        <a:t> 1)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466543"/>
                  </a:ext>
                </a:extLst>
              </a:tr>
              <a:tr h="244264">
                <a:tc>
                  <a:txBody>
                    <a:bodyPr/>
                    <a:lstStyle/>
                    <a:p>
                      <a:r>
                        <a:rPr lang="pl-PL" sz="1050" dirty="0" err="1" smtClean="0"/>
                        <a:t>justice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50" dirty="0" smtClean="0"/>
                        <a:t>(3,</a:t>
                      </a:r>
                      <a:r>
                        <a:rPr lang="pl-PL" sz="1050" baseline="0" dirty="0" smtClean="0"/>
                        <a:t> 2)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84245"/>
                  </a:ext>
                </a:extLst>
              </a:tr>
            </a:tbl>
          </a:graphicData>
        </a:graphic>
      </p:graphicFrame>
      <p:sp>
        <p:nvSpPr>
          <p:cNvPr id="6" name="pole tekstowe 5"/>
          <p:cNvSpPr txBox="1"/>
          <p:nvPr/>
        </p:nvSpPr>
        <p:spPr>
          <a:xfrm>
            <a:off x="5474315" y="5808488"/>
            <a:ext cx="585512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0" lang="pl-PL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More</a:t>
            </a:r>
            <a:r>
              <a:rPr lang="pl-PL" dirty="0"/>
              <a:t>: https://xlinux.nist.gov/dads/HTML/invertedIndex.html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14377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Search</a:t>
            </a:r>
            <a:r>
              <a:rPr lang="pl-PL" dirty="0" smtClean="0"/>
              <a:t> </a:t>
            </a:r>
            <a:r>
              <a:rPr lang="pl-PL" dirty="0" err="1" smtClean="0"/>
              <a:t>Engines</a:t>
            </a:r>
            <a:r>
              <a:rPr lang="pl-PL" dirty="0" smtClean="0"/>
              <a:t>?</a:t>
            </a:r>
            <a:endParaRPr lang="en-GB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74431">
            <a:off x="973700" y="2077528"/>
            <a:ext cx="3548510" cy="2864336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917" y="1916166"/>
            <a:ext cx="3336706" cy="1683682"/>
          </a:xfrm>
          <a:prstGeom prst="rect">
            <a:avLst/>
          </a:prstGeom>
        </p:spPr>
      </p:pic>
      <p:pic>
        <p:nvPicPr>
          <p:cNvPr id="2052" name="Picture 4" descr="Lucen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857" y="1916166"/>
            <a:ext cx="3313438" cy="60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upload.wikimedia.org/wikipedia/commons/thumb/d/d1/Apache_Nutch_logo.svg/320px-Apache_Nutch_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0059">
            <a:off x="2021657" y="4371021"/>
            <a:ext cx="3048000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victorroblesweb.es/wp-content/uploads/2014/12/s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5990">
            <a:off x="4781248" y="2759663"/>
            <a:ext cx="27432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upload.wikimedia.org/wikipedia/commons/thumb/f/f4/Elasticsearch_logo.svg/512px-Elasticsearch_logo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77667">
            <a:off x="7066514" y="4211528"/>
            <a:ext cx="48768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8058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Elasticsearch</a:t>
            </a:r>
            <a:endParaRPr lang="en-GB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err="1" smtClean="0"/>
              <a:t>Used</a:t>
            </a:r>
            <a:r>
              <a:rPr lang="pl-PL" dirty="0" smtClean="0"/>
              <a:t> as </a:t>
            </a:r>
            <a:r>
              <a:rPr lang="pl-PL" dirty="0" err="1" smtClean="0"/>
              <a:t>Search</a:t>
            </a:r>
            <a:r>
              <a:rPr lang="pl-PL" dirty="0" smtClean="0"/>
              <a:t> Engine in Uniform </a:t>
            </a:r>
            <a:r>
              <a:rPr lang="pl-PL" dirty="0" err="1" smtClean="0"/>
              <a:t>Antiplagiarism</a:t>
            </a:r>
            <a:r>
              <a:rPr lang="pl-PL" dirty="0" smtClean="0"/>
              <a:t> System (JSA),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Distributed (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</a:t>
            </a:r>
            <a:r>
              <a:rPr lang="pl-PL" dirty="0" err="1" smtClean="0"/>
              <a:t>multiple</a:t>
            </a:r>
            <a:r>
              <a:rPr lang="pl-PL" dirty="0" smtClean="0"/>
              <a:t> </a:t>
            </a:r>
            <a:r>
              <a:rPr lang="pl-PL" dirty="0" err="1" smtClean="0"/>
              <a:t>nodes</a:t>
            </a:r>
            <a:r>
              <a:rPr lang="pl-PL" dirty="0" smtClean="0"/>
              <a:t> – a </a:t>
            </a:r>
            <a:r>
              <a:rPr lang="pl-PL" dirty="0" err="1" smtClean="0"/>
              <a:t>cluster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makes</a:t>
            </a:r>
            <a:r>
              <a:rPr lang="pl-PL" dirty="0" smtClean="0"/>
              <a:t> </a:t>
            </a:r>
            <a:r>
              <a:rPr lang="pl-PL" dirty="0" err="1" smtClean="0"/>
              <a:t>whole</a:t>
            </a:r>
            <a:r>
              <a:rPr lang="pl-PL" dirty="0" smtClean="0"/>
              <a:t> </a:t>
            </a:r>
            <a:r>
              <a:rPr lang="pl-PL" dirty="0" err="1" smtClean="0"/>
              <a:t>infrastructure</a:t>
            </a:r>
            <a:r>
              <a:rPr lang="pl-PL" dirty="0" smtClean="0"/>
              <a:t> </a:t>
            </a:r>
            <a:r>
              <a:rPr lang="pl-PL" dirty="0" err="1" smtClean="0"/>
              <a:t>fault</a:t>
            </a:r>
            <a:r>
              <a:rPr lang="pl-PL" dirty="0" smtClean="0"/>
              <a:t>-tolerant),</a:t>
            </a:r>
            <a:endParaRPr lang="pl-PL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err="1" smtClean="0"/>
              <a:t>Managed</a:t>
            </a:r>
            <a:r>
              <a:rPr lang="pl-PL" dirty="0" smtClean="0"/>
              <a:t> by REST </a:t>
            </a:r>
            <a:r>
              <a:rPr lang="pl-PL" dirty="0" smtClean="0"/>
              <a:t>API (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accessed</a:t>
            </a:r>
            <a:r>
              <a:rPr lang="pl-PL" dirty="0" smtClean="0"/>
              <a:t> </a:t>
            </a:r>
            <a:r>
              <a:rPr lang="pl-PL" dirty="0" err="1" smtClean="0"/>
              <a:t>through</a:t>
            </a:r>
            <a:r>
              <a:rPr lang="pl-PL" dirty="0" smtClean="0"/>
              <a:t> a web </a:t>
            </a:r>
            <a:r>
              <a:rPr lang="pl-PL" dirty="0" err="1" smtClean="0"/>
              <a:t>browser</a:t>
            </a:r>
            <a:r>
              <a:rPr lang="pl-PL" dirty="0" smtClean="0"/>
              <a:t>).</a:t>
            </a:r>
            <a:endParaRPr lang="en-GB" dirty="0"/>
          </a:p>
        </p:txBody>
      </p:sp>
      <p:pic>
        <p:nvPicPr>
          <p:cNvPr id="3074" name="Picture 2" descr="https://upload.wikimedia.org/wikipedia/commons/thumb/f/f4/Elasticsearch_logo.svg/1024px-Elasticsearch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522" y="4483471"/>
            <a:ext cx="7570236" cy="166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011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Kibana</a:t>
            </a:r>
            <a:endParaRPr lang="en-GB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err="1" smtClean="0"/>
              <a:t>Provides</a:t>
            </a:r>
            <a:r>
              <a:rPr lang="pl-PL" dirty="0" smtClean="0"/>
              <a:t> Web UI for </a:t>
            </a:r>
            <a:r>
              <a:rPr lang="pl-PL" dirty="0" err="1" smtClean="0"/>
              <a:t>accessing</a:t>
            </a:r>
            <a:r>
              <a:rPr lang="pl-PL" dirty="0" smtClean="0"/>
              <a:t> and </a:t>
            </a:r>
            <a:r>
              <a:rPr lang="pl-PL" dirty="0" err="1" smtClean="0"/>
              <a:t>managing</a:t>
            </a:r>
            <a:r>
              <a:rPr lang="pl-PL" dirty="0" smtClean="0"/>
              <a:t>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Elasticsearch</a:t>
            </a:r>
            <a:r>
              <a:rPr lang="pl-PL" dirty="0" smtClean="0"/>
              <a:t> </a:t>
            </a:r>
            <a:r>
              <a:rPr lang="pl-PL" dirty="0" err="1" smtClean="0"/>
              <a:t>cluster</a:t>
            </a:r>
            <a:r>
              <a:rPr lang="pl-PL" dirty="0" smtClean="0"/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used</a:t>
            </a:r>
            <a:r>
              <a:rPr lang="pl-PL" dirty="0" smtClean="0"/>
              <a:t> for </a:t>
            </a:r>
            <a:r>
              <a:rPr lang="pl-PL" dirty="0" err="1" smtClean="0"/>
              <a:t>document</a:t>
            </a:r>
            <a:r>
              <a:rPr lang="pl-PL" dirty="0" smtClean="0"/>
              <a:t> </a:t>
            </a:r>
            <a:r>
              <a:rPr lang="pl-PL" dirty="0" err="1" smtClean="0"/>
              <a:t>analysis</a:t>
            </a:r>
            <a:r>
              <a:rPr lang="pl-PL" dirty="0" smtClean="0"/>
              <a:t> and </a:t>
            </a:r>
            <a:r>
              <a:rPr lang="pl-PL" dirty="0" err="1" smtClean="0"/>
              <a:t>visualization</a:t>
            </a:r>
            <a:r>
              <a:rPr lang="pl-PL" dirty="0" smtClean="0"/>
              <a:t>.</a:t>
            </a:r>
            <a:endParaRPr lang="en-GB" dirty="0"/>
          </a:p>
        </p:txBody>
      </p:sp>
      <p:pic>
        <p:nvPicPr>
          <p:cNvPr id="4100" name="Picture 4" descr="Kiba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978" y="3967947"/>
            <a:ext cx="4771323" cy="217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77452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Resources</a:t>
            </a:r>
            <a:endParaRPr lang="en-GB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Elasticsearch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https://www.elastic.co/downloads/elasticsearch 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Kibana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https://www.elastic.co/downloads/kibana 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europarl</a:t>
            </a:r>
            <a:r>
              <a:rPr lang="en-GB" dirty="0"/>
              <a:t>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apache </a:t>
            </a:r>
            <a:r>
              <a:rPr lang="en-GB" dirty="0" err="1"/>
              <a:t>logfile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data loading </a:t>
            </a:r>
            <a:r>
              <a:rPr lang="en-GB" dirty="0" smtClean="0"/>
              <a:t>tool</a:t>
            </a:r>
            <a:endParaRPr lang="pl-PL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dictionary data</a:t>
            </a:r>
            <a:r>
              <a:rPr lang="pl-PL" dirty="0" smtClean="0"/>
              <a:t>: </a:t>
            </a:r>
            <a:r>
              <a:rPr lang="pl-PL" dirty="0" smtClean="0">
                <a:hlinkClick r:id="rId4"/>
              </a:rPr>
              <a:t>https</a:t>
            </a:r>
            <a:r>
              <a:rPr lang="pl-PL" dirty="0">
                <a:hlinkClick r:id="rId4"/>
              </a:rPr>
              <a:t>://</a:t>
            </a:r>
            <a:r>
              <a:rPr lang="pl-PL" dirty="0" smtClean="0">
                <a:hlinkClick r:id="rId4"/>
              </a:rPr>
              <a:t>github.com/hunspell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additional resources on </a:t>
            </a:r>
            <a:r>
              <a:rPr lang="en-GB" dirty="0" err="1" smtClean="0"/>
              <a:t>github</a:t>
            </a:r>
            <a:r>
              <a:rPr lang="pl-PL" dirty="0" smtClean="0"/>
              <a:t>: </a:t>
            </a:r>
            <a:r>
              <a:rPr lang="pl-PL" dirty="0" smtClean="0">
                <a:hlinkClick r:id="rId5"/>
              </a:rPr>
              <a:t>https</a:t>
            </a:r>
            <a:r>
              <a:rPr lang="pl-PL" dirty="0">
                <a:hlinkClick r:id="rId5"/>
              </a:rPr>
              <a:t>://</a:t>
            </a:r>
            <a:r>
              <a:rPr lang="pl-PL" dirty="0" smtClean="0">
                <a:hlinkClick r:id="rId5"/>
              </a:rPr>
              <a:t>github.com/dotjabber/spinaker-elasticsearch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7762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Motyw pakietu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Motyw pakietu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Motyw pakietu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6C5490B4B88FD4C9CF90EE75F02C33E" ma:contentTypeVersion="16" ma:contentTypeDescription="Utwórz nowy dokument." ma:contentTypeScope="" ma:versionID="9befc991a8bd6061e70b9708107339b1">
  <xsd:schema xmlns:xsd="http://www.w3.org/2001/XMLSchema" xmlns:xs="http://www.w3.org/2001/XMLSchema" xmlns:p="http://schemas.microsoft.com/office/2006/metadata/properties" xmlns:ns2="4c19037f-c4f2-409f-b703-4bfedb95d267" xmlns:ns3="92755776-c141-414b-b3f7-51302f91aa09" targetNamespace="http://schemas.microsoft.com/office/2006/metadata/properties" ma:root="true" ma:fieldsID="c527625168f0ac20fb932a28fa946bf5" ns2:_="" ns3:_="">
    <xsd:import namespace="4c19037f-c4f2-409f-b703-4bfedb95d267"/>
    <xsd:import namespace="92755776-c141-414b-b3f7-51302f91aa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19037f-c4f2-409f-b703-4bfedb95d2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Tagi obrazów" ma:readOnly="false" ma:fieldId="{5cf76f15-5ced-4ddc-b409-7134ff3c332f}" ma:taxonomyMulti="true" ma:sspId="62f00050-6f92-4a47-8685-96d6877a5f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755776-c141-414b-b3f7-51302f91aa0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11b660e-04e5-454a-80b0-26a8c104ee8b}" ma:internalName="TaxCatchAll" ma:showField="CatchAllData" ma:web="92755776-c141-414b-b3f7-51302f91aa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2755776-c141-414b-b3f7-51302f91aa09" xsi:nil="true"/>
    <lcf76f155ced4ddcb4097134ff3c332f xmlns="4c19037f-c4f2-409f-b703-4bfedb95d26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31870E-6EF7-4CE7-972C-FD5C01649B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19037f-c4f2-409f-b703-4bfedb95d267"/>
    <ds:schemaRef ds:uri="92755776-c141-414b-b3f7-51302f91aa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B550C2-CA33-4A7F-BAF6-30B793CCB73D}">
  <ds:schemaRefs>
    <ds:schemaRef ds:uri="http://schemas.microsoft.com/office/2006/metadata/properties"/>
    <ds:schemaRef ds:uri="http://schemas.microsoft.com/office/infopath/2007/PartnerControls"/>
    <ds:schemaRef ds:uri="92755776-c141-414b-b3f7-51302f91aa09"/>
    <ds:schemaRef ds:uri="4c19037f-c4f2-409f-b703-4bfedb95d267"/>
  </ds:schemaRefs>
</ds:datastoreItem>
</file>

<file path=customXml/itemProps3.xml><?xml version="1.0" encoding="utf-8"?>
<ds:datastoreItem xmlns:ds="http://schemas.openxmlformats.org/officeDocument/2006/customXml" ds:itemID="{083E5304-4B44-45E8-B992-7EAE7193FB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3239</TotalTime>
  <Words>246</Words>
  <Application>Microsoft Office PowerPoint</Application>
  <PresentationFormat>Panoramiczny</PresentationFormat>
  <Paragraphs>42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Gill Sans</vt:lpstr>
      <vt:lpstr>Gill Sans Nova</vt:lpstr>
      <vt:lpstr>Helvetica Neue</vt:lpstr>
      <vt:lpstr>Helvetica Neue Light</vt:lpstr>
      <vt:lpstr>Helvetica Neue Medium</vt:lpstr>
      <vt:lpstr>Helvetica Neue Thin</vt:lpstr>
      <vt:lpstr>Motyw pakietu Office</vt:lpstr>
      <vt:lpstr>Projekt niestandardowy</vt:lpstr>
      <vt:lpstr>Full text search and other things… (based on Elasticsearch)</vt:lpstr>
      <vt:lpstr>Text search engines?</vt:lpstr>
      <vt:lpstr>Inverted Index</vt:lpstr>
      <vt:lpstr>Text Search Engines?</vt:lpstr>
      <vt:lpstr>Elasticsearch</vt:lpstr>
      <vt:lpstr>Kibana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 PROGRAMMING LANGUAGE</dc:title>
  <cp:lastModifiedBy>Maciej Kowalski</cp:lastModifiedBy>
  <cp:revision>34</cp:revision>
  <dcterms:modified xsi:type="dcterms:W3CDTF">2022-05-19T08:13:18Z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0x01010066C5490B4B88FD4C9CF90EE75F02C33E</vt:lpwstr>
  </property>
</Properties>
</file>