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472" r:id="rId2"/>
    <p:sldId id="479" r:id="rId3"/>
    <p:sldId id="476" r:id="rId4"/>
    <p:sldId id="304" r:id="rId5"/>
    <p:sldId id="480" r:id="rId6"/>
    <p:sldId id="474" r:id="rId7"/>
    <p:sldId id="477" r:id="rId8"/>
    <p:sldId id="473" r:id="rId9"/>
    <p:sldId id="475" r:id="rId10"/>
    <p:sldId id="48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16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3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E8E7A-F18D-475D-9D37-C28A24D7FD5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79882-5AEF-4B6B-B109-01DA537B3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53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6F573-B9FF-4102-BE20-511AB531F70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112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6F573-B9FF-4102-BE20-511AB531F70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546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6F573-B9FF-4102-BE20-511AB531F70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593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5/03/2021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5/03/2021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5/03/2021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5/03/2021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5/03/2021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5/03/2021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5/03/2021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5/03/2021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5/03/2021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5/03/2021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5/03/2021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5/03/2021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989"/>
          <a:ext cx="9144000" cy="6866989"/>
          <a:chOff x="0" y="8989"/>
          <a:chExt cx="9144000" cy="6866989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5156AA-EA15-41A4-B702-EFBD07F28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364" y="450798"/>
            <a:ext cx="3048264" cy="3048264"/>
          </a:xfrm>
          <a:prstGeom prst="rect">
            <a:avLst/>
          </a:prstGeom>
        </p:spPr>
      </p:pic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3A85568C-B61B-4ED5-A51E-2D492771C0EB}"/>
              </a:ext>
            </a:extLst>
          </p:cNvPr>
          <p:cNvSpPr txBox="1">
            <a:spLocks/>
          </p:cNvSpPr>
          <p:nvPr/>
        </p:nvSpPr>
        <p:spPr>
          <a:xfrm>
            <a:off x="755558" y="3736607"/>
            <a:ext cx="7965766" cy="58102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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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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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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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b="1" dirty="0">
                <a:latin typeface="Bebas Neue" panose="020B0606020202050201" pitchFamily="34" charset="0"/>
              </a:rPr>
              <a:t>.NET OPEN SOURCE SUSTAINABILITY</a:t>
            </a:r>
            <a:endParaRPr lang="en-CA" sz="5400" b="1" dirty="0">
              <a:latin typeface="Bebas Neue" panose="020B0606020202050201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6EB8E6-5D0B-426F-A382-B40789D029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427" y="402874"/>
            <a:ext cx="3144112" cy="31441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05AED1-D54B-4075-8D20-E8489ED2C354}"/>
              </a:ext>
            </a:extLst>
          </p:cNvPr>
          <p:cNvSpPr txBox="1"/>
          <p:nvPr/>
        </p:nvSpPr>
        <p:spPr>
          <a:xfrm>
            <a:off x="1383116" y="5814897"/>
            <a:ext cx="68124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Shaun Walker</a:t>
            </a:r>
            <a:br>
              <a:rPr lang="en-US" sz="2800" b="1" dirty="0"/>
            </a:br>
            <a:r>
              <a:rPr lang="en-US" sz="2800" b="1" dirty="0"/>
              <a:t>shaun.walker@siliqon.com</a:t>
            </a:r>
          </a:p>
        </p:txBody>
      </p:sp>
    </p:spTree>
    <p:extLst>
      <p:ext uri="{BB962C8B-B14F-4D97-AF65-F5344CB8AC3E}">
        <p14:creationId xmlns:p14="http://schemas.microsoft.com/office/powerpoint/2010/main" val="2333670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9">
            <a:extLst>
              <a:ext uri="{FF2B5EF4-FFF2-40B4-BE49-F238E27FC236}">
                <a16:creationId xmlns:a16="http://schemas.microsoft.com/office/drawing/2014/main" id="{DBB8D4EB-0A13-4262-990C-74E453DF4AFF}"/>
              </a:ext>
            </a:extLst>
          </p:cNvPr>
          <p:cNvSpPr txBox="1">
            <a:spLocks/>
          </p:cNvSpPr>
          <p:nvPr/>
        </p:nvSpPr>
        <p:spPr>
          <a:xfrm>
            <a:off x="1297" y="7357"/>
            <a:ext cx="9142703" cy="6745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Commercial Open Source Product Infrastructure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D6FBBE-B645-49D0-91EC-E04C98A3ED31}"/>
              </a:ext>
            </a:extLst>
          </p:cNvPr>
          <p:cNvSpPr/>
          <p:nvPr/>
        </p:nvSpPr>
        <p:spPr>
          <a:xfrm>
            <a:off x="309564" y="709502"/>
            <a:ext cx="8596312" cy="6140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b="1" dirty="0"/>
              <a:t>Commercial Entity </a:t>
            </a:r>
            <a:r>
              <a:rPr lang="en-US" sz="2000" dirty="0"/>
              <a:t>– register a company and set up a bank account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b="1" dirty="0"/>
              <a:t>Product Usage Tracking </a:t>
            </a:r>
            <a:r>
              <a:rPr lang="en-US" sz="2000" dirty="0"/>
              <a:t>– capture and understand your product installation and usage metrics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b="1" dirty="0"/>
              <a:t>Marketing</a:t>
            </a:r>
            <a:r>
              <a:rPr lang="en-US" sz="2000" dirty="0"/>
              <a:t> – website to describe your commercial product benefits and generate awareness through all channels – community, search, social, </a:t>
            </a:r>
            <a:r>
              <a:rPr lang="en-US" sz="2000" dirty="0" err="1"/>
              <a:t>etc</a:t>
            </a:r>
            <a:r>
              <a:rPr lang="en-US" sz="2000" dirty="0"/>
              <a:t>…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b="1" dirty="0"/>
              <a:t>Lead Generation </a:t>
            </a:r>
            <a:r>
              <a:rPr lang="en-US" sz="2000" dirty="0"/>
              <a:t>– capture contact information (</a:t>
            </a:r>
            <a:r>
              <a:rPr lang="en-US" sz="2000" dirty="0" err="1"/>
              <a:t>ie</a:t>
            </a:r>
            <a:r>
              <a:rPr lang="en-US" sz="2000" dirty="0"/>
              <a:t>. email address ) from your users. The easiest way is to offer a newsletter and use email automation software.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b="1" dirty="0"/>
              <a:t>Sales Pipeline </a:t>
            </a:r>
            <a:r>
              <a:rPr lang="en-US" sz="2000" dirty="0"/>
              <a:t>– qualify your leads and nurture them through the sales pipeline using drip marketing or direct sales engagement ( </a:t>
            </a:r>
            <a:r>
              <a:rPr lang="en-US" sz="2000" dirty="0" err="1"/>
              <a:t>ie</a:t>
            </a:r>
            <a:r>
              <a:rPr lang="en-US" sz="2000" dirty="0"/>
              <a:t>. use a CRM )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b="1" dirty="0"/>
              <a:t>Purchase</a:t>
            </a:r>
            <a:r>
              <a:rPr lang="en-US" sz="2000" dirty="0"/>
              <a:t> – mechanism to allow customers to pay for your product and get provisioned for services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b="1" dirty="0"/>
              <a:t>License Agreement </a:t>
            </a:r>
            <a:r>
              <a:rPr lang="en-US" sz="2000" dirty="0"/>
              <a:t>– create commercial license agreement ( you may need legal assistance 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b="1" dirty="0"/>
              <a:t>Licensing </a:t>
            </a:r>
            <a:r>
              <a:rPr lang="en-US" sz="2000" dirty="0"/>
              <a:t>– product licensing mechanism to restrict product usage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b="1" dirty="0"/>
              <a:t>Support</a:t>
            </a:r>
            <a:r>
              <a:rPr lang="en-US" sz="2000" dirty="0"/>
              <a:t> – online support ticket system and staffing plan for satisfying your SLA promises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b="1" dirty="0"/>
              <a:t>Insurance </a:t>
            </a:r>
            <a:r>
              <a:rPr lang="en-US" sz="2000" dirty="0"/>
              <a:t>– business insurance and product indemnification insurance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70433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F3D6B05-4982-4EB1-AA24-60C5884BCA37}"/>
              </a:ext>
            </a:extLst>
          </p:cNvPr>
          <p:cNvCxnSpPr>
            <a:cxnSpLocks/>
          </p:cNvCxnSpPr>
          <p:nvPr/>
        </p:nvCxnSpPr>
        <p:spPr>
          <a:xfrm>
            <a:off x="1597145" y="1033143"/>
            <a:ext cx="0" cy="4476750"/>
          </a:xfrm>
          <a:prstGeom prst="line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8D27475F-4358-42F1-9A9C-33B92080119D}"/>
              </a:ext>
            </a:extLst>
          </p:cNvPr>
          <p:cNvSpPr/>
          <p:nvPr/>
        </p:nvSpPr>
        <p:spPr>
          <a:xfrm>
            <a:off x="1453816" y="1312337"/>
            <a:ext cx="286657" cy="250371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83246C-CE01-4179-A5A2-9496B793F57B}"/>
              </a:ext>
            </a:extLst>
          </p:cNvPr>
          <p:cNvSpPr txBox="1"/>
          <p:nvPr/>
        </p:nvSpPr>
        <p:spPr>
          <a:xfrm>
            <a:off x="1883803" y="1210633"/>
            <a:ext cx="597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2001-2002 Created initial DNN framework as hobby project</a:t>
            </a:r>
          </a:p>
        </p:txBody>
      </p:sp>
      <p:sp>
        <p:nvSpPr>
          <p:cNvPr id="52" name="Title 9">
            <a:extLst>
              <a:ext uri="{FF2B5EF4-FFF2-40B4-BE49-F238E27FC236}">
                <a16:creationId xmlns:a16="http://schemas.microsoft.com/office/drawing/2014/main" id="{CD588540-6757-4B95-9824-FE8D73AC00E6}"/>
              </a:ext>
            </a:extLst>
          </p:cNvPr>
          <p:cNvSpPr txBox="1">
            <a:spLocks/>
          </p:cNvSpPr>
          <p:nvPr/>
        </p:nvSpPr>
        <p:spPr>
          <a:xfrm>
            <a:off x="1297" y="7357"/>
            <a:ext cx="9142703" cy="6745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My Open Source Sustainability Journey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8B652DC-E377-45B7-8EF9-252414BA59B2}"/>
              </a:ext>
            </a:extLst>
          </p:cNvPr>
          <p:cNvSpPr/>
          <p:nvPr/>
        </p:nvSpPr>
        <p:spPr>
          <a:xfrm>
            <a:off x="1453816" y="1681669"/>
            <a:ext cx="286657" cy="250371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282AF4-CB1F-4413-AADD-E4F7EEA4D075}"/>
              </a:ext>
            </a:extLst>
          </p:cNvPr>
          <p:cNvSpPr txBox="1"/>
          <p:nvPr/>
        </p:nvSpPr>
        <p:spPr>
          <a:xfrm>
            <a:off x="1883803" y="1579965"/>
            <a:ext cx="597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2003 Released DNN as open source project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20D3060-10F5-428B-9CFF-C02468A3515C}"/>
              </a:ext>
            </a:extLst>
          </p:cNvPr>
          <p:cNvSpPr/>
          <p:nvPr/>
        </p:nvSpPr>
        <p:spPr>
          <a:xfrm>
            <a:off x="1453816" y="2051001"/>
            <a:ext cx="286657" cy="250371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B1EE90-D362-41E7-8A76-34A9D5D9C5E6}"/>
              </a:ext>
            </a:extLst>
          </p:cNvPr>
          <p:cNvSpPr txBox="1"/>
          <p:nvPr/>
        </p:nvSpPr>
        <p:spPr>
          <a:xfrm>
            <a:off x="1883802" y="1949297"/>
            <a:ext cx="668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2004-2005 Microsoft sponsorship, sponsored product enhancements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33900A0-241A-4C91-B2E3-65A795D5502A}"/>
              </a:ext>
            </a:extLst>
          </p:cNvPr>
          <p:cNvSpPr/>
          <p:nvPr/>
        </p:nvSpPr>
        <p:spPr>
          <a:xfrm>
            <a:off x="1453816" y="2755333"/>
            <a:ext cx="286657" cy="250371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822B2C-BE13-4E0A-9386-CB721625437B}"/>
              </a:ext>
            </a:extLst>
          </p:cNvPr>
          <p:cNvSpPr txBox="1"/>
          <p:nvPr/>
        </p:nvSpPr>
        <p:spPr>
          <a:xfrm>
            <a:off x="1883803" y="2653629"/>
            <a:ext cx="597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2006-2008 Advertising, sponsorships, donations, consulting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76DF19D-23CA-41F6-8AFD-B029B0318075}"/>
              </a:ext>
            </a:extLst>
          </p:cNvPr>
          <p:cNvSpPr/>
          <p:nvPr/>
        </p:nvSpPr>
        <p:spPr>
          <a:xfrm>
            <a:off x="1453816" y="3493195"/>
            <a:ext cx="286657" cy="250371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826813-6548-44AD-9628-E746DFD6EED1}"/>
              </a:ext>
            </a:extLst>
          </p:cNvPr>
          <p:cNvSpPr txBox="1"/>
          <p:nvPr/>
        </p:nvSpPr>
        <p:spPr>
          <a:xfrm>
            <a:off x="1883803" y="3391491"/>
            <a:ext cx="597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2009-2014 Venture capital, commercial product, open core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6B0EAC1-B3BB-457E-8091-D6BB179369EB}"/>
              </a:ext>
            </a:extLst>
          </p:cNvPr>
          <p:cNvSpPr/>
          <p:nvPr/>
        </p:nvSpPr>
        <p:spPr>
          <a:xfrm>
            <a:off x="1453816" y="4861072"/>
            <a:ext cx="286657" cy="250371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80CCE11-3F25-476D-BD9C-59CD9A5EBAFE}"/>
              </a:ext>
            </a:extLst>
          </p:cNvPr>
          <p:cNvSpPr txBox="1"/>
          <p:nvPr/>
        </p:nvSpPr>
        <p:spPr>
          <a:xfrm>
            <a:off x="1883802" y="4759368"/>
            <a:ext cx="660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2018-2021 release Oqtane open source framework, .NET Foundation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CDA2C03-DA33-4695-A745-7E1AA7CEC926}"/>
              </a:ext>
            </a:extLst>
          </p:cNvPr>
          <p:cNvSpPr/>
          <p:nvPr/>
        </p:nvSpPr>
        <p:spPr>
          <a:xfrm>
            <a:off x="1453816" y="4148095"/>
            <a:ext cx="286657" cy="250371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E4FECD2-AA9E-4B2C-9FAA-28B21D57B601}"/>
              </a:ext>
            </a:extLst>
          </p:cNvPr>
          <p:cNvSpPr txBox="1"/>
          <p:nvPr/>
        </p:nvSpPr>
        <p:spPr>
          <a:xfrm>
            <a:off x="1883802" y="4046391"/>
            <a:ext cx="646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2015-2017 No open source project participation, .NET Foundation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1B2D5B-C8C0-40D8-80FB-AF722458C17F}"/>
              </a:ext>
            </a:extLst>
          </p:cNvPr>
          <p:cNvSpPr/>
          <p:nvPr/>
        </p:nvSpPr>
        <p:spPr>
          <a:xfrm>
            <a:off x="1161422" y="5667491"/>
            <a:ext cx="72545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Tried every possible open source business model, was able to support my family on solely open source for 11 years</a:t>
            </a:r>
          </a:p>
        </p:txBody>
      </p:sp>
    </p:spTree>
    <p:extLst>
      <p:ext uri="{BB962C8B-B14F-4D97-AF65-F5344CB8AC3E}">
        <p14:creationId xmlns:p14="http://schemas.microsoft.com/office/powerpoint/2010/main" val="55041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017" y="645173"/>
            <a:ext cx="824338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/>
              <a:t>Open Source Maintainers are </a:t>
            </a:r>
            <a:r>
              <a:rPr lang="en-US" sz="8000" b="1" dirty="0">
                <a:solidFill>
                  <a:srgbClr val="FF0000"/>
                </a:solidFill>
              </a:rPr>
              <a:t>INSANE!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DFFA9F-8FB4-475F-AFF0-5255583F1F72}"/>
              </a:ext>
            </a:extLst>
          </p:cNvPr>
          <p:cNvSpPr/>
          <p:nvPr/>
        </p:nvSpPr>
        <p:spPr>
          <a:xfrm>
            <a:off x="450307" y="4860201"/>
            <a:ext cx="82433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Definition of Insanity:</a:t>
            </a:r>
          </a:p>
          <a:p>
            <a:pPr algn="ctr"/>
            <a:r>
              <a:rPr lang="en-US" sz="2800" dirty="0"/>
              <a:t>“</a:t>
            </a:r>
            <a:r>
              <a:rPr lang="en-US" sz="2800" i="1" dirty="0"/>
              <a:t>Doing the same thing over and over </a:t>
            </a:r>
            <a:br>
              <a:rPr lang="en-US" sz="2800" i="1" dirty="0"/>
            </a:br>
            <a:r>
              <a:rPr lang="en-US" sz="2800" i="1" dirty="0"/>
              <a:t>and expecting different results</a:t>
            </a:r>
            <a:r>
              <a:rPr lang="en-US" sz="28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245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62617" y="811906"/>
            <a:ext cx="8243385" cy="647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b="1" dirty="0"/>
              <a:t>General</a:t>
            </a:r>
          </a:p>
          <a:p>
            <a:pPr marL="714375" lvl="1" indent="-257175">
              <a:buFont typeface="Arial" panose="020B0604020202020204" pitchFamily="34" charset="0"/>
              <a:buChar char="•"/>
            </a:pPr>
            <a:r>
              <a:rPr lang="en-US" sz="2000" dirty="0"/>
              <a:t>Open Source is based upon freedom</a:t>
            </a:r>
          </a:p>
          <a:p>
            <a:pPr marL="714375" lvl="1" indent="-257175">
              <a:buFont typeface="Arial" panose="020B0604020202020204" pitchFamily="34" charset="0"/>
              <a:buChar char="•"/>
            </a:pPr>
            <a:r>
              <a:rPr lang="en-US" sz="2000" dirty="0"/>
              <a:t>Freedom reduces leverage and control over usage</a:t>
            </a:r>
          </a:p>
          <a:p>
            <a:pPr marL="714375" lvl="1" indent="-257175">
              <a:buFont typeface="Arial" panose="020B0604020202020204" pitchFamily="34" charset="0"/>
              <a:buChar char="•"/>
            </a:pPr>
            <a:r>
              <a:rPr lang="en-US" sz="2000" dirty="0"/>
              <a:t>As a result monetization opportunities are more limited in Open Source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b="1" dirty="0"/>
              <a:t>Advantages</a:t>
            </a:r>
          </a:p>
          <a:p>
            <a:pPr marL="714375" lvl="1" indent="-257175">
              <a:buFont typeface="Arial" panose="020B0604020202020204" pitchFamily="34" charset="0"/>
              <a:buChar char="•"/>
            </a:pPr>
            <a:r>
              <a:rPr lang="en-US" sz="2000" dirty="0"/>
              <a:t>Scalable distribution model</a:t>
            </a:r>
          </a:p>
          <a:p>
            <a:pPr marL="714375" lvl="1" indent="-257175">
              <a:buFont typeface="Arial" panose="020B0604020202020204" pitchFamily="34" charset="0"/>
              <a:buChar char="•"/>
            </a:pPr>
            <a:r>
              <a:rPr lang="en-US" sz="2000" dirty="0"/>
              <a:t>Low user acquisition cost</a:t>
            </a:r>
          </a:p>
          <a:p>
            <a:pPr marL="714375" lvl="1" indent="-257175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b="1" dirty="0"/>
              <a:t>Disadvantages</a:t>
            </a:r>
          </a:p>
          <a:p>
            <a:pPr marL="714375" lvl="1" indent="-257175">
              <a:buFont typeface="Arial" panose="020B0604020202020204" pitchFamily="34" charset="0"/>
              <a:buChar char="•"/>
            </a:pPr>
            <a:r>
              <a:rPr lang="en-US" sz="2000" dirty="0"/>
              <a:t>No native business model</a:t>
            </a:r>
          </a:p>
          <a:p>
            <a:pPr marL="714375" lvl="1" indent="-257175">
              <a:buFont typeface="Arial" panose="020B0604020202020204" pitchFamily="34" charset="0"/>
              <a:buChar char="•"/>
            </a:pPr>
            <a:r>
              <a:rPr lang="en-US" sz="2000" dirty="0"/>
              <a:t>Vulnerable to imitation/competition</a:t>
            </a:r>
          </a:p>
          <a:p>
            <a:pPr marL="714375" lvl="1" indent="-257175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b="1" dirty="0"/>
              <a:t>Golden Rule</a:t>
            </a:r>
          </a:p>
          <a:p>
            <a:pPr marL="714375" lvl="1" indent="-257175">
              <a:buFont typeface="Arial" panose="020B0604020202020204" pitchFamily="34" charset="0"/>
              <a:buChar char="•"/>
            </a:pPr>
            <a:r>
              <a:rPr lang="en-US" sz="2000" dirty="0"/>
              <a:t>Maintainers made a decision to give their work away for free</a:t>
            </a:r>
          </a:p>
          <a:p>
            <a:pPr marL="714375" lvl="1" indent="-257175">
              <a:buFont typeface="Arial" panose="020B0604020202020204" pitchFamily="34" charset="0"/>
              <a:buChar char="•"/>
            </a:pPr>
            <a:r>
              <a:rPr lang="en-US" sz="2000" dirty="0"/>
              <a:t>Users are not obligated to give anything</a:t>
            </a:r>
          </a:p>
          <a:p>
            <a:pPr marL="714375" lvl="1" indent="-257175">
              <a:buFont typeface="Arial" panose="020B0604020202020204" pitchFamily="34" charset="0"/>
              <a:buChar char="•"/>
            </a:pPr>
            <a:r>
              <a:rPr lang="en-US" sz="2000" dirty="0"/>
              <a:t>Maintainers are not entitled to receive anything</a:t>
            </a:r>
          </a:p>
          <a:p>
            <a:pPr marL="714375" lvl="1" indent="-257175">
              <a:buFont typeface="Arial" panose="020B0604020202020204" pitchFamily="34" charset="0"/>
              <a:buChar char="•"/>
            </a:pPr>
            <a:r>
              <a:rPr lang="en-US" sz="2000" dirty="0"/>
              <a:t>The responsibility is on maintainers, not users, to create sustainability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sp>
        <p:nvSpPr>
          <p:cNvPr id="4" name="Title 9">
            <a:extLst>
              <a:ext uri="{FF2B5EF4-FFF2-40B4-BE49-F238E27FC236}">
                <a16:creationId xmlns:a16="http://schemas.microsoft.com/office/drawing/2014/main" id="{E21DD676-825A-40D2-A6EF-7704A11E90A7}"/>
              </a:ext>
            </a:extLst>
          </p:cNvPr>
          <p:cNvSpPr txBox="1">
            <a:spLocks/>
          </p:cNvSpPr>
          <p:nvPr/>
        </p:nvSpPr>
        <p:spPr>
          <a:xfrm>
            <a:off x="-40704" y="34945"/>
            <a:ext cx="9142703" cy="6745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Open Source Sustainability</a:t>
            </a:r>
          </a:p>
        </p:txBody>
      </p:sp>
    </p:spTree>
    <p:extLst>
      <p:ext uri="{BB962C8B-B14F-4D97-AF65-F5344CB8AC3E}">
        <p14:creationId xmlns:p14="http://schemas.microsoft.com/office/powerpoint/2010/main" val="323786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9564" y="709502"/>
            <a:ext cx="8596312" cy="6417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Open Source Fallacy #1</a:t>
            </a:r>
          </a:p>
          <a:p>
            <a:pPr marL="714375" lvl="1" indent="-257175">
              <a:buFont typeface="Arial" panose="020B0604020202020204" pitchFamily="34" charset="0"/>
              <a:buChar char="•"/>
            </a:pPr>
            <a:r>
              <a:rPr lang="en-US" b="1" dirty="0"/>
              <a:t>Increasing number of contributors will help prevent maintainer burnout</a:t>
            </a:r>
          </a:p>
          <a:p>
            <a:pPr marL="714375" lvl="1" indent="-257175">
              <a:buFont typeface="Arial" panose="020B0604020202020204" pitchFamily="34" charset="0"/>
              <a:buChar char="•"/>
            </a:pPr>
            <a:r>
              <a:rPr lang="en-US" dirty="0"/>
              <a:t>Opposite is actually true</a:t>
            </a:r>
          </a:p>
          <a:p>
            <a:pPr marL="714375" lvl="1" indent="-257175">
              <a:buFont typeface="Arial" panose="020B0604020202020204" pitchFamily="34" charset="0"/>
              <a:buChar char="•"/>
            </a:pPr>
            <a:r>
              <a:rPr lang="en-US" dirty="0"/>
              <a:t>More contributors = more community support = more burnout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Open Source Fallacy #2</a:t>
            </a:r>
          </a:p>
          <a:p>
            <a:pPr marL="714375" lvl="1" indent="-257175">
              <a:buFont typeface="Arial" panose="020B0604020202020204" pitchFamily="34" charset="0"/>
              <a:buChar char="•"/>
            </a:pPr>
            <a:r>
              <a:rPr lang="en-US" b="1" dirty="0"/>
              <a:t>Open source projects have unlimited contributors</a:t>
            </a:r>
          </a:p>
          <a:p>
            <a:pPr marL="714375" lvl="1" indent="-257175">
              <a:buFont typeface="Arial" panose="020B0604020202020204" pitchFamily="34" charset="0"/>
              <a:buChar char="•"/>
            </a:pPr>
            <a:r>
              <a:rPr lang="en-US" dirty="0"/>
              <a:t>95% of users of open source do not contribute</a:t>
            </a:r>
          </a:p>
          <a:p>
            <a:pPr marL="714375" lvl="1" indent="-257175">
              <a:buFont typeface="Arial" panose="020B0604020202020204" pitchFamily="34" charset="0"/>
              <a:buChar char="•"/>
            </a:pPr>
            <a:r>
              <a:rPr lang="en-US" dirty="0"/>
              <a:t>95% of contributions on GitHub are done by 5% of contributors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Open Source Fallacy #3</a:t>
            </a:r>
          </a:p>
          <a:p>
            <a:pPr marL="714375" lvl="1" indent="-257175">
              <a:buFont typeface="Arial" panose="020B0604020202020204" pitchFamily="34" charset="0"/>
              <a:buChar char="•"/>
            </a:pPr>
            <a:r>
              <a:rPr lang="en-US" b="1" dirty="0"/>
              <a:t>Open source follows different rules than commercial products</a:t>
            </a:r>
          </a:p>
          <a:p>
            <a:pPr marL="714375" lvl="1" indent="-257175">
              <a:buFont typeface="Arial" panose="020B0604020202020204" pitchFamily="34" charset="0"/>
              <a:buChar char="•"/>
            </a:pPr>
            <a:r>
              <a:rPr lang="en-US" dirty="0"/>
              <a:t>Governed by standard product/market viability criteria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Open Source Fallacy #4</a:t>
            </a:r>
          </a:p>
          <a:p>
            <a:pPr marL="714375" lvl="1" indent="-257175">
              <a:buFont typeface="Arial" panose="020B0604020202020204" pitchFamily="34" charset="0"/>
              <a:buChar char="•"/>
            </a:pPr>
            <a:r>
              <a:rPr lang="en-US" b="1" dirty="0"/>
              <a:t>A single business model exists which satisfies the needs of all open source projects</a:t>
            </a:r>
          </a:p>
          <a:p>
            <a:pPr marL="714375" lvl="1" indent="-257175">
              <a:buFont typeface="Arial" panose="020B0604020202020204" pitchFamily="34" charset="0"/>
              <a:buChar char="•"/>
            </a:pPr>
            <a:r>
              <a:rPr lang="en-US" dirty="0"/>
              <a:t>The sustainability needs of each open source project are different – there is no “one size fits all” solution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Open Source Fallacy #5</a:t>
            </a:r>
          </a:p>
          <a:p>
            <a:pPr marL="714375" lvl="1" indent="-257175">
              <a:buFont typeface="Arial" panose="020B0604020202020204" pitchFamily="34" charset="0"/>
              <a:buChar char="•"/>
            </a:pPr>
            <a:r>
              <a:rPr lang="en-US" b="1" dirty="0"/>
              <a:t>Sustainability is more difficult in the Microsoft ecosystem</a:t>
            </a:r>
          </a:p>
          <a:p>
            <a:pPr marL="714375" lvl="1" indent="-257175">
              <a:buFont typeface="Arial" panose="020B0604020202020204" pitchFamily="34" charset="0"/>
              <a:buChar char="•"/>
            </a:pPr>
            <a:r>
              <a:rPr lang="en-US" dirty="0"/>
              <a:t>Every open source ecosystem suffers from this problem – the “grass is not greener” elsewhere</a:t>
            </a:r>
          </a:p>
          <a:p>
            <a:pPr marL="714375" lvl="1" indent="-257175">
              <a:buFont typeface="Arial" panose="020B0604020202020204" pitchFamily="34" charset="0"/>
              <a:buChar char="•"/>
            </a:pPr>
            <a:r>
              <a:rPr lang="en-US" dirty="0"/>
              <a:t>In fact, monetization is even more difficult in idealistic ecosystems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sp>
        <p:nvSpPr>
          <p:cNvPr id="4" name="Title 9">
            <a:extLst>
              <a:ext uri="{FF2B5EF4-FFF2-40B4-BE49-F238E27FC236}">
                <a16:creationId xmlns:a16="http://schemas.microsoft.com/office/drawing/2014/main" id="{E21DD676-825A-40D2-A6EF-7704A11E90A7}"/>
              </a:ext>
            </a:extLst>
          </p:cNvPr>
          <p:cNvSpPr txBox="1">
            <a:spLocks/>
          </p:cNvSpPr>
          <p:nvPr/>
        </p:nvSpPr>
        <p:spPr>
          <a:xfrm>
            <a:off x="-40704" y="34945"/>
            <a:ext cx="9142703" cy="6745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Open Source Fallacies</a:t>
            </a:r>
          </a:p>
        </p:txBody>
      </p:sp>
    </p:spTree>
    <p:extLst>
      <p:ext uri="{BB962C8B-B14F-4D97-AF65-F5344CB8AC3E}">
        <p14:creationId xmlns:p14="http://schemas.microsoft.com/office/powerpoint/2010/main" val="1782091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5F2C2E09-C929-4714-A9CC-79C38B8E4379}"/>
              </a:ext>
            </a:extLst>
          </p:cNvPr>
          <p:cNvSpPr/>
          <p:nvPr/>
        </p:nvSpPr>
        <p:spPr>
          <a:xfrm>
            <a:off x="6045442" y="5056163"/>
            <a:ext cx="2864542" cy="783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29B3658-B66F-4B88-A81C-125CB04C2FF9}"/>
              </a:ext>
            </a:extLst>
          </p:cNvPr>
          <p:cNvSpPr/>
          <p:nvPr/>
        </p:nvSpPr>
        <p:spPr>
          <a:xfrm>
            <a:off x="190842" y="4499419"/>
            <a:ext cx="3879077" cy="21199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F3D6B05-4982-4EB1-AA24-60C5884BCA37}"/>
              </a:ext>
            </a:extLst>
          </p:cNvPr>
          <p:cNvCxnSpPr/>
          <p:nvPr/>
        </p:nvCxnSpPr>
        <p:spPr>
          <a:xfrm flipV="1">
            <a:off x="1135170" y="1388788"/>
            <a:ext cx="7572828" cy="32657"/>
          </a:xfrm>
          <a:prstGeom prst="line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8D27475F-4358-42F1-9A9C-33B92080119D}"/>
              </a:ext>
            </a:extLst>
          </p:cNvPr>
          <p:cNvSpPr/>
          <p:nvPr/>
        </p:nvSpPr>
        <p:spPr>
          <a:xfrm>
            <a:off x="1428427" y="1296259"/>
            <a:ext cx="286657" cy="250371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CE10D9E-6790-4A08-B539-B10451927E74}"/>
              </a:ext>
            </a:extLst>
          </p:cNvPr>
          <p:cNvSpPr/>
          <p:nvPr/>
        </p:nvSpPr>
        <p:spPr>
          <a:xfrm>
            <a:off x="3554096" y="1279930"/>
            <a:ext cx="286657" cy="250371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2DDB085-8B4A-4FF2-A2F2-59A90C1D0F38}"/>
              </a:ext>
            </a:extLst>
          </p:cNvPr>
          <p:cNvSpPr/>
          <p:nvPr/>
        </p:nvSpPr>
        <p:spPr>
          <a:xfrm>
            <a:off x="8149197" y="1279929"/>
            <a:ext cx="286657" cy="250371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ACED66-30D8-4FC4-A38F-7187567B2306}"/>
              </a:ext>
            </a:extLst>
          </p:cNvPr>
          <p:cNvSpPr/>
          <p:nvPr/>
        </p:nvSpPr>
        <p:spPr>
          <a:xfrm>
            <a:off x="5863197" y="1279929"/>
            <a:ext cx="286657" cy="250371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83246C-CE01-4179-A5A2-9496B793F57B}"/>
              </a:ext>
            </a:extLst>
          </p:cNvPr>
          <p:cNvSpPr txBox="1"/>
          <p:nvPr/>
        </p:nvSpPr>
        <p:spPr>
          <a:xfrm>
            <a:off x="1173024" y="1643014"/>
            <a:ext cx="79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Hobby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6A3E2-94B8-4957-869B-CD6E13187E46}"/>
              </a:ext>
            </a:extLst>
          </p:cNvPr>
          <p:cNvSpPr txBox="1"/>
          <p:nvPr/>
        </p:nvSpPr>
        <p:spPr>
          <a:xfrm>
            <a:off x="3059268" y="1639159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Community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EE391C-7B74-4332-B8E4-22E3E4F520EE}"/>
              </a:ext>
            </a:extLst>
          </p:cNvPr>
          <p:cNvSpPr txBox="1"/>
          <p:nvPr/>
        </p:nvSpPr>
        <p:spPr>
          <a:xfrm>
            <a:off x="5345863" y="1646032"/>
            <a:ext cx="132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Professional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802F78-1B96-4BEB-B8C7-748FB110A4C2}"/>
              </a:ext>
            </a:extLst>
          </p:cNvPr>
          <p:cNvSpPr txBox="1"/>
          <p:nvPr/>
        </p:nvSpPr>
        <p:spPr>
          <a:xfrm>
            <a:off x="7719194" y="1646032"/>
            <a:ext cx="114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Enterprise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F35267-96B3-4171-9B8D-DC5D3F885B31}"/>
              </a:ext>
            </a:extLst>
          </p:cNvPr>
          <p:cNvCxnSpPr/>
          <p:nvPr/>
        </p:nvCxnSpPr>
        <p:spPr>
          <a:xfrm flipV="1">
            <a:off x="1175281" y="3412671"/>
            <a:ext cx="7572828" cy="32657"/>
          </a:xfrm>
          <a:prstGeom prst="line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ABBB44C-7A1C-425E-B5BD-353138CE5729}"/>
              </a:ext>
            </a:extLst>
          </p:cNvPr>
          <p:cNvSpPr txBox="1"/>
          <p:nvPr/>
        </p:nvSpPr>
        <p:spPr>
          <a:xfrm>
            <a:off x="2728457" y="3471422"/>
            <a:ext cx="44664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$</a:t>
            </a:r>
            <a:r>
              <a:rPr lang="en-US" dirty="0"/>
              <a:t> Donations, Sponsorship, Advertising, Grants</a:t>
            </a:r>
            <a:br>
              <a:rPr lang="en-US" dirty="0"/>
            </a:br>
            <a:r>
              <a:rPr lang="en-US" sz="1200" dirty="0"/>
              <a:t>(passive revenue, not scalable)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89C31E-7B42-4265-A90E-A1F3DB97A634}"/>
              </a:ext>
            </a:extLst>
          </p:cNvPr>
          <p:cNvCxnSpPr>
            <a:cxnSpLocks/>
          </p:cNvCxnSpPr>
          <p:nvPr/>
        </p:nvCxnSpPr>
        <p:spPr>
          <a:xfrm>
            <a:off x="3725784" y="4194220"/>
            <a:ext cx="5060179" cy="1"/>
          </a:xfrm>
          <a:prstGeom prst="line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56E484F-1414-4ADA-BEE3-4811459B5C71}"/>
              </a:ext>
            </a:extLst>
          </p:cNvPr>
          <p:cNvSpPr txBox="1"/>
          <p:nvPr/>
        </p:nvSpPr>
        <p:spPr>
          <a:xfrm>
            <a:off x="4554734" y="4257686"/>
            <a:ext cx="34022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$$</a:t>
            </a:r>
            <a:r>
              <a:rPr lang="en-US" dirty="0"/>
              <a:t> Professional Services, Training</a:t>
            </a:r>
            <a:br>
              <a:rPr lang="en-US" dirty="0"/>
            </a:br>
            <a:r>
              <a:rPr lang="en-US" sz="1200" dirty="0"/>
              <a:t>(labor intensive, not scalable)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C475A0-7E32-4A57-B2C9-3551FAFFD2E8}"/>
              </a:ext>
            </a:extLst>
          </p:cNvPr>
          <p:cNvCxnSpPr>
            <a:cxnSpLocks/>
          </p:cNvCxnSpPr>
          <p:nvPr/>
        </p:nvCxnSpPr>
        <p:spPr>
          <a:xfrm>
            <a:off x="6091995" y="4933923"/>
            <a:ext cx="2705718" cy="1"/>
          </a:xfrm>
          <a:prstGeom prst="line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459B78-2249-41BA-92D4-51215BA03B51}"/>
              </a:ext>
            </a:extLst>
          </p:cNvPr>
          <p:cNvSpPr txBox="1"/>
          <p:nvPr/>
        </p:nvSpPr>
        <p:spPr>
          <a:xfrm>
            <a:off x="5827100" y="5008915"/>
            <a:ext cx="3277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$$$</a:t>
            </a:r>
            <a:r>
              <a:rPr lang="en-US" dirty="0"/>
              <a:t> Commercial Product, Extensions, Managed Service</a:t>
            </a:r>
          </a:p>
          <a:p>
            <a:pPr algn="ctr"/>
            <a:r>
              <a:rPr lang="en-US" sz="1200" dirty="0"/>
              <a:t>(requires capital)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ACA6DB6-2AF2-4208-96A6-ABCC0106EC5B}"/>
              </a:ext>
            </a:extLst>
          </p:cNvPr>
          <p:cNvCxnSpPr>
            <a:cxnSpLocks/>
          </p:cNvCxnSpPr>
          <p:nvPr/>
        </p:nvCxnSpPr>
        <p:spPr>
          <a:xfrm>
            <a:off x="7641443" y="5975069"/>
            <a:ext cx="1214135" cy="0"/>
          </a:xfrm>
          <a:prstGeom prst="line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0D58CD1-2CE1-4306-9571-F562BBB120A3}"/>
              </a:ext>
            </a:extLst>
          </p:cNvPr>
          <p:cNvSpPr txBox="1"/>
          <p:nvPr/>
        </p:nvSpPr>
        <p:spPr>
          <a:xfrm>
            <a:off x="7497669" y="6031108"/>
            <a:ext cx="1464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$$$$</a:t>
            </a:r>
            <a:r>
              <a:rPr lang="en-US" dirty="0"/>
              <a:t> Venture Capital</a:t>
            </a:r>
          </a:p>
          <a:p>
            <a:pPr algn="ctr"/>
            <a:r>
              <a:rPr lang="en-US" sz="1200" dirty="0"/>
              <a:t>(unicorn)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A27406-4C5B-45A6-AC4D-2080A55ACE4E}"/>
              </a:ext>
            </a:extLst>
          </p:cNvPr>
          <p:cNvCxnSpPr>
            <a:cxnSpLocks/>
          </p:cNvCxnSpPr>
          <p:nvPr/>
        </p:nvCxnSpPr>
        <p:spPr>
          <a:xfrm>
            <a:off x="4873485" y="1159042"/>
            <a:ext cx="0" cy="1679498"/>
          </a:xfrm>
          <a:prstGeom prst="line">
            <a:avLst/>
          </a:prstGeom>
          <a:ln w="47625">
            <a:solidFill>
              <a:srgbClr val="FF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DA1815D-FC09-45F5-AB31-173F44A0CB34}"/>
              </a:ext>
            </a:extLst>
          </p:cNvPr>
          <p:cNvSpPr txBox="1"/>
          <p:nvPr/>
        </p:nvSpPr>
        <p:spPr>
          <a:xfrm>
            <a:off x="39207" y="2091477"/>
            <a:ext cx="13657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Downloads</a:t>
            </a:r>
          </a:p>
          <a:p>
            <a:r>
              <a:rPr lang="en-US" dirty="0"/>
              <a:t>Users</a:t>
            </a:r>
            <a:br>
              <a:rPr lang="en-US" dirty="0"/>
            </a:br>
            <a:r>
              <a:rPr lang="en-US" dirty="0"/>
              <a:t>Contributors</a:t>
            </a:r>
          </a:p>
          <a:p>
            <a:r>
              <a:rPr lang="en-US" dirty="0"/>
              <a:t>FTEs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F10D706-C569-4EC0-8D66-749274BE73CB}"/>
              </a:ext>
            </a:extLst>
          </p:cNvPr>
          <p:cNvSpPr txBox="1"/>
          <p:nvPr/>
        </p:nvSpPr>
        <p:spPr>
          <a:xfrm>
            <a:off x="1344898" y="2055895"/>
            <a:ext cx="6511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100+</a:t>
            </a:r>
          </a:p>
          <a:p>
            <a:r>
              <a:rPr lang="en-US" dirty="0"/>
              <a:t>10+</a:t>
            </a:r>
            <a:br>
              <a:rPr lang="en-US" dirty="0"/>
            </a:br>
            <a:r>
              <a:rPr lang="en-US" dirty="0"/>
              <a:t>1+</a:t>
            </a:r>
            <a:br>
              <a:rPr lang="en-US" dirty="0"/>
            </a:br>
            <a:r>
              <a:rPr lang="en-US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96F5A3-427A-4962-967A-E6B168122689}"/>
              </a:ext>
            </a:extLst>
          </p:cNvPr>
          <p:cNvSpPr txBox="1"/>
          <p:nvPr/>
        </p:nvSpPr>
        <p:spPr>
          <a:xfrm>
            <a:off x="3380409" y="2045621"/>
            <a:ext cx="7681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1000+</a:t>
            </a:r>
          </a:p>
          <a:p>
            <a:r>
              <a:rPr lang="en-US" dirty="0"/>
              <a:t>100+</a:t>
            </a:r>
            <a:br>
              <a:rPr lang="en-US" dirty="0"/>
            </a:br>
            <a:r>
              <a:rPr lang="en-US" dirty="0"/>
              <a:t>10+</a:t>
            </a:r>
            <a:br>
              <a:rPr lang="en-US" dirty="0"/>
            </a:br>
            <a:r>
              <a:rPr lang="en-US" dirty="0"/>
              <a:t>0-1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93082C-4E52-46B4-806E-D7583718C1C8}"/>
              </a:ext>
            </a:extLst>
          </p:cNvPr>
          <p:cNvSpPr txBox="1"/>
          <p:nvPr/>
        </p:nvSpPr>
        <p:spPr>
          <a:xfrm>
            <a:off x="5626162" y="2057525"/>
            <a:ext cx="10599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100,000+</a:t>
            </a:r>
          </a:p>
          <a:p>
            <a:r>
              <a:rPr lang="en-US" dirty="0"/>
              <a:t>10,000+</a:t>
            </a:r>
            <a:br>
              <a:rPr lang="en-US" dirty="0"/>
            </a:br>
            <a:r>
              <a:rPr lang="en-US" dirty="0"/>
              <a:t>100+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1-10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1988DC-F1F9-4B0E-95D4-AA942ADAD8AB}"/>
              </a:ext>
            </a:extLst>
          </p:cNvPr>
          <p:cNvSpPr txBox="1"/>
          <p:nvPr/>
        </p:nvSpPr>
        <p:spPr>
          <a:xfrm>
            <a:off x="7719194" y="2053121"/>
            <a:ext cx="1414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10,000,000+</a:t>
            </a:r>
          </a:p>
          <a:p>
            <a:r>
              <a:rPr lang="en-US" dirty="0"/>
              <a:t>1,000,000+</a:t>
            </a:r>
            <a:br>
              <a:rPr lang="en-US" dirty="0"/>
            </a:br>
            <a:r>
              <a:rPr lang="en-US" dirty="0"/>
              <a:t>1000+</a:t>
            </a:r>
            <a:br>
              <a:rPr lang="en-US" dirty="0"/>
            </a:br>
            <a:r>
              <a:rPr lang="en-US" dirty="0"/>
              <a:t>10-100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6B388F-E045-43BF-AA29-87549BB3E3FD}"/>
              </a:ext>
            </a:extLst>
          </p:cNvPr>
          <p:cNvSpPr txBox="1"/>
          <p:nvPr/>
        </p:nvSpPr>
        <p:spPr>
          <a:xfrm>
            <a:off x="761130" y="4506292"/>
            <a:ext cx="273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Success Probability Factors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6A42749-3477-49B4-BD8F-9539693AF7B8}"/>
              </a:ext>
            </a:extLst>
          </p:cNvPr>
          <p:cNvSpPr txBox="1"/>
          <p:nvPr/>
        </p:nvSpPr>
        <p:spPr>
          <a:xfrm>
            <a:off x="190842" y="4822516"/>
            <a:ext cx="38429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0%                     20%</a:t>
            </a:r>
          </a:p>
          <a:p>
            <a:r>
              <a:rPr lang="en-US" dirty="0"/>
              <a:t>Project Type       Library        Application</a:t>
            </a:r>
            <a:br>
              <a:rPr lang="en-US" dirty="0"/>
            </a:br>
            <a:r>
              <a:rPr lang="en-US" dirty="0"/>
              <a:t>Age (years)            1-3                 3-10</a:t>
            </a:r>
          </a:p>
          <a:p>
            <a:r>
              <a:rPr lang="en-US" dirty="0"/>
              <a:t>Market Size          Niche             Large</a:t>
            </a:r>
          </a:p>
          <a:p>
            <a:r>
              <a:rPr lang="en-US" dirty="0"/>
              <a:t>Target Buyer         SMB           Enterprise</a:t>
            </a:r>
          </a:p>
          <a:p>
            <a:r>
              <a:rPr lang="en-US" dirty="0"/>
              <a:t>Competition     Abundant         Scarce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3E54C3E-9B47-4311-8788-61C112392FAF}"/>
              </a:ext>
            </a:extLst>
          </p:cNvPr>
          <p:cNvCxnSpPr>
            <a:cxnSpLocks/>
          </p:cNvCxnSpPr>
          <p:nvPr/>
        </p:nvCxnSpPr>
        <p:spPr>
          <a:xfrm>
            <a:off x="2310615" y="5003314"/>
            <a:ext cx="977251" cy="0"/>
          </a:xfrm>
          <a:prstGeom prst="line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D97D0EB-B9CF-4C05-80E9-3B6FCD65BFC7}"/>
              </a:ext>
            </a:extLst>
          </p:cNvPr>
          <p:cNvSpPr txBox="1"/>
          <p:nvPr/>
        </p:nvSpPr>
        <p:spPr>
          <a:xfrm>
            <a:off x="-471" y="1108330"/>
            <a:ext cx="1059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Life Cycle</a:t>
            </a:r>
          </a:p>
          <a:p>
            <a:pPr algn="ctr"/>
            <a:r>
              <a:rPr lang="en-US" dirty="0"/>
              <a:t>Stage</a:t>
            </a:r>
          </a:p>
        </p:txBody>
      </p:sp>
      <p:sp>
        <p:nvSpPr>
          <p:cNvPr id="52" name="Title 9">
            <a:extLst>
              <a:ext uri="{FF2B5EF4-FFF2-40B4-BE49-F238E27FC236}">
                <a16:creationId xmlns:a16="http://schemas.microsoft.com/office/drawing/2014/main" id="{CD588540-6757-4B95-9824-FE8D73AC00E6}"/>
              </a:ext>
            </a:extLst>
          </p:cNvPr>
          <p:cNvSpPr txBox="1">
            <a:spLocks/>
          </p:cNvSpPr>
          <p:nvPr/>
        </p:nvSpPr>
        <p:spPr>
          <a:xfrm>
            <a:off x="1297" y="7357"/>
            <a:ext cx="9142703" cy="6745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Open Source Project Life Cycle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AEA8233-907D-4350-BFDA-3DC7322460F6}"/>
              </a:ext>
            </a:extLst>
          </p:cNvPr>
          <p:cNvSpPr txBox="1"/>
          <p:nvPr/>
        </p:nvSpPr>
        <p:spPr>
          <a:xfrm>
            <a:off x="2574133" y="715474"/>
            <a:ext cx="4309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/>
              <a:t>**Note that many open source projects do not follow this life cycle</a:t>
            </a:r>
          </a:p>
        </p:txBody>
      </p:sp>
      <p:sp>
        <p:nvSpPr>
          <p:cNvPr id="11" name="Arrow: Circular 10">
            <a:extLst>
              <a:ext uri="{FF2B5EF4-FFF2-40B4-BE49-F238E27FC236}">
                <a16:creationId xmlns:a16="http://schemas.microsoft.com/office/drawing/2014/main" id="{6FF790D2-3E6F-4196-93B8-A14F80AD38E3}"/>
              </a:ext>
            </a:extLst>
          </p:cNvPr>
          <p:cNvSpPr/>
          <p:nvPr/>
        </p:nvSpPr>
        <p:spPr>
          <a:xfrm>
            <a:off x="4428692" y="2366828"/>
            <a:ext cx="885178" cy="923330"/>
          </a:xfrm>
          <a:prstGeom prst="circular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7931FD5-9B02-4533-9C82-6FD03E996BD2}"/>
              </a:ext>
            </a:extLst>
          </p:cNvPr>
          <p:cNvSpPr txBox="1"/>
          <p:nvPr/>
        </p:nvSpPr>
        <p:spPr>
          <a:xfrm>
            <a:off x="4169158" y="2848813"/>
            <a:ext cx="1464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Crossing this </a:t>
            </a:r>
            <a:br>
              <a:rPr lang="en-US" sz="1200" dirty="0"/>
            </a:br>
            <a:r>
              <a:rPr lang="en-US" sz="1200" dirty="0"/>
              <a:t>chasm is difficult</a:t>
            </a:r>
          </a:p>
        </p:txBody>
      </p:sp>
    </p:spTree>
    <p:extLst>
      <p:ext uri="{BB962C8B-B14F-4D97-AF65-F5344CB8AC3E}">
        <p14:creationId xmlns:p14="http://schemas.microsoft.com/office/powerpoint/2010/main" val="2617738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06559" y="688701"/>
            <a:ext cx="82433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/>
              <a:t>Users want to mitigate risks associated to open source software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/>
              <a:t>A commercial product should provide benefits that satisfy these risks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/>
              <a:t>The benefits must be clearly differentiated and compelling</a:t>
            </a:r>
          </a:p>
        </p:txBody>
      </p:sp>
      <p:sp>
        <p:nvSpPr>
          <p:cNvPr id="4" name="Title 9">
            <a:extLst>
              <a:ext uri="{FF2B5EF4-FFF2-40B4-BE49-F238E27FC236}">
                <a16:creationId xmlns:a16="http://schemas.microsoft.com/office/drawing/2014/main" id="{E21DD676-825A-40D2-A6EF-7704A11E90A7}"/>
              </a:ext>
            </a:extLst>
          </p:cNvPr>
          <p:cNvSpPr txBox="1">
            <a:spLocks/>
          </p:cNvSpPr>
          <p:nvPr/>
        </p:nvSpPr>
        <p:spPr>
          <a:xfrm>
            <a:off x="-40704" y="34945"/>
            <a:ext cx="9142703" cy="6745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Open Source Risks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DDE62-B28F-451D-8CE2-19E5DB75E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12140"/>
            <a:ext cx="9144000" cy="484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43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C5E077-C1D8-4129-9710-660BC5F6C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39" y="709502"/>
            <a:ext cx="7232491" cy="31671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3B1D25-832C-46FD-9B15-0FE32274B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640" y="3876675"/>
            <a:ext cx="7232491" cy="2981323"/>
          </a:xfrm>
          <a:prstGeom prst="rect">
            <a:avLst/>
          </a:prstGeom>
        </p:spPr>
      </p:pic>
      <p:sp>
        <p:nvSpPr>
          <p:cNvPr id="5" name="Title 9">
            <a:extLst>
              <a:ext uri="{FF2B5EF4-FFF2-40B4-BE49-F238E27FC236}">
                <a16:creationId xmlns:a16="http://schemas.microsoft.com/office/drawing/2014/main" id="{35CCD07F-764C-4FF7-AAB1-369188F16FA2}"/>
              </a:ext>
            </a:extLst>
          </p:cNvPr>
          <p:cNvSpPr txBox="1">
            <a:spLocks/>
          </p:cNvSpPr>
          <p:nvPr/>
        </p:nvSpPr>
        <p:spPr>
          <a:xfrm>
            <a:off x="-40704" y="34945"/>
            <a:ext cx="9142703" cy="6745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Open Source Monetization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637FA1-72F0-48E8-B4ED-38C4533020F5}"/>
              </a:ext>
            </a:extLst>
          </p:cNvPr>
          <p:cNvSpPr txBox="1"/>
          <p:nvPr/>
        </p:nvSpPr>
        <p:spPr>
          <a:xfrm>
            <a:off x="7471479" y="6613724"/>
            <a:ext cx="16385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Source: </a:t>
            </a:r>
            <a:r>
              <a:rPr lang="en-US" sz="1000" dirty="0" err="1"/>
              <a:t>Tidelift</a:t>
            </a:r>
            <a:r>
              <a:rPr lang="en-US" sz="1000" dirty="0"/>
              <a:t> Survey 2018</a:t>
            </a:r>
          </a:p>
        </p:txBody>
      </p:sp>
    </p:spTree>
    <p:extLst>
      <p:ext uri="{BB962C8B-B14F-4D97-AF65-F5344CB8AC3E}">
        <p14:creationId xmlns:p14="http://schemas.microsoft.com/office/powerpoint/2010/main" val="70876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9">
            <a:extLst>
              <a:ext uri="{FF2B5EF4-FFF2-40B4-BE49-F238E27FC236}">
                <a16:creationId xmlns:a16="http://schemas.microsoft.com/office/drawing/2014/main" id="{DBB8D4EB-0A13-4262-990C-74E453DF4AFF}"/>
              </a:ext>
            </a:extLst>
          </p:cNvPr>
          <p:cNvSpPr txBox="1">
            <a:spLocks/>
          </p:cNvSpPr>
          <p:nvPr/>
        </p:nvSpPr>
        <p:spPr>
          <a:xfrm>
            <a:off x="1297" y="7357"/>
            <a:ext cx="9142703" cy="6745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Commercial Open Source Product Benefits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44311B2-3922-43A4-97AB-30471C317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641015"/>
              </p:ext>
            </p:extLst>
          </p:nvPr>
        </p:nvGraphicFramePr>
        <p:xfrm>
          <a:off x="292768" y="681914"/>
          <a:ext cx="8714874" cy="578190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57437">
                  <a:extLst>
                    <a:ext uri="{9D8B030D-6E8A-4147-A177-3AD203B41FA5}">
                      <a16:colId xmlns:a16="http://schemas.microsoft.com/office/drawing/2014/main" val="3715029134"/>
                    </a:ext>
                  </a:extLst>
                </a:gridCol>
                <a:gridCol w="4357437">
                  <a:extLst>
                    <a:ext uri="{9D8B030D-6E8A-4147-A177-3AD203B41FA5}">
                      <a16:colId xmlns:a16="http://schemas.microsoft.com/office/drawing/2014/main" val="2632572105"/>
                    </a:ext>
                  </a:extLst>
                </a:gridCol>
              </a:tblGrid>
              <a:tr h="460226">
                <a:tc>
                  <a:txBody>
                    <a:bodyPr/>
                    <a:lstStyle/>
                    <a:p>
                      <a:r>
                        <a:rPr lang="en-US" b="1" dirty="0"/>
                        <a:t>Commercial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Companies prefer to have a formal agreements with other companies which protects their interests and mitigate risk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777518"/>
                  </a:ext>
                </a:extLst>
              </a:tr>
              <a:tr h="460226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tested and certified build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Companies prefer to use “official” product releases – especially those which have gone through more thorough certification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146210"/>
                  </a:ext>
                </a:extLst>
              </a:tr>
              <a:tr h="460226">
                <a:tc>
                  <a:txBody>
                    <a:bodyPr/>
                    <a:lstStyle/>
                    <a:p>
                      <a:r>
                        <a:rPr lang="en-US" dirty="0"/>
                        <a:t>Management of product </a:t>
                      </a:r>
                      <a:r>
                        <a:rPr lang="en-US" b="1" dirty="0"/>
                        <a:t>dependencies </a:t>
                      </a:r>
                      <a:r>
                        <a:rPr lang="en-US" b="0" dirty="0"/>
                        <a:t>and</a:t>
                      </a:r>
                      <a:r>
                        <a:rPr lang="en-US" b="1" dirty="0"/>
                        <a:t> licenses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Companies are afraid of dependencies and license compliance. A commercial product should provide documentation of all dependencies and licenses.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012887"/>
                  </a:ext>
                </a:extLst>
              </a:tr>
              <a:tr h="46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Prioritized support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with Service Level Agreement (SLA)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Companies like having a “throat to choke” and an insurance policy for unexpected complications which may jeopardize business continuity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768052"/>
                  </a:ext>
                </a:extLst>
              </a:tr>
              <a:tr h="46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knowledge base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communication channel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Companies want prioritized access so their issues can be escalated and resolved immediately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391614"/>
                  </a:ext>
                </a:extLst>
              </a:tr>
              <a:tr h="460226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 product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Documentation is a valuable asset which companies are willing to pay for as it helps them offset internal training and support costs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163067"/>
                  </a:ext>
                </a:extLst>
              </a:tr>
              <a:tr h="460226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Notifications of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 updates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Companies want to ensure their infrastructure is secure and they want to be proactively notified so they can take 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822804"/>
                  </a:ext>
                </a:extLst>
              </a:tr>
              <a:tr h="46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updates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with notifications of new releases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Companies want to ensure their infrastructure is reliable and they want to be proactively notified of new releases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10043"/>
                  </a:ext>
                </a:extLst>
              </a:tr>
              <a:tr h="460226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copyright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indemnification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Companies want to limit their risk and liability related to copyright infringement issues in the 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660673"/>
                  </a:ext>
                </a:extLst>
              </a:tr>
              <a:tr h="460226">
                <a:tc>
                  <a:txBody>
                    <a:bodyPr/>
                    <a:lstStyle/>
                    <a:p>
                      <a:r>
                        <a:rPr lang="en-US" dirty="0"/>
                        <a:t>Commercial </a:t>
                      </a:r>
                      <a:r>
                        <a:rPr lang="en-US" b="1" dirty="0"/>
                        <a:t>extensions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Companies may need additional functionality which is highly specialized, valuable,  or not applicable to all users.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444145"/>
                  </a:ext>
                </a:extLst>
              </a:tr>
              <a:tr h="460226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 consulting services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Companies may need integration or development assistance with implementation of the 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129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652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45520</TotalTime>
  <Words>991</Words>
  <Application>Microsoft Office PowerPoint</Application>
  <PresentationFormat>On-screen Show (4:3)</PresentationFormat>
  <Paragraphs>127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Bebas Neue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Immo Landwerth</cp:lastModifiedBy>
  <cp:revision>118</cp:revision>
  <dcterms:created xsi:type="dcterms:W3CDTF">2018-01-26T02:30:21Z</dcterms:created>
  <dcterms:modified xsi:type="dcterms:W3CDTF">2021-03-05T17:02:42Z</dcterms:modified>
  <cp:category/>
</cp:coreProperties>
</file>