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DA7A-F714-40F3-91F2-702BD1B365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C2F69F8-7BD0-49A0-B208-8D4B7AAFC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7423494-6F82-4284-9BBB-08165A9327A0}"/>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9DC3FCD1-D177-44DE-B681-9A81BD0AEE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F9BCA8-9548-43D9-83CD-4722C21C0E34}"/>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273842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93EB-B39D-4DCC-99C7-F1666D69C06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3518F7F-CD5B-4E3D-A0AA-6736D16CB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D68D7BA-F56E-483C-A360-301C8D04C78C}"/>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1829B1D2-7649-4C2F-8726-1DF367EF07A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8E54D12-5160-43B0-80E2-235141F1CB51}"/>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32719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9D48B-9A15-4576-90AF-4B5275E15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4C09050-295A-41CB-9269-6ED193C62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50FD486-84DA-4E04-A144-92B81FA119F2}"/>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5361E555-F1FB-472D-B050-EAB71D485D2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05B32B8-3A18-4F4D-B34F-17CF776014F1}"/>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292493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4840-0097-44CE-95CA-2BF29205671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E528DFF-221D-438D-B46D-053391BE4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8B56A16-897C-49E9-8C9B-3F4ABFD19586}"/>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DFA0BE76-AF02-407C-8F90-FF7A66EC63D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1AD5DA0-13FC-4A44-9C7B-8102257B73DD}"/>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324313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7BB0-6DCE-4253-A2C2-F500D0129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BDF519E-9F64-47BA-A121-C019DEE7A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2AE1E-0118-4508-B17D-B2DFB46B6996}"/>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3D29D796-AFE3-48BD-98DC-91DB938C9FB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C0851CC-7412-46C9-ACFC-5F90C49373E6}"/>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332649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16F3-5FCC-424D-B83B-1049605F2E8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BA3F94C-AEEC-4B46-BDC4-FB44129FC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E5CFD6C-5040-4952-8C14-35726553F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B1255C4-E029-4DF9-965D-DB9E62509C10}"/>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6" name="Footer Placeholder 5">
            <a:extLst>
              <a:ext uri="{FF2B5EF4-FFF2-40B4-BE49-F238E27FC236}">
                <a16:creationId xmlns:a16="http://schemas.microsoft.com/office/drawing/2014/main" id="{BFCBC456-9B45-4E73-89A8-F6AC2268304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4EB5C4C-6988-4239-86A9-01F87DA7079E}"/>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184720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2F63-131E-4E69-9817-1F642917B34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56968D5-5C9B-448C-8217-DF352F49C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977E8-77AE-4FBD-95ED-AE3B99AD9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1B876A3F-3070-4EFD-9701-9CD9E5AEC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C58CE-3D0E-4B76-8FC8-1A7C1DE239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AA5916B-CBD9-4F78-B11B-53F73108980F}"/>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8" name="Footer Placeholder 7">
            <a:extLst>
              <a:ext uri="{FF2B5EF4-FFF2-40B4-BE49-F238E27FC236}">
                <a16:creationId xmlns:a16="http://schemas.microsoft.com/office/drawing/2014/main" id="{899647B2-F3E8-43D6-81D4-0B506D54853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1F2C505D-4234-4CBF-9A80-C7206BA45220}"/>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197466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1784-297D-48F8-9B47-0CBFFCB6529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9E03213-5D12-47B9-BD38-DAABAAC2C0E6}"/>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4" name="Footer Placeholder 3">
            <a:extLst>
              <a:ext uri="{FF2B5EF4-FFF2-40B4-BE49-F238E27FC236}">
                <a16:creationId xmlns:a16="http://schemas.microsoft.com/office/drawing/2014/main" id="{816BC7A5-55F3-444D-85E6-90B42AEA6F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E474B54-18AE-49D9-AC94-D62FB0F90E21}"/>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34655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E43BD-9815-4AF6-9AC5-A4D379C89C06}"/>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3" name="Footer Placeholder 2">
            <a:extLst>
              <a:ext uri="{FF2B5EF4-FFF2-40B4-BE49-F238E27FC236}">
                <a16:creationId xmlns:a16="http://schemas.microsoft.com/office/drawing/2014/main" id="{82CE063F-4F9C-436E-A7B9-4F4D587C197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E62C36B0-7BAD-4A80-8045-B6CA19C434E0}"/>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6664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C8AF-59F2-4EE2-9346-094242ECA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50BB9AE-6BD7-470F-AB3C-FDC1AF8BF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431514A-6CF8-40C9-93CE-C1A15E7C0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74960-1789-48ED-AC3D-2D884E0E43CC}"/>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6" name="Footer Placeholder 5">
            <a:extLst>
              <a:ext uri="{FF2B5EF4-FFF2-40B4-BE49-F238E27FC236}">
                <a16:creationId xmlns:a16="http://schemas.microsoft.com/office/drawing/2014/main" id="{6E1B926C-113C-494A-9DF3-0DFDE15D85B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34A2700-29DF-405B-A54B-41E8FEBB51AB}"/>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280295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85C3-BA58-421D-A525-276BF2C4E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F01AABA-6C73-4660-9746-025845516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55FF14B-6622-45DE-A1C4-B1966BDCA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D8478-1992-4A6E-B0B7-21EAA3848A14}"/>
              </a:ext>
            </a:extLst>
          </p:cNvPr>
          <p:cNvSpPr>
            <a:spLocks noGrp="1"/>
          </p:cNvSpPr>
          <p:nvPr>
            <p:ph type="dt" sz="half" idx="10"/>
          </p:nvPr>
        </p:nvSpPr>
        <p:spPr/>
        <p:txBody>
          <a:bodyPr/>
          <a:lstStyle/>
          <a:p>
            <a:fld id="{04A7C501-7DE5-4A38-8933-3F6523F9B9B2}" type="datetimeFigureOut">
              <a:rPr lang="en-ID" smtClean="0"/>
              <a:t>05/03/2021</a:t>
            </a:fld>
            <a:endParaRPr lang="en-ID"/>
          </a:p>
        </p:txBody>
      </p:sp>
      <p:sp>
        <p:nvSpPr>
          <p:cNvPr id="6" name="Footer Placeholder 5">
            <a:extLst>
              <a:ext uri="{FF2B5EF4-FFF2-40B4-BE49-F238E27FC236}">
                <a16:creationId xmlns:a16="http://schemas.microsoft.com/office/drawing/2014/main" id="{9C3E3233-C3E9-4A8F-A4C1-C3F040AF14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4700254-37A9-45E3-AEA5-0DFCAD19D708}"/>
              </a:ext>
            </a:extLst>
          </p:cNvPr>
          <p:cNvSpPr>
            <a:spLocks noGrp="1"/>
          </p:cNvSpPr>
          <p:nvPr>
            <p:ph type="sldNum" sz="quarter" idx="12"/>
          </p:nvPr>
        </p:nvSpPr>
        <p:spPr/>
        <p:txBody>
          <a:bodyPr/>
          <a:lstStyle/>
          <a:p>
            <a:fld id="{1F36EFC0-A8E3-4AAE-81BD-89E14861677A}" type="slidenum">
              <a:rPr lang="en-ID" smtClean="0"/>
              <a:t>‹#›</a:t>
            </a:fld>
            <a:endParaRPr lang="en-ID"/>
          </a:p>
        </p:txBody>
      </p:sp>
    </p:spTree>
    <p:extLst>
      <p:ext uri="{BB962C8B-B14F-4D97-AF65-F5344CB8AC3E}">
        <p14:creationId xmlns:p14="http://schemas.microsoft.com/office/powerpoint/2010/main" val="17414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4B189-784F-4111-A5BA-E21D981B3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80B347B-BBCD-4C19-8FA0-AA2D1EDD0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11C3EDF-7D74-4B30-8971-D3B406FAA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7C501-7DE5-4A38-8933-3F6523F9B9B2}" type="datetimeFigureOut">
              <a:rPr lang="en-ID" smtClean="0"/>
              <a:t>05/03/2021</a:t>
            </a:fld>
            <a:endParaRPr lang="en-ID"/>
          </a:p>
        </p:txBody>
      </p:sp>
      <p:sp>
        <p:nvSpPr>
          <p:cNvPr id="5" name="Footer Placeholder 4">
            <a:extLst>
              <a:ext uri="{FF2B5EF4-FFF2-40B4-BE49-F238E27FC236}">
                <a16:creationId xmlns:a16="http://schemas.microsoft.com/office/drawing/2014/main" id="{83C451CD-9D86-4909-8C08-DBFE62FCA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ABCBBF8-30F7-4FA0-9FE2-08929CD07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6EFC0-A8E3-4AAE-81BD-89E14861677A}" type="slidenum">
              <a:rPr lang="en-ID" smtClean="0"/>
              <a:t>‹#›</a:t>
            </a:fld>
            <a:endParaRPr lang="en-ID"/>
          </a:p>
        </p:txBody>
      </p:sp>
    </p:spTree>
    <p:extLst>
      <p:ext uri="{BB962C8B-B14F-4D97-AF65-F5344CB8AC3E}">
        <p14:creationId xmlns:p14="http://schemas.microsoft.com/office/powerpoint/2010/main" val="290923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lipse.org/projects/committers-emeritus.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F4E4-9F9C-4AA9-817B-43A20F233C33}"/>
              </a:ext>
            </a:extLst>
          </p:cNvPr>
          <p:cNvSpPr>
            <a:spLocks noGrp="1"/>
          </p:cNvSpPr>
          <p:nvPr>
            <p:ph type="ctrTitle"/>
          </p:nvPr>
        </p:nvSpPr>
        <p:spPr/>
        <p:txBody>
          <a:bodyPr/>
          <a:lstStyle/>
          <a:p>
            <a:r>
              <a:rPr lang="en-US" dirty="0"/>
              <a:t>Proposal on How to reward OSS contributors</a:t>
            </a:r>
            <a:endParaRPr lang="en-ID" dirty="0"/>
          </a:p>
        </p:txBody>
      </p:sp>
      <p:sp>
        <p:nvSpPr>
          <p:cNvPr id="3" name="Subtitle 2">
            <a:extLst>
              <a:ext uri="{FF2B5EF4-FFF2-40B4-BE49-F238E27FC236}">
                <a16:creationId xmlns:a16="http://schemas.microsoft.com/office/drawing/2014/main" id="{38D7244A-6FF3-497B-9C22-1ECD1E0F20DB}"/>
              </a:ext>
            </a:extLst>
          </p:cNvPr>
          <p:cNvSpPr>
            <a:spLocks noGrp="1"/>
          </p:cNvSpPr>
          <p:nvPr>
            <p:ph type="subTitle" idx="1"/>
          </p:nvPr>
        </p:nvSpPr>
        <p:spPr/>
        <p:txBody>
          <a:bodyPr/>
          <a:lstStyle/>
          <a:p>
            <a:r>
              <a:rPr lang="en-US" dirty="0"/>
              <a:t>By Eriawan Kusumawardhono</a:t>
            </a:r>
            <a:endParaRPr lang="en-ID" dirty="0"/>
          </a:p>
        </p:txBody>
      </p:sp>
    </p:spTree>
    <p:extLst>
      <p:ext uri="{BB962C8B-B14F-4D97-AF65-F5344CB8AC3E}">
        <p14:creationId xmlns:p14="http://schemas.microsoft.com/office/powerpoint/2010/main" val="97218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2ED5-28C3-47AD-BB6A-0DC4567BF276}"/>
              </a:ext>
            </a:extLst>
          </p:cNvPr>
          <p:cNvSpPr>
            <a:spLocks noGrp="1"/>
          </p:cNvSpPr>
          <p:nvPr>
            <p:ph type="title"/>
          </p:nvPr>
        </p:nvSpPr>
        <p:spPr/>
        <p:txBody>
          <a:bodyPr/>
          <a:lstStyle/>
          <a:p>
            <a:r>
              <a:rPr lang="en-US" dirty="0"/>
              <a:t>Contributor list generation/creation</a:t>
            </a:r>
            <a:endParaRPr lang="en-ID" dirty="0"/>
          </a:p>
        </p:txBody>
      </p:sp>
      <p:sp>
        <p:nvSpPr>
          <p:cNvPr id="3" name="Content Placeholder 2">
            <a:extLst>
              <a:ext uri="{FF2B5EF4-FFF2-40B4-BE49-F238E27FC236}">
                <a16:creationId xmlns:a16="http://schemas.microsoft.com/office/drawing/2014/main" id="{14FCE23D-C61D-4858-9A0C-AE204FEE867E}"/>
              </a:ext>
            </a:extLst>
          </p:cNvPr>
          <p:cNvSpPr>
            <a:spLocks noGrp="1"/>
          </p:cNvSpPr>
          <p:nvPr>
            <p:ph idx="1"/>
          </p:nvPr>
        </p:nvSpPr>
        <p:spPr/>
        <p:txBody>
          <a:bodyPr/>
          <a:lstStyle/>
          <a:p>
            <a:r>
              <a:rPr lang="en-US" dirty="0"/>
              <a:t>Manual: error prone, often tedious, and may be bias and not objective</a:t>
            </a:r>
          </a:p>
          <a:p>
            <a:r>
              <a:rPr lang="en-US" dirty="0"/>
              <a:t>Automated: can use bot or call </a:t>
            </a:r>
            <a:r>
              <a:rPr lang="en-US" dirty="0" err="1"/>
              <a:t>Github</a:t>
            </a:r>
            <a:r>
              <a:rPr lang="en-US" dirty="0"/>
              <a:t> APIs periodically our own</a:t>
            </a:r>
            <a:endParaRPr lang="en-ID" dirty="0"/>
          </a:p>
        </p:txBody>
      </p:sp>
    </p:spTree>
    <p:extLst>
      <p:ext uri="{BB962C8B-B14F-4D97-AF65-F5344CB8AC3E}">
        <p14:creationId xmlns:p14="http://schemas.microsoft.com/office/powerpoint/2010/main" val="156183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AA7A-4D08-4F19-814C-510D268660A5}"/>
              </a:ext>
            </a:extLst>
          </p:cNvPr>
          <p:cNvSpPr>
            <a:spLocks noGrp="1"/>
          </p:cNvSpPr>
          <p:nvPr>
            <p:ph type="title"/>
          </p:nvPr>
        </p:nvSpPr>
        <p:spPr/>
        <p:txBody>
          <a:bodyPr/>
          <a:lstStyle/>
          <a:p>
            <a:r>
              <a:rPr lang="en-US" dirty="0"/>
              <a:t>Sample list from All Contributors</a:t>
            </a:r>
            <a:endParaRPr lang="en-ID" dirty="0"/>
          </a:p>
        </p:txBody>
      </p:sp>
      <p:sp>
        <p:nvSpPr>
          <p:cNvPr id="3" name="Content Placeholder 2">
            <a:extLst>
              <a:ext uri="{FF2B5EF4-FFF2-40B4-BE49-F238E27FC236}">
                <a16:creationId xmlns:a16="http://schemas.microsoft.com/office/drawing/2014/main" id="{16C03B97-E785-4B0B-8A5A-FD636B25140C}"/>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404DE992-2899-40F6-92DB-3ABF715B0C1B}"/>
              </a:ext>
            </a:extLst>
          </p:cNvPr>
          <p:cNvPicPr>
            <a:picLocks noChangeAspect="1"/>
          </p:cNvPicPr>
          <p:nvPr/>
        </p:nvPicPr>
        <p:blipFill>
          <a:blip r:embed="rId2"/>
          <a:stretch>
            <a:fillRect/>
          </a:stretch>
        </p:blipFill>
        <p:spPr>
          <a:xfrm>
            <a:off x="838200" y="1623378"/>
            <a:ext cx="8345065" cy="4553585"/>
          </a:xfrm>
          <a:prstGeom prst="rect">
            <a:avLst/>
          </a:prstGeom>
        </p:spPr>
      </p:pic>
    </p:spTree>
    <p:extLst>
      <p:ext uri="{BB962C8B-B14F-4D97-AF65-F5344CB8AC3E}">
        <p14:creationId xmlns:p14="http://schemas.microsoft.com/office/powerpoint/2010/main" val="55359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3DA3-A963-4353-9207-F5199ABB423C}"/>
              </a:ext>
            </a:extLst>
          </p:cNvPr>
          <p:cNvSpPr>
            <a:spLocks noGrp="1"/>
          </p:cNvSpPr>
          <p:nvPr>
            <p:ph type="title"/>
          </p:nvPr>
        </p:nvSpPr>
        <p:spPr/>
        <p:txBody>
          <a:bodyPr/>
          <a:lstStyle/>
          <a:p>
            <a:r>
              <a:rPr lang="en-US" dirty="0"/>
              <a:t>Additional guidance</a:t>
            </a:r>
            <a:endParaRPr lang="en-ID" dirty="0"/>
          </a:p>
        </p:txBody>
      </p:sp>
      <p:sp>
        <p:nvSpPr>
          <p:cNvPr id="3" name="Content Placeholder 2">
            <a:extLst>
              <a:ext uri="{FF2B5EF4-FFF2-40B4-BE49-F238E27FC236}">
                <a16:creationId xmlns:a16="http://schemas.microsoft.com/office/drawing/2014/main" id="{0493025F-86EF-4B36-9415-5A5DD5FC2EF2}"/>
              </a:ext>
            </a:extLst>
          </p:cNvPr>
          <p:cNvSpPr>
            <a:spLocks noGrp="1"/>
          </p:cNvSpPr>
          <p:nvPr>
            <p:ph idx="1"/>
          </p:nvPr>
        </p:nvSpPr>
        <p:spPr/>
        <p:txBody>
          <a:bodyPr/>
          <a:lstStyle/>
          <a:p>
            <a:pPr marL="514350" indent="-514350">
              <a:buFont typeface="+mj-lt"/>
              <a:buAutoNum type="arabicPeriod"/>
            </a:pPr>
            <a:r>
              <a:rPr lang="en-US" dirty="0"/>
              <a:t>Manage the sustainability of the contributors and contributions. For example: always consider the list of contributors as dynamic list, not static list that always have additional contributors, and prepare for project ownership transfer. (see the doc for more samples)</a:t>
            </a:r>
          </a:p>
          <a:p>
            <a:pPr marL="514350" indent="-514350">
              <a:buFont typeface="+mj-lt"/>
              <a:buAutoNum type="arabicPeriod"/>
            </a:pPr>
            <a:r>
              <a:rPr lang="en-US" dirty="0"/>
              <a:t>Optional: manage the dynamics of the contributors, like having list of contributors that are no longer active but they were highly active and helpful for the collaboration and the development of the OSS repo. And we could acknowledge them in separate list. For example: using “emeritus model” of </a:t>
            </a:r>
            <a:r>
              <a:rPr lang="en-US" dirty="0">
                <a:hlinkClick r:id="rId2"/>
              </a:rPr>
              <a:t>Project Eclipse committer emeritus</a:t>
            </a:r>
            <a:r>
              <a:rPr lang="en-US" dirty="0"/>
              <a:t> and Eclipse Foundation emeritus</a:t>
            </a:r>
            <a:endParaRPr lang="en-ID" dirty="0"/>
          </a:p>
        </p:txBody>
      </p:sp>
    </p:spTree>
    <p:extLst>
      <p:ext uri="{BB962C8B-B14F-4D97-AF65-F5344CB8AC3E}">
        <p14:creationId xmlns:p14="http://schemas.microsoft.com/office/powerpoint/2010/main" val="397187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D0F4-C0F9-4218-A205-07C922BCCC08}"/>
              </a:ext>
            </a:extLst>
          </p:cNvPr>
          <p:cNvSpPr>
            <a:spLocks noGrp="1"/>
          </p:cNvSpPr>
          <p:nvPr>
            <p:ph type="title"/>
          </p:nvPr>
        </p:nvSpPr>
        <p:spPr/>
        <p:txBody>
          <a:bodyPr>
            <a:normAutofit/>
          </a:bodyPr>
          <a:lstStyle/>
          <a:p>
            <a:r>
              <a:rPr lang="en-US" sz="3200" dirty="0"/>
              <a:t>Known common (too general) misconceptions of “popular and active OSS” related to contributors/contributions measure</a:t>
            </a:r>
            <a:endParaRPr lang="en-ID" sz="3200" dirty="0"/>
          </a:p>
        </p:txBody>
      </p:sp>
      <p:sp>
        <p:nvSpPr>
          <p:cNvPr id="3" name="Content Placeholder 2">
            <a:extLst>
              <a:ext uri="{FF2B5EF4-FFF2-40B4-BE49-F238E27FC236}">
                <a16:creationId xmlns:a16="http://schemas.microsoft.com/office/drawing/2014/main" id="{9BBB1A75-7B7A-42DD-AD68-7489A21C230E}"/>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Number of stars and forks of the repo. But since there are many OSS repos that have quite large number of stars and forks but when they have issues and PRs that only active for long time ago (e.g., last active/merged PR is a year ago) then the repo can should not be considered popular. </a:t>
            </a:r>
          </a:p>
          <a:p>
            <a:pPr marL="514350" indent="-514350">
              <a:buFont typeface="+mj-lt"/>
              <a:buAutoNum type="arabicPeriod"/>
            </a:pPr>
            <a:r>
              <a:rPr lang="en-US" dirty="0"/>
              <a:t>Number of active contributors. This measure of number of active contributors depends on what are those quantifications, based on how the OSS maintainers judge them or we could have basic common quantification as starters. For example: usually PRs by contributors are the only metrics.</a:t>
            </a:r>
          </a:p>
          <a:p>
            <a:pPr marL="514350" indent="-514350">
              <a:buFont typeface="+mj-lt"/>
              <a:buAutoNum type="arabicPeriod"/>
            </a:pPr>
            <a:r>
              <a:rPr lang="en-US" dirty="0"/>
              <a:t>Those that submits feedbacks are often not counted as contributors. Most of the time, people that submits feedback are treated with lower trust and often ignored.</a:t>
            </a:r>
            <a:endParaRPr lang="en-ID" dirty="0"/>
          </a:p>
        </p:txBody>
      </p:sp>
    </p:spTree>
    <p:extLst>
      <p:ext uri="{BB962C8B-B14F-4D97-AF65-F5344CB8AC3E}">
        <p14:creationId xmlns:p14="http://schemas.microsoft.com/office/powerpoint/2010/main" val="321480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DC5-1F37-40E5-B35C-E8FD161222D9}"/>
              </a:ext>
            </a:extLst>
          </p:cNvPr>
          <p:cNvSpPr>
            <a:spLocks noGrp="1"/>
          </p:cNvSpPr>
          <p:nvPr>
            <p:ph type="title"/>
          </p:nvPr>
        </p:nvSpPr>
        <p:spPr/>
        <p:txBody>
          <a:bodyPr/>
          <a:lstStyle/>
          <a:p>
            <a:r>
              <a:rPr lang="en-US" dirty="0"/>
              <a:t>The realities?</a:t>
            </a:r>
            <a:endParaRPr lang="en-ID" dirty="0"/>
          </a:p>
        </p:txBody>
      </p:sp>
      <p:sp>
        <p:nvSpPr>
          <p:cNvPr id="3" name="Content Placeholder 2">
            <a:extLst>
              <a:ext uri="{FF2B5EF4-FFF2-40B4-BE49-F238E27FC236}">
                <a16:creationId xmlns:a16="http://schemas.microsoft.com/office/drawing/2014/main" id="{5799E518-415B-4843-B6FD-1898574325F9}"/>
              </a:ext>
            </a:extLst>
          </p:cNvPr>
          <p:cNvSpPr>
            <a:spLocks noGrp="1"/>
          </p:cNvSpPr>
          <p:nvPr>
            <p:ph idx="1"/>
          </p:nvPr>
        </p:nvSpPr>
        <p:spPr/>
        <p:txBody>
          <a:bodyPr>
            <a:normAutofit lnSpcReduction="10000"/>
          </a:bodyPr>
          <a:lstStyle/>
          <a:p>
            <a:r>
              <a:rPr lang="en-US" dirty="0"/>
              <a:t>Only focusing on PRs only often means not paying attention to those who submit feedback, especially those that has reproducible bug as part of feedback and feature feedback</a:t>
            </a:r>
          </a:p>
          <a:p>
            <a:r>
              <a:rPr lang="en-US" dirty="0"/>
              <a:t>Therefore active submission of PRs should not be the only factor considered for healthy project, as this is not quite fair for other contributors</a:t>
            </a:r>
          </a:p>
          <a:p>
            <a:r>
              <a:rPr lang="en-US" dirty="0"/>
              <a:t>Blurry lines of contributors and supporters. Sometimes OSS backers especially those that has financial backers are treated as contributors. In the simple way to recognize contributors, we should go back to the common meaning of contributions: those that directly interact with the repo. These include not just PRs, but also issue submissions.</a:t>
            </a:r>
            <a:endParaRPr lang="en-ID" dirty="0"/>
          </a:p>
        </p:txBody>
      </p:sp>
    </p:spTree>
    <p:extLst>
      <p:ext uri="{BB962C8B-B14F-4D97-AF65-F5344CB8AC3E}">
        <p14:creationId xmlns:p14="http://schemas.microsoft.com/office/powerpoint/2010/main" val="26418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0D626-89DD-4875-B8B3-09755E18ADAC}"/>
              </a:ext>
            </a:extLst>
          </p:cNvPr>
          <p:cNvSpPr>
            <a:spLocks noGrp="1"/>
          </p:cNvSpPr>
          <p:nvPr>
            <p:ph type="title"/>
          </p:nvPr>
        </p:nvSpPr>
        <p:spPr/>
        <p:txBody>
          <a:bodyPr/>
          <a:lstStyle/>
          <a:p>
            <a:r>
              <a:rPr lang="en-US" dirty="0"/>
              <a:t>..then contributors should be defined first.</a:t>
            </a:r>
            <a:endParaRPr lang="en-ID" dirty="0"/>
          </a:p>
        </p:txBody>
      </p:sp>
    </p:spTree>
    <p:extLst>
      <p:ext uri="{BB962C8B-B14F-4D97-AF65-F5344CB8AC3E}">
        <p14:creationId xmlns:p14="http://schemas.microsoft.com/office/powerpoint/2010/main" val="85546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7EF-1CB2-41BF-95EC-1E18CB56C3DB}"/>
              </a:ext>
            </a:extLst>
          </p:cNvPr>
          <p:cNvSpPr>
            <a:spLocks noGrp="1"/>
          </p:cNvSpPr>
          <p:nvPr>
            <p:ph type="title"/>
          </p:nvPr>
        </p:nvSpPr>
        <p:spPr/>
        <p:txBody>
          <a:bodyPr/>
          <a:lstStyle/>
          <a:p>
            <a:r>
              <a:rPr lang="en-US" dirty="0"/>
              <a:t>Redefining contributors </a:t>
            </a:r>
            <a:endParaRPr lang="en-ID" dirty="0"/>
          </a:p>
        </p:txBody>
      </p:sp>
      <p:sp>
        <p:nvSpPr>
          <p:cNvPr id="3" name="Content Placeholder 2">
            <a:extLst>
              <a:ext uri="{FF2B5EF4-FFF2-40B4-BE49-F238E27FC236}">
                <a16:creationId xmlns:a16="http://schemas.microsoft.com/office/drawing/2014/main" id="{8C1F3489-FC1A-4049-88D0-9B0178EA5E99}"/>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Not the original maintainers.</a:t>
            </a:r>
          </a:p>
          <a:p>
            <a:pPr marL="342900" marR="0" lvl="0" indent="-342900">
              <a:lnSpc>
                <a:spcPct val="107000"/>
              </a:lnSpc>
              <a:spcBef>
                <a:spcPts val="0"/>
              </a:spcBef>
              <a:spcAft>
                <a:spcPts val="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Those that submit legit and good PRs</a:t>
            </a:r>
          </a:p>
          <a:p>
            <a:pPr marL="342900" marR="0" lvl="0" indent="-342900">
              <a:lnSpc>
                <a:spcPct val="107000"/>
              </a:lnSpc>
              <a:spcBef>
                <a:spcPts val="0"/>
              </a:spcBef>
              <a:spcAft>
                <a:spcPts val="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Those that submit good feedback</a:t>
            </a:r>
          </a:p>
          <a:p>
            <a:pPr marL="342900" marR="0" lvl="0" indent="-342900">
              <a:lnSpc>
                <a:spcPct val="107000"/>
              </a:lnSpc>
              <a:spcBef>
                <a:spcPts val="0"/>
              </a:spcBef>
              <a:spcAft>
                <a:spcPts val="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Those that provide answers to questions and feedback, </a:t>
            </a:r>
          </a:p>
          <a:p>
            <a:pPr marL="342900" marR="0" lvl="0" indent="-342900">
              <a:lnSpc>
                <a:spcPct val="107000"/>
              </a:lnSpc>
              <a:spcBef>
                <a:spcPts val="0"/>
              </a:spcBef>
              <a:spcAft>
                <a:spcPts val="800"/>
              </a:spcAft>
              <a:buFont typeface="+mj-lt"/>
              <a:buAutoNum type="arabicPeriod"/>
            </a:pPr>
            <a:r>
              <a:rPr lang="en-ID" dirty="0">
                <a:effectLst/>
                <a:latin typeface="Calibri" panose="020F0502020204030204" pitchFamily="34" charset="0"/>
                <a:ea typeface="Calibri" panose="020F0502020204030204" pitchFamily="34" charset="0"/>
                <a:cs typeface="Times New Roman" panose="02020603050405020304" pitchFamily="18" charset="0"/>
              </a:rPr>
              <a:t>Those that provide helpful clarification to help other people that ask questions on submitted feedback.</a:t>
            </a:r>
          </a:p>
          <a:p>
            <a:endParaRPr lang="en-ID" dirty="0"/>
          </a:p>
        </p:txBody>
      </p:sp>
    </p:spTree>
    <p:extLst>
      <p:ext uri="{BB962C8B-B14F-4D97-AF65-F5344CB8AC3E}">
        <p14:creationId xmlns:p14="http://schemas.microsoft.com/office/powerpoint/2010/main" val="378329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F6FF-E2F8-4E75-ACFD-E14604FE9D98}"/>
              </a:ext>
            </a:extLst>
          </p:cNvPr>
          <p:cNvSpPr>
            <a:spLocks noGrp="1"/>
          </p:cNvSpPr>
          <p:nvPr>
            <p:ph type="title"/>
          </p:nvPr>
        </p:nvSpPr>
        <p:spPr/>
        <p:txBody>
          <a:bodyPr/>
          <a:lstStyle/>
          <a:p>
            <a:r>
              <a:rPr lang="en-US" dirty="0"/>
              <a:t>Rewarding contributors</a:t>
            </a:r>
            <a:endParaRPr lang="en-ID" dirty="0"/>
          </a:p>
        </p:txBody>
      </p:sp>
      <p:sp>
        <p:nvSpPr>
          <p:cNvPr id="3" name="Text Placeholder 2">
            <a:extLst>
              <a:ext uri="{FF2B5EF4-FFF2-40B4-BE49-F238E27FC236}">
                <a16:creationId xmlns:a16="http://schemas.microsoft.com/office/drawing/2014/main" id="{9ACD3F45-3882-49C1-9EF6-82D472D4FAD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2601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BDA1-36BE-424B-92CC-659A3D644974}"/>
              </a:ext>
            </a:extLst>
          </p:cNvPr>
          <p:cNvSpPr>
            <a:spLocks noGrp="1"/>
          </p:cNvSpPr>
          <p:nvPr>
            <p:ph type="title"/>
          </p:nvPr>
        </p:nvSpPr>
        <p:spPr/>
        <p:txBody>
          <a:bodyPr/>
          <a:lstStyle/>
          <a:p>
            <a:r>
              <a:rPr lang="en-US" dirty="0"/>
              <a:t>Basic (minimum) forms of the rewards</a:t>
            </a:r>
            <a:endParaRPr lang="en-ID" dirty="0"/>
          </a:p>
        </p:txBody>
      </p:sp>
      <p:sp>
        <p:nvSpPr>
          <p:cNvPr id="3" name="Content Placeholder 2">
            <a:extLst>
              <a:ext uri="{FF2B5EF4-FFF2-40B4-BE49-F238E27FC236}">
                <a16:creationId xmlns:a16="http://schemas.microsoft.com/office/drawing/2014/main" id="{0A40C43E-BA09-4471-AB42-20A56A61656E}"/>
              </a:ext>
            </a:extLst>
          </p:cNvPr>
          <p:cNvSpPr>
            <a:spLocks noGrp="1"/>
          </p:cNvSpPr>
          <p:nvPr>
            <p:ph idx="1"/>
          </p:nvPr>
        </p:nvSpPr>
        <p:spPr/>
        <p:txBody>
          <a:bodyPr/>
          <a:lstStyle/>
          <a:p>
            <a:r>
              <a:rPr lang="en-US" dirty="0"/>
              <a:t>Fair Acknowledgments of contributions by mention them</a:t>
            </a:r>
          </a:p>
          <a:p>
            <a:r>
              <a:rPr lang="en-US" dirty="0"/>
              <a:t>Additional privilege on the repo given to those that earned trusts high enough</a:t>
            </a:r>
            <a:endParaRPr lang="en-ID" dirty="0"/>
          </a:p>
        </p:txBody>
      </p:sp>
    </p:spTree>
    <p:extLst>
      <p:ext uri="{BB962C8B-B14F-4D97-AF65-F5344CB8AC3E}">
        <p14:creationId xmlns:p14="http://schemas.microsoft.com/office/powerpoint/2010/main" val="15494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F892-5B1F-4028-9261-8D74813CD806}"/>
              </a:ext>
            </a:extLst>
          </p:cNvPr>
          <p:cNvSpPr>
            <a:spLocks noGrp="1"/>
          </p:cNvSpPr>
          <p:nvPr>
            <p:ph type="title"/>
          </p:nvPr>
        </p:nvSpPr>
        <p:spPr/>
        <p:txBody>
          <a:bodyPr/>
          <a:lstStyle/>
          <a:p>
            <a:r>
              <a:rPr lang="en-US" dirty="0"/>
              <a:t>Reward prerequisite requirements</a:t>
            </a:r>
            <a:endParaRPr lang="en-ID" dirty="0"/>
          </a:p>
        </p:txBody>
      </p:sp>
      <p:sp>
        <p:nvSpPr>
          <p:cNvPr id="3" name="Content Placeholder 2">
            <a:extLst>
              <a:ext uri="{FF2B5EF4-FFF2-40B4-BE49-F238E27FC236}">
                <a16:creationId xmlns:a16="http://schemas.microsoft.com/office/drawing/2014/main" id="{9A26A73B-C4BD-454E-95B4-161756D0B0C0}"/>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Should be generally inclusive as governed by .NET Foundation Code of Conduct.</a:t>
            </a:r>
          </a:p>
          <a:p>
            <a:pPr marL="342900" marR="0" lvl="0" indent="-342900">
              <a:lnSpc>
                <a:spcPct val="107000"/>
              </a:lnSpc>
              <a:spcBef>
                <a:spcPts val="0"/>
              </a:spcBef>
              <a:spcAft>
                <a:spcPts val="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Should be inclusive and fair for contributors as we have defined in previous section. Therefore, we should not only consider those that submit PRs only as sole contributors.</a:t>
            </a:r>
          </a:p>
          <a:p>
            <a:pPr marL="342900" marR="0" lvl="0" indent="-342900">
              <a:lnSpc>
                <a:spcPct val="107000"/>
              </a:lnSpc>
              <a:spcBef>
                <a:spcPts val="0"/>
              </a:spcBef>
              <a:spcAft>
                <a:spcPts val="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Should only include active contributors within predefined reasonable time, especially when measure active contributions and consider last contribution date. See the discussion on “encouraging basic sustainability of contributions” below.</a:t>
            </a:r>
          </a:p>
          <a:p>
            <a:pPr marL="342900" marR="0" lvl="0" indent="-342900">
              <a:lnSpc>
                <a:spcPct val="107000"/>
              </a:lnSpc>
              <a:spcBef>
                <a:spcPts val="0"/>
              </a:spcBef>
              <a:spcAft>
                <a:spcPts val="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Clearly acknowledge contributors by having a list of contributors, and this should be updated frequently.</a:t>
            </a:r>
          </a:p>
          <a:p>
            <a:pPr marL="342900" marR="0" lvl="0" indent="-342900">
              <a:lnSpc>
                <a:spcPct val="107000"/>
              </a:lnSpc>
              <a:spcBef>
                <a:spcPts val="0"/>
              </a:spcBef>
              <a:spcAft>
                <a:spcPts val="80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Avoid meritocracy to avoid bias to always listen to frequent contributors with high quality bar. </a:t>
            </a:r>
          </a:p>
          <a:p>
            <a:pPr marL="342900" marR="0" lvl="0" indent="-342900">
              <a:lnSpc>
                <a:spcPct val="107000"/>
              </a:lnSpc>
              <a:spcBef>
                <a:spcPts val="0"/>
              </a:spcBef>
              <a:spcAft>
                <a:spcPts val="800"/>
              </a:spcAft>
              <a:buFont typeface="+mj-lt"/>
              <a:buAutoNum type="arabicPeriod"/>
            </a:pPr>
            <a:r>
              <a:rPr lang="en-ID" sz="2000" dirty="0">
                <a:effectLst/>
                <a:latin typeface="Calibri" panose="020F0502020204030204" pitchFamily="34" charset="0"/>
                <a:ea typeface="Calibri" panose="020F0502020204030204" pitchFamily="34" charset="0"/>
                <a:cs typeface="Times New Roman" panose="02020603050405020304" pitchFamily="18" charset="0"/>
              </a:rPr>
              <a:t>Carefully giving additional rights/privilege on some contributors, based on easy to quantify trust.</a:t>
            </a:r>
            <a:endParaRPr lang="en-ID" sz="2000" dirty="0"/>
          </a:p>
        </p:txBody>
      </p:sp>
    </p:spTree>
    <p:extLst>
      <p:ext uri="{BB962C8B-B14F-4D97-AF65-F5344CB8AC3E}">
        <p14:creationId xmlns:p14="http://schemas.microsoft.com/office/powerpoint/2010/main" val="129077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7035-22D9-4D31-85C9-B2B279F79F10}"/>
              </a:ext>
            </a:extLst>
          </p:cNvPr>
          <p:cNvSpPr>
            <a:spLocks noGrp="1"/>
          </p:cNvSpPr>
          <p:nvPr>
            <p:ph type="title"/>
          </p:nvPr>
        </p:nvSpPr>
        <p:spPr/>
        <p:txBody>
          <a:bodyPr/>
          <a:lstStyle/>
          <a:p>
            <a:r>
              <a:rPr lang="en-US" dirty="0"/>
              <a:t>Define list of contributors</a:t>
            </a:r>
            <a:endParaRPr lang="en-ID" dirty="0"/>
          </a:p>
        </p:txBody>
      </p:sp>
      <p:sp>
        <p:nvSpPr>
          <p:cNvPr id="3" name="Content Placeholder 2">
            <a:extLst>
              <a:ext uri="{FF2B5EF4-FFF2-40B4-BE49-F238E27FC236}">
                <a16:creationId xmlns:a16="http://schemas.microsoft.com/office/drawing/2014/main" id="{81D20707-882C-409B-862C-1D1E93C3F393}"/>
              </a:ext>
            </a:extLst>
          </p:cNvPr>
          <p:cNvSpPr>
            <a:spLocks noGrp="1"/>
          </p:cNvSpPr>
          <p:nvPr>
            <p:ph idx="1"/>
          </p:nvPr>
        </p:nvSpPr>
        <p:spPr/>
        <p:txBody>
          <a:bodyPr/>
          <a:lstStyle/>
          <a:p>
            <a:r>
              <a:rPr lang="en-US" dirty="0"/>
              <a:t>List active contributors with clear definitions of how active</a:t>
            </a:r>
          </a:p>
          <a:p>
            <a:r>
              <a:rPr lang="en-US" dirty="0"/>
              <a:t>Always include those contributors that meet the definition of contributors</a:t>
            </a:r>
          </a:p>
          <a:p>
            <a:r>
              <a:rPr lang="en-US" dirty="0"/>
              <a:t>Optional: try to list the contributors with the detailed contributions types of each contributor</a:t>
            </a:r>
            <a:endParaRPr lang="en-ID" dirty="0"/>
          </a:p>
        </p:txBody>
      </p:sp>
    </p:spTree>
    <p:extLst>
      <p:ext uri="{BB962C8B-B14F-4D97-AF65-F5344CB8AC3E}">
        <p14:creationId xmlns:p14="http://schemas.microsoft.com/office/powerpoint/2010/main" val="231448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688</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Proposal on How to reward OSS contributors</vt:lpstr>
      <vt:lpstr>Known common (too general) misconceptions of “popular and active OSS” related to contributors/contributions measure</vt:lpstr>
      <vt:lpstr>The realities?</vt:lpstr>
      <vt:lpstr>..then contributors should be defined first.</vt:lpstr>
      <vt:lpstr>Redefining contributors </vt:lpstr>
      <vt:lpstr>Rewarding contributors</vt:lpstr>
      <vt:lpstr>Basic (minimum) forms of the rewards</vt:lpstr>
      <vt:lpstr>Reward prerequisite requirements</vt:lpstr>
      <vt:lpstr>Define list of contributors</vt:lpstr>
      <vt:lpstr>Contributor list generation/creation</vt:lpstr>
      <vt:lpstr>Sample list from All Contributors</vt:lpstr>
      <vt:lpstr>Additional guidance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on How to reward contributors</dc:title>
  <dc:creator>Eriawan Kusumawardhono</dc:creator>
  <cp:lastModifiedBy>Eriawan Kusumawardhono</cp:lastModifiedBy>
  <cp:revision>7</cp:revision>
  <dcterms:created xsi:type="dcterms:W3CDTF">2021-03-04T19:18:57Z</dcterms:created>
  <dcterms:modified xsi:type="dcterms:W3CDTF">2021-03-04T20:57:37Z</dcterms:modified>
</cp:coreProperties>
</file>