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27"/>
  </p:notesMasterIdLst>
  <p:sldIdLst>
    <p:sldId id="256" r:id="rId5"/>
    <p:sldId id="257" r:id="rId6"/>
    <p:sldId id="268" r:id="rId7"/>
    <p:sldId id="269" r:id="rId8"/>
    <p:sldId id="272" r:id="rId9"/>
    <p:sldId id="273" r:id="rId10"/>
    <p:sldId id="266" r:id="rId11"/>
    <p:sldId id="279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1742" r:id="rId23"/>
    <p:sldId id="1743" r:id="rId24"/>
    <p:sldId id="1744" r:id="rId25"/>
    <p:sldId id="26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5C200A3-E6A5-4D75-8C80-6BB2FDA4AF1E}">
          <p14:sldIdLst>
            <p14:sldId id="256"/>
            <p14:sldId id="257"/>
          </p14:sldIdLst>
        </p14:section>
        <p14:section name="General overview" id="{AFFC54BB-90F9-4076-ABA0-F2FDD65F8BE7}">
          <p14:sldIdLst>
            <p14:sldId id="268"/>
            <p14:sldId id="269"/>
            <p14:sldId id="272"/>
          </p14:sldIdLst>
        </p14:section>
        <p14:section name="Azure Storage Account" id="{F3000903-52FF-4E49-8CB6-EB6B17580849}">
          <p14:sldIdLst>
            <p14:sldId id="273"/>
            <p14:sldId id="266"/>
            <p14:sldId id="279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</p14:sldIdLst>
        </p14:section>
        <p14:section name="Cosmos DB" id="{68B44B65-8384-4E90-AB5C-AB26F85DF780}">
          <p14:sldIdLst>
            <p14:sldId id="284"/>
            <p14:sldId id="1742"/>
            <p14:sldId id="1743"/>
            <p14:sldId id="174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05050"/>
    <a:srgbClr val="00ABEC"/>
    <a:srgbClr val="A5CE00"/>
    <a:srgbClr val="00BCF2"/>
    <a:srgbClr val="007FB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82" y="32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EC6A-FF69-4D75-88DF-7713D9399989}" type="datetimeFigureOut">
              <a:rPr lang="pl-PL" smtClean="0"/>
              <a:t>14.12.2019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63967-48D1-4DEE-835A-3A27B3583ED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41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Alternative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Azurite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3967-48D1-4DEE-835A-3A27B3583ED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7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VS </a:t>
            </a:r>
            <a:r>
              <a:rPr lang="pl-PL" dirty="0" err="1"/>
              <a:t>Code</a:t>
            </a:r>
            <a:r>
              <a:rPr lang="pl-PL" dirty="0"/>
              <a:t> + </a:t>
            </a:r>
            <a:r>
              <a:rPr lang="pl-PL" dirty="0" err="1"/>
              <a:t>extension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pretty</a:t>
            </a:r>
            <a:r>
              <a:rPr lang="pl-PL" dirty="0"/>
              <a:t> okay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3967-48D1-4DEE-835A-3A27B3583ED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720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8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819" y="330371"/>
            <a:ext cx="8502029" cy="56851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95124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torage/common/storage-use-emulator#addressing-resources-in-the-storage-emulator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microsoft.com/en-us/azure/storage/common/storage-use-emulator#connect-to-the-emulator-account-using-the-well-known-account-name-and-k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torage/common/storage-use-emulator#connect-to-the-emulator-account-using-a-shortcut" TargetMode="External"/><Relationship Id="rId5" Type="http://schemas.openxmlformats.org/officeDocument/2006/relationships/hyperlink" Target="https://docs.microsoft.com/en-us/azure/storage/common/storage-use-emulator#differences-between-the-storage-emulator-and-azure-storage" TargetMode="External"/><Relationship Id="rId4" Type="http://schemas.openxmlformats.org/officeDocument/2006/relationships/hyperlink" Target="https://docs.microsoft.com/en-us/azure/storage/common/storage-use-emulato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features/storage-explore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local-emulator-release-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smos-db/local-emulator#command-line" TargetMode="External"/><Relationship Id="rId5" Type="http://schemas.openxmlformats.org/officeDocument/2006/relationships/hyperlink" Target="https://docs.microsoft.com/en-us/azure/cosmos-db/local-emulator#authenticating-requests" TargetMode="External"/><Relationship Id="rId4" Type="http://schemas.openxmlformats.org/officeDocument/2006/relationships/hyperlink" Target="https://docs.microsoft.com/en-us/azure/cosmos-db/local-emulator#differences-between-the-emulator-and-the-servic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30" y="1445133"/>
            <a:ext cx="4341127" cy="2253233"/>
          </a:xfrm>
        </p:spPr>
        <p:txBody>
          <a:bodyPr>
            <a:noAutofit/>
          </a:bodyPr>
          <a:lstStyle/>
          <a:p>
            <a:pPr algn="l"/>
            <a:r>
              <a:rPr lang="pl-PL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 </a:t>
            </a:r>
            <a:r>
              <a:rPr lang="pl-PL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r>
              <a:rPr lang="pl-PL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pl-PL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</a:t>
            </a:r>
            <a:r>
              <a:rPr lang="pl-PL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</a:t>
            </a:r>
            <a:r>
              <a:rPr lang="pl-PL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30" y="4480547"/>
            <a:ext cx="4294319" cy="391493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Piotr Ładoński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4D6BFF-C0B7-410A-9158-961810DBB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4" t="23423" r="7826" b="8881"/>
          <a:stretch/>
        </p:blipFill>
        <p:spPr>
          <a:xfrm>
            <a:off x="655982" y="940904"/>
            <a:ext cx="7772401" cy="348532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E0907DD8-A5CD-47C0-A289-2521D1B32A37}"/>
              </a:ext>
            </a:extLst>
          </p:cNvPr>
          <p:cNvSpPr/>
          <p:nvPr/>
        </p:nvSpPr>
        <p:spPr>
          <a:xfrm>
            <a:off x="5320748" y="940904"/>
            <a:ext cx="3167270" cy="355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3CB2532-F449-4822-9232-C328B66CA09C}"/>
              </a:ext>
            </a:extLst>
          </p:cNvPr>
          <p:cNvSpPr/>
          <p:nvPr/>
        </p:nvSpPr>
        <p:spPr>
          <a:xfrm>
            <a:off x="655982" y="3703983"/>
            <a:ext cx="7633253" cy="78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43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4D6BFF-C0B7-410A-9158-961810DBB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4" t="23423" r="7826" b="8881"/>
          <a:stretch/>
        </p:blipFill>
        <p:spPr>
          <a:xfrm>
            <a:off x="655982" y="940904"/>
            <a:ext cx="7772401" cy="348532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E0907DD8-A5CD-47C0-A289-2521D1B32A37}"/>
              </a:ext>
            </a:extLst>
          </p:cNvPr>
          <p:cNvSpPr/>
          <p:nvPr/>
        </p:nvSpPr>
        <p:spPr>
          <a:xfrm>
            <a:off x="6844748" y="940904"/>
            <a:ext cx="1643270" cy="355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3CB2532-F449-4822-9232-C328B66CA09C}"/>
              </a:ext>
            </a:extLst>
          </p:cNvPr>
          <p:cNvSpPr/>
          <p:nvPr/>
        </p:nvSpPr>
        <p:spPr>
          <a:xfrm>
            <a:off x="655982" y="3703983"/>
            <a:ext cx="7633253" cy="78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428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4D6BFF-C0B7-410A-9158-961810DBB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4" t="23423" r="7826" b="8881"/>
          <a:stretch/>
        </p:blipFill>
        <p:spPr>
          <a:xfrm>
            <a:off x="655982" y="940904"/>
            <a:ext cx="7772401" cy="3485322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53CB2532-F449-4822-9232-C328B66CA09C}"/>
              </a:ext>
            </a:extLst>
          </p:cNvPr>
          <p:cNvSpPr/>
          <p:nvPr/>
        </p:nvSpPr>
        <p:spPr>
          <a:xfrm>
            <a:off x="655982" y="3703983"/>
            <a:ext cx="7832036" cy="78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77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4D6BFF-C0B7-410A-9158-961810DBB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4" t="23423" r="7826" b="8881"/>
          <a:stretch/>
        </p:blipFill>
        <p:spPr>
          <a:xfrm>
            <a:off x="655982" y="940904"/>
            <a:ext cx="7772401" cy="34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3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pl-PL" dirty="0" err="1">
                <a:hlinkClick r:id="rId4"/>
              </a:rPr>
              <a:t>Azure</a:t>
            </a:r>
            <a:r>
              <a:rPr lang="pl-PL" dirty="0">
                <a:hlinkClick r:id="rId4"/>
              </a:rPr>
              <a:t> Storage Emulator</a:t>
            </a:r>
            <a:endParaRPr lang="pl-PL" dirty="0"/>
          </a:p>
          <a:p>
            <a:pPr marL="514350" indent="-457200"/>
            <a:r>
              <a:rPr lang="pl-PL" dirty="0"/>
              <a:t>Part of MS </a:t>
            </a:r>
            <a:r>
              <a:rPr lang="pl-PL" dirty="0" err="1"/>
              <a:t>Azure</a:t>
            </a:r>
            <a:r>
              <a:rPr lang="pl-PL" dirty="0"/>
              <a:t> SDK in VS 2019</a:t>
            </a:r>
          </a:p>
          <a:p>
            <a:pPr marL="514350" indent="-457200"/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Blob</a:t>
            </a:r>
            <a:r>
              <a:rPr lang="pl-PL" dirty="0"/>
              <a:t>, </a:t>
            </a:r>
            <a:r>
              <a:rPr lang="pl-PL" dirty="0" err="1"/>
              <a:t>Table</a:t>
            </a:r>
            <a:r>
              <a:rPr lang="pl-PL" dirty="0"/>
              <a:t> and Queue</a:t>
            </a:r>
          </a:p>
          <a:p>
            <a:pPr marL="514350" indent="-457200"/>
            <a:r>
              <a:rPr lang="pl-PL" dirty="0"/>
              <a:t>Has </a:t>
            </a:r>
            <a:r>
              <a:rPr lang="pl-PL" dirty="0" err="1"/>
              <a:t>some</a:t>
            </a:r>
            <a:r>
              <a:rPr lang="pl-PL" dirty="0"/>
              <a:t> minor </a:t>
            </a:r>
            <a:r>
              <a:rPr lang="pl-PL" dirty="0" err="1"/>
              <a:t>differences</a:t>
            </a:r>
            <a:r>
              <a:rPr lang="pl-PL" dirty="0"/>
              <a:t> (</a:t>
            </a:r>
            <a:r>
              <a:rPr lang="pl-PL" dirty="0" err="1">
                <a:hlinkClick r:id="rId5"/>
              </a:rPr>
              <a:t>details</a:t>
            </a:r>
            <a:r>
              <a:rPr lang="pl-PL" dirty="0"/>
              <a:t>)</a:t>
            </a:r>
          </a:p>
          <a:p>
            <a:pPr marL="514350" indent="-457200"/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well-known</a:t>
            </a:r>
            <a:r>
              <a:rPr lang="pl-PL" dirty="0"/>
              <a:t> </a:t>
            </a:r>
            <a:r>
              <a:rPr lang="pl-PL" dirty="0" err="1"/>
              <a:t>credentials</a:t>
            </a:r>
            <a:r>
              <a:rPr lang="pl-PL" dirty="0"/>
              <a:t> (</a:t>
            </a:r>
            <a:r>
              <a:rPr lang="pl-PL" dirty="0" err="1">
                <a:hlinkClick r:id="rId6"/>
              </a:rPr>
              <a:t>shortcut</a:t>
            </a:r>
            <a:r>
              <a:rPr lang="pl-PL" dirty="0"/>
              <a:t>, </a:t>
            </a:r>
            <a:r>
              <a:rPr lang="pl-PL" dirty="0" err="1">
                <a:hlinkClick r:id="rId7"/>
              </a:rPr>
              <a:t>explicit</a:t>
            </a:r>
            <a:r>
              <a:rPr lang="pl-PL" dirty="0"/>
              <a:t>)</a:t>
            </a:r>
          </a:p>
          <a:p>
            <a:pPr marL="514350" indent="-457200"/>
            <a:r>
              <a:rPr lang="pl-PL" dirty="0" err="1"/>
              <a:t>Supports</a:t>
            </a:r>
            <a:r>
              <a:rPr lang="pl-PL" dirty="0"/>
              <a:t> HTTP </a:t>
            </a:r>
            <a:r>
              <a:rPr lang="pl-PL" dirty="0" err="1"/>
              <a:t>only</a:t>
            </a:r>
            <a:endParaRPr lang="pl-PL" dirty="0"/>
          </a:p>
          <a:p>
            <a:pPr marL="514350" indent="-457200"/>
            <a:r>
              <a:rPr lang="pl-PL" dirty="0"/>
              <a:t>Has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resourcess</a:t>
            </a:r>
            <a:r>
              <a:rPr lang="pl-PL" dirty="0"/>
              <a:t> </a:t>
            </a:r>
            <a:r>
              <a:rPr lang="pl-PL" dirty="0" err="1"/>
              <a:t>addressing</a:t>
            </a:r>
            <a:r>
              <a:rPr lang="pl-PL" dirty="0"/>
              <a:t> </a:t>
            </a:r>
            <a:r>
              <a:rPr lang="pl-PL" dirty="0" err="1"/>
              <a:t>scheme</a:t>
            </a:r>
            <a:r>
              <a:rPr lang="pl-PL" dirty="0"/>
              <a:t> (</a:t>
            </a:r>
            <a:r>
              <a:rPr lang="pl-PL" dirty="0" err="1">
                <a:hlinkClick r:id="rId8"/>
              </a:rPr>
              <a:t>details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r>
              <a:rPr lang="pl-PL" dirty="0"/>
              <a:t> - </a:t>
            </a:r>
            <a:r>
              <a:rPr lang="pl-PL" dirty="0" err="1"/>
              <a:t>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8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pl-PL" dirty="0" err="1">
                <a:hlinkClick r:id="rId4"/>
              </a:rPr>
              <a:t>Azure</a:t>
            </a:r>
            <a:r>
              <a:rPr lang="pl-PL" dirty="0">
                <a:hlinkClick r:id="rId4"/>
              </a:rPr>
              <a:t> Storage Explorer</a:t>
            </a:r>
            <a:endParaRPr lang="pl-PL" dirty="0"/>
          </a:p>
          <a:p>
            <a:pPr marL="514350" indent="-457200"/>
            <a:r>
              <a:rPr lang="pl-PL" dirty="0" err="1"/>
              <a:t>Runs</a:t>
            </a:r>
            <a:r>
              <a:rPr lang="pl-PL" dirty="0"/>
              <a:t> on Windows, Linux, </a:t>
            </a:r>
            <a:r>
              <a:rPr lang="pl-PL" dirty="0" err="1"/>
              <a:t>macOS</a:t>
            </a:r>
            <a:endParaRPr lang="pl-PL" dirty="0"/>
          </a:p>
          <a:p>
            <a:pPr marL="514350" indent="-457200"/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r>
              <a:rPr lang="pl-PL" dirty="0"/>
              <a:t> &amp; </a:t>
            </a:r>
            <a:r>
              <a:rPr lang="pl-PL" dirty="0" err="1"/>
              <a:t>Cosmos</a:t>
            </a:r>
            <a:r>
              <a:rPr lang="pl-PL" dirty="0"/>
              <a:t> DB</a:t>
            </a:r>
          </a:p>
          <a:p>
            <a:pPr marL="514350" indent="-457200"/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connect</a:t>
            </a:r>
            <a:r>
              <a:rPr lang="pl-PL" dirty="0"/>
              <a:t> to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emulators</a:t>
            </a:r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r>
              <a:rPr lang="pl-PL" dirty="0"/>
              <a:t> - </a:t>
            </a:r>
            <a:r>
              <a:rPr lang="pl-PL" dirty="0" err="1"/>
              <a:t>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2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4400" dirty="0"/>
              <a:t>DEMO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r>
              <a:rPr lang="pl-PL" dirty="0"/>
              <a:t> –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1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4400" dirty="0"/>
              <a:t>DEMO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r>
              <a:rPr lang="pl-PL" dirty="0"/>
              <a:t> – </a:t>
            </a:r>
            <a:r>
              <a:rPr lang="pl-PL" dirty="0" err="1"/>
              <a:t>Blobs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6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A4B91494-6F2B-4DD7-A2A9-E445B7405BC4}"/>
              </a:ext>
            </a:extLst>
          </p:cNvPr>
          <p:cNvSpPr/>
          <p:nvPr/>
        </p:nvSpPr>
        <p:spPr>
          <a:xfrm>
            <a:off x="1696278" y="2232991"/>
            <a:ext cx="5791200" cy="75537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12B8D3-9CB6-4850-A47B-AC45B46B8EAB}"/>
              </a:ext>
            </a:extLst>
          </p:cNvPr>
          <p:cNvSpPr txBox="1">
            <a:spLocks/>
          </p:cNvSpPr>
          <p:nvPr/>
        </p:nvSpPr>
        <p:spPr>
          <a:xfrm>
            <a:off x="589723" y="1445134"/>
            <a:ext cx="7964556" cy="22532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Cosmos</a:t>
            </a:r>
            <a:r>
              <a:rPr lang="pl-PL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DB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5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50"/>
              </a:spcBef>
            </a:pPr>
            <a:r>
              <a:rPr lang="en-US" dirty="0">
                <a:solidFill>
                  <a:schemeClr val="tx2"/>
                </a:solidFill>
              </a:rPr>
              <a:t>Azure Cosmos DB</a:t>
            </a:r>
            <a:br>
              <a:rPr lang="en-US" dirty="0">
                <a:solidFill>
                  <a:schemeClr val="tx2"/>
                </a:solidFill>
              </a:rPr>
            </a:br>
            <a:endParaRPr lang="en-US" cap="none" dirty="0">
              <a:solidFill>
                <a:schemeClr val="tx2"/>
              </a:solidFill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27648F68-CCD9-4195-8DB2-89546B61C185}"/>
              </a:ext>
            </a:extLst>
          </p:cNvPr>
          <p:cNvSpPr/>
          <p:nvPr/>
        </p:nvSpPr>
        <p:spPr>
          <a:xfrm>
            <a:off x="0" y="4572000"/>
            <a:ext cx="9144000" cy="568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TextBox 101">
            <a:extLst>
              <a:ext uri="{FF2B5EF4-FFF2-40B4-BE49-F238E27FC236}">
                <a16:creationId xmlns:a16="http://schemas.microsoft.com/office/drawing/2014/main" id="{BB920453-3922-4C52-9CCA-E4471A62635D}"/>
              </a:ext>
            </a:extLst>
          </p:cNvPr>
          <p:cNvSpPr txBox="1"/>
          <p:nvPr/>
        </p:nvSpPr>
        <p:spPr>
          <a:xfrm>
            <a:off x="6710305" y="1698630"/>
            <a:ext cx="856025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800">
              <a:defRPr/>
            </a:pPr>
            <a:r>
              <a:rPr lang="en-US" sz="1050">
                <a:solidFill>
                  <a:srgbClr val="0078D7"/>
                </a:solidFill>
                <a:latin typeface="Segoe UI Semilight"/>
              </a:rPr>
              <a:t>MongoDB</a:t>
            </a:r>
          </a:p>
        </p:txBody>
      </p: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988F6538-E2FF-4520-AF69-C3B872BD4087}"/>
              </a:ext>
            </a:extLst>
          </p:cNvPr>
          <p:cNvGrpSpPr/>
          <p:nvPr/>
        </p:nvGrpSpPr>
        <p:grpSpPr>
          <a:xfrm>
            <a:off x="1770373" y="1643019"/>
            <a:ext cx="970520" cy="369332"/>
            <a:chOff x="1880903" y="2149511"/>
            <a:chExt cx="1294027" cy="492442"/>
          </a:xfrm>
        </p:grpSpPr>
        <p:sp>
          <p:nvSpPr>
            <p:cNvPr id="135" name="TextBox 96">
              <a:extLst>
                <a:ext uri="{FF2B5EF4-FFF2-40B4-BE49-F238E27FC236}">
                  <a16:creationId xmlns:a16="http://schemas.microsoft.com/office/drawing/2014/main" id="{834033A3-1F0A-4F65-AD43-20D18C9FC394}"/>
                </a:ext>
              </a:extLst>
            </p:cNvPr>
            <p:cNvSpPr txBox="1"/>
            <p:nvPr/>
          </p:nvSpPr>
          <p:spPr>
            <a:xfrm>
              <a:off x="2371760" y="2149511"/>
              <a:ext cx="803170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85800">
                <a:defRPr/>
              </a:pPr>
              <a:r>
                <a:rPr lang="en-US" sz="900">
                  <a:solidFill>
                    <a:srgbClr val="0078D7"/>
                  </a:solidFill>
                  <a:latin typeface="Segoe UI Semilight"/>
                </a:rPr>
                <a:t>Table API</a:t>
              </a:r>
            </a:p>
          </p:txBody>
        </p:sp>
        <p:grpSp>
          <p:nvGrpSpPr>
            <p:cNvPr id="136" name="Group 97">
              <a:extLst>
                <a:ext uri="{FF2B5EF4-FFF2-40B4-BE49-F238E27FC236}">
                  <a16:creationId xmlns:a16="http://schemas.microsoft.com/office/drawing/2014/main" id="{CF0F94C2-8F3F-4620-B207-7F159A1A83BB}"/>
                </a:ext>
              </a:extLst>
            </p:cNvPr>
            <p:cNvGrpSpPr/>
            <p:nvPr/>
          </p:nvGrpSpPr>
          <p:grpSpPr>
            <a:xfrm>
              <a:off x="1880903" y="2175418"/>
              <a:ext cx="494130" cy="440630"/>
              <a:chOff x="8276702" y="3303923"/>
              <a:chExt cx="657427" cy="586247"/>
            </a:xfrm>
          </p:grpSpPr>
          <p:sp>
            <p:nvSpPr>
              <p:cNvPr id="137" name="Hexagon 109">
                <a:extLst>
                  <a:ext uri="{FF2B5EF4-FFF2-40B4-BE49-F238E27FC236}">
                    <a16:creationId xmlns:a16="http://schemas.microsoft.com/office/drawing/2014/main" id="{87527D04-35BA-4E4C-AEA6-7A39BA0DF27D}"/>
                  </a:ext>
                </a:extLst>
              </p:cNvPr>
              <p:cNvSpPr/>
              <p:nvPr/>
            </p:nvSpPr>
            <p:spPr bwMode="auto">
              <a:xfrm>
                <a:off x="8276702" y="3303923"/>
                <a:ext cx="657427" cy="586247"/>
              </a:xfrm>
              <a:prstGeom prst="hexagon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8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8" name="Group 110">
                <a:extLst>
                  <a:ext uri="{FF2B5EF4-FFF2-40B4-BE49-F238E27FC236}">
                    <a16:creationId xmlns:a16="http://schemas.microsoft.com/office/drawing/2014/main" id="{84B8F0BD-3F10-4A3E-BE22-1070F4740CC9}"/>
                  </a:ext>
                </a:extLst>
              </p:cNvPr>
              <p:cNvGrpSpPr/>
              <p:nvPr/>
            </p:nvGrpSpPr>
            <p:grpSpPr>
              <a:xfrm>
                <a:off x="8435042" y="3437010"/>
                <a:ext cx="340743" cy="339628"/>
                <a:chOff x="9378226" y="3437014"/>
                <a:chExt cx="340743" cy="339628"/>
              </a:xfrm>
            </p:grpSpPr>
            <p:sp>
              <p:nvSpPr>
                <p:cNvPr id="139" name="Freeform: Shape 111">
                  <a:extLst>
                    <a:ext uri="{FF2B5EF4-FFF2-40B4-BE49-F238E27FC236}">
                      <a16:creationId xmlns:a16="http://schemas.microsoft.com/office/drawing/2014/main" id="{249FC309-0B3B-44AA-B2D3-B87AC89F5C50}"/>
                    </a:ext>
                  </a:extLst>
                </p:cNvPr>
                <p:cNvSpPr/>
                <p:nvPr/>
              </p:nvSpPr>
              <p:spPr bwMode="auto">
                <a:xfrm>
                  <a:off x="9378226" y="3437014"/>
                  <a:ext cx="340743" cy="339628"/>
                </a:xfrm>
                <a:custGeom>
                  <a:avLst/>
                  <a:gdLst>
                    <a:gd name="connsiteX0" fmla="*/ 0 w 340743"/>
                    <a:gd name="connsiteY0" fmla="*/ 0 h 339628"/>
                    <a:gd name="connsiteX1" fmla="*/ 22958 w 340743"/>
                    <a:gd name="connsiteY1" fmla="*/ 0 h 339628"/>
                    <a:gd name="connsiteX2" fmla="*/ 22958 w 340743"/>
                    <a:gd name="connsiteY2" fmla="*/ 316670 h 339628"/>
                    <a:gd name="connsiteX3" fmla="*/ 340743 w 340743"/>
                    <a:gd name="connsiteY3" fmla="*/ 316670 h 339628"/>
                    <a:gd name="connsiteX4" fmla="*/ 340743 w 340743"/>
                    <a:gd name="connsiteY4" fmla="*/ 339628 h 339628"/>
                    <a:gd name="connsiteX5" fmla="*/ 0 w 340743"/>
                    <a:gd name="connsiteY5" fmla="*/ 339628 h 339628"/>
                    <a:gd name="connsiteX6" fmla="*/ 0 w 340743"/>
                    <a:gd name="connsiteY6" fmla="*/ 0 h 339628"/>
                    <a:gd name="connsiteX0" fmla="*/ 0 w 340743"/>
                    <a:gd name="connsiteY0" fmla="*/ 0 h 339628"/>
                    <a:gd name="connsiteX1" fmla="*/ 22958 w 340743"/>
                    <a:gd name="connsiteY1" fmla="*/ 0 h 339628"/>
                    <a:gd name="connsiteX2" fmla="*/ 340743 w 340743"/>
                    <a:gd name="connsiteY2" fmla="*/ 316670 h 339628"/>
                    <a:gd name="connsiteX3" fmla="*/ 340743 w 340743"/>
                    <a:gd name="connsiteY3" fmla="*/ 339628 h 339628"/>
                    <a:gd name="connsiteX4" fmla="*/ 0 w 340743"/>
                    <a:gd name="connsiteY4" fmla="*/ 339628 h 339628"/>
                    <a:gd name="connsiteX5" fmla="*/ 0 w 340743"/>
                    <a:gd name="connsiteY5" fmla="*/ 0 h 339628"/>
                    <a:gd name="connsiteX0" fmla="*/ 22958 w 340743"/>
                    <a:gd name="connsiteY0" fmla="*/ 0 h 339628"/>
                    <a:gd name="connsiteX1" fmla="*/ 340743 w 340743"/>
                    <a:gd name="connsiteY1" fmla="*/ 316670 h 339628"/>
                    <a:gd name="connsiteX2" fmla="*/ 340743 w 340743"/>
                    <a:gd name="connsiteY2" fmla="*/ 339628 h 339628"/>
                    <a:gd name="connsiteX3" fmla="*/ 0 w 340743"/>
                    <a:gd name="connsiteY3" fmla="*/ 339628 h 339628"/>
                    <a:gd name="connsiteX4" fmla="*/ 0 w 340743"/>
                    <a:gd name="connsiteY4" fmla="*/ 0 h 339628"/>
                    <a:gd name="connsiteX5" fmla="*/ 114398 w 340743"/>
                    <a:gd name="connsiteY5" fmla="*/ 91440 h 339628"/>
                    <a:gd name="connsiteX0" fmla="*/ 340743 w 340743"/>
                    <a:gd name="connsiteY0" fmla="*/ 316670 h 339628"/>
                    <a:gd name="connsiteX1" fmla="*/ 340743 w 340743"/>
                    <a:gd name="connsiteY1" fmla="*/ 339628 h 339628"/>
                    <a:gd name="connsiteX2" fmla="*/ 0 w 340743"/>
                    <a:gd name="connsiteY2" fmla="*/ 339628 h 339628"/>
                    <a:gd name="connsiteX3" fmla="*/ 0 w 340743"/>
                    <a:gd name="connsiteY3" fmla="*/ 0 h 339628"/>
                    <a:gd name="connsiteX4" fmla="*/ 114398 w 340743"/>
                    <a:gd name="connsiteY4" fmla="*/ 91440 h 339628"/>
                    <a:gd name="connsiteX0" fmla="*/ 340743 w 340743"/>
                    <a:gd name="connsiteY0" fmla="*/ 316670 h 339628"/>
                    <a:gd name="connsiteX1" fmla="*/ 340743 w 340743"/>
                    <a:gd name="connsiteY1" fmla="*/ 339628 h 339628"/>
                    <a:gd name="connsiteX2" fmla="*/ 0 w 340743"/>
                    <a:gd name="connsiteY2" fmla="*/ 339628 h 339628"/>
                    <a:gd name="connsiteX3" fmla="*/ 0 w 340743"/>
                    <a:gd name="connsiteY3" fmla="*/ 0 h 339628"/>
                    <a:gd name="connsiteX0" fmla="*/ 340743 w 340743"/>
                    <a:gd name="connsiteY0" fmla="*/ 339628 h 339628"/>
                    <a:gd name="connsiteX1" fmla="*/ 0 w 340743"/>
                    <a:gd name="connsiteY1" fmla="*/ 339628 h 339628"/>
                    <a:gd name="connsiteX2" fmla="*/ 0 w 340743"/>
                    <a:gd name="connsiteY2" fmla="*/ 0 h 33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0743" h="339628">
                      <a:moveTo>
                        <a:pt x="340743" y="339628"/>
                      </a:moveTo>
                      <a:lnTo>
                        <a:pt x="0" y="3396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40" name="Freeform: Shape 112">
                  <a:extLst>
                    <a:ext uri="{FF2B5EF4-FFF2-40B4-BE49-F238E27FC236}">
                      <a16:creationId xmlns:a16="http://schemas.microsoft.com/office/drawing/2014/main" id="{3C72C4F9-83D4-4744-AB8C-8FE79D077836}"/>
                    </a:ext>
                  </a:extLst>
                </p:cNvPr>
                <p:cNvSpPr/>
                <p:nvPr/>
              </p:nvSpPr>
              <p:spPr bwMode="auto">
                <a:xfrm>
                  <a:off x="9426825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41" name="Freeform: Shape 113">
                  <a:extLst>
                    <a:ext uri="{FF2B5EF4-FFF2-40B4-BE49-F238E27FC236}">
                      <a16:creationId xmlns:a16="http://schemas.microsoft.com/office/drawing/2014/main" id="{CCC6D429-A31A-4E36-815F-594F3C7A2FC9}"/>
                    </a:ext>
                  </a:extLst>
                </p:cNvPr>
                <p:cNvSpPr/>
                <p:nvPr/>
              </p:nvSpPr>
              <p:spPr bwMode="auto">
                <a:xfrm>
                  <a:off x="9531227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42" name="Freeform: Shape 119">
                  <a:extLst>
                    <a:ext uri="{FF2B5EF4-FFF2-40B4-BE49-F238E27FC236}">
                      <a16:creationId xmlns:a16="http://schemas.microsoft.com/office/drawing/2014/main" id="{EFEEA00A-3C0F-463C-98E3-8F66A8647E28}"/>
                    </a:ext>
                  </a:extLst>
                </p:cNvPr>
                <p:cNvSpPr/>
                <p:nvPr/>
              </p:nvSpPr>
              <p:spPr bwMode="auto">
                <a:xfrm>
                  <a:off x="9635629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43" name="Freeform: Shape 120">
                  <a:extLst>
                    <a:ext uri="{FF2B5EF4-FFF2-40B4-BE49-F238E27FC236}">
                      <a16:creationId xmlns:a16="http://schemas.microsoft.com/office/drawing/2014/main" id="{A3F44EEF-0492-4420-92F2-17D3814F1773}"/>
                    </a:ext>
                  </a:extLst>
                </p:cNvPr>
                <p:cNvSpPr/>
                <p:nvPr/>
              </p:nvSpPr>
              <p:spPr bwMode="auto">
                <a:xfrm>
                  <a:off x="9426825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44" name="Freeform: Shape 121">
                  <a:extLst>
                    <a:ext uri="{FF2B5EF4-FFF2-40B4-BE49-F238E27FC236}">
                      <a16:creationId xmlns:a16="http://schemas.microsoft.com/office/drawing/2014/main" id="{D499E892-FDF7-4394-A508-64F4BD02A662}"/>
                    </a:ext>
                  </a:extLst>
                </p:cNvPr>
                <p:cNvSpPr/>
                <p:nvPr/>
              </p:nvSpPr>
              <p:spPr bwMode="auto">
                <a:xfrm>
                  <a:off x="9531227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45" name="Freeform: Shape 122">
                  <a:extLst>
                    <a:ext uri="{FF2B5EF4-FFF2-40B4-BE49-F238E27FC236}">
                      <a16:creationId xmlns:a16="http://schemas.microsoft.com/office/drawing/2014/main" id="{80FCCD1D-2029-4994-8E12-B51E8886289C}"/>
                    </a:ext>
                  </a:extLst>
                </p:cNvPr>
                <p:cNvSpPr/>
                <p:nvPr/>
              </p:nvSpPr>
              <p:spPr bwMode="auto">
                <a:xfrm>
                  <a:off x="9635629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84" name="Freeform: Shape 123">
                  <a:extLst>
                    <a:ext uri="{FF2B5EF4-FFF2-40B4-BE49-F238E27FC236}">
                      <a16:creationId xmlns:a16="http://schemas.microsoft.com/office/drawing/2014/main" id="{16F44D72-FEA7-4464-A0D0-06109FFDACE2}"/>
                    </a:ext>
                  </a:extLst>
                </p:cNvPr>
                <p:cNvSpPr/>
                <p:nvPr/>
              </p:nvSpPr>
              <p:spPr bwMode="auto">
                <a:xfrm>
                  <a:off x="9426825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85" name="Freeform: Shape 124">
                  <a:extLst>
                    <a:ext uri="{FF2B5EF4-FFF2-40B4-BE49-F238E27FC236}">
                      <a16:creationId xmlns:a16="http://schemas.microsoft.com/office/drawing/2014/main" id="{58D12E25-3D10-41B6-83E6-F2C6D5467BB3}"/>
                    </a:ext>
                  </a:extLst>
                </p:cNvPr>
                <p:cNvSpPr/>
                <p:nvPr/>
              </p:nvSpPr>
              <p:spPr bwMode="auto">
                <a:xfrm>
                  <a:off x="9531227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  <p:sp>
              <p:nvSpPr>
                <p:cNvPr id="186" name="Freeform: Shape 125">
                  <a:extLst>
                    <a:ext uri="{FF2B5EF4-FFF2-40B4-BE49-F238E27FC236}">
                      <a16:creationId xmlns:a16="http://schemas.microsoft.com/office/drawing/2014/main" id="{4A8758F6-3246-49A8-BC98-917B3D2F2E47}"/>
                    </a:ext>
                  </a:extLst>
                </p:cNvPr>
                <p:cNvSpPr/>
                <p:nvPr/>
              </p:nvSpPr>
              <p:spPr bwMode="auto">
                <a:xfrm>
                  <a:off x="9635629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354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788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cs typeface="Segoe UI" pitchFamily="34" charset="0"/>
                  </a:endParaRPr>
                </a:p>
              </p:txBody>
            </p:sp>
          </p:grpSp>
        </p:grpSp>
      </p:grpSp>
      <p:pic>
        <p:nvPicPr>
          <p:cNvPr id="187" name="Picture 14">
            <a:extLst>
              <a:ext uri="{FF2B5EF4-FFF2-40B4-BE49-F238E27FC236}">
                <a16:creationId xmlns:a16="http://schemas.microsoft.com/office/drawing/2014/main" id="{F9E1AC0B-9FD1-45E1-9593-528554A0A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68"/>
          <a:stretch/>
        </p:blipFill>
        <p:spPr>
          <a:xfrm>
            <a:off x="850070" y="4160986"/>
            <a:ext cx="7443861" cy="982514"/>
          </a:xfrm>
          <a:prstGeom prst="rect">
            <a:avLst/>
          </a:prstGeom>
        </p:spPr>
      </p:pic>
      <p:sp>
        <p:nvSpPr>
          <p:cNvPr id="188" name="Freeform: Shape 99">
            <a:extLst>
              <a:ext uri="{FF2B5EF4-FFF2-40B4-BE49-F238E27FC236}">
                <a16:creationId xmlns:a16="http://schemas.microsoft.com/office/drawing/2014/main" id="{437A5AB0-E0BA-4386-AA52-C46BAB5D645E}"/>
              </a:ext>
            </a:extLst>
          </p:cNvPr>
          <p:cNvSpPr/>
          <p:nvPr/>
        </p:nvSpPr>
        <p:spPr>
          <a:xfrm>
            <a:off x="1012" y="3834319"/>
            <a:ext cx="9141977" cy="1309181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solidFill>
            <a:schemeClr val="bg1">
              <a:alpha val="1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9" name="Freeform: Shape 99">
            <a:extLst>
              <a:ext uri="{FF2B5EF4-FFF2-40B4-BE49-F238E27FC236}">
                <a16:creationId xmlns:a16="http://schemas.microsoft.com/office/drawing/2014/main" id="{C40DA326-7A2E-43DD-9475-701727786D1E}"/>
              </a:ext>
            </a:extLst>
          </p:cNvPr>
          <p:cNvSpPr/>
          <p:nvPr/>
        </p:nvSpPr>
        <p:spPr>
          <a:xfrm>
            <a:off x="0" y="1944939"/>
            <a:ext cx="9141977" cy="1402304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solidFill>
            <a:schemeClr val="bg1"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0" name="Freeform: Shape 99">
            <a:extLst>
              <a:ext uri="{FF2B5EF4-FFF2-40B4-BE49-F238E27FC236}">
                <a16:creationId xmlns:a16="http://schemas.microsoft.com/office/drawing/2014/main" id="{069948A6-8840-4B1F-AD3F-91FF425E4711}"/>
              </a:ext>
            </a:extLst>
          </p:cNvPr>
          <p:cNvSpPr/>
          <p:nvPr/>
        </p:nvSpPr>
        <p:spPr>
          <a:xfrm>
            <a:off x="0" y="2992607"/>
            <a:ext cx="9144000" cy="1402304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91" name="Group 8">
            <a:extLst>
              <a:ext uri="{FF2B5EF4-FFF2-40B4-BE49-F238E27FC236}">
                <a16:creationId xmlns:a16="http://schemas.microsoft.com/office/drawing/2014/main" id="{61D74341-8C4E-4933-8316-5C9A1B434931}"/>
              </a:ext>
            </a:extLst>
          </p:cNvPr>
          <p:cNvGrpSpPr/>
          <p:nvPr/>
        </p:nvGrpSpPr>
        <p:grpSpPr>
          <a:xfrm>
            <a:off x="374518" y="3236393"/>
            <a:ext cx="8359968" cy="1166520"/>
            <a:chOff x="681523" y="4237919"/>
            <a:chExt cx="11146624" cy="1555360"/>
          </a:xfrm>
        </p:grpSpPr>
        <p:sp>
          <p:nvSpPr>
            <p:cNvPr id="192" name="TextBox 892">
              <a:extLst>
                <a:ext uri="{FF2B5EF4-FFF2-40B4-BE49-F238E27FC236}">
                  <a16:creationId xmlns:a16="http://schemas.microsoft.com/office/drawing/2014/main" id="{B808A7D7-6941-4222-BB4C-CF8317072309}"/>
                </a:ext>
              </a:extLst>
            </p:cNvPr>
            <p:cNvSpPr txBox="1"/>
            <p:nvPr/>
          </p:nvSpPr>
          <p:spPr>
            <a:xfrm>
              <a:off x="681523" y="5255414"/>
              <a:ext cx="1180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42843">
                <a:defRPr/>
              </a:pP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Turnkey global </a:t>
              </a:r>
              <a:b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distribution</a:t>
              </a:r>
            </a:p>
          </p:txBody>
        </p:sp>
        <p:sp>
          <p:nvSpPr>
            <p:cNvPr id="193" name="TextBox 893">
              <a:extLst>
                <a:ext uri="{FF2B5EF4-FFF2-40B4-BE49-F238E27FC236}">
                  <a16:creationId xmlns:a16="http://schemas.microsoft.com/office/drawing/2014/main" id="{FE302FDB-8608-4B1F-A5B9-F53051E8BAA2}"/>
                </a:ext>
              </a:extLst>
            </p:cNvPr>
            <p:cNvSpPr txBox="1"/>
            <p:nvPr/>
          </p:nvSpPr>
          <p:spPr>
            <a:xfrm>
              <a:off x="2832548" y="4596855"/>
              <a:ext cx="1725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42843">
                <a:defRPr/>
              </a:pP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Elastic scale out </a:t>
              </a:r>
            </a:p>
            <a:p>
              <a:pPr algn="ctr" defTabSz="642843">
                <a:defRPr/>
              </a:pP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of storage &amp; throughput</a:t>
              </a:r>
            </a:p>
          </p:txBody>
        </p:sp>
        <p:sp>
          <p:nvSpPr>
            <p:cNvPr id="194" name="TextBox 894">
              <a:extLst>
                <a:ext uri="{FF2B5EF4-FFF2-40B4-BE49-F238E27FC236}">
                  <a16:creationId xmlns:a16="http://schemas.microsoft.com/office/drawing/2014/main" id="{82D0A7CA-9B05-49B7-A3CC-A41EECD63C34}"/>
                </a:ext>
              </a:extLst>
            </p:cNvPr>
            <p:cNvSpPr txBox="1"/>
            <p:nvPr/>
          </p:nvSpPr>
          <p:spPr>
            <a:xfrm>
              <a:off x="5528863" y="4237919"/>
              <a:ext cx="1710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42843">
                <a:defRPr/>
              </a:pP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Guaranteed low latency </a:t>
              </a:r>
              <a:b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at the 99</a:t>
              </a:r>
              <a:r>
                <a:rPr lang="en-US" sz="825" kern="0" baseline="3000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th</a:t>
              </a: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percentile</a:t>
              </a:r>
            </a:p>
          </p:txBody>
        </p:sp>
        <p:sp>
          <p:nvSpPr>
            <p:cNvPr id="195" name="TextBox 895">
              <a:extLst>
                <a:ext uri="{FF2B5EF4-FFF2-40B4-BE49-F238E27FC236}">
                  <a16:creationId xmlns:a16="http://schemas.microsoft.com/office/drawing/2014/main" id="{645DDB41-E96A-4AAF-AC73-938E12B86FF2}"/>
                </a:ext>
              </a:extLst>
            </p:cNvPr>
            <p:cNvSpPr txBox="1"/>
            <p:nvPr/>
          </p:nvSpPr>
          <p:spPr>
            <a:xfrm>
              <a:off x="10598751" y="5331614"/>
              <a:ext cx="1229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42843">
                <a:defRPr/>
              </a:pP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Comprehensive </a:t>
              </a:r>
              <a:b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SLAs</a:t>
              </a:r>
            </a:p>
          </p:txBody>
        </p:sp>
        <p:sp>
          <p:nvSpPr>
            <p:cNvPr id="196" name="TextBox 896">
              <a:extLst>
                <a:ext uri="{FF2B5EF4-FFF2-40B4-BE49-F238E27FC236}">
                  <a16:creationId xmlns:a16="http://schemas.microsoft.com/office/drawing/2014/main" id="{4D6D3E00-4AC6-42CD-A65B-D039C81B9509}"/>
                </a:ext>
              </a:extLst>
            </p:cNvPr>
            <p:cNvSpPr txBox="1"/>
            <p:nvPr/>
          </p:nvSpPr>
          <p:spPr>
            <a:xfrm>
              <a:off x="8207808" y="4596855"/>
              <a:ext cx="1423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42843">
                <a:defRPr/>
              </a:pP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Five well-defined </a:t>
              </a:r>
              <a:b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825" kern="0">
                  <a:solidFill>
                    <a:srgbClr val="0078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consistency models</a:t>
              </a:r>
            </a:p>
          </p:txBody>
        </p:sp>
      </p:grpSp>
      <p:sp>
        <p:nvSpPr>
          <p:cNvPr id="197" name="Title 10">
            <a:extLst>
              <a:ext uri="{FF2B5EF4-FFF2-40B4-BE49-F238E27FC236}">
                <a16:creationId xmlns:a16="http://schemas.microsoft.com/office/drawing/2014/main" id="{2D9D84F0-774E-4FE2-99C1-67F4E336283B}"/>
              </a:ext>
            </a:extLst>
          </p:cNvPr>
          <p:cNvSpPr txBox="1">
            <a:spLocks/>
          </p:cNvSpPr>
          <p:nvPr/>
        </p:nvSpPr>
        <p:spPr>
          <a:xfrm>
            <a:off x="319819" y="330371"/>
            <a:ext cx="8502029" cy="56851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450"/>
              </a:spcBef>
            </a:pPr>
            <a:r>
              <a:rPr lang="en-US" dirty="0">
                <a:solidFill>
                  <a:schemeClr val="tx2"/>
                </a:solidFill>
              </a:rPr>
              <a:t>Azure Cosmos DB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98" name="Group 10">
            <a:extLst>
              <a:ext uri="{FF2B5EF4-FFF2-40B4-BE49-F238E27FC236}">
                <a16:creationId xmlns:a16="http://schemas.microsoft.com/office/drawing/2014/main" id="{4CCBD270-71AB-46B5-BCEA-E247CD8DE4C3}"/>
              </a:ext>
            </a:extLst>
          </p:cNvPr>
          <p:cNvGrpSpPr/>
          <p:nvPr/>
        </p:nvGrpSpPr>
        <p:grpSpPr>
          <a:xfrm>
            <a:off x="6958632" y="4616136"/>
            <a:ext cx="167430" cy="325226"/>
            <a:chOff x="9576336" y="6019901"/>
            <a:chExt cx="223240" cy="433634"/>
          </a:xfrm>
        </p:grpSpPr>
        <p:sp>
          <p:nvSpPr>
            <p:cNvPr id="199" name="Freeform: Shape 411">
              <a:extLst>
                <a:ext uri="{FF2B5EF4-FFF2-40B4-BE49-F238E27FC236}">
                  <a16:creationId xmlns:a16="http://schemas.microsoft.com/office/drawing/2014/main" id="{68EC268C-1E82-4A8B-83CD-F7BF35D76DD2}"/>
                </a:ext>
              </a:extLst>
            </p:cNvPr>
            <p:cNvSpPr/>
            <p:nvPr/>
          </p:nvSpPr>
          <p:spPr>
            <a:xfrm>
              <a:off x="9620313" y="6318248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200" name="Group 6">
              <a:extLst>
                <a:ext uri="{FF2B5EF4-FFF2-40B4-BE49-F238E27FC236}">
                  <a16:creationId xmlns:a16="http://schemas.microsoft.com/office/drawing/2014/main" id="{E598F50C-4B97-4239-8315-24C1C1066C61}"/>
                </a:ext>
              </a:extLst>
            </p:cNvPr>
            <p:cNvGrpSpPr/>
            <p:nvPr/>
          </p:nvGrpSpPr>
          <p:grpSpPr>
            <a:xfrm>
              <a:off x="9576336" y="6019901"/>
              <a:ext cx="223240" cy="357070"/>
              <a:chOff x="9523117" y="5842588"/>
              <a:chExt cx="329677" cy="527319"/>
            </a:xfrm>
          </p:grpSpPr>
          <p:sp>
            <p:nvSpPr>
              <p:cNvPr id="201" name="Oval 903">
                <a:extLst>
                  <a:ext uri="{FF2B5EF4-FFF2-40B4-BE49-F238E27FC236}">
                    <a16:creationId xmlns:a16="http://schemas.microsoft.com/office/drawing/2014/main" id="{68420129-9BC2-42E7-B09F-43349454164C}"/>
                  </a:ext>
                </a:extLst>
              </p:cNvPr>
              <p:cNvSpPr/>
              <p:nvPr/>
            </p:nvSpPr>
            <p:spPr>
              <a:xfrm>
                <a:off x="9591504" y="5905106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02" name="Freeform 5">
                <a:extLst>
                  <a:ext uri="{FF2B5EF4-FFF2-40B4-BE49-F238E27FC236}">
                    <a16:creationId xmlns:a16="http://schemas.microsoft.com/office/drawing/2014/main" id="{8415DB41-9570-4D68-A0FB-2948188E0A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3117" y="5842588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99557">
                  <a:defRPr/>
                </a:pPr>
                <a:endParaRPr lang="en-US" sz="135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03" name="Group 9">
            <a:extLst>
              <a:ext uri="{FF2B5EF4-FFF2-40B4-BE49-F238E27FC236}">
                <a16:creationId xmlns:a16="http://schemas.microsoft.com/office/drawing/2014/main" id="{8BF65EE4-70A4-4B96-B530-CA7FEB4EBC0A}"/>
              </a:ext>
            </a:extLst>
          </p:cNvPr>
          <p:cNvGrpSpPr/>
          <p:nvPr/>
        </p:nvGrpSpPr>
        <p:grpSpPr>
          <a:xfrm>
            <a:off x="5601041" y="4786886"/>
            <a:ext cx="167430" cy="323703"/>
            <a:chOff x="7468054" y="6382515"/>
            <a:chExt cx="223240" cy="431604"/>
          </a:xfrm>
        </p:grpSpPr>
        <p:sp>
          <p:nvSpPr>
            <p:cNvPr id="204" name="Freeform: Shape 411">
              <a:extLst>
                <a:ext uri="{FF2B5EF4-FFF2-40B4-BE49-F238E27FC236}">
                  <a16:creationId xmlns:a16="http://schemas.microsoft.com/office/drawing/2014/main" id="{BDCF92E5-D624-47D6-B3F5-FCFF9525F0F7}"/>
                </a:ext>
              </a:extLst>
            </p:cNvPr>
            <p:cNvSpPr/>
            <p:nvPr/>
          </p:nvSpPr>
          <p:spPr>
            <a:xfrm>
              <a:off x="7512031" y="6678832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205" name="Group 5">
              <a:extLst>
                <a:ext uri="{FF2B5EF4-FFF2-40B4-BE49-F238E27FC236}">
                  <a16:creationId xmlns:a16="http://schemas.microsoft.com/office/drawing/2014/main" id="{39D38125-3944-447F-8A3F-8E20223B3C4D}"/>
                </a:ext>
              </a:extLst>
            </p:cNvPr>
            <p:cNvGrpSpPr/>
            <p:nvPr/>
          </p:nvGrpSpPr>
          <p:grpSpPr>
            <a:xfrm>
              <a:off x="7468054" y="6382515"/>
              <a:ext cx="223240" cy="357070"/>
              <a:chOff x="7414835" y="6205202"/>
              <a:chExt cx="329677" cy="527319"/>
            </a:xfrm>
          </p:grpSpPr>
          <p:sp>
            <p:nvSpPr>
              <p:cNvPr id="206" name="Oval 17">
                <a:extLst>
                  <a:ext uri="{FF2B5EF4-FFF2-40B4-BE49-F238E27FC236}">
                    <a16:creationId xmlns:a16="http://schemas.microsoft.com/office/drawing/2014/main" id="{41FCFDB7-2776-492C-BB80-EFDCC4123ABA}"/>
                  </a:ext>
                </a:extLst>
              </p:cNvPr>
              <p:cNvSpPr/>
              <p:nvPr/>
            </p:nvSpPr>
            <p:spPr>
              <a:xfrm>
                <a:off x="7483222" y="6265690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07" name="Freeform 5">
                <a:extLst>
                  <a:ext uri="{FF2B5EF4-FFF2-40B4-BE49-F238E27FC236}">
                    <a16:creationId xmlns:a16="http://schemas.microsoft.com/office/drawing/2014/main" id="{E58139E2-03D5-4D96-B9F9-E44175D80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4835" y="6205202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99557">
                  <a:defRPr/>
                </a:pPr>
                <a:endParaRPr lang="en-US" sz="135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08" name="Group 7">
            <a:extLst>
              <a:ext uri="{FF2B5EF4-FFF2-40B4-BE49-F238E27FC236}">
                <a16:creationId xmlns:a16="http://schemas.microsoft.com/office/drawing/2014/main" id="{27919A60-50A7-46D3-92F0-14D8FEFC6248}"/>
              </a:ext>
            </a:extLst>
          </p:cNvPr>
          <p:cNvGrpSpPr/>
          <p:nvPr/>
        </p:nvGrpSpPr>
        <p:grpSpPr>
          <a:xfrm>
            <a:off x="4655612" y="4352313"/>
            <a:ext cx="167430" cy="325226"/>
            <a:chOff x="6393022" y="6019901"/>
            <a:chExt cx="223240" cy="433634"/>
          </a:xfrm>
        </p:grpSpPr>
        <p:sp>
          <p:nvSpPr>
            <p:cNvPr id="209" name="Freeform: Shape 411">
              <a:extLst>
                <a:ext uri="{FF2B5EF4-FFF2-40B4-BE49-F238E27FC236}">
                  <a16:creationId xmlns:a16="http://schemas.microsoft.com/office/drawing/2014/main" id="{AAA247BD-FC59-4A20-AB66-EFCD294D9EB9}"/>
                </a:ext>
              </a:extLst>
            </p:cNvPr>
            <p:cNvSpPr/>
            <p:nvPr/>
          </p:nvSpPr>
          <p:spPr>
            <a:xfrm>
              <a:off x="6436999" y="6318248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210" name="Group 4">
              <a:extLst>
                <a:ext uri="{FF2B5EF4-FFF2-40B4-BE49-F238E27FC236}">
                  <a16:creationId xmlns:a16="http://schemas.microsoft.com/office/drawing/2014/main" id="{986CF37F-A29E-40CC-836F-EB7CAB78485E}"/>
                </a:ext>
              </a:extLst>
            </p:cNvPr>
            <p:cNvGrpSpPr/>
            <p:nvPr/>
          </p:nvGrpSpPr>
          <p:grpSpPr>
            <a:xfrm>
              <a:off x="6393022" y="6019901"/>
              <a:ext cx="223240" cy="357070"/>
              <a:chOff x="6339803" y="5842588"/>
              <a:chExt cx="329677" cy="527319"/>
            </a:xfrm>
          </p:grpSpPr>
          <p:sp>
            <p:nvSpPr>
              <p:cNvPr id="211" name="Oval 27">
                <a:extLst>
                  <a:ext uri="{FF2B5EF4-FFF2-40B4-BE49-F238E27FC236}">
                    <a16:creationId xmlns:a16="http://schemas.microsoft.com/office/drawing/2014/main" id="{DABD3284-B25D-4766-AC05-425FE82271F2}"/>
                  </a:ext>
                </a:extLst>
              </p:cNvPr>
              <p:cNvSpPr/>
              <p:nvPr/>
            </p:nvSpPr>
            <p:spPr>
              <a:xfrm>
                <a:off x="6408190" y="5905106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12" name="Freeform 5">
                <a:extLst>
                  <a:ext uri="{FF2B5EF4-FFF2-40B4-BE49-F238E27FC236}">
                    <a16:creationId xmlns:a16="http://schemas.microsoft.com/office/drawing/2014/main" id="{2738902F-A54D-4E4C-9DDC-65F9B543BD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9803" y="5842588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99557">
                  <a:defRPr/>
                </a:pPr>
                <a:endParaRPr lang="en-US" sz="135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13" name="Group 11">
            <a:extLst>
              <a:ext uri="{FF2B5EF4-FFF2-40B4-BE49-F238E27FC236}">
                <a16:creationId xmlns:a16="http://schemas.microsoft.com/office/drawing/2014/main" id="{8B87F7ED-4795-44A1-89A0-1480BFAFFDDE}"/>
              </a:ext>
            </a:extLst>
          </p:cNvPr>
          <p:cNvGrpSpPr/>
          <p:nvPr/>
        </p:nvGrpSpPr>
        <p:grpSpPr>
          <a:xfrm>
            <a:off x="1637671" y="4640554"/>
            <a:ext cx="167430" cy="337742"/>
            <a:chOff x="2418475" y="6242316"/>
            <a:chExt cx="223240" cy="450322"/>
          </a:xfrm>
        </p:grpSpPr>
        <p:sp>
          <p:nvSpPr>
            <p:cNvPr id="214" name="Freeform: Shape 411">
              <a:extLst>
                <a:ext uri="{FF2B5EF4-FFF2-40B4-BE49-F238E27FC236}">
                  <a16:creationId xmlns:a16="http://schemas.microsoft.com/office/drawing/2014/main" id="{B14AFDEE-1C67-47A7-AF40-92759652C869}"/>
                </a:ext>
              </a:extLst>
            </p:cNvPr>
            <p:cNvSpPr/>
            <p:nvPr/>
          </p:nvSpPr>
          <p:spPr>
            <a:xfrm>
              <a:off x="2462452" y="6557351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215" name="Group 3">
              <a:extLst>
                <a:ext uri="{FF2B5EF4-FFF2-40B4-BE49-F238E27FC236}">
                  <a16:creationId xmlns:a16="http://schemas.microsoft.com/office/drawing/2014/main" id="{A91B8065-882D-48A5-8F5F-BCECFE6C476B}"/>
                </a:ext>
              </a:extLst>
            </p:cNvPr>
            <p:cNvGrpSpPr/>
            <p:nvPr/>
          </p:nvGrpSpPr>
          <p:grpSpPr>
            <a:xfrm>
              <a:off x="2418475" y="6242316"/>
              <a:ext cx="223240" cy="357070"/>
              <a:chOff x="2365256" y="6065003"/>
              <a:chExt cx="329677" cy="527319"/>
            </a:xfrm>
          </p:grpSpPr>
          <p:sp>
            <p:nvSpPr>
              <p:cNvPr id="216" name="Oval 6">
                <a:extLst>
                  <a:ext uri="{FF2B5EF4-FFF2-40B4-BE49-F238E27FC236}">
                    <a16:creationId xmlns:a16="http://schemas.microsoft.com/office/drawing/2014/main" id="{FEDD23F1-931C-422C-9C6B-05E5FAD30888}"/>
                  </a:ext>
                </a:extLst>
              </p:cNvPr>
              <p:cNvSpPr/>
              <p:nvPr/>
            </p:nvSpPr>
            <p:spPr>
              <a:xfrm>
                <a:off x="2433643" y="6144209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17" name="Freeform 5">
                <a:extLst>
                  <a:ext uri="{FF2B5EF4-FFF2-40B4-BE49-F238E27FC236}">
                    <a16:creationId xmlns:a16="http://schemas.microsoft.com/office/drawing/2014/main" id="{D734C0AC-D3F3-4DBD-A9A5-B5559DCC6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5256" y="6065003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99557">
                  <a:defRPr/>
                </a:pPr>
                <a:endParaRPr lang="en-US" sz="135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  <p:pic>
        <p:nvPicPr>
          <p:cNvPr id="218" name="Picture 98">
            <a:extLst>
              <a:ext uri="{FF2B5EF4-FFF2-40B4-BE49-F238E27FC236}">
                <a16:creationId xmlns:a16="http://schemas.microsoft.com/office/drawing/2014/main" id="{969649B7-B4A7-4824-B22B-CF62D718B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552" y="1367117"/>
            <a:ext cx="473350" cy="313931"/>
          </a:xfrm>
          <a:prstGeom prst="rect">
            <a:avLst/>
          </a:prstGeom>
        </p:spPr>
      </p:pic>
      <p:grpSp>
        <p:nvGrpSpPr>
          <p:cNvPr id="219" name="Group 19">
            <a:extLst>
              <a:ext uri="{FF2B5EF4-FFF2-40B4-BE49-F238E27FC236}">
                <a16:creationId xmlns:a16="http://schemas.microsoft.com/office/drawing/2014/main" id="{BAA967DC-5C7E-4B16-AF46-E345FB642E6A}"/>
              </a:ext>
            </a:extLst>
          </p:cNvPr>
          <p:cNvGrpSpPr/>
          <p:nvPr/>
        </p:nvGrpSpPr>
        <p:grpSpPr>
          <a:xfrm>
            <a:off x="2125526" y="2261386"/>
            <a:ext cx="5206947" cy="753804"/>
            <a:chOff x="2834034" y="3085807"/>
            <a:chExt cx="6942596" cy="1005072"/>
          </a:xfrm>
        </p:grpSpPr>
        <p:grpSp>
          <p:nvGrpSpPr>
            <p:cNvPr id="220" name="Group 16">
              <a:extLst>
                <a:ext uri="{FF2B5EF4-FFF2-40B4-BE49-F238E27FC236}">
                  <a16:creationId xmlns:a16="http://schemas.microsoft.com/office/drawing/2014/main" id="{CCACB64C-5F24-47C7-BE9C-69DFE8604806}"/>
                </a:ext>
              </a:extLst>
            </p:cNvPr>
            <p:cNvGrpSpPr/>
            <p:nvPr/>
          </p:nvGrpSpPr>
          <p:grpSpPr>
            <a:xfrm>
              <a:off x="7082702" y="3085807"/>
              <a:ext cx="854508" cy="766901"/>
              <a:chOff x="6985331" y="3085807"/>
              <a:chExt cx="854508" cy="766901"/>
            </a:xfrm>
          </p:grpSpPr>
          <p:grpSp>
            <p:nvGrpSpPr>
              <p:cNvPr id="252" name="Group 147">
                <a:extLst>
                  <a:ext uri="{FF2B5EF4-FFF2-40B4-BE49-F238E27FC236}">
                    <a16:creationId xmlns:a16="http://schemas.microsoft.com/office/drawing/2014/main" id="{4C338970-0338-403A-9EB7-E8B8F1FDA35D}"/>
                  </a:ext>
                </a:extLst>
              </p:cNvPr>
              <p:cNvGrpSpPr/>
              <p:nvPr/>
            </p:nvGrpSpPr>
            <p:grpSpPr>
              <a:xfrm>
                <a:off x="7092749" y="3085807"/>
                <a:ext cx="499208" cy="473323"/>
                <a:chOff x="7128988" y="4166153"/>
                <a:chExt cx="604908" cy="573541"/>
              </a:xfrm>
              <a:solidFill>
                <a:schemeClr val="tx2"/>
              </a:solidFill>
            </p:grpSpPr>
            <p:cxnSp>
              <p:nvCxnSpPr>
                <p:cNvPr id="254" name="Straight Connector 148">
                  <a:extLst>
                    <a:ext uri="{FF2B5EF4-FFF2-40B4-BE49-F238E27FC236}">
                      <a16:creationId xmlns:a16="http://schemas.microsoft.com/office/drawing/2014/main" id="{3E40B1A2-C224-41DC-8481-5BB91F605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28988" y="4451736"/>
                  <a:ext cx="238107" cy="7255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255" name="Straight Connector 149">
                  <a:extLst>
                    <a:ext uri="{FF2B5EF4-FFF2-40B4-BE49-F238E27FC236}">
                      <a16:creationId xmlns:a16="http://schemas.microsoft.com/office/drawing/2014/main" id="{F4283ADC-E9A4-4971-AC7F-DA4D79E2C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988" y="4379180"/>
                  <a:ext cx="233873" cy="7255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256" name="Oval 150">
                  <a:extLst>
                    <a:ext uri="{FF2B5EF4-FFF2-40B4-BE49-F238E27FC236}">
                      <a16:creationId xmlns:a16="http://schemas.microsoft.com/office/drawing/2014/main" id="{1625DCE8-649E-4260-AC58-7561A8377E7D}"/>
                    </a:ext>
                  </a:extLst>
                </p:cNvPr>
                <p:cNvSpPr/>
                <p:nvPr/>
              </p:nvSpPr>
              <p:spPr bwMode="auto">
                <a:xfrm>
                  <a:off x="7128988" y="4383154"/>
                  <a:ext cx="137163" cy="137163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cxnSp>
              <p:nvCxnSpPr>
                <p:cNvPr id="257" name="Straight Connector 151">
                  <a:extLst>
                    <a:ext uri="{FF2B5EF4-FFF2-40B4-BE49-F238E27FC236}">
                      <a16:creationId xmlns:a16="http://schemas.microsoft.com/office/drawing/2014/main" id="{D065D86F-C681-44CA-9273-A32F71DBB0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095" y="4524292"/>
                  <a:ext cx="241432" cy="10836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258" name="Straight Connector 152">
                  <a:extLst>
                    <a:ext uri="{FF2B5EF4-FFF2-40B4-BE49-F238E27FC236}">
                      <a16:creationId xmlns:a16="http://schemas.microsoft.com/office/drawing/2014/main" id="{088DFF63-F923-4A7F-BB8D-AE744E0E5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095" y="4524292"/>
                  <a:ext cx="229638" cy="1361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259" name="Oval 153">
                  <a:extLst>
                    <a:ext uri="{FF2B5EF4-FFF2-40B4-BE49-F238E27FC236}">
                      <a16:creationId xmlns:a16="http://schemas.microsoft.com/office/drawing/2014/main" id="{98F03899-9186-4DD6-903A-E224E5D92F78}"/>
                    </a:ext>
                  </a:extLst>
                </p:cNvPr>
                <p:cNvSpPr/>
                <p:nvPr/>
              </p:nvSpPr>
              <p:spPr bwMode="auto">
                <a:xfrm rot="20946206">
                  <a:off x="7596733" y="4602531"/>
                  <a:ext cx="137163" cy="137163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60" name="Oval 154">
                  <a:extLst>
                    <a:ext uri="{FF2B5EF4-FFF2-40B4-BE49-F238E27FC236}">
                      <a16:creationId xmlns:a16="http://schemas.microsoft.com/office/drawing/2014/main" id="{E79137AC-B40B-4FF3-AA4D-5CEFC75F117D}"/>
                    </a:ext>
                  </a:extLst>
                </p:cNvPr>
                <p:cNvSpPr/>
                <p:nvPr/>
              </p:nvSpPr>
              <p:spPr bwMode="auto">
                <a:xfrm>
                  <a:off x="7596733" y="4457071"/>
                  <a:ext cx="137163" cy="137163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cxnSp>
              <p:nvCxnSpPr>
                <p:cNvPr id="261" name="Straight Connector 155">
                  <a:extLst>
                    <a:ext uri="{FF2B5EF4-FFF2-40B4-BE49-F238E27FC236}">
                      <a16:creationId xmlns:a16="http://schemas.microsoft.com/office/drawing/2014/main" id="{948D03B3-0517-45A5-AD85-2BBEAE6C9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2861" y="4379181"/>
                  <a:ext cx="233872" cy="101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262" name="Oval 156">
                  <a:extLst>
                    <a:ext uri="{FF2B5EF4-FFF2-40B4-BE49-F238E27FC236}">
                      <a16:creationId xmlns:a16="http://schemas.microsoft.com/office/drawing/2014/main" id="{FA4874C7-3757-46A3-99CC-540BF706E276}"/>
                    </a:ext>
                  </a:extLst>
                </p:cNvPr>
                <p:cNvSpPr/>
                <p:nvPr/>
              </p:nvSpPr>
              <p:spPr bwMode="auto">
                <a:xfrm>
                  <a:off x="7367095" y="4455710"/>
                  <a:ext cx="137163" cy="137163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cxnSp>
              <p:nvCxnSpPr>
                <p:cNvPr id="263" name="Straight Connector 157">
                  <a:extLst>
                    <a:ext uri="{FF2B5EF4-FFF2-40B4-BE49-F238E27FC236}">
                      <a16:creationId xmlns:a16="http://schemas.microsoft.com/office/drawing/2014/main" id="{519EBD4E-851E-4A99-A497-2FE69BAA3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2861" y="4277619"/>
                  <a:ext cx="248934" cy="101562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264" name="Oval 158">
                  <a:extLst>
                    <a:ext uri="{FF2B5EF4-FFF2-40B4-BE49-F238E27FC236}">
                      <a16:creationId xmlns:a16="http://schemas.microsoft.com/office/drawing/2014/main" id="{B23CF683-AD55-440B-8493-B65879907CA9}"/>
                    </a:ext>
                  </a:extLst>
                </p:cNvPr>
                <p:cNvSpPr/>
                <p:nvPr/>
              </p:nvSpPr>
              <p:spPr bwMode="auto">
                <a:xfrm>
                  <a:off x="7362861" y="4310599"/>
                  <a:ext cx="137163" cy="137163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65" name="Oval 159">
                  <a:extLst>
                    <a:ext uri="{FF2B5EF4-FFF2-40B4-BE49-F238E27FC236}">
                      <a16:creationId xmlns:a16="http://schemas.microsoft.com/office/drawing/2014/main" id="{74153FA0-3558-4DEE-A195-8464136305C8}"/>
                    </a:ext>
                  </a:extLst>
                </p:cNvPr>
                <p:cNvSpPr/>
                <p:nvPr/>
              </p:nvSpPr>
              <p:spPr bwMode="auto">
                <a:xfrm>
                  <a:off x="7596733" y="4311612"/>
                  <a:ext cx="137163" cy="137163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66" name="Oval 160">
                  <a:extLst>
                    <a:ext uri="{FF2B5EF4-FFF2-40B4-BE49-F238E27FC236}">
                      <a16:creationId xmlns:a16="http://schemas.microsoft.com/office/drawing/2014/main" id="{CBEC047F-FCA3-4BDE-8D6A-815EF2A60794}"/>
                    </a:ext>
                  </a:extLst>
                </p:cNvPr>
                <p:cNvSpPr/>
                <p:nvPr/>
              </p:nvSpPr>
              <p:spPr bwMode="auto">
                <a:xfrm rot="377738">
                  <a:off x="7596733" y="4166153"/>
                  <a:ext cx="137163" cy="137163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3" name="TextBox 162">
                <a:extLst>
                  <a:ext uri="{FF2B5EF4-FFF2-40B4-BE49-F238E27FC236}">
                    <a16:creationId xmlns:a16="http://schemas.microsoft.com/office/drawing/2014/main" id="{918B134E-7347-4ABD-9509-909D216389D2}"/>
                  </a:ext>
                </a:extLst>
              </p:cNvPr>
              <p:cNvSpPr txBox="1"/>
              <p:nvPr/>
            </p:nvSpPr>
            <p:spPr>
              <a:xfrm>
                <a:off x="6985331" y="3567928"/>
                <a:ext cx="854508" cy="284780"/>
              </a:xfrm>
              <a:prstGeom prst="rect">
                <a:avLst/>
              </a:prstGeom>
              <a:noFill/>
            </p:spPr>
            <p:txBody>
              <a:bodyPr wrap="none" lIns="68580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788">
                    <a:solidFill>
                      <a:srgbClr val="0078D7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Document</a:t>
                </a:r>
              </a:p>
            </p:txBody>
          </p:sp>
        </p:grpSp>
        <p:grpSp>
          <p:nvGrpSpPr>
            <p:cNvPr id="221" name="Group 15">
              <a:extLst>
                <a:ext uri="{FF2B5EF4-FFF2-40B4-BE49-F238E27FC236}">
                  <a16:creationId xmlns:a16="http://schemas.microsoft.com/office/drawing/2014/main" id="{61CC28B4-16B4-47CF-84B9-AFE5AFA652A5}"/>
                </a:ext>
              </a:extLst>
            </p:cNvPr>
            <p:cNvGrpSpPr/>
            <p:nvPr/>
          </p:nvGrpSpPr>
          <p:grpSpPr>
            <a:xfrm>
              <a:off x="4807687" y="3293168"/>
              <a:ext cx="1119537" cy="563187"/>
              <a:chOff x="4967854" y="3293168"/>
              <a:chExt cx="1119537" cy="563187"/>
            </a:xfrm>
          </p:grpSpPr>
          <p:sp>
            <p:nvSpPr>
              <p:cNvPr id="245" name="TextBox 161">
                <a:extLst>
                  <a:ext uri="{FF2B5EF4-FFF2-40B4-BE49-F238E27FC236}">
                    <a16:creationId xmlns:a16="http://schemas.microsoft.com/office/drawing/2014/main" id="{793ABC3A-3101-49CA-B820-DCD0D3686E30}"/>
                  </a:ext>
                </a:extLst>
              </p:cNvPr>
              <p:cNvSpPr txBox="1"/>
              <p:nvPr/>
            </p:nvSpPr>
            <p:spPr>
              <a:xfrm>
                <a:off x="4967854" y="3571575"/>
                <a:ext cx="1119537" cy="284780"/>
              </a:xfrm>
              <a:prstGeom prst="rect">
                <a:avLst/>
              </a:prstGeom>
              <a:noFill/>
            </p:spPr>
            <p:txBody>
              <a:bodyPr wrap="none" lIns="68580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788">
                    <a:solidFill>
                      <a:srgbClr val="0078D7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Column-family</a:t>
                </a:r>
              </a:p>
            </p:txBody>
          </p:sp>
          <p:grpSp>
            <p:nvGrpSpPr>
              <p:cNvPr id="246" name="Group 163">
                <a:extLst>
                  <a:ext uri="{FF2B5EF4-FFF2-40B4-BE49-F238E27FC236}">
                    <a16:creationId xmlns:a16="http://schemas.microsoft.com/office/drawing/2014/main" id="{D9816769-0E10-4241-9DB4-03AAFFF3CA5F}"/>
                  </a:ext>
                </a:extLst>
              </p:cNvPr>
              <p:cNvGrpSpPr/>
              <p:nvPr/>
            </p:nvGrpSpPr>
            <p:grpSpPr>
              <a:xfrm>
                <a:off x="5106308" y="3293168"/>
                <a:ext cx="726921" cy="124646"/>
                <a:chOff x="4444077" y="3159364"/>
                <a:chExt cx="726921" cy="124646"/>
              </a:xfrm>
            </p:grpSpPr>
            <p:cxnSp>
              <p:nvCxnSpPr>
                <p:cNvPr id="247" name="Straight Connector 164">
                  <a:extLst>
                    <a:ext uri="{FF2B5EF4-FFF2-40B4-BE49-F238E27FC236}">
                      <a16:creationId xmlns:a16="http://schemas.microsoft.com/office/drawing/2014/main" id="{FAEF4953-ABD4-4782-899A-093F559A3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537" y="3221687"/>
                  <a:ext cx="185331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248" name="Oval 165">
                  <a:extLst>
                    <a:ext uri="{FF2B5EF4-FFF2-40B4-BE49-F238E27FC236}">
                      <a16:creationId xmlns:a16="http://schemas.microsoft.com/office/drawing/2014/main" id="{C763910B-D859-470D-811E-BA223795FFE2}"/>
                    </a:ext>
                  </a:extLst>
                </p:cNvPr>
                <p:cNvSpPr/>
                <p:nvPr/>
              </p:nvSpPr>
              <p:spPr bwMode="auto">
                <a:xfrm>
                  <a:off x="4444077" y="3159364"/>
                  <a:ext cx="123457" cy="124646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49" name="Oval 166">
                  <a:extLst>
                    <a:ext uri="{FF2B5EF4-FFF2-40B4-BE49-F238E27FC236}">
                      <a16:creationId xmlns:a16="http://schemas.microsoft.com/office/drawing/2014/main" id="{11D61C38-E961-443E-A3C5-A051F329643B}"/>
                    </a:ext>
                  </a:extLst>
                </p:cNvPr>
                <p:cNvSpPr/>
                <p:nvPr/>
              </p:nvSpPr>
              <p:spPr bwMode="auto">
                <a:xfrm>
                  <a:off x="4752871" y="3165016"/>
                  <a:ext cx="112260" cy="113342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50" name="Oval 167">
                  <a:extLst>
                    <a:ext uri="{FF2B5EF4-FFF2-40B4-BE49-F238E27FC236}">
                      <a16:creationId xmlns:a16="http://schemas.microsoft.com/office/drawing/2014/main" id="{5445CE2D-26BA-4AF6-9E8E-BAE855F3EC18}"/>
                    </a:ext>
                  </a:extLst>
                </p:cNvPr>
                <p:cNvSpPr/>
                <p:nvPr/>
              </p:nvSpPr>
              <p:spPr bwMode="auto">
                <a:xfrm>
                  <a:off x="4905809" y="3165016"/>
                  <a:ext cx="112260" cy="113342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51" name="Oval 168">
                  <a:extLst>
                    <a:ext uri="{FF2B5EF4-FFF2-40B4-BE49-F238E27FC236}">
                      <a16:creationId xmlns:a16="http://schemas.microsoft.com/office/drawing/2014/main" id="{2E8F8502-4D14-4BF4-8B47-89D6C8C0572A}"/>
                    </a:ext>
                  </a:extLst>
                </p:cNvPr>
                <p:cNvSpPr/>
                <p:nvPr/>
              </p:nvSpPr>
              <p:spPr bwMode="auto">
                <a:xfrm>
                  <a:off x="5058738" y="3165016"/>
                  <a:ext cx="112260" cy="113342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  <p:grpSp>
          <p:nvGrpSpPr>
            <p:cNvPr id="222" name="Group 2">
              <a:extLst>
                <a:ext uri="{FF2B5EF4-FFF2-40B4-BE49-F238E27FC236}">
                  <a16:creationId xmlns:a16="http://schemas.microsoft.com/office/drawing/2014/main" id="{EFE0E063-2080-415E-8142-76931231C5DA}"/>
                </a:ext>
              </a:extLst>
            </p:cNvPr>
            <p:cNvGrpSpPr/>
            <p:nvPr/>
          </p:nvGrpSpPr>
          <p:grpSpPr>
            <a:xfrm>
              <a:off x="2834034" y="3285344"/>
              <a:ext cx="813900" cy="805535"/>
              <a:chOff x="3237061" y="3055226"/>
              <a:chExt cx="813900" cy="805535"/>
            </a:xfrm>
          </p:grpSpPr>
          <p:grpSp>
            <p:nvGrpSpPr>
              <p:cNvPr id="234" name="Group 169">
                <a:extLst>
                  <a:ext uri="{FF2B5EF4-FFF2-40B4-BE49-F238E27FC236}">
                    <a16:creationId xmlns:a16="http://schemas.microsoft.com/office/drawing/2014/main" id="{83CF085F-E8E0-4D73-984E-024020C1E1B6}"/>
                  </a:ext>
                </a:extLst>
              </p:cNvPr>
              <p:cNvGrpSpPr/>
              <p:nvPr/>
            </p:nvGrpSpPr>
            <p:grpSpPr>
              <a:xfrm>
                <a:off x="3319100" y="3055226"/>
                <a:ext cx="643737" cy="429517"/>
                <a:chOff x="2573581" y="3248112"/>
                <a:chExt cx="643737" cy="429517"/>
              </a:xfrm>
            </p:grpSpPr>
            <p:cxnSp>
              <p:nvCxnSpPr>
                <p:cNvPr id="236" name="Straight Connector 170">
                  <a:extLst>
                    <a:ext uri="{FF2B5EF4-FFF2-40B4-BE49-F238E27FC236}">
                      <a16:creationId xmlns:a16="http://schemas.microsoft.com/office/drawing/2014/main" id="{D75CC34E-9BC4-476B-904F-E87E1268F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8446" y="3306383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237" name="Oval 171">
                  <a:extLst>
                    <a:ext uri="{FF2B5EF4-FFF2-40B4-BE49-F238E27FC236}">
                      <a16:creationId xmlns:a16="http://schemas.microsoft.com/office/drawing/2014/main" id="{E02EFC93-796A-4741-A772-3AABA6C2EE36}"/>
                    </a:ext>
                  </a:extLst>
                </p:cNvPr>
                <p:cNvSpPr/>
                <p:nvPr/>
              </p:nvSpPr>
              <p:spPr bwMode="auto">
                <a:xfrm>
                  <a:off x="2573581" y="3248112"/>
                  <a:ext cx="114865" cy="116544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38" name="Oval 172">
                  <a:extLst>
                    <a:ext uri="{FF2B5EF4-FFF2-40B4-BE49-F238E27FC236}">
                      <a16:creationId xmlns:a16="http://schemas.microsoft.com/office/drawing/2014/main" id="{6C8EDB4B-6CA8-49AE-BF48-101BFFDACDE1}"/>
                    </a:ext>
                  </a:extLst>
                </p:cNvPr>
                <p:cNvSpPr/>
                <p:nvPr/>
              </p:nvSpPr>
              <p:spPr bwMode="auto">
                <a:xfrm>
                  <a:off x="3112870" y="3253396"/>
                  <a:ext cx="104448" cy="105974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cxnSp>
              <p:nvCxnSpPr>
                <p:cNvPr id="239" name="Straight Connector 173">
                  <a:extLst>
                    <a:ext uri="{FF2B5EF4-FFF2-40B4-BE49-F238E27FC236}">
                      <a16:creationId xmlns:a16="http://schemas.microsoft.com/office/drawing/2014/main" id="{A36914AB-DF71-4420-AB63-B62344B83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8446" y="3460548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240" name="Oval 174">
                  <a:extLst>
                    <a:ext uri="{FF2B5EF4-FFF2-40B4-BE49-F238E27FC236}">
                      <a16:creationId xmlns:a16="http://schemas.microsoft.com/office/drawing/2014/main" id="{4DA0749F-1881-4E76-BFF8-028025C5D7E5}"/>
                    </a:ext>
                  </a:extLst>
                </p:cNvPr>
                <p:cNvSpPr/>
                <p:nvPr/>
              </p:nvSpPr>
              <p:spPr bwMode="auto">
                <a:xfrm>
                  <a:off x="2573581" y="3402277"/>
                  <a:ext cx="114865" cy="116544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41" name="Oval 175">
                  <a:extLst>
                    <a:ext uri="{FF2B5EF4-FFF2-40B4-BE49-F238E27FC236}">
                      <a16:creationId xmlns:a16="http://schemas.microsoft.com/office/drawing/2014/main" id="{64AA64C7-1581-4CCE-8DDF-B3B72DF0829C}"/>
                    </a:ext>
                  </a:extLst>
                </p:cNvPr>
                <p:cNvSpPr/>
                <p:nvPr/>
              </p:nvSpPr>
              <p:spPr bwMode="auto">
                <a:xfrm>
                  <a:off x="3112870" y="3407561"/>
                  <a:ext cx="104448" cy="105974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cxnSp>
              <p:nvCxnSpPr>
                <p:cNvPr id="242" name="Straight Connector 176">
                  <a:extLst>
                    <a:ext uri="{FF2B5EF4-FFF2-40B4-BE49-F238E27FC236}">
                      <a16:creationId xmlns:a16="http://schemas.microsoft.com/office/drawing/2014/main" id="{D0662DAB-0E96-4071-A96A-2A1A321F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8446" y="3619357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243" name="Oval 177">
                  <a:extLst>
                    <a:ext uri="{FF2B5EF4-FFF2-40B4-BE49-F238E27FC236}">
                      <a16:creationId xmlns:a16="http://schemas.microsoft.com/office/drawing/2014/main" id="{426E59DA-98B9-40F2-8EEF-2ADBC6C71662}"/>
                    </a:ext>
                  </a:extLst>
                </p:cNvPr>
                <p:cNvSpPr/>
                <p:nvPr/>
              </p:nvSpPr>
              <p:spPr bwMode="auto">
                <a:xfrm>
                  <a:off x="2573581" y="3561085"/>
                  <a:ext cx="114865" cy="116544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44" name="Oval 178">
                  <a:extLst>
                    <a:ext uri="{FF2B5EF4-FFF2-40B4-BE49-F238E27FC236}">
                      <a16:creationId xmlns:a16="http://schemas.microsoft.com/office/drawing/2014/main" id="{F0757AC4-223C-4950-A757-3A4AC96DC199}"/>
                    </a:ext>
                  </a:extLst>
                </p:cNvPr>
                <p:cNvSpPr/>
                <p:nvPr/>
              </p:nvSpPr>
              <p:spPr bwMode="auto">
                <a:xfrm>
                  <a:off x="3112870" y="3566370"/>
                  <a:ext cx="104448" cy="105974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sp>
            <p:nvSpPr>
              <p:cNvPr id="235" name="TextBox 179">
                <a:extLst>
                  <a:ext uri="{FF2B5EF4-FFF2-40B4-BE49-F238E27FC236}">
                    <a16:creationId xmlns:a16="http://schemas.microsoft.com/office/drawing/2014/main" id="{E90C3946-0597-4AA2-A4B0-576FB3C64DF6}"/>
                  </a:ext>
                </a:extLst>
              </p:cNvPr>
              <p:cNvSpPr txBox="1"/>
              <p:nvPr/>
            </p:nvSpPr>
            <p:spPr>
              <a:xfrm>
                <a:off x="3237061" y="3575981"/>
                <a:ext cx="813900" cy="284780"/>
              </a:xfrm>
              <a:prstGeom prst="rect">
                <a:avLst/>
              </a:prstGeom>
              <a:noFill/>
            </p:spPr>
            <p:txBody>
              <a:bodyPr wrap="none" lIns="68580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788">
                    <a:solidFill>
                      <a:srgbClr val="0078D7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Key-value</a:t>
                </a:r>
              </a:p>
            </p:txBody>
          </p:sp>
        </p:grpSp>
        <p:grpSp>
          <p:nvGrpSpPr>
            <p:cNvPr id="223" name="Group 17">
              <a:extLst>
                <a:ext uri="{FF2B5EF4-FFF2-40B4-BE49-F238E27FC236}">
                  <a16:creationId xmlns:a16="http://schemas.microsoft.com/office/drawing/2014/main" id="{DD47AF6C-0617-423E-8B46-12167F74F75F}"/>
                </a:ext>
              </a:extLst>
            </p:cNvPr>
            <p:cNvGrpSpPr/>
            <p:nvPr/>
          </p:nvGrpSpPr>
          <p:grpSpPr>
            <a:xfrm>
              <a:off x="9108078" y="3386915"/>
              <a:ext cx="668552" cy="684098"/>
              <a:chOff x="8667216" y="3156797"/>
              <a:chExt cx="668552" cy="684098"/>
            </a:xfrm>
          </p:grpSpPr>
          <p:grpSp>
            <p:nvGrpSpPr>
              <p:cNvPr id="224" name="Group 103">
                <a:extLst>
                  <a:ext uri="{FF2B5EF4-FFF2-40B4-BE49-F238E27FC236}">
                    <a16:creationId xmlns:a16="http://schemas.microsoft.com/office/drawing/2014/main" id="{84351EC1-FB01-48B1-AA85-DE0FFD1E840F}"/>
                  </a:ext>
                </a:extLst>
              </p:cNvPr>
              <p:cNvGrpSpPr/>
              <p:nvPr/>
            </p:nvGrpSpPr>
            <p:grpSpPr>
              <a:xfrm>
                <a:off x="8667216" y="3156797"/>
                <a:ext cx="586303" cy="377163"/>
                <a:chOff x="7117181" y="5146654"/>
                <a:chExt cx="663064" cy="426544"/>
              </a:xfrm>
              <a:solidFill>
                <a:schemeClr val="tx2"/>
              </a:solidFill>
            </p:grpSpPr>
            <p:sp>
              <p:nvSpPr>
                <p:cNvPr id="226" name="Oval 104">
                  <a:extLst>
                    <a:ext uri="{FF2B5EF4-FFF2-40B4-BE49-F238E27FC236}">
                      <a16:creationId xmlns:a16="http://schemas.microsoft.com/office/drawing/2014/main" id="{973AA0D5-0D49-4332-AC80-2A7EF2E8BA5C}"/>
                    </a:ext>
                  </a:extLst>
                </p:cNvPr>
                <p:cNvSpPr/>
                <p:nvPr/>
              </p:nvSpPr>
              <p:spPr bwMode="auto">
                <a:xfrm rot="715722">
                  <a:off x="7117181" y="5146654"/>
                  <a:ext cx="124646" cy="124646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27" name="Oval 106">
                  <a:extLst>
                    <a:ext uri="{FF2B5EF4-FFF2-40B4-BE49-F238E27FC236}">
                      <a16:creationId xmlns:a16="http://schemas.microsoft.com/office/drawing/2014/main" id="{4B4862FB-467F-4ECC-A036-32124BAB9F2B}"/>
                    </a:ext>
                  </a:extLst>
                </p:cNvPr>
                <p:cNvSpPr/>
                <p:nvPr/>
              </p:nvSpPr>
              <p:spPr bwMode="auto">
                <a:xfrm>
                  <a:off x="7476127" y="5224668"/>
                  <a:ext cx="124646" cy="124646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28" name="Oval 108">
                  <a:extLst>
                    <a:ext uri="{FF2B5EF4-FFF2-40B4-BE49-F238E27FC236}">
                      <a16:creationId xmlns:a16="http://schemas.microsoft.com/office/drawing/2014/main" id="{0150C8AB-4091-47DC-847E-912AEE1D5111}"/>
                    </a:ext>
                  </a:extLst>
                </p:cNvPr>
                <p:cNvSpPr/>
                <p:nvPr/>
              </p:nvSpPr>
              <p:spPr bwMode="auto">
                <a:xfrm>
                  <a:off x="7296654" y="5448552"/>
                  <a:ext cx="124646" cy="124646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229" name="Oval 117">
                  <a:extLst>
                    <a:ext uri="{FF2B5EF4-FFF2-40B4-BE49-F238E27FC236}">
                      <a16:creationId xmlns:a16="http://schemas.microsoft.com/office/drawing/2014/main" id="{5F2C6586-E203-4540-A563-CC9C67FBA083}"/>
                    </a:ext>
                  </a:extLst>
                </p:cNvPr>
                <p:cNvSpPr/>
                <p:nvPr/>
              </p:nvSpPr>
              <p:spPr bwMode="auto">
                <a:xfrm>
                  <a:off x="7655599" y="5448552"/>
                  <a:ext cx="124646" cy="124646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577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71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cxnSp>
              <p:nvCxnSpPr>
                <p:cNvPr id="230" name="Straight Connector 118">
                  <a:extLst>
                    <a:ext uri="{FF2B5EF4-FFF2-40B4-BE49-F238E27FC236}">
                      <a16:creationId xmlns:a16="http://schemas.microsoft.com/office/drawing/2014/main" id="{1F23BE19-701F-4B19-B5AD-3890AB33E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0481" y="5221859"/>
                  <a:ext cx="235646" cy="65132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231" name="Straight Connector 130">
                  <a:extLst>
                    <a:ext uri="{FF2B5EF4-FFF2-40B4-BE49-F238E27FC236}">
                      <a16:creationId xmlns:a16="http://schemas.microsoft.com/office/drawing/2014/main" id="{BB57AB9A-93AC-45D1-B0B5-C8DE74811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1300" y="5510875"/>
                  <a:ext cx="234299" cy="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232" name="Straight Connector 145">
                  <a:extLst>
                    <a:ext uri="{FF2B5EF4-FFF2-40B4-BE49-F238E27FC236}">
                      <a16:creationId xmlns:a16="http://schemas.microsoft.com/office/drawing/2014/main" id="{C432D557-FBD1-4AC9-B482-0685EDC53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2519" y="5331060"/>
                  <a:ext cx="91334" cy="1357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233" name="Straight Connector 146">
                  <a:extLst>
                    <a:ext uri="{FF2B5EF4-FFF2-40B4-BE49-F238E27FC236}">
                      <a16:creationId xmlns:a16="http://schemas.microsoft.com/office/drawing/2014/main" id="{A50EB772-2392-433C-AC98-F692F12D4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3046" y="5331060"/>
                  <a:ext cx="91335" cy="1357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2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</p:grpSp>
          <p:sp>
            <p:nvSpPr>
              <p:cNvPr id="225" name="TextBox 180">
                <a:extLst>
                  <a:ext uri="{FF2B5EF4-FFF2-40B4-BE49-F238E27FC236}">
                    <a16:creationId xmlns:a16="http://schemas.microsoft.com/office/drawing/2014/main" id="{64E7DF7D-A373-4169-9FA2-89A2E9847318}"/>
                  </a:ext>
                </a:extLst>
              </p:cNvPr>
              <p:cNvSpPr txBox="1"/>
              <p:nvPr/>
            </p:nvSpPr>
            <p:spPr>
              <a:xfrm>
                <a:off x="8746289" y="3556115"/>
                <a:ext cx="589479" cy="284780"/>
              </a:xfrm>
              <a:prstGeom prst="rect">
                <a:avLst/>
              </a:prstGeom>
              <a:noFill/>
            </p:spPr>
            <p:txBody>
              <a:bodyPr wrap="none" lIns="68580" rtlCol="0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788">
                    <a:solidFill>
                      <a:srgbClr val="0078D7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Graph</a:t>
                </a:r>
              </a:p>
            </p:txBody>
          </p:sp>
        </p:grpSp>
      </p:grpSp>
      <p:pic>
        <p:nvPicPr>
          <p:cNvPr id="267" name="Picture 126">
            <a:extLst>
              <a:ext uri="{FF2B5EF4-FFF2-40B4-BE49-F238E27FC236}">
                <a16:creationId xmlns:a16="http://schemas.microsoft.com/office/drawing/2014/main" id="{CDE826B6-F3C0-484D-8916-B2F5560D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94703" y="2029103"/>
            <a:ext cx="826115" cy="3239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Graphic 127">
            <a:extLst>
              <a:ext uri="{FF2B5EF4-FFF2-40B4-BE49-F238E27FC236}">
                <a16:creationId xmlns:a16="http://schemas.microsoft.com/office/drawing/2014/main" id="{13074C87-3660-433C-8F16-6A56249F41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087" y="2047643"/>
            <a:ext cx="840035" cy="297483"/>
          </a:xfrm>
          <a:prstGeom prst="rect">
            <a:avLst/>
          </a:prstGeom>
        </p:spPr>
      </p:pic>
      <p:sp>
        <p:nvSpPr>
          <p:cNvPr id="269" name="TextBox 128">
            <a:extLst>
              <a:ext uri="{FF2B5EF4-FFF2-40B4-BE49-F238E27FC236}">
                <a16:creationId xmlns:a16="http://schemas.microsoft.com/office/drawing/2014/main" id="{AF2CE964-D768-456D-8846-54D2B19BE3F7}"/>
              </a:ext>
            </a:extLst>
          </p:cNvPr>
          <p:cNvSpPr txBox="1"/>
          <p:nvPr/>
        </p:nvSpPr>
        <p:spPr>
          <a:xfrm>
            <a:off x="4221069" y="1238865"/>
            <a:ext cx="1014665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800">
              <a:defRPr/>
            </a:pPr>
            <a:r>
              <a:rPr lang="en-US" sz="105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Core (SQL) API</a:t>
            </a:r>
          </a:p>
        </p:txBody>
      </p:sp>
      <p:pic>
        <p:nvPicPr>
          <p:cNvPr id="270" name="Graphic 131">
            <a:extLst>
              <a:ext uri="{FF2B5EF4-FFF2-40B4-BE49-F238E27FC236}">
                <a16:creationId xmlns:a16="http://schemas.microsoft.com/office/drawing/2014/main" id="{CE9F1068-8027-4E13-9CA7-3E722A4B6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8207" y="1324824"/>
            <a:ext cx="636871" cy="330473"/>
          </a:xfrm>
          <a:prstGeom prst="rect">
            <a:avLst/>
          </a:prstGeom>
        </p:spPr>
      </p:pic>
      <p:sp>
        <p:nvSpPr>
          <p:cNvPr id="271" name="Title 3">
            <a:extLst>
              <a:ext uri="{FF2B5EF4-FFF2-40B4-BE49-F238E27FC236}">
                <a16:creationId xmlns:a16="http://schemas.microsoft.com/office/drawing/2014/main" id="{D99D6FD7-3B77-466E-8D43-60033D1002F8}"/>
              </a:ext>
            </a:extLst>
          </p:cNvPr>
          <p:cNvSpPr txBox="1">
            <a:spLocks/>
          </p:cNvSpPr>
          <p:nvPr/>
        </p:nvSpPr>
        <p:spPr>
          <a:xfrm>
            <a:off x="233169" y="165204"/>
            <a:ext cx="6362158" cy="406715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 err="1">
                <a:solidFill>
                  <a:schemeClr val="bg1"/>
                </a:solidFill>
              </a:rPr>
              <a:t>Cosmos</a:t>
            </a:r>
            <a:r>
              <a:rPr lang="pl-PL" dirty="0">
                <a:solidFill>
                  <a:schemeClr val="bg1"/>
                </a:solidFill>
              </a:rPr>
              <a:t> DB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9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2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pl-PL" sz="2000" dirty="0"/>
              <a:t>General </a:t>
            </a:r>
            <a:r>
              <a:rPr lang="pl-PL" sz="2000" dirty="0" err="1"/>
              <a:t>overview</a:t>
            </a:r>
            <a:endParaRPr lang="pl-PL" sz="2000" dirty="0"/>
          </a:p>
          <a:p>
            <a:pPr marL="571500" indent="-514350">
              <a:buFont typeface="+mj-lt"/>
              <a:buAutoNum type="arabicPeriod"/>
            </a:pPr>
            <a:r>
              <a:rPr lang="pl-PL" sz="2000" dirty="0"/>
              <a:t>SQL</a:t>
            </a:r>
          </a:p>
          <a:p>
            <a:pPr marL="571500" indent="-514350">
              <a:buFont typeface="+mj-lt"/>
              <a:buAutoNum type="arabicPeriod"/>
            </a:pPr>
            <a:r>
              <a:rPr lang="pl-PL" sz="2000" dirty="0"/>
              <a:t>Storage </a:t>
            </a:r>
            <a:r>
              <a:rPr lang="pl-PL" sz="2000" dirty="0" err="1"/>
              <a:t>account</a:t>
            </a:r>
            <a:r>
              <a:rPr lang="pl-PL" sz="2000" dirty="0"/>
              <a:t> (demo)</a:t>
            </a:r>
          </a:p>
          <a:p>
            <a:pPr marL="914400" lvl="1" indent="-514350">
              <a:buFont typeface="+mj-lt"/>
              <a:buAutoNum type="alphaLcParenR"/>
            </a:pPr>
            <a:r>
              <a:rPr lang="pl-PL" sz="1800" dirty="0" err="1"/>
              <a:t>Tooling</a:t>
            </a:r>
            <a:r>
              <a:rPr lang="pl-PL" sz="1800" dirty="0"/>
              <a:t> - </a:t>
            </a:r>
            <a:r>
              <a:rPr lang="pl-PL" sz="1800" dirty="0" err="1"/>
              <a:t>Azure</a:t>
            </a:r>
            <a:r>
              <a:rPr lang="pl-PL" sz="1800" dirty="0"/>
              <a:t> Storage Explorer &amp; Emulator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pl-PL" sz="1800" dirty="0" err="1"/>
              <a:t>Azure</a:t>
            </a:r>
            <a:r>
              <a:rPr lang="pl-PL" sz="1800" dirty="0"/>
              <a:t> </a:t>
            </a:r>
            <a:r>
              <a:rPr lang="pl-PL" sz="1800" dirty="0" err="1"/>
              <a:t>Tables</a:t>
            </a:r>
            <a:endParaRPr lang="pl-PL" sz="1800" dirty="0"/>
          </a:p>
          <a:p>
            <a:pPr marL="914400" lvl="1" indent="-514350">
              <a:buFont typeface="+mj-lt"/>
              <a:buAutoNum type="alphaLcParenR"/>
            </a:pPr>
            <a:r>
              <a:rPr lang="pl-PL" sz="1800" dirty="0" err="1"/>
              <a:t>Blobs</a:t>
            </a:r>
            <a:endParaRPr lang="pl-PL" sz="1800" dirty="0"/>
          </a:p>
          <a:p>
            <a:pPr marL="571500" indent="-514350">
              <a:buFont typeface="+mj-lt"/>
              <a:buAutoNum type="arabicPeriod"/>
            </a:pPr>
            <a:r>
              <a:rPr lang="pl-PL" sz="2000" dirty="0" err="1"/>
              <a:t>Cosmos</a:t>
            </a:r>
            <a:r>
              <a:rPr lang="pl-PL" sz="2000" dirty="0"/>
              <a:t> DB (demo)</a:t>
            </a:r>
          </a:p>
          <a:p>
            <a:pPr marL="914400" lvl="1" indent="-514350">
              <a:buFont typeface="+mj-lt"/>
              <a:buAutoNum type="alphaLcParenR"/>
            </a:pPr>
            <a:r>
              <a:rPr lang="pl-PL" sz="1800" dirty="0" err="1"/>
              <a:t>Tooling</a:t>
            </a:r>
            <a:r>
              <a:rPr lang="pl-PL" sz="1800" dirty="0"/>
              <a:t> – </a:t>
            </a:r>
            <a:r>
              <a:rPr lang="pl-PL" sz="1800" dirty="0" err="1"/>
              <a:t>Azure</a:t>
            </a:r>
            <a:r>
              <a:rPr lang="pl-PL" sz="1800" dirty="0"/>
              <a:t> </a:t>
            </a:r>
            <a:r>
              <a:rPr lang="pl-PL" sz="1800" dirty="0" err="1"/>
              <a:t>Cosmos</a:t>
            </a:r>
            <a:r>
              <a:rPr lang="pl-PL" sz="1800" dirty="0"/>
              <a:t> DB Emulator</a:t>
            </a:r>
          </a:p>
          <a:p>
            <a:pPr marL="914400" lvl="1" indent="-514350">
              <a:buFont typeface="+mj-lt"/>
              <a:buAutoNum type="alphaLcParenR"/>
            </a:pPr>
            <a:r>
              <a:rPr lang="pl-PL" sz="1800" dirty="0" err="1"/>
              <a:t>MongoDB</a:t>
            </a:r>
            <a:r>
              <a:rPr lang="pl-PL" sz="1800" dirty="0"/>
              <a:t> API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pl-PL" dirty="0" err="1">
                <a:hlinkClick r:id="rId3"/>
              </a:rPr>
              <a:t>Azure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Cosmos</a:t>
            </a:r>
            <a:r>
              <a:rPr lang="pl-PL" dirty="0">
                <a:hlinkClick r:id="rId3"/>
              </a:rPr>
              <a:t> Emulator</a:t>
            </a:r>
            <a:endParaRPr lang="pl-PL" dirty="0"/>
          </a:p>
          <a:p>
            <a:pPr marL="514350" indent="-457200"/>
            <a:r>
              <a:rPr lang="pl-PL" dirty="0"/>
              <a:t>„</a:t>
            </a:r>
            <a:r>
              <a:rPr lang="en-US" i="1" dirty="0"/>
              <a:t>supports identical functionality as Azure Cosmos DB</a:t>
            </a:r>
            <a:r>
              <a:rPr lang="pl-PL" dirty="0"/>
              <a:t>”</a:t>
            </a:r>
          </a:p>
          <a:p>
            <a:pPr marL="514350" indent="-457200"/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obvious</a:t>
            </a:r>
            <a:r>
              <a:rPr lang="pl-PL" dirty="0"/>
              <a:t> </a:t>
            </a:r>
            <a:r>
              <a:rPr lang="pl-PL" dirty="0" err="1"/>
              <a:t>limitations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listed</a:t>
            </a:r>
            <a:r>
              <a:rPr lang="pl-PL" dirty="0"/>
              <a:t> </a:t>
            </a:r>
            <a:r>
              <a:rPr lang="pl-PL" dirty="0" err="1">
                <a:hlinkClick r:id="rId4"/>
              </a:rPr>
              <a:t>here</a:t>
            </a:r>
            <a:r>
              <a:rPr lang="pl-PL" dirty="0"/>
              <a:t> </a:t>
            </a:r>
          </a:p>
          <a:p>
            <a:pPr marL="514350" indent="-457200"/>
            <a:r>
              <a:rPr lang="pl-PL" dirty="0"/>
              <a:t>Docker for Windows version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available</a:t>
            </a:r>
            <a:endParaRPr lang="pl-PL" dirty="0"/>
          </a:p>
          <a:p>
            <a:pPr marL="514350" indent="-457200"/>
            <a:r>
              <a:rPr lang="pl-PL" dirty="0" err="1"/>
              <a:t>Also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>
                <a:hlinkClick r:id="rId5"/>
              </a:rPr>
              <a:t>well-known</a:t>
            </a:r>
            <a:r>
              <a:rPr lang="pl-PL" dirty="0">
                <a:hlinkClick r:id="rId5"/>
              </a:rPr>
              <a:t> </a:t>
            </a:r>
            <a:r>
              <a:rPr lang="pl-PL" dirty="0" err="1">
                <a:hlinkClick r:id="rId5"/>
              </a:rPr>
              <a:t>credentials</a:t>
            </a:r>
            <a:endParaRPr lang="pl-PL" dirty="0"/>
          </a:p>
          <a:p>
            <a:pPr marL="514350" indent="-457200"/>
            <a:r>
              <a:rPr lang="pl-PL" dirty="0" err="1"/>
              <a:t>Enabling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for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SQL (ex. </a:t>
            </a:r>
            <a:r>
              <a:rPr lang="pl-PL" dirty="0" err="1"/>
              <a:t>Mongo</a:t>
            </a:r>
            <a:r>
              <a:rPr lang="pl-PL" dirty="0"/>
              <a:t>)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launching</a:t>
            </a:r>
            <a:r>
              <a:rPr lang="pl-PL" dirty="0"/>
              <a:t> from </a:t>
            </a:r>
            <a:r>
              <a:rPr lang="pl-PL" dirty="0" err="1"/>
              <a:t>cmd</a:t>
            </a:r>
            <a:r>
              <a:rPr lang="pl-PL" dirty="0"/>
              <a:t> with </a:t>
            </a:r>
            <a:r>
              <a:rPr lang="pl-PL" dirty="0" err="1">
                <a:hlinkClick r:id="rId6"/>
              </a:rPr>
              <a:t>proper</a:t>
            </a:r>
            <a:r>
              <a:rPr lang="pl-PL" dirty="0">
                <a:hlinkClick r:id="rId6"/>
              </a:rPr>
              <a:t> flag</a:t>
            </a:r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Cosmos</a:t>
            </a:r>
            <a:r>
              <a:rPr lang="pl-PL" dirty="0"/>
              <a:t> DB - </a:t>
            </a:r>
            <a:r>
              <a:rPr lang="pl-PL" dirty="0" err="1"/>
              <a:t>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4400" dirty="0"/>
              <a:t>DEMO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Cosmos</a:t>
            </a:r>
            <a:r>
              <a:rPr lang="pl-PL" dirty="0"/>
              <a:t> DB – </a:t>
            </a:r>
            <a:r>
              <a:rPr lang="pl-PL" dirty="0" err="1"/>
              <a:t>MongoDB</a:t>
            </a:r>
            <a:r>
              <a:rPr lang="pl-PL" dirty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8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A4B91494-6F2B-4DD7-A2A9-E445B7405BC4}"/>
              </a:ext>
            </a:extLst>
          </p:cNvPr>
          <p:cNvSpPr/>
          <p:nvPr/>
        </p:nvSpPr>
        <p:spPr>
          <a:xfrm>
            <a:off x="1696278" y="2232991"/>
            <a:ext cx="5791200" cy="75537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12B8D3-9CB6-4850-A47B-AC45B46B8EAB}"/>
              </a:ext>
            </a:extLst>
          </p:cNvPr>
          <p:cNvSpPr txBox="1">
            <a:spLocks/>
          </p:cNvSpPr>
          <p:nvPr/>
        </p:nvSpPr>
        <p:spPr>
          <a:xfrm>
            <a:off x="589723" y="1445134"/>
            <a:ext cx="7964556" cy="22532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</a:t>
            </a:r>
            <a:r>
              <a:rPr lang="pl-PL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0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Hackathon</a:t>
            </a:r>
            <a:r>
              <a:rPr lang="pl-PL" dirty="0"/>
              <a:t> </a:t>
            </a:r>
            <a:r>
              <a:rPr lang="pl-PL" dirty="0" err="1"/>
              <a:t>reasons</a:t>
            </a:r>
            <a:endParaRPr lang="en-US" dirty="0"/>
          </a:p>
          <a:p>
            <a:pPr marL="514350" indent="-457200"/>
            <a:r>
              <a:rPr lang="pl-PL" b="1" u="sng" dirty="0" err="1"/>
              <a:t>Quick</a:t>
            </a:r>
            <a:r>
              <a:rPr lang="pl-PL" dirty="0"/>
              <a:t> setup</a:t>
            </a:r>
          </a:p>
          <a:p>
            <a:pPr marL="514350" indent="-457200"/>
            <a:r>
              <a:rPr lang="pl-PL" b="1" u="sng" dirty="0" err="1"/>
              <a:t>Easy</a:t>
            </a:r>
            <a:r>
              <a:rPr lang="pl-PL" dirty="0"/>
              <a:t> </a:t>
            </a:r>
            <a:r>
              <a:rPr lang="pl-PL" dirty="0" err="1"/>
              <a:t>access</a:t>
            </a:r>
            <a:endParaRPr lang="pl-PL" dirty="0"/>
          </a:p>
          <a:p>
            <a:pPr marL="514350" indent="-457200"/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APIs</a:t>
            </a:r>
            <a:r>
              <a:rPr lang="pl-PL" dirty="0"/>
              <a:t> (SQL, </a:t>
            </a:r>
            <a:r>
              <a:rPr lang="pl-PL" dirty="0" err="1"/>
              <a:t>NoSQL</a:t>
            </a:r>
            <a:r>
              <a:rPr lang="pl-PL" dirty="0"/>
              <a:t>, </a:t>
            </a:r>
            <a:r>
              <a:rPr lang="pl-PL" dirty="0" err="1"/>
              <a:t>blobs</a:t>
            </a:r>
            <a:r>
              <a:rPr lang="pl-PL" dirty="0"/>
              <a:t> etc.)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l-PL" dirty="0"/>
              <a:t>General </a:t>
            </a:r>
            <a:r>
              <a:rPr lang="pl-PL" dirty="0" err="1"/>
              <a:t>reasons</a:t>
            </a:r>
            <a:endParaRPr lang="en-US" dirty="0"/>
          </a:p>
          <a:p>
            <a:pPr marL="514350" indent="-457200"/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hackathon</a:t>
            </a:r>
            <a:r>
              <a:rPr lang="pl-PL" dirty="0"/>
              <a:t> </a:t>
            </a:r>
            <a:r>
              <a:rPr lang="pl-PL" dirty="0" err="1"/>
              <a:t>reasons</a:t>
            </a:r>
            <a:endParaRPr lang="pl-PL" dirty="0"/>
          </a:p>
          <a:p>
            <a:pPr marL="514350" indent="-457200"/>
            <a:r>
              <a:rPr lang="pl-PL" dirty="0"/>
              <a:t>High </a:t>
            </a:r>
            <a:r>
              <a:rPr lang="pl-PL" dirty="0" err="1"/>
              <a:t>availability</a:t>
            </a:r>
            <a:endParaRPr lang="pl-PL" dirty="0"/>
          </a:p>
          <a:p>
            <a:pPr marL="514350" indent="-457200"/>
            <a:r>
              <a:rPr lang="pl-PL" dirty="0"/>
              <a:t>Auto backup &amp; </a:t>
            </a:r>
            <a:r>
              <a:rPr lang="pl-PL" dirty="0" err="1"/>
              <a:t>recovery</a:t>
            </a:r>
            <a:endParaRPr lang="pl-PL" dirty="0"/>
          </a:p>
          <a:p>
            <a:pPr marL="514350" indent="-457200"/>
            <a:r>
              <a:rPr lang="pl-PL" dirty="0" err="1"/>
              <a:t>Easily</a:t>
            </a:r>
            <a:r>
              <a:rPr lang="pl-PL" dirty="0"/>
              <a:t> </a:t>
            </a:r>
            <a:r>
              <a:rPr lang="pl-PL" dirty="0" err="1"/>
              <a:t>scalable</a:t>
            </a:r>
            <a:endParaRPr lang="pl-PL" dirty="0"/>
          </a:p>
          <a:p>
            <a:pPr marL="514350" indent="-457200"/>
            <a:r>
              <a:rPr lang="pl-PL" dirty="0"/>
              <a:t>MS </a:t>
            </a:r>
            <a:r>
              <a:rPr lang="pl-PL" dirty="0" err="1"/>
              <a:t>secured</a:t>
            </a:r>
            <a:r>
              <a:rPr lang="pl-PL" dirty="0"/>
              <a:t> &amp; </a:t>
            </a:r>
            <a:r>
              <a:rPr lang="pl-PL" dirty="0" err="1"/>
              <a:t>updated</a:t>
            </a:r>
            <a:endParaRPr lang="pl-PL" dirty="0"/>
          </a:p>
          <a:p>
            <a:pPr marL="514350" indent="-45720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6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SQL</a:t>
            </a:r>
          </a:p>
          <a:p>
            <a:pPr lvl="1"/>
            <a:r>
              <a:rPr lang="pl-PL" dirty="0" err="1"/>
              <a:t>Azure</a:t>
            </a:r>
            <a:r>
              <a:rPr lang="pl-PL" dirty="0"/>
              <a:t> SQL Database</a:t>
            </a:r>
          </a:p>
          <a:p>
            <a:pPr lvl="1"/>
            <a:r>
              <a:rPr lang="pl-PL" dirty="0" err="1"/>
              <a:t>Azure</a:t>
            </a:r>
            <a:r>
              <a:rPr lang="pl-PL" dirty="0"/>
              <a:t> Database for </a:t>
            </a:r>
            <a:r>
              <a:rPr lang="pl-PL" dirty="0" err="1"/>
              <a:t>MariaDB</a:t>
            </a:r>
            <a:r>
              <a:rPr lang="pl-PL" dirty="0"/>
              <a:t>/MySQL/</a:t>
            </a:r>
            <a:r>
              <a:rPr lang="pl-PL" dirty="0" err="1"/>
              <a:t>PostgresSQL</a:t>
            </a:r>
            <a:endParaRPr lang="pl-PL" dirty="0"/>
          </a:p>
          <a:p>
            <a:pPr lvl="1"/>
            <a:r>
              <a:rPr lang="pl-PL" dirty="0" err="1"/>
              <a:t>Cosmos</a:t>
            </a:r>
            <a:r>
              <a:rPr lang="pl-PL" dirty="0"/>
              <a:t> DB (SQL)</a:t>
            </a:r>
          </a:p>
          <a:p>
            <a:r>
              <a:rPr lang="pl-PL" dirty="0" err="1"/>
              <a:t>NoSQL</a:t>
            </a:r>
            <a:endParaRPr lang="pl-PL" dirty="0"/>
          </a:p>
          <a:p>
            <a:pPr lvl="1"/>
            <a:r>
              <a:rPr lang="pl-PL" dirty="0" err="1"/>
              <a:t>Azure</a:t>
            </a:r>
            <a:r>
              <a:rPr lang="pl-PL" dirty="0"/>
              <a:t> Cache for </a:t>
            </a:r>
            <a:r>
              <a:rPr lang="pl-PL" dirty="0" err="1"/>
              <a:t>Redis</a:t>
            </a:r>
            <a:endParaRPr lang="pl-PL" dirty="0"/>
          </a:p>
          <a:p>
            <a:pPr lvl="1"/>
            <a:r>
              <a:rPr lang="pl-PL" dirty="0" err="1"/>
              <a:t>Cosmos</a:t>
            </a:r>
            <a:r>
              <a:rPr lang="pl-PL" dirty="0"/>
              <a:t> DB (</a:t>
            </a:r>
            <a:r>
              <a:rPr lang="pl-PL" dirty="0" err="1"/>
              <a:t>MongoDB</a:t>
            </a:r>
            <a:r>
              <a:rPr lang="pl-PL" dirty="0"/>
              <a:t>, </a:t>
            </a:r>
            <a:r>
              <a:rPr lang="pl-PL" dirty="0" err="1"/>
              <a:t>Cassandra</a:t>
            </a:r>
            <a:r>
              <a:rPr lang="pl-PL" dirty="0"/>
              <a:t>)</a:t>
            </a:r>
          </a:p>
          <a:p>
            <a:r>
              <a:rPr lang="pl-PL" dirty="0" err="1"/>
              <a:t>Other</a:t>
            </a:r>
            <a:endParaRPr lang="pl-PL" dirty="0"/>
          </a:p>
          <a:p>
            <a:pPr lvl="1"/>
            <a:r>
              <a:rPr lang="pl-PL" dirty="0" err="1"/>
              <a:t>Cosmos</a:t>
            </a:r>
            <a:r>
              <a:rPr lang="pl-PL" dirty="0"/>
              <a:t> DB (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, </a:t>
            </a:r>
            <a:r>
              <a:rPr lang="pl-PL" dirty="0" err="1"/>
              <a:t>Gremlin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Azure</a:t>
            </a:r>
            <a:r>
              <a:rPr lang="pl-PL" dirty="0"/>
              <a:t> Data Lake Storage</a:t>
            </a:r>
          </a:p>
          <a:p>
            <a:pPr marL="0" indent="0">
              <a:buNone/>
            </a:pPr>
            <a:r>
              <a:rPr lang="pl-PL" dirty="0"/>
              <a:t>And </a:t>
            </a:r>
            <a:r>
              <a:rPr lang="pl-PL" dirty="0" err="1"/>
              <a:t>more</a:t>
            </a:r>
            <a:endParaRPr lang="pl-PL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</a:t>
            </a:r>
            <a:r>
              <a:rPr lang="pl-PL" dirty="0" err="1"/>
              <a:t>options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023AB49-4CF9-4853-AE80-A8BD2E5E2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6" r="12755"/>
          <a:stretch/>
        </p:blipFill>
        <p:spPr>
          <a:xfrm>
            <a:off x="7035602" y="3092095"/>
            <a:ext cx="1341074" cy="112589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A2D7391-DA3B-4A83-98B4-4036FC14C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602" y="1447546"/>
            <a:ext cx="1341074" cy="13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A4B91494-6F2B-4DD7-A2A9-E445B7405BC4}"/>
              </a:ext>
            </a:extLst>
          </p:cNvPr>
          <p:cNvSpPr/>
          <p:nvPr/>
        </p:nvSpPr>
        <p:spPr>
          <a:xfrm>
            <a:off x="1696278" y="2232991"/>
            <a:ext cx="5791200" cy="755374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12B8D3-9CB6-4850-A47B-AC45B46B8EAB}"/>
              </a:ext>
            </a:extLst>
          </p:cNvPr>
          <p:cNvSpPr txBox="1">
            <a:spLocks/>
          </p:cNvSpPr>
          <p:nvPr/>
        </p:nvSpPr>
        <p:spPr>
          <a:xfrm>
            <a:off x="589723" y="1445134"/>
            <a:ext cx="7964556" cy="22532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pl-PL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Storage </a:t>
            </a:r>
            <a:r>
              <a:rPr lang="pl-PL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6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4D6BFF-C0B7-410A-9158-961810DBB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4" t="23423" r="7826" b="8881"/>
          <a:stretch/>
        </p:blipFill>
        <p:spPr>
          <a:xfrm>
            <a:off x="655982" y="940904"/>
            <a:ext cx="7772401" cy="348532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E0907DD8-A5CD-47C0-A289-2521D1B32A37}"/>
              </a:ext>
            </a:extLst>
          </p:cNvPr>
          <p:cNvSpPr/>
          <p:nvPr/>
        </p:nvSpPr>
        <p:spPr>
          <a:xfrm>
            <a:off x="2206487" y="940904"/>
            <a:ext cx="6281531" cy="355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3CB2532-F449-4822-9232-C328B66CA09C}"/>
              </a:ext>
            </a:extLst>
          </p:cNvPr>
          <p:cNvSpPr/>
          <p:nvPr/>
        </p:nvSpPr>
        <p:spPr>
          <a:xfrm>
            <a:off x="655982" y="3703983"/>
            <a:ext cx="6281531" cy="78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69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l-PL" dirty="0" err="1"/>
              <a:t>Azure</a:t>
            </a:r>
            <a:r>
              <a:rPr lang="pl-PL" dirty="0"/>
              <a:t> Storage </a:t>
            </a:r>
            <a:r>
              <a:rPr lang="pl-PL" dirty="0" err="1"/>
              <a:t>Account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4D6BFF-C0B7-410A-9158-961810DBB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4" t="23423" r="7826" b="8881"/>
          <a:stretch/>
        </p:blipFill>
        <p:spPr>
          <a:xfrm>
            <a:off x="655982" y="940904"/>
            <a:ext cx="7772401" cy="348532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E0907DD8-A5CD-47C0-A289-2521D1B32A37}"/>
              </a:ext>
            </a:extLst>
          </p:cNvPr>
          <p:cNvSpPr/>
          <p:nvPr/>
        </p:nvSpPr>
        <p:spPr>
          <a:xfrm>
            <a:off x="3743739" y="940904"/>
            <a:ext cx="4744279" cy="355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3CB2532-F449-4822-9232-C328B66CA09C}"/>
              </a:ext>
            </a:extLst>
          </p:cNvPr>
          <p:cNvSpPr/>
          <p:nvPr/>
        </p:nvSpPr>
        <p:spPr>
          <a:xfrm>
            <a:off x="655982" y="3703983"/>
            <a:ext cx="7633253" cy="78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650799"/>
      </p:ext>
    </p:extLst>
  </p:cSld>
  <p:clrMapOvr>
    <a:masterClrMapping/>
  </p:clrMapOvr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01CAB8F2-3028-4FE7-BBF5-6DD03FFE5413}" vid="{DA193A88-2D41-4964-8609-C7F3EC1BE7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428768CC27849B56631B68EECD342" ma:contentTypeVersion="6" ma:contentTypeDescription="Create a new document." ma:contentTypeScope="" ma:versionID="ea1f7eb6f6b50634036ebb87f908af7a">
  <xsd:schema xmlns:xsd="http://www.w3.org/2001/XMLSchema" xmlns:xs="http://www.w3.org/2001/XMLSchema" xmlns:p="http://schemas.microsoft.com/office/2006/metadata/properties" xmlns:ns2="6dfb84fc-c783-47c9-928a-3d458849d261" xmlns:ns3="efd76e83-4173-4a26-b431-618a788339a8" targetNamespace="http://schemas.microsoft.com/office/2006/metadata/properties" ma:root="true" ma:fieldsID="14929ce0d51949c6c45446b8f212c29d" ns2:_="" ns3:_="">
    <xsd:import namespace="6dfb84fc-c783-47c9-928a-3d458849d261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84fc-c783-47c9-928a-3d458849d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purl.org/dc/terms/"/>
    <ds:schemaRef ds:uri="efd76e83-4173-4a26-b431-618a788339a8"/>
    <ds:schemaRef ds:uri="http://purl.org/dc/dcmitype/"/>
    <ds:schemaRef ds:uri="http://schemas.microsoft.com/office/infopath/2007/PartnerControls"/>
    <ds:schemaRef ds:uri="6dfb84fc-c783-47c9-928a-3d458849d26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BD71BA1-088C-45B7-BAF1-BEC28F176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MSP_template</Template>
  <TotalTime>446</TotalTime>
  <Words>359</Words>
  <Application>Microsoft Office PowerPoint</Application>
  <PresentationFormat>Pokaz na ekranie (16:9)</PresentationFormat>
  <Paragraphs>91</Paragraphs>
  <Slides>22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MSp</vt:lpstr>
      <vt:lpstr>One storage to rule them all</vt:lpstr>
      <vt:lpstr>Agenda</vt:lpstr>
      <vt:lpstr>Prezentacja programu PowerPoint</vt:lpstr>
      <vt:lpstr>Why cloud storage?</vt:lpstr>
      <vt:lpstr>Azure storage options</vt:lpstr>
      <vt:lpstr>Prezentacja programu PowerPoint</vt:lpstr>
      <vt:lpstr>Azure Storage Account</vt:lpstr>
      <vt:lpstr>Azure Storage Account</vt:lpstr>
      <vt:lpstr>Azure Storage Account</vt:lpstr>
      <vt:lpstr>Azure Storage Account</vt:lpstr>
      <vt:lpstr>Azure Storage Account</vt:lpstr>
      <vt:lpstr>Azure Storage Account</vt:lpstr>
      <vt:lpstr>Azure Storage Account</vt:lpstr>
      <vt:lpstr>Azure Storage Account - tooling</vt:lpstr>
      <vt:lpstr>Azure Storage Account - tooling</vt:lpstr>
      <vt:lpstr>Azure Storage Account – Azure Tables</vt:lpstr>
      <vt:lpstr>Azure Storage Account – Blobs</vt:lpstr>
      <vt:lpstr>Prezentacja programu PowerPoint</vt:lpstr>
      <vt:lpstr>Azure Cosmos DB </vt:lpstr>
      <vt:lpstr>Cosmos DB - tooling</vt:lpstr>
      <vt:lpstr>Cosmos DB – MongoDB API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storage to rule them all</dc:title>
  <dc:creator>Piotr Ładoński</dc:creator>
  <cp:lastModifiedBy>Piotr Ładoński</cp:lastModifiedBy>
  <cp:revision>24</cp:revision>
  <dcterms:created xsi:type="dcterms:W3CDTF">2019-12-13T21:23:47Z</dcterms:created>
  <dcterms:modified xsi:type="dcterms:W3CDTF">2019-12-14T04:50:37Z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0x010100743428768CC27849B56631B68EECD342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