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3"/>
  </p:notesMasterIdLst>
  <p:sldIdLst>
    <p:sldId id="256" r:id="rId2"/>
    <p:sldId id="264" r:id="rId3"/>
    <p:sldId id="273" r:id="rId4"/>
    <p:sldId id="275" r:id="rId5"/>
    <p:sldId id="271" r:id="rId6"/>
    <p:sldId id="279" r:id="rId7"/>
    <p:sldId id="276" r:id="rId8"/>
    <p:sldId id="277" r:id="rId9"/>
    <p:sldId id="278" r:id="rId10"/>
    <p:sldId id="282" r:id="rId11"/>
    <p:sldId id="280" r:id="rId12"/>
    <p:sldId id="283" r:id="rId13"/>
    <p:sldId id="281" r:id="rId14"/>
    <p:sldId id="284" r:id="rId15"/>
    <p:sldId id="285" r:id="rId16"/>
    <p:sldId id="286" r:id="rId17"/>
    <p:sldId id="287" r:id="rId18"/>
    <p:sldId id="288" r:id="rId19"/>
    <p:sldId id="289" r:id="rId20"/>
    <p:sldId id="293" r:id="rId21"/>
    <p:sldId id="297" r:id="rId22"/>
    <p:sldId id="294" r:id="rId23"/>
    <p:sldId id="295" r:id="rId24"/>
    <p:sldId id="296" r:id="rId25"/>
    <p:sldId id="299" r:id="rId26"/>
    <p:sldId id="301" r:id="rId27"/>
    <p:sldId id="302" r:id="rId28"/>
    <p:sldId id="303" r:id="rId29"/>
    <p:sldId id="290" r:id="rId30"/>
    <p:sldId id="304" r:id="rId31"/>
    <p:sldId id="305" r:id="rId32"/>
    <p:sldId id="306" r:id="rId33"/>
    <p:sldId id="307" r:id="rId34"/>
    <p:sldId id="291" r:id="rId35"/>
    <p:sldId id="308" r:id="rId36"/>
    <p:sldId id="309" r:id="rId37"/>
    <p:sldId id="310" r:id="rId38"/>
    <p:sldId id="311" r:id="rId39"/>
    <p:sldId id="312" r:id="rId40"/>
    <p:sldId id="270" r:id="rId41"/>
    <p:sldId id="26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F5A677-C814-47D9-A618-052FD48E3646}">
          <p14:sldIdLst>
            <p14:sldId id="256"/>
            <p14:sldId id="264"/>
            <p14:sldId id="273"/>
            <p14:sldId id="275"/>
          </p14:sldIdLst>
        </p14:section>
        <p14:section name="Czym jest chmura?" id="{FE3E7F26-3E19-45FB-BFF3-21E3EE03677E}">
          <p14:sldIdLst>
            <p14:sldId id="271"/>
            <p14:sldId id="279"/>
            <p14:sldId id="276"/>
            <p14:sldId id="277"/>
            <p14:sldId id="278"/>
            <p14:sldId id="282"/>
            <p14:sldId id="280"/>
            <p14:sldId id="283"/>
            <p14:sldId id="281"/>
            <p14:sldId id="284"/>
            <p14:sldId id="285"/>
            <p14:sldId id="286"/>
            <p14:sldId id="287"/>
            <p14:sldId id="288"/>
          </p14:sldIdLst>
        </p14:section>
        <p14:section name="Usługi dla aplikacji internetowych" id="{607E3ED6-90B7-4E41-AE5E-BE939FDA2DD8}">
          <p14:sldIdLst>
            <p14:sldId id="289"/>
            <p14:sldId id="293"/>
            <p14:sldId id="297"/>
            <p14:sldId id="294"/>
            <p14:sldId id="295"/>
            <p14:sldId id="296"/>
            <p14:sldId id="299"/>
            <p14:sldId id="301"/>
            <p14:sldId id="302"/>
            <p14:sldId id="303"/>
          </p14:sldIdLst>
        </p14:section>
        <p14:section name="Usługi serverless" id="{2C02F684-EDB6-43D2-B7E4-B5DB819326AE}">
          <p14:sldIdLst>
            <p14:sldId id="290"/>
            <p14:sldId id="304"/>
            <p14:sldId id="305"/>
            <p14:sldId id="306"/>
            <p14:sldId id="307"/>
          </p14:sldIdLst>
        </p14:section>
        <p14:section name="Usługi kognitywne" id="{82DB45BA-A01E-424D-A239-65537582FAE5}">
          <p14:sldIdLst>
            <p14:sldId id="291"/>
            <p14:sldId id="308"/>
            <p14:sldId id="309"/>
          </p14:sldIdLst>
        </p14:section>
        <p14:section name="Zakończenie" id="{146597E7-4F63-443F-ABBE-6A2600848036}">
          <p14:sldIdLst>
            <p14:sldId id="310"/>
            <p14:sldId id="311"/>
            <p14:sldId id="312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652C9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975" autoAdjust="0"/>
  </p:normalViewPr>
  <p:slideViewPr>
    <p:cSldViewPr>
      <p:cViewPr varScale="1">
        <p:scale>
          <a:sx n="99" d="100"/>
          <a:sy n="99" d="100"/>
        </p:scale>
        <p:origin x="45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570CA-13DA-46D9-9DB1-4752C7A8E8C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646B-16BC-453C-B3BE-7670C5DAD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48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praktyczny?</a:t>
            </a:r>
            <a:br>
              <a:rPr lang="pl-PL" dirty="0"/>
            </a:br>
            <a:r>
              <a:rPr lang="pl-PL" dirty="0"/>
              <a:t>Jeden z zespołów, biorących udział w konkursie </a:t>
            </a:r>
            <a:r>
              <a:rPr lang="pl-PL" dirty="0" err="1"/>
              <a:t>Imagine</a:t>
            </a:r>
            <a:r>
              <a:rPr lang="pl-PL" dirty="0"/>
              <a:t> </a:t>
            </a:r>
            <a:r>
              <a:rPr lang="pl-PL" dirty="0" err="1"/>
              <a:t>Cup</a:t>
            </a:r>
            <a:r>
              <a:rPr lang="pl-PL" dirty="0"/>
              <a:t> używał mocy obliczeniowej MS </a:t>
            </a:r>
            <a:r>
              <a:rPr lang="pl-PL" dirty="0" err="1"/>
              <a:t>Azure</a:t>
            </a:r>
            <a:r>
              <a:rPr lang="pl-PL" dirty="0"/>
              <a:t> do </a:t>
            </a:r>
            <a:r>
              <a:rPr lang="pl-PL" dirty="0" err="1"/>
              <a:t>renderowania</a:t>
            </a:r>
            <a:r>
              <a:rPr lang="pl-PL" dirty="0"/>
              <a:t> filmów w ich aplikacji.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7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Statyczna = bez żadnego </a:t>
            </a:r>
            <a:r>
              <a:rPr lang="pl-PL" dirty="0" err="1"/>
              <a:t>backendu</a:t>
            </a:r>
            <a:r>
              <a:rPr lang="pl-PL" dirty="0"/>
              <a:t>, za każdym razem posiadająca taką samą zawartość. Tak naprawdę chodzi tylko o trzymanie gdzieś plików i dostęp do nich z zewnątrz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48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17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Czyli pełnoprawny </a:t>
            </a:r>
            <a:r>
              <a:rPr lang="pl-PL" dirty="0" err="1"/>
              <a:t>frontend</a:t>
            </a:r>
            <a:r>
              <a:rPr lang="pl-PL" dirty="0"/>
              <a:t> + </a:t>
            </a:r>
            <a:r>
              <a:rPr lang="pl-PL" dirty="0" err="1"/>
              <a:t>backend</a:t>
            </a:r>
            <a:r>
              <a:rPr lang="pl-PL" dirty="0"/>
              <a:t>, z bazą danych itp..</a:t>
            </a:r>
          </a:p>
          <a:p>
            <a:r>
              <a:rPr lang="pl-PL" dirty="0"/>
              <a:t>NIE będzie pokazane podpinanie bazy danych, jedynie stworzenie aplikacji z </a:t>
            </a:r>
            <a:r>
              <a:rPr lang="pl-PL" dirty="0" err="1"/>
              <a:t>template’u</a:t>
            </a:r>
            <a:r>
              <a:rPr lang="pl-PL" dirty="0"/>
              <a:t> ASP.NET </a:t>
            </a:r>
            <a:r>
              <a:rPr lang="pl-PL" dirty="0" err="1"/>
              <a:t>Core</a:t>
            </a:r>
            <a:r>
              <a:rPr lang="pl-PL" dirty="0"/>
              <a:t> 2 MVC i szybki </a:t>
            </a:r>
            <a:r>
              <a:rPr lang="pl-PL" dirty="0" err="1"/>
              <a:t>deploy</a:t>
            </a:r>
            <a:r>
              <a:rPr lang="pl-PL" dirty="0"/>
              <a:t> do </a:t>
            </a:r>
            <a:r>
              <a:rPr lang="pl-PL" dirty="0" err="1"/>
              <a:t>WebApp</a:t>
            </a:r>
            <a:r>
              <a:rPr lang="pl-PL" dirty="0"/>
              <a:t> na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408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8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36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Chodzi nam tylko o kod, który wykona się w przypadku jakieś wydarzenia. Nie potrzebujemy serwera, nie potrzebujemy nawet aplikacji. Chcemy tak naprawdę tylko wywołać jedną funkcję.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80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Chodzi nam tylko o kod, który wykona się w przypadku jakieś wydarzenia. Nie potrzebujemy serwera, nie potrzebujemy nawet aplikacji. Chcemy tak naprawdę tylko wywołać jedną funkcję.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33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Case: chcemy ‚inteligentną’ stronę przekierowującą. W zależności od daty będzie przekierowywała do strony najbliższego wydarzenia znalezionego w bazie danych. (patrz: Facebook, wydarzenia cykliczne i link do biletów)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4457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70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68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Internet obecnie jest szybki i dostępny bez większych problemów. Szybciej jest wysłać przez niego zapytanie i poczekać chwilę na odpowiedź niż np. przetwarzać ogromne ilości danych na swoim i5 z 4GB RAM-u.</a:t>
            </a:r>
          </a:p>
          <a:p>
            <a:r>
              <a:rPr lang="pl-PL" dirty="0"/>
              <a:t>Korzystanie z usług w chmurze nie jest darmowe, jednak najczęściej płaci się za nie w formie </a:t>
            </a:r>
            <a:r>
              <a:rPr lang="pl-PL" dirty="0" err="1"/>
              <a:t>Pay</a:t>
            </a:r>
            <a:r>
              <a:rPr lang="pl-PL" dirty="0"/>
              <a:t>-as-</a:t>
            </a:r>
            <a:r>
              <a:rPr lang="pl-PL" dirty="0" err="1"/>
              <a:t>you</a:t>
            </a:r>
            <a:r>
              <a:rPr lang="pl-PL" dirty="0"/>
              <a:t>-go, czyli tylko za to, z czego się korzysta. Suma summarum wychodzi to taniej niż stawianie całej infrastruktury w swojej piwnicy, dbanie o aktualizacje wszystkich części systemu, pilnowanie właściwych warunków w serwerowni i pokrycie wszelkich innych kosztów.</a:t>
            </a:r>
            <a:br>
              <a:rPr lang="pl-PL" dirty="0"/>
            </a:br>
            <a:r>
              <a:rPr lang="pl-PL" dirty="0"/>
              <a:t>Podczas gdy można korzystać z maszyn wirtualnych i stawiać na nich wszystko samemu, wszystkie chmury publiczne dają dostęp do różnych usług, które pokrywają najczęstsze zastosowania i pozwalają od razu np. postawić stronę internetową, bez martwienia się o konfigurację serwera, routingu, otwierania portów itp..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64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Statyczna = bez żadnego </a:t>
            </a:r>
            <a:r>
              <a:rPr lang="pl-PL" dirty="0" err="1"/>
              <a:t>backendu</a:t>
            </a:r>
            <a:r>
              <a:rPr lang="pl-PL" dirty="0"/>
              <a:t>, za każdym razem posiadająca taką samą zawartość. Tak naprawdę chodzi tylko o trzymanie gdzieś plików i dostęp do nich z zewnątrz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575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016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9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2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Strona koła również stoi na </a:t>
            </a:r>
            <a:r>
              <a:rPr lang="pl-PL" dirty="0" err="1"/>
              <a:t>WordPressie</a:t>
            </a:r>
            <a:r>
              <a:rPr lang="pl-PL" dirty="0"/>
              <a:t> :)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28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https://codex.wordpress.org/Installing_WordPress#Famous_5-Minute_Installation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16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39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2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94" y="493184"/>
            <a:ext cx="5616606" cy="3803608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94" y="4447713"/>
            <a:ext cx="5616606" cy="124551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6433" y="6226642"/>
            <a:ext cx="2787588" cy="365125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fld id="{6AF42C4F-01CF-4077-8471-FA2F2731172D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E42D14-7C28-4951-A486-3C3CB8E88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32" y="2073723"/>
            <a:ext cx="5404174" cy="2702088"/>
          </a:xfrm>
          <a:prstGeom prst="rect">
            <a:avLst/>
          </a:prstGeom>
        </p:spPr>
      </p:pic>
      <p:sp>
        <p:nvSpPr>
          <p:cNvPr id="8" name="Owal 7">
            <a:extLst>
              <a:ext uri="{FF2B5EF4-FFF2-40B4-BE49-F238E27FC236}">
                <a16:creationId xmlns:a16="http://schemas.microsoft.com/office/drawing/2014/main" id="{C3732CFF-8A0E-487D-B12C-A5DA6F58F5B1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F7D6360-5F64-4EC2-AFD0-6268AD05CE0F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9139" y="493184"/>
            <a:ext cx="1575047" cy="365125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641DAF7-491F-4B83-BA3D-42A4DA5FFC46}" type="datetime1">
              <a:rPr lang="pl-PL" smtClean="0"/>
              <a:t>25.03.2019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51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ry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92E7E65-B2E9-4F6C-8552-FA7D6C5B30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5DD730BC-72E8-440C-83B7-04C292586E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438" y="549275"/>
            <a:ext cx="11002962" cy="56896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l-PL" dirty="0"/>
              <a:t>Kliknij, aby wpisać notatki. Pamiętaj o ukryciu slajdu przed opublikowaniem/rozpoczęciem prezentacji</a:t>
            </a:r>
          </a:p>
        </p:txBody>
      </p:sp>
    </p:spTree>
    <p:extLst>
      <p:ext uri="{BB962C8B-B14F-4D97-AF65-F5344CB8AC3E}">
        <p14:creationId xmlns:p14="http://schemas.microsoft.com/office/powerpoint/2010/main" val="9395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6379F-1B07-4C07-8052-72F8589B7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808853B7-044F-4923-8DF0-8EE28E068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024832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="1" i="1"/>
            </a:lvl1pPr>
          </a:lstStyle>
          <a:p>
            <a:pPr lvl="0"/>
            <a:r>
              <a:rPr lang="pl-PL" dirty="0"/>
              <a:t>Imię i nazwisko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66E20227-4DEE-462E-9CE3-96EBAE73E085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5EB936D6-A939-481C-A5AD-39731CE72893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8EEC73C-3A9A-4A8A-AA11-C2F89D2584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568842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 dirty="0"/>
              <a:t>Mail</a:t>
            </a:r>
          </a:p>
        </p:txBody>
      </p:sp>
      <p:sp>
        <p:nvSpPr>
          <p:cNvPr id="17" name="Symbol zastępczy tekstu 8">
            <a:extLst>
              <a:ext uri="{FF2B5EF4-FFF2-40B4-BE49-F238E27FC236}">
                <a16:creationId xmlns:a16="http://schemas.microsoft.com/office/drawing/2014/main" id="{E0E0CE71-C3A0-40D5-B21D-A66DCF7D16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6101277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 dirty="0"/>
              <a:t>Twitter/LinkedIn/GitHub/Web/Inne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9232BA1A-E9C1-40FD-85FB-92A836A6D3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2537" y="2651125"/>
            <a:ext cx="9704126" cy="1006475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6000" kern="1200" noProof="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Kliknij, aby dodać tekst</a:t>
            </a:r>
          </a:p>
        </p:txBody>
      </p:sp>
    </p:spTree>
    <p:extLst>
      <p:ext uri="{BB962C8B-B14F-4D97-AF65-F5344CB8AC3E}">
        <p14:creationId xmlns:p14="http://schemas.microsoft.com/office/powerpoint/2010/main" val="21450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2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sl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345" y="3089810"/>
            <a:ext cx="8271164" cy="67838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27578"/>
            <a:ext cx="10515600" cy="1325562"/>
          </a:xfrm>
        </p:spPr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zaznaczo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  <p:grpSp>
        <p:nvGrpSpPr>
          <p:cNvPr id="6" name="Grupa 5">
            <a:extLst>
              <a:ext uri="{FF2B5EF4-FFF2-40B4-BE49-F238E27FC236}">
                <a16:creationId xmlns:a16="http://schemas.microsoft.com/office/drawing/2014/main" id="{78BA63EC-3F60-4876-935F-49751D8B22A9}"/>
              </a:ext>
            </a:extLst>
          </p:cNvPr>
          <p:cNvGrpSpPr/>
          <p:nvPr userDrawn="1"/>
        </p:nvGrpSpPr>
        <p:grpSpPr>
          <a:xfrm rot="16200000">
            <a:off x="10942857" y="417871"/>
            <a:ext cx="1325561" cy="489820"/>
            <a:chOff x="7048500" y="1059180"/>
            <a:chExt cx="1854324" cy="647700"/>
          </a:xfrm>
        </p:grpSpPr>
        <p:sp>
          <p:nvSpPr>
            <p:cNvPr id="7" name="Strzałka: pagon 6">
              <a:extLst>
                <a:ext uri="{FF2B5EF4-FFF2-40B4-BE49-F238E27FC236}">
                  <a16:creationId xmlns:a16="http://schemas.microsoft.com/office/drawing/2014/main" id="{80ED6B2C-80EF-46BC-AF27-A611C918EE51}"/>
                </a:ext>
              </a:extLst>
            </p:cNvPr>
            <p:cNvSpPr/>
            <p:nvPr userDrawn="1"/>
          </p:nvSpPr>
          <p:spPr>
            <a:xfrm>
              <a:off x="7048500" y="1059180"/>
              <a:ext cx="1066800" cy="647700"/>
            </a:xfrm>
            <a:prstGeom prst="chevron">
              <a:avLst/>
            </a:prstGeom>
            <a:solidFill>
              <a:srgbClr val="652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9B4F3198-4C94-4E08-AD52-6F54CDD11F18}"/>
                </a:ext>
              </a:extLst>
            </p:cNvPr>
            <p:cNvSpPr/>
            <p:nvPr userDrawn="1"/>
          </p:nvSpPr>
          <p:spPr>
            <a:xfrm>
              <a:off x="7621155" y="1059180"/>
              <a:ext cx="1281669" cy="647700"/>
            </a:xfrm>
            <a:prstGeom prst="rect">
              <a:avLst/>
            </a:prstGeom>
            <a:solidFill>
              <a:srgbClr val="652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0719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algn="r">
              <a:defRPr sz="8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21C033EA-60F0-486F-BB48-2580DE31DDE6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22F3355D-E131-468C-8A74-9457C769A589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81F9352-5321-4825-BBE7-156BE50CA8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49" y="-100350"/>
            <a:ext cx="1832828" cy="18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DD3841E-E326-4398-A9FA-E441F57EBA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6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B5D0F7D-B736-46B1-9D77-9C67C70C0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20B3864-40F8-46B9-9A53-EA41357E91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53ACC3-0518-4C95-8DCE-A5A3EB7B8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wal 6">
            <a:extLst>
              <a:ext uri="{FF2B5EF4-FFF2-40B4-BE49-F238E27FC236}">
                <a16:creationId xmlns:a16="http://schemas.microsoft.com/office/drawing/2014/main" id="{CC5E6343-55AC-49DD-A290-11C1A892FF3E}"/>
              </a:ext>
            </a:extLst>
          </p:cNvPr>
          <p:cNvSpPr/>
          <p:nvPr userDrawn="1"/>
        </p:nvSpPr>
        <p:spPr>
          <a:xfrm>
            <a:off x="-1346322" y="5603352"/>
            <a:ext cx="2509298" cy="2509296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21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8676" y="62213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2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AF42C4F-01CF-4077-8471-FA2F2731172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393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9" r:id="rId3"/>
    <p:sldLayoutId id="2147483686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8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room.fb.com/" TargetMode="External"/><Relationship Id="rId3" Type="http://schemas.openxmlformats.org/officeDocument/2006/relationships/hyperlink" Target="https://techcrunch.com/" TargetMode="External"/><Relationship Id="rId7" Type="http://schemas.openxmlformats.org/officeDocument/2006/relationships/hyperlink" Target="https://blog.ted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log.eu.playstation.com/" TargetMode="External"/><Relationship Id="rId5" Type="http://schemas.openxmlformats.org/officeDocument/2006/relationships/hyperlink" Target="http://usainbolt.com/" TargetMode="External"/><Relationship Id="rId4" Type="http://schemas.openxmlformats.org/officeDocument/2006/relationships/hyperlink" Target="http://www.bbcamerica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offers/ms-azr-0144p/" TargetMode="External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-p-lodz/DWEEIA2019" TargetMode="External"/><Relationship Id="rId5" Type="http://schemas.openxmlformats.org/officeDocument/2006/relationships/hyperlink" Target="https://www.microsoft.com/en-us/p/intelligent-kiosk/9nblggh5qd84" TargetMode="External"/><Relationship Id="rId4" Type="http://schemas.openxmlformats.org/officeDocument/2006/relationships/hyperlink" Target="https://docs.microsoft.com/en-us/lear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youtu.be/qNYf2Ox75gQ?t=95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3E2FA9-8CC2-4AAD-8C5C-45B40559C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E192F9-C322-415D-9C34-F5F4C3066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Przyziemnie o usługach w chmurze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CC29E7-EF6B-461A-AD51-8D1CBC39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7E80-0342-4C76-8C75-B8FFFA274816}" type="datetime1">
              <a:rPr lang="pl-PL" smtClean="0"/>
              <a:t>25.03.2019</a:t>
            </a:fld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642CB3-51CE-438F-964E-C8FFB165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0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10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/>
              <a:t>Chmura = cudze komputery, z których możemy korzystać</a:t>
            </a:r>
          </a:p>
        </p:txBody>
      </p:sp>
    </p:spTree>
    <p:extLst>
      <p:ext uri="{BB962C8B-B14F-4D97-AF65-F5344CB8AC3E}">
        <p14:creationId xmlns:p14="http://schemas.microsoft.com/office/powerpoint/2010/main" val="18078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11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Jak z niej korzystać?</a:t>
            </a:r>
          </a:p>
        </p:txBody>
      </p:sp>
    </p:spTree>
    <p:extLst>
      <p:ext uri="{BB962C8B-B14F-4D97-AF65-F5344CB8AC3E}">
        <p14:creationId xmlns:p14="http://schemas.microsoft.com/office/powerpoint/2010/main" val="27668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12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38200"/>
            <a:ext cx="10515600" cy="1325562"/>
          </a:xfrm>
        </p:spPr>
        <p:txBody>
          <a:bodyPr/>
          <a:lstStyle/>
          <a:p>
            <a:pPr algn="ctr"/>
            <a:r>
              <a:rPr lang="pl-PL" dirty="0"/>
              <a:t>Wystarczy poprosić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9F00E74-507E-49A6-9577-C56D61359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06753"/>
            <a:ext cx="1371600" cy="13716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E23655-B9F6-4A87-BA04-6DA0C8A89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2162908"/>
            <a:ext cx="1266092" cy="126609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1190739-0C83-40A6-83C6-C0D5D61E9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506753"/>
            <a:ext cx="1371600" cy="1371600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51924FBB-0CAE-4578-A36F-22DED428170E}"/>
              </a:ext>
            </a:extLst>
          </p:cNvPr>
          <p:cNvCxnSpPr/>
          <p:nvPr/>
        </p:nvCxnSpPr>
        <p:spPr>
          <a:xfrm flipV="1">
            <a:off x="2911876" y="2516153"/>
            <a:ext cx="2269724" cy="990600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153A7774-C50F-46D0-92A1-7F100AA71C13}"/>
              </a:ext>
            </a:extLst>
          </p:cNvPr>
          <p:cNvCxnSpPr>
            <a:cxnSpLocks/>
          </p:cNvCxnSpPr>
          <p:nvPr/>
        </p:nvCxnSpPr>
        <p:spPr>
          <a:xfrm>
            <a:off x="7010400" y="2516153"/>
            <a:ext cx="2286000" cy="912847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640CEF4B-EBDC-48AD-9221-E3983DE15D8B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2972576"/>
            <a:ext cx="2269724" cy="913624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DC1D5077-0C0E-4150-B134-162B8AB3520F}"/>
              </a:ext>
            </a:extLst>
          </p:cNvPr>
          <p:cNvCxnSpPr>
            <a:cxnSpLocks/>
          </p:cNvCxnSpPr>
          <p:nvPr/>
        </p:nvCxnSpPr>
        <p:spPr>
          <a:xfrm flipH="1">
            <a:off x="2911876" y="2972576"/>
            <a:ext cx="2269724" cy="989824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031260C0-C0F4-49B4-86C1-BE84FD063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527" y="37798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13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 co z niej korzystać?</a:t>
            </a:r>
          </a:p>
        </p:txBody>
      </p:sp>
    </p:spTree>
    <p:extLst>
      <p:ext uri="{BB962C8B-B14F-4D97-AF65-F5344CB8AC3E}">
        <p14:creationId xmlns:p14="http://schemas.microsoft.com/office/powerpoint/2010/main" val="34722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C66D9B-18F2-4FD6-A0B4-5F0A0D89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952500"/>
            <a:ext cx="10515600" cy="495300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Wysłanie zapytania</a:t>
            </a:r>
            <a:br>
              <a:rPr lang="pl-PL" dirty="0"/>
            </a:br>
            <a:r>
              <a:rPr lang="pl-PL" b="1" dirty="0"/>
              <a:t>VS</a:t>
            </a:r>
            <a:br>
              <a:rPr lang="pl-PL" dirty="0"/>
            </a:br>
            <a:r>
              <a:rPr lang="pl-PL" dirty="0"/>
              <a:t>liczenie wszystkiego lokalnie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Koszt chmury</a:t>
            </a:r>
            <a:br>
              <a:rPr lang="pl-PL" dirty="0"/>
            </a:br>
            <a:r>
              <a:rPr lang="pl-PL" b="1" dirty="0"/>
              <a:t>VS</a:t>
            </a:r>
            <a:br>
              <a:rPr lang="pl-PL" dirty="0"/>
            </a:br>
            <a:r>
              <a:rPr lang="pl-PL" dirty="0"/>
              <a:t>koszt serwerowni w piwnicy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Korzystanie z gotowych serwisów</a:t>
            </a:r>
            <a:br>
              <a:rPr lang="pl-PL" dirty="0"/>
            </a:br>
            <a:r>
              <a:rPr lang="pl-PL" b="1" dirty="0"/>
              <a:t>VS</a:t>
            </a:r>
            <a:br>
              <a:rPr lang="pl-PL" dirty="0"/>
            </a:br>
            <a:r>
              <a:rPr lang="pl-PL" dirty="0"/>
              <a:t>pisanie wszystkiego samemu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573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15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Jakie usługi udostępnia Microsoft </a:t>
            </a:r>
            <a:r>
              <a:rPr lang="pl-PL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  <a:r>
              <a:rPr lang="pl-PL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653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1EEF614-DE6F-4790-997A-1BC7DA45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533400"/>
            <a:ext cx="10515600" cy="551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Maszyny wirtualne (Windows &amp; </a:t>
            </a:r>
            <a:r>
              <a:rPr lang="pl-PL" dirty="0" err="1"/>
              <a:t>Ubuntu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Aplikacje webowe (Web </a:t>
            </a:r>
            <a:r>
              <a:rPr lang="pl-PL" dirty="0" err="1"/>
              <a:t>App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Bazy danych (SQL &amp; </a:t>
            </a:r>
            <a:r>
              <a:rPr lang="pl-PL" dirty="0" err="1"/>
              <a:t>NoSQL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Usługi kognitywne (</a:t>
            </a:r>
            <a:r>
              <a:rPr lang="pl-PL" dirty="0" err="1"/>
              <a:t>Cognitive</a:t>
            </a:r>
            <a:r>
              <a:rPr lang="pl-PL" dirty="0"/>
              <a:t> Services)</a:t>
            </a:r>
          </a:p>
          <a:p>
            <a:pPr marL="0" indent="0">
              <a:buNone/>
            </a:pPr>
            <a:r>
              <a:rPr lang="pl-PL" dirty="0"/>
              <a:t>Machine Learning Studio</a:t>
            </a:r>
          </a:p>
          <a:p>
            <a:pPr marL="0" indent="0">
              <a:buNone/>
            </a:pPr>
            <a:r>
              <a:rPr lang="pl-PL" dirty="0"/>
              <a:t>Usługi </a:t>
            </a:r>
            <a:r>
              <a:rPr lang="pl-PL" dirty="0" err="1"/>
              <a:t>serverless</a:t>
            </a:r>
            <a:r>
              <a:rPr lang="pl-PL" dirty="0"/>
              <a:t> (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Ciągła Integracja &amp; Ciągłe Dostarczanie </a:t>
            </a:r>
            <a:r>
              <a:rPr lang="pl-PL" sz="2000" dirty="0"/>
              <a:t>(</a:t>
            </a:r>
            <a:r>
              <a:rPr lang="pl-PL" sz="2000" dirty="0" err="1"/>
              <a:t>Cont</a:t>
            </a:r>
            <a:r>
              <a:rPr lang="pl-PL" sz="2000" dirty="0"/>
              <a:t>. Integration &amp; </a:t>
            </a:r>
            <a:r>
              <a:rPr lang="pl-PL" sz="2000" dirty="0" err="1"/>
              <a:t>Cont</a:t>
            </a:r>
            <a:r>
              <a:rPr lang="pl-PL" sz="2000" dirty="0"/>
              <a:t>. Delivery)</a:t>
            </a:r>
          </a:p>
          <a:p>
            <a:pPr marL="0" indent="0">
              <a:buNone/>
            </a:pPr>
            <a:r>
              <a:rPr lang="pl-PL" dirty="0"/>
              <a:t>Usługi związane z </a:t>
            </a:r>
            <a:r>
              <a:rPr lang="pl-PL" dirty="0" err="1"/>
              <a:t>IoT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... i inne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73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17</a:t>
            </a:fld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3239ED1-BEC4-42BA-AA2E-8A02F96F2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914" y="-76200"/>
            <a:ext cx="12447828" cy="7010400"/>
          </a:xfrm>
        </p:spPr>
      </p:pic>
    </p:spTree>
    <p:extLst>
      <p:ext uri="{BB962C8B-B14F-4D97-AF65-F5344CB8AC3E}">
        <p14:creationId xmlns:p14="http://schemas.microsoft.com/office/powerpoint/2010/main" val="385251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1EEF614-DE6F-4790-997A-1BC7DA45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533400"/>
            <a:ext cx="10515600" cy="551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Maszyny wirtualne (Windows &amp; </a:t>
            </a:r>
            <a:r>
              <a:rPr lang="pl-PL" dirty="0" err="1">
                <a:solidFill>
                  <a:schemeClr val="bg1">
                    <a:lumMod val="85000"/>
                  </a:schemeClr>
                </a:solidFill>
              </a:rPr>
              <a:t>Ubuntu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l-PL" b="1" dirty="0"/>
              <a:t>Aplikacje webowe (Web </a:t>
            </a:r>
            <a:r>
              <a:rPr lang="pl-PL" b="1" dirty="0" err="1"/>
              <a:t>App</a:t>
            </a:r>
            <a:r>
              <a:rPr lang="pl-PL" b="1" dirty="0"/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Bazy danych (SQL &amp; </a:t>
            </a:r>
            <a:r>
              <a:rPr lang="pl-PL" dirty="0" err="1">
                <a:solidFill>
                  <a:schemeClr val="bg1">
                    <a:lumMod val="85000"/>
                  </a:schemeClr>
                </a:solidFill>
              </a:rPr>
              <a:t>NoSQL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l-PL" b="1" dirty="0"/>
              <a:t>Usługi kognitywne (</a:t>
            </a:r>
            <a:r>
              <a:rPr lang="pl-PL" b="1" dirty="0" err="1"/>
              <a:t>Cognitive</a:t>
            </a:r>
            <a:r>
              <a:rPr lang="pl-PL" b="1" dirty="0"/>
              <a:t> Services)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Machine Learning Studio</a:t>
            </a:r>
          </a:p>
          <a:p>
            <a:pPr marL="0" indent="0">
              <a:buNone/>
            </a:pPr>
            <a:r>
              <a:rPr lang="pl-PL" b="1" dirty="0"/>
              <a:t>Usługi </a:t>
            </a:r>
            <a:r>
              <a:rPr lang="pl-PL" b="1" dirty="0" err="1"/>
              <a:t>serverless</a:t>
            </a:r>
            <a:r>
              <a:rPr lang="pl-PL" b="1" dirty="0"/>
              <a:t> (</a:t>
            </a:r>
            <a:r>
              <a:rPr lang="pl-PL" b="1" dirty="0" err="1"/>
              <a:t>Azure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Ciągła Integracja &amp; Ciągłe Dostarczanie </a:t>
            </a:r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l-PL" sz="2000" dirty="0" err="1">
                <a:solidFill>
                  <a:schemeClr val="bg1">
                    <a:lumMod val="85000"/>
                  </a:schemeClr>
                </a:solidFill>
              </a:rPr>
              <a:t>Cont</a:t>
            </a:r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. Integration &amp; </a:t>
            </a:r>
            <a:r>
              <a:rPr lang="pl-PL" sz="2000" dirty="0" err="1">
                <a:solidFill>
                  <a:schemeClr val="bg1">
                    <a:lumMod val="85000"/>
                  </a:schemeClr>
                </a:solidFill>
              </a:rPr>
              <a:t>Cont</a:t>
            </a:r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. Delivery)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Usługi związane z </a:t>
            </a:r>
            <a:r>
              <a:rPr lang="pl-PL" dirty="0" err="1">
                <a:solidFill>
                  <a:schemeClr val="bg1">
                    <a:lumMod val="85000"/>
                  </a:schemeClr>
                </a:solidFill>
              </a:rPr>
              <a:t>IoT</a:t>
            </a:r>
            <a:endParaRPr lang="pl-PL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... i inne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20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D59419F-2067-4A1D-A447-01E67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Usługi dla aplikacji internetowych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F65CAC5-7299-44AC-BA8E-90115FFE2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Wordpress</a:t>
            </a:r>
            <a:r>
              <a:rPr lang="pl-PL" dirty="0"/>
              <a:t> w 3 minuty i inne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101263-3BFE-4F9F-B1CC-5F19B7F7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0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653A4A9-F707-42FE-B5D7-C337CE0A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2168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3200" dirty="0"/>
              <a:t>Czym jest chmura?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Usługi dla aplikacji internetowych 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Usługi </a:t>
            </a:r>
            <a:r>
              <a:rPr lang="pl-PL" sz="3200" dirty="0" err="1"/>
              <a:t>serverless</a:t>
            </a:r>
            <a:endParaRPr lang="pl-PL" sz="3200" dirty="0"/>
          </a:p>
          <a:p>
            <a:pPr>
              <a:lnSpc>
                <a:spcPct val="100000"/>
              </a:lnSpc>
            </a:pPr>
            <a:r>
              <a:rPr lang="pl-PL" sz="3200" dirty="0"/>
              <a:t>Usługi kognitywne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Podsumowanie</a:t>
            </a:r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4000CA41-F576-43A2-973B-63A2A2DE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860E7AF-A38C-4274-B40C-36FDE428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490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20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Wordpress</a:t>
            </a:r>
            <a:endParaRPr lang="pl-P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1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21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2766219"/>
            <a:ext cx="7169726" cy="132556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Wordpress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dirty="0"/>
              <a:t>jest wszędzie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9862B76-58CB-4427-A528-83C8EED112DF}"/>
              </a:ext>
            </a:extLst>
          </p:cNvPr>
          <p:cNvSpPr txBox="1"/>
          <p:nvPr/>
        </p:nvSpPr>
        <p:spPr>
          <a:xfrm>
            <a:off x="4737274" y="3913021"/>
            <a:ext cx="3038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TechCrunch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BBC </a:t>
            </a:r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America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Usain</a:t>
            </a: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 Bolt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PlayStation Blog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TED Blog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Facebook </a:t>
            </a:r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Newsroom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hlinkClick r:id="rId3"/>
            <a:extLst>
              <a:ext uri="{FF2B5EF4-FFF2-40B4-BE49-F238E27FC236}">
                <a16:creationId xmlns:a16="http://schemas.microsoft.com/office/drawing/2014/main" id="{92AA9BFE-E9D9-45F1-8E57-D29721D6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828800"/>
            <a:ext cx="1968500" cy="1968500"/>
          </a:xfrm>
        </p:spPr>
      </p:pic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180707C-53C6-4E78-9B02-0536D6FC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22</a:t>
            </a:fld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76BEE98-E826-4420-AF4D-C8A83CFBB62D}"/>
              </a:ext>
            </a:extLst>
          </p:cNvPr>
          <p:cNvSpPr txBox="1"/>
          <p:nvPr/>
        </p:nvSpPr>
        <p:spPr>
          <a:xfrm>
            <a:off x="4760187" y="3651250"/>
            <a:ext cx="2684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Famous</a:t>
            </a: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 5-Minute</a:t>
            </a:r>
          </a:p>
          <a:p>
            <a:pPr algn="ctr"/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Installation”</a:t>
            </a:r>
          </a:p>
        </p:txBody>
      </p:sp>
    </p:spTree>
    <p:extLst>
      <p:ext uri="{BB962C8B-B14F-4D97-AF65-F5344CB8AC3E}">
        <p14:creationId xmlns:p14="http://schemas.microsoft.com/office/powerpoint/2010/main" val="7220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180707C-53C6-4E78-9B02-0536D6FC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23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9B020F5-9BF6-4A07-95DC-E8624B5D8DDB}"/>
              </a:ext>
            </a:extLst>
          </p:cNvPr>
          <p:cNvSpPr txBox="1"/>
          <p:nvPr/>
        </p:nvSpPr>
        <p:spPr>
          <a:xfrm>
            <a:off x="7056537" y="2459504"/>
            <a:ext cx="31798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Domena</a:t>
            </a: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Konfiguracja serwera</a:t>
            </a: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Baza danych</a:t>
            </a: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Odpowiednie dostępy</a:t>
            </a: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+ 5 minut</a:t>
            </a:r>
          </a:p>
        </p:txBody>
      </p:sp>
      <p:pic>
        <p:nvPicPr>
          <p:cNvPr id="6" name="Symbol zastępczy zawartości 6">
            <a:hlinkClick r:id="rId3"/>
            <a:extLst>
              <a:ext uri="{FF2B5EF4-FFF2-40B4-BE49-F238E27FC236}">
                <a16:creationId xmlns:a16="http://schemas.microsoft.com/office/drawing/2014/main" id="{6494D9CF-E3E6-4089-93FE-167139F6E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87" y="1828800"/>
            <a:ext cx="1968500" cy="19685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4C859D88-0D69-4577-874A-56B37F4224B1}"/>
              </a:ext>
            </a:extLst>
          </p:cNvPr>
          <p:cNvSpPr txBox="1"/>
          <p:nvPr/>
        </p:nvSpPr>
        <p:spPr>
          <a:xfrm>
            <a:off x="1963474" y="3651250"/>
            <a:ext cx="2684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Famous</a:t>
            </a: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 5-Minute</a:t>
            </a:r>
          </a:p>
          <a:p>
            <a:pPr algn="ctr"/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Installation”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45D7032F-C16F-4EF5-873B-DEF2E20A1587}"/>
              </a:ext>
            </a:extLst>
          </p:cNvPr>
          <p:cNvSpPr/>
          <p:nvPr/>
        </p:nvSpPr>
        <p:spPr>
          <a:xfrm>
            <a:off x="5135464" y="3194050"/>
            <a:ext cx="1295400" cy="457200"/>
          </a:xfrm>
          <a:prstGeom prst="rightArrow">
            <a:avLst>
              <a:gd name="adj1" fmla="val 50000"/>
              <a:gd name="adj2" fmla="val 93299"/>
            </a:avLst>
          </a:prstGeom>
          <a:solidFill>
            <a:srgbClr val="652C90"/>
          </a:solidFill>
          <a:ln>
            <a:solidFill>
              <a:srgbClr val="652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73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19" y="2286000"/>
            <a:ext cx="5494664" cy="22860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4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25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Statyczna strona</a:t>
            </a:r>
          </a:p>
        </p:txBody>
      </p:sp>
    </p:spTree>
    <p:extLst>
      <p:ext uri="{BB962C8B-B14F-4D97-AF65-F5344CB8AC3E}">
        <p14:creationId xmlns:p14="http://schemas.microsoft.com/office/powerpoint/2010/main" val="40657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19" y="2286000"/>
            <a:ext cx="5494664" cy="22860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467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27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Aplikacja webowa</a:t>
            </a:r>
          </a:p>
        </p:txBody>
      </p:sp>
    </p:spTree>
    <p:extLst>
      <p:ext uri="{BB962C8B-B14F-4D97-AF65-F5344CB8AC3E}">
        <p14:creationId xmlns:p14="http://schemas.microsoft.com/office/powerpoint/2010/main" val="22782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19" y="2286000"/>
            <a:ext cx="5494664" cy="22860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0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D59419F-2067-4A1D-A447-01E67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dirty="0"/>
              <a:t>Usługi </a:t>
            </a:r>
            <a:r>
              <a:rPr lang="pl-PL" sz="6600" dirty="0" err="1"/>
              <a:t>serverless</a:t>
            </a:r>
            <a:endParaRPr lang="pl-PL" sz="66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F65CAC5-7299-44AC-BA8E-90115FFE2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 przynajmniej as-</a:t>
            </a:r>
            <a:r>
              <a:rPr lang="pl-PL" dirty="0" err="1"/>
              <a:t>little</a:t>
            </a:r>
            <a:r>
              <a:rPr lang="pl-PL" dirty="0"/>
              <a:t>-</a:t>
            </a:r>
            <a:r>
              <a:rPr lang="pl-PL" dirty="0" err="1"/>
              <a:t>server</a:t>
            </a:r>
            <a:r>
              <a:rPr lang="pl-PL" dirty="0"/>
              <a:t>-as-</a:t>
            </a:r>
            <a:r>
              <a:rPr lang="pl-PL" dirty="0" err="1"/>
              <a:t>possible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101263-3BFE-4F9F-B1CC-5F19B7F7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653A4A9-F707-42FE-B5D7-C337CE0A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2168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3200" dirty="0"/>
              <a:t>Piotr Ładoński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Student 3. roku informatyki na PŁ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Przewodniczący SKN .NET PŁ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Senior Microsoft Student Partner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Programista w </a:t>
            </a:r>
            <a:r>
              <a:rPr lang="pl-PL" sz="3200" dirty="0" err="1"/>
              <a:t>Lodz</a:t>
            </a:r>
            <a:r>
              <a:rPr lang="pl-PL" sz="3200" dirty="0"/>
              <a:t> Solar Team</a:t>
            </a:r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4000CA41-F576-43A2-973B-63A2A2DE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860E7AF-A38C-4274-B40C-36FDE428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</a:t>
            </a:fld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275C94E-605D-480B-AA2B-9EE945FE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981200"/>
            <a:ext cx="2590800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1832EE8-E6DA-4D29-851A-AF457B18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454" y="3089810"/>
            <a:ext cx="8672946" cy="678380"/>
          </a:xfrm>
        </p:spPr>
        <p:txBody>
          <a:bodyPr>
            <a:normAutofit fontScale="92500"/>
          </a:bodyPr>
          <a:lstStyle/>
          <a:p>
            <a:r>
              <a:rPr lang="pl-PL" dirty="0"/>
              <a:t>Serwer jest zawsze. Tylko tutaj nas zupełnie nie obchodzi.</a:t>
            </a:r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73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31</a:t>
            </a:fld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E0E972B-64D0-4F93-B4DE-CCEB3CAD4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17" y="2895600"/>
            <a:ext cx="7270668" cy="2286000"/>
          </a:xfr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6DBB29F4-1E43-4CB5-8807-37D28CBB93B8}"/>
              </a:ext>
            </a:extLst>
          </p:cNvPr>
          <p:cNvSpPr/>
          <p:nvPr/>
        </p:nvSpPr>
        <p:spPr>
          <a:xfrm>
            <a:off x="2362200" y="2743200"/>
            <a:ext cx="2133600" cy="243840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1F78781-84E3-47E7-83B9-706CB2D8F5DC}"/>
              </a:ext>
            </a:extLst>
          </p:cNvPr>
          <p:cNvSpPr/>
          <p:nvPr/>
        </p:nvSpPr>
        <p:spPr>
          <a:xfrm>
            <a:off x="4499811" y="2743200"/>
            <a:ext cx="2510589" cy="243840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EA7AF8C-3D5A-43A1-AAD4-521BAC7144C4}"/>
              </a:ext>
            </a:extLst>
          </p:cNvPr>
          <p:cNvSpPr/>
          <p:nvPr/>
        </p:nvSpPr>
        <p:spPr>
          <a:xfrm>
            <a:off x="7010400" y="2743200"/>
            <a:ext cx="2971800" cy="243840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558294A-121E-4B9B-BED2-3FA9B89A5783}"/>
              </a:ext>
            </a:extLst>
          </p:cNvPr>
          <p:cNvSpPr/>
          <p:nvPr/>
        </p:nvSpPr>
        <p:spPr>
          <a:xfrm>
            <a:off x="1946866" y="2286000"/>
            <a:ext cx="7790820" cy="91440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33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32</a:t>
            </a:fld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E0E972B-64D0-4F93-B4DE-CCEB3CAD4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17" y="2895600"/>
            <a:ext cx="7270668" cy="2286000"/>
          </a:xfrm>
        </p:spPr>
      </p:pic>
      <p:sp>
        <p:nvSpPr>
          <p:cNvPr id="14" name="Tytuł 4">
            <a:extLst>
              <a:ext uri="{FF2B5EF4-FFF2-40B4-BE49-F238E27FC236}">
                <a16:creationId xmlns:a16="http://schemas.microsoft.com/office/drawing/2014/main" id="{D9C6333E-2E74-45C4-9C1A-3A7CFE99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27578"/>
            <a:ext cx="10515600" cy="132556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Functions</a:t>
            </a:r>
            <a:endParaRPr lang="pl-P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19" y="2286000"/>
            <a:ext cx="5494664" cy="22860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11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D59419F-2067-4A1D-A447-01E67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dirty="0"/>
              <a:t>Usługi kognitywne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F65CAC5-7299-44AC-BA8E-90115FFE2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Uczłowieczanie aplikacji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101263-3BFE-4F9F-B1CC-5F19B7F7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4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35</a:t>
            </a:fld>
            <a:endParaRPr lang="pl-PL" dirty="0"/>
          </a:p>
        </p:txBody>
      </p:sp>
      <p:sp>
        <p:nvSpPr>
          <p:cNvPr id="14" name="Tytuł 4">
            <a:extLst>
              <a:ext uri="{FF2B5EF4-FFF2-40B4-BE49-F238E27FC236}">
                <a16:creationId xmlns:a16="http://schemas.microsoft.com/office/drawing/2014/main" id="{D9C6333E-2E74-45C4-9C1A-3A7CFE99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27578"/>
            <a:ext cx="10515600" cy="132556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Cognitive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Services?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9FD1A1F-B6BD-4358-BEB2-870240C7E0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6847" y="2438400"/>
            <a:ext cx="9998306" cy="316257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9D5FC78F-13D9-41E8-AF49-2F23A7C9E671}"/>
              </a:ext>
            </a:extLst>
          </p:cNvPr>
          <p:cNvSpPr/>
          <p:nvPr/>
        </p:nvSpPr>
        <p:spPr>
          <a:xfrm>
            <a:off x="1096847" y="2438400"/>
            <a:ext cx="4618153" cy="990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BF03626-ADB7-4131-BFF5-5F4F265E7E6A}"/>
              </a:ext>
            </a:extLst>
          </p:cNvPr>
          <p:cNvSpPr/>
          <p:nvPr/>
        </p:nvSpPr>
        <p:spPr>
          <a:xfrm>
            <a:off x="6182627" y="2463265"/>
            <a:ext cx="4790173" cy="990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CE57BDB-9C83-4BB4-9B94-3EE131D78CC7}"/>
              </a:ext>
            </a:extLst>
          </p:cNvPr>
          <p:cNvSpPr/>
          <p:nvPr/>
        </p:nvSpPr>
        <p:spPr>
          <a:xfrm>
            <a:off x="1143000" y="3691942"/>
            <a:ext cx="4790173" cy="990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C9B07-B860-48F3-986E-CC24DB3F9CE1}"/>
              </a:ext>
            </a:extLst>
          </p:cNvPr>
          <p:cNvSpPr/>
          <p:nvPr/>
        </p:nvSpPr>
        <p:spPr>
          <a:xfrm>
            <a:off x="5979326" y="3672944"/>
            <a:ext cx="4790173" cy="990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73CF039-B883-42DE-92F4-4AF9A97C9D7E}"/>
              </a:ext>
            </a:extLst>
          </p:cNvPr>
          <p:cNvSpPr/>
          <p:nvPr/>
        </p:nvSpPr>
        <p:spPr>
          <a:xfrm>
            <a:off x="1010836" y="4646458"/>
            <a:ext cx="4790173" cy="990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11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19" y="2286000"/>
            <a:ext cx="5494664" cy="22860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62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D59419F-2067-4A1D-A447-01E67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dirty="0"/>
              <a:t>Podsumowanie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F65CAC5-7299-44AC-BA8E-90115FFE2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Linki itp.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101263-3BFE-4F9F-B1CC-5F19B7F7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5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38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Dzięki chmurze można szybko i łatwo korzystać z usług, które przyspieszają różne aspekty rozwijania aplikacji.</a:t>
            </a:r>
          </a:p>
        </p:txBody>
      </p:sp>
    </p:spTree>
    <p:extLst>
      <p:ext uri="{BB962C8B-B14F-4D97-AF65-F5344CB8AC3E}">
        <p14:creationId xmlns:p14="http://schemas.microsoft.com/office/powerpoint/2010/main" val="22415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FE4EA9A2-AE9A-42A6-A46F-031ACC2E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300" dirty="0" err="1"/>
              <a:t>Azure</a:t>
            </a:r>
            <a:r>
              <a:rPr lang="pl-PL" sz="2300" dirty="0"/>
              <a:t> dla studentów - </a:t>
            </a:r>
            <a:r>
              <a:rPr lang="pl-PL" sz="2300" dirty="0">
                <a:hlinkClick r:id="rId2"/>
              </a:rPr>
              <a:t>https://azure.microsoft.com/en-us/free/students/</a:t>
            </a:r>
            <a:endParaRPr lang="pl-PL" sz="2300" dirty="0"/>
          </a:p>
          <a:p>
            <a:r>
              <a:rPr lang="pl-PL" sz="2300" dirty="0" err="1"/>
              <a:t>Azure</a:t>
            </a:r>
            <a:r>
              <a:rPr lang="pl-PL" sz="2300" dirty="0"/>
              <a:t> dla uczniów - </a:t>
            </a:r>
            <a:r>
              <a:rPr lang="pl-PL" sz="2300" dirty="0">
                <a:hlinkClick r:id="rId3"/>
              </a:rPr>
              <a:t>https://azure.microsoft.com/en-us/offers/ms-azr-0144p/</a:t>
            </a:r>
            <a:endParaRPr lang="pl-PL" sz="2300" dirty="0"/>
          </a:p>
          <a:p>
            <a:r>
              <a:rPr lang="pl-PL" sz="2300" dirty="0"/>
              <a:t>Microsoft </a:t>
            </a:r>
            <a:r>
              <a:rPr lang="pl-PL" sz="2300" dirty="0" err="1"/>
              <a:t>Learn</a:t>
            </a:r>
            <a:r>
              <a:rPr lang="pl-PL" sz="2300" dirty="0"/>
              <a:t> - </a:t>
            </a:r>
            <a:r>
              <a:rPr lang="pl-PL" sz="2300" dirty="0">
                <a:hlinkClick r:id="rId4"/>
              </a:rPr>
              <a:t>https://docs.microsoft.com/en-us/learn/</a:t>
            </a:r>
            <a:endParaRPr lang="pl-PL" sz="2300" dirty="0"/>
          </a:p>
          <a:p>
            <a:endParaRPr lang="pl-PL" sz="2300" dirty="0"/>
          </a:p>
          <a:p>
            <a:r>
              <a:rPr lang="pl-PL" sz="2300" dirty="0" err="1"/>
              <a:t>Intelligent</a:t>
            </a:r>
            <a:r>
              <a:rPr lang="pl-PL" sz="2300" dirty="0"/>
              <a:t> Kiosk - </a:t>
            </a:r>
            <a:r>
              <a:rPr lang="pl-PL" sz="2400" dirty="0">
                <a:hlinkClick r:id="rId5"/>
              </a:rPr>
              <a:t>https://www.microsoft.com/en-us/p/intelligent-kiosk/9nblggh5qd84</a:t>
            </a:r>
            <a:endParaRPr lang="pl-PL" sz="2300" dirty="0"/>
          </a:p>
          <a:p>
            <a:r>
              <a:rPr lang="pl-PL" sz="2300" dirty="0"/>
              <a:t>GitHub z prezentacją i kodami - </a:t>
            </a:r>
            <a:r>
              <a:rPr lang="pl-PL" sz="2300" dirty="0">
                <a:hlinkClick r:id="rId6"/>
              </a:rPr>
              <a:t>https://github.com/dotnet-p-lodz/DWEEIA2019</a:t>
            </a:r>
            <a:endParaRPr lang="pl-PL" sz="2300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70B268-E167-4F15-8B56-8DC97D6A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Przydatne linki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2D4E40B-7519-436B-8E5E-24FB820F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89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028BF4E8-4BC2-4741-ABDF-61FAF257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054" y="1219200"/>
            <a:ext cx="8977746" cy="1600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6000" dirty="0"/>
              <a:t>www.tlk.io/dotnet-p-lodz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052A5A-C08B-470E-A75A-6F2D0AEB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4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BC41C7C-5FAA-4839-98D8-C8549850D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956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5C6DE901-210D-4BD9-B62C-CD0F97C7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40</a:t>
            </a:fld>
            <a:endParaRPr lang="pl-PL" dirty="0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F089B51F-1BA3-4CD0-B56B-2D32442A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/>
              <a:t>Pytania?</a:t>
            </a:r>
          </a:p>
        </p:txBody>
      </p:sp>
    </p:spTree>
    <p:extLst>
      <p:ext uri="{BB962C8B-B14F-4D97-AF65-F5344CB8AC3E}">
        <p14:creationId xmlns:p14="http://schemas.microsoft.com/office/powerpoint/2010/main" val="37084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0FAA4FE-4DBA-44BC-82A2-B81E8BAE5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41</a:t>
            </a:fld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95616B80-F4EA-468D-9F11-602C547DC0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1069" y="4280047"/>
            <a:ext cx="2489863" cy="457296"/>
          </a:xfrm>
        </p:spPr>
        <p:txBody>
          <a:bodyPr>
            <a:normAutofit lnSpcReduction="10000"/>
          </a:bodyPr>
          <a:lstStyle/>
          <a:p>
            <a:pPr algn="l"/>
            <a:r>
              <a:rPr lang="pl-PL" i="0" dirty="0"/>
              <a:t>Piotr Ładoński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AA7D5DE-EB76-4F12-A33D-600AC45E1D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5522114"/>
            <a:ext cx="5838528" cy="457296"/>
          </a:xfrm>
        </p:spPr>
        <p:txBody>
          <a:bodyPr>
            <a:normAutofit lnSpcReduction="10000"/>
          </a:bodyPr>
          <a:lstStyle/>
          <a:p>
            <a:r>
              <a:rPr lang="pl-PL" dirty="0"/>
              <a:t>dotnet@info.p.lodz.pl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4021168C-5265-459F-9E25-913CC92A6E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6054549"/>
            <a:ext cx="5838528" cy="457296"/>
          </a:xfrm>
        </p:spPr>
        <p:txBody>
          <a:bodyPr>
            <a:normAutofit lnSpcReduction="10000"/>
          </a:bodyPr>
          <a:lstStyle/>
          <a:p>
            <a:r>
              <a:rPr lang="pl-PL" dirty="0"/>
              <a:t>fb.com/dotnet.p.lodz/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A7DFBC0F-C56B-4148-B9CB-1CB6FC5F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pl-PL" dirty="0"/>
              <a:t>Dzięki za uwagę!</a:t>
            </a:r>
          </a:p>
        </p:txBody>
      </p:sp>
      <p:grpSp>
        <p:nvGrpSpPr>
          <p:cNvPr id="24" name="Grupa 23">
            <a:extLst>
              <a:ext uri="{FF2B5EF4-FFF2-40B4-BE49-F238E27FC236}">
                <a16:creationId xmlns:a16="http://schemas.microsoft.com/office/drawing/2014/main" id="{88DD262E-E5F6-42B8-989E-7916B2856B7A}"/>
              </a:ext>
            </a:extLst>
          </p:cNvPr>
          <p:cNvGrpSpPr/>
          <p:nvPr/>
        </p:nvGrpSpPr>
        <p:grpSpPr>
          <a:xfrm>
            <a:off x="5156365" y="4841110"/>
            <a:ext cx="1879270" cy="1645068"/>
            <a:chOff x="609600" y="871253"/>
            <a:chExt cx="1879270" cy="1645068"/>
          </a:xfrm>
        </p:grpSpPr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58D5EEC1-B846-48CD-B0C2-F2794A5C915B}"/>
                </a:ext>
              </a:extLst>
            </p:cNvPr>
            <p:cNvGrpSpPr/>
            <p:nvPr/>
          </p:nvGrpSpPr>
          <p:grpSpPr>
            <a:xfrm>
              <a:off x="609600" y="871253"/>
              <a:ext cx="1879270" cy="461666"/>
              <a:chOff x="3581400" y="5044970"/>
              <a:chExt cx="1879270" cy="461666"/>
            </a:xfrm>
          </p:grpSpPr>
          <p:pic>
            <p:nvPicPr>
              <p:cNvPr id="10" name="Obraz 9">
                <a:extLst>
                  <a:ext uri="{FF2B5EF4-FFF2-40B4-BE49-F238E27FC236}">
                    <a16:creationId xmlns:a16="http://schemas.microsoft.com/office/drawing/2014/main" id="{5FBEDCBE-01B9-4972-ACB8-A505743B8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504943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E968ECB-76AC-4966-8B4C-152FF6795557}"/>
                  </a:ext>
                </a:extLst>
              </p:cNvPr>
              <p:cNvSpPr txBox="1"/>
              <p:nvPr/>
            </p:nvSpPr>
            <p:spPr>
              <a:xfrm>
                <a:off x="4080164" y="5044970"/>
                <a:ext cx="1380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 i="1" dirty="0" err="1"/>
                  <a:t>pladonski</a:t>
                </a:r>
                <a:endParaRPr lang="pl-PL" sz="2400" i="1" dirty="0"/>
              </a:p>
            </p:txBody>
          </p:sp>
        </p:grp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BEC30720-F7C4-446F-9FFF-F80E929D6983}"/>
                </a:ext>
              </a:extLst>
            </p:cNvPr>
            <p:cNvGrpSpPr/>
            <p:nvPr/>
          </p:nvGrpSpPr>
          <p:grpSpPr>
            <a:xfrm>
              <a:off x="630382" y="1444405"/>
              <a:ext cx="1472037" cy="461665"/>
              <a:chOff x="3602182" y="5618122"/>
              <a:chExt cx="1472037" cy="461665"/>
            </a:xfrm>
          </p:grpSpPr>
          <p:pic>
            <p:nvPicPr>
              <p:cNvPr id="12" name="Obraz 11">
                <a:extLst>
                  <a:ext uri="{FF2B5EF4-FFF2-40B4-BE49-F238E27FC236}">
                    <a16:creationId xmlns:a16="http://schemas.microsoft.com/office/drawing/2014/main" id="{14D81910-2B5B-443E-A65A-C54B4FD1C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2182" y="562035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12986D0E-BE25-42D7-8425-11A00FB43BBC}"/>
                  </a:ext>
                </a:extLst>
              </p:cNvPr>
              <p:cNvSpPr txBox="1"/>
              <p:nvPr/>
            </p:nvSpPr>
            <p:spPr>
              <a:xfrm>
                <a:off x="4080164" y="5618122"/>
                <a:ext cx="994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 i="1" dirty="0" err="1"/>
                  <a:t>Voodu</a:t>
                </a:r>
                <a:endParaRPr lang="pl-PL" sz="2400" i="1" dirty="0"/>
              </a:p>
            </p:txBody>
          </p: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50D5D15A-EB33-429C-8C06-44E5D873E53E}"/>
                </a:ext>
              </a:extLst>
            </p:cNvPr>
            <p:cNvGrpSpPr/>
            <p:nvPr/>
          </p:nvGrpSpPr>
          <p:grpSpPr>
            <a:xfrm>
              <a:off x="609600" y="2017557"/>
              <a:ext cx="1879270" cy="498764"/>
              <a:chOff x="3581400" y="6191274"/>
              <a:chExt cx="1879270" cy="498764"/>
            </a:xfrm>
          </p:grpSpPr>
          <p:pic>
            <p:nvPicPr>
              <p:cNvPr id="11" name="Obraz 10">
                <a:extLst>
                  <a:ext uri="{FF2B5EF4-FFF2-40B4-BE49-F238E27FC236}">
                    <a16:creationId xmlns:a16="http://schemas.microsoft.com/office/drawing/2014/main" id="{EF9DC96A-5B05-4666-B2FA-6E2A0D8E0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191274"/>
                <a:ext cx="498764" cy="498764"/>
              </a:xfrm>
              <a:prstGeom prst="rect">
                <a:avLst/>
              </a:prstGeom>
            </p:spPr>
          </p:pic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811A552E-1CC4-4CC3-84C6-CA0DF7A0A202}"/>
                  </a:ext>
                </a:extLst>
              </p:cNvPr>
              <p:cNvSpPr txBox="1"/>
              <p:nvPr/>
            </p:nvSpPr>
            <p:spPr>
              <a:xfrm>
                <a:off x="4080164" y="6209823"/>
                <a:ext cx="1380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 i="1" dirty="0" err="1"/>
                  <a:t>pladonski</a:t>
                </a:r>
                <a:endParaRPr lang="pl-PL" sz="24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6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D59419F-2067-4A1D-A447-01E67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dirty="0"/>
              <a:t>Czym jest chmura?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F65CAC5-7299-44AC-BA8E-90115FFE2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101263-3BFE-4F9F-B1CC-5F19B7F7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64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6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 to jest chmura?</a:t>
            </a:r>
          </a:p>
        </p:txBody>
      </p:sp>
    </p:spTree>
    <p:extLst>
      <p:ext uri="{BB962C8B-B14F-4D97-AF65-F5344CB8AC3E}">
        <p14:creationId xmlns:p14="http://schemas.microsoft.com/office/powerpoint/2010/main" val="37658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756DC9-9D3F-40A0-9F10-6D737F8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7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5292A77-7E54-49F1-9096-C64BB1C17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6155"/>
            <a:ext cx="12192002" cy="695031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2F84F6E-FEE5-4E81-B0C7-8FAD55316B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23232"/>
              </a:clrFrom>
              <a:clrTo>
                <a:srgbClr val="3232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76200"/>
            <a:ext cx="2438400" cy="25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756DC9-9D3F-40A0-9F10-6D737F8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8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5292A77-7E54-49F1-9096-C64BB1C17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2F84F6E-FEE5-4E81-B0C7-8FAD55316B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23232"/>
              </a:clrFrom>
              <a:clrTo>
                <a:srgbClr val="3232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04800"/>
            <a:ext cx="343892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19382AB6-C85A-49DE-B527-1753AA0D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9</a:t>
            </a:fld>
            <a:endParaRPr lang="pl-PL" dirty="0"/>
          </a:p>
        </p:txBody>
      </p:sp>
      <p:pic>
        <p:nvPicPr>
          <p:cNvPr id="5" name="Obraz 4">
            <a:hlinkClick r:id="rId2"/>
            <a:extLst>
              <a:ext uri="{FF2B5EF4-FFF2-40B4-BE49-F238E27FC236}">
                <a16:creationId xmlns:a16="http://schemas.microsoft.com/office/drawing/2014/main" id="{9E5352E7-4BE7-41AB-889E-2958CB289E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9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łyszcząc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warcie.pptx" id="{894E410C-DB8F-4D23-A3FF-B91CC2594AD8}" vid="{54ED73B7-EEC5-4C62-B5A2-1FE8B4251BA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NETPL_template</Template>
  <TotalTime>495</TotalTime>
  <Words>792</Words>
  <Application>Microsoft Office PowerPoint</Application>
  <PresentationFormat>Panoramiczny</PresentationFormat>
  <Paragraphs>167</Paragraphs>
  <Slides>41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8" baseType="lpstr">
      <vt:lpstr>Arial</vt:lpstr>
      <vt:lpstr>Calibri</vt:lpstr>
      <vt:lpstr>Segoe UI</vt:lpstr>
      <vt:lpstr>Segoe UI Semibold</vt:lpstr>
      <vt:lpstr>Segoe UI Semilight</vt:lpstr>
      <vt:lpstr>Wingdings 2</vt:lpstr>
      <vt:lpstr>HDOfficeLightV0</vt:lpstr>
      <vt:lpstr>Microsoft Azure</vt:lpstr>
      <vt:lpstr>Agenda</vt:lpstr>
      <vt:lpstr>O mnie</vt:lpstr>
      <vt:lpstr>Prezentacja programu PowerPoint</vt:lpstr>
      <vt:lpstr>Czym jest chmura?</vt:lpstr>
      <vt:lpstr>Co to jest chmura?</vt:lpstr>
      <vt:lpstr>Prezentacja programu PowerPoint</vt:lpstr>
      <vt:lpstr>Prezentacja programu PowerPoint</vt:lpstr>
      <vt:lpstr>Prezentacja programu PowerPoint</vt:lpstr>
      <vt:lpstr>Chmura = cudze komputery, z których możemy korzystać</vt:lpstr>
      <vt:lpstr>Jak z niej korzystać?</vt:lpstr>
      <vt:lpstr>Wystarczy poprosić</vt:lpstr>
      <vt:lpstr>Po co z niej korzystać?</vt:lpstr>
      <vt:lpstr>Prezentacja programu PowerPoint</vt:lpstr>
      <vt:lpstr>Jakie usługi udostępnia Microsoft Azure?</vt:lpstr>
      <vt:lpstr>Prezentacja programu PowerPoint</vt:lpstr>
      <vt:lpstr>Prezentacja programu PowerPoint</vt:lpstr>
      <vt:lpstr>Prezentacja programu PowerPoint</vt:lpstr>
      <vt:lpstr>Usługi dla aplikacji internetowych</vt:lpstr>
      <vt:lpstr>Wordpress</vt:lpstr>
      <vt:lpstr>Wordpress jest wszędzie</vt:lpstr>
      <vt:lpstr>Prezentacja programu PowerPoint</vt:lpstr>
      <vt:lpstr>Prezentacja programu PowerPoint</vt:lpstr>
      <vt:lpstr>Prezentacja programu PowerPoint</vt:lpstr>
      <vt:lpstr>Statyczna strona</vt:lpstr>
      <vt:lpstr>Prezentacja programu PowerPoint</vt:lpstr>
      <vt:lpstr>Aplikacja webowa</vt:lpstr>
      <vt:lpstr>Prezentacja programu PowerPoint</vt:lpstr>
      <vt:lpstr>Usługi serverless</vt:lpstr>
      <vt:lpstr>Serverless?</vt:lpstr>
      <vt:lpstr>Prezentacja programu PowerPoint</vt:lpstr>
      <vt:lpstr>Azure Functions</vt:lpstr>
      <vt:lpstr>Prezentacja programu PowerPoint</vt:lpstr>
      <vt:lpstr>Usługi kognitywne</vt:lpstr>
      <vt:lpstr>Cognitive Services?</vt:lpstr>
      <vt:lpstr>Prezentacja programu PowerPoint</vt:lpstr>
      <vt:lpstr>Podsumowanie</vt:lpstr>
      <vt:lpstr>Dzięki chmurze można szybko i łatwo korzystać z usług, które przyspieszają różne aspekty rozwijania aplikacji.</vt:lpstr>
      <vt:lpstr>Przydatne linki</vt:lpstr>
      <vt:lpstr>Pytania?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</dc:title>
  <dc:creator>Piotr Ładoński</dc:creator>
  <cp:lastModifiedBy>Piotr Ładoński</cp:lastModifiedBy>
  <cp:revision>41</cp:revision>
  <dcterms:created xsi:type="dcterms:W3CDTF">2019-03-25T18:23:36Z</dcterms:created>
  <dcterms:modified xsi:type="dcterms:W3CDTF">2019-03-26T02:39:12Z</dcterms:modified>
</cp:coreProperties>
</file>