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4"/>
  </p:sldMasterIdLst>
  <p:notesMasterIdLst>
    <p:notesMasterId r:id="rId28"/>
  </p:notesMasterIdLst>
  <p:sldIdLst>
    <p:sldId id="256" r:id="rId5"/>
    <p:sldId id="257" r:id="rId6"/>
    <p:sldId id="260" r:id="rId7"/>
    <p:sldId id="275" r:id="rId8"/>
    <p:sldId id="263" r:id="rId9"/>
    <p:sldId id="272" r:id="rId10"/>
    <p:sldId id="264" r:id="rId11"/>
    <p:sldId id="271" r:id="rId12"/>
    <p:sldId id="276" r:id="rId13"/>
    <p:sldId id="265" r:id="rId14"/>
    <p:sldId id="285" r:id="rId15"/>
    <p:sldId id="284" r:id="rId16"/>
    <p:sldId id="266" r:id="rId17"/>
    <p:sldId id="270" r:id="rId18"/>
    <p:sldId id="277" r:id="rId19"/>
    <p:sldId id="278" r:id="rId20"/>
    <p:sldId id="267" r:id="rId21"/>
    <p:sldId id="279" r:id="rId22"/>
    <p:sldId id="268" r:id="rId23"/>
    <p:sldId id="281" r:id="rId24"/>
    <p:sldId id="282" r:id="rId25"/>
    <p:sldId id="283"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0B4A14-7F6D-4728-80C5-61C7FF281B6F}">
          <p14:sldIdLst>
            <p14:sldId id="256"/>
            <p14:sldId id="257"/>
            <p14:sldId id="260"/>
            <p14:sldId id="275"/>
            <p14:sldId id="263"/>
            <p14:sldId id="272"/>
            <p14:sldId id="264"/>
            <p14:sldId id="271"/>
            <p14:sldId id="276"/>
            <p14:sldId id="265"/>
            <p14:sldId id="285"/>
            <p14:sldId id="284"/>
            <p14:sldId id="266"/>
            <p14:sldId id="270"/>
            <p14:sldId id="277"/>
            <p14:sldId id="278"/>
            <p14:sldId id="267"/>
            <p14:sldId id="279"/>
            <p14:sldId id="268"/>
            <p14:sldId id="281"/>
            <p14:sldId id="282"/>
            <p14:sldId id="283"/>
            <p14:sldId id="28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minic Nahous" initials="DN" lastIdx="5" clrIdx="0">
    <p:extLst>
      <p:ext uri="{19B8F6BF-5375-455C-9EA6-DF929625EA0E}">
        <p15:presenceInfo xmlns:p15="http://schemas.microsoft.com/office/powerpoint/2012/main" userId="S::dominicn@microsoft.com::e8ba59ba-88f4-48c8-b161-97c3dd1e2e4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7FCC27"/>
    <a:srgbClr val="231F20"/>
    <a:srgbClr val="151628"/>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56"/>
    <p:restoredTop sz="52205"/>
  </p:normalViewPr>
  <p:slideViewPr>
    <p:cSldViewPr snapToGrid="0" snapToObjects="1">
      <p:cViewPr varScale="1">
        <p:scale>
          <a:sx n="56" d="100"/>
          <a:sy n="56" d="100"/>
        </p:scale>
        <p:origin x="27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438622-0837-4E9E-A16C-0B0206CE676E}" type="datetimeFigureOut">
              <a:rPr lang="en-US" smtClean="0"/>
              <a:t>9/5/18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E778D-2A57-4226-B72B-26EA3CA60131}" type="slidenum">
              <a:rPr lang="en-US" smtClean="0"/>
              <a:t>‹#›</a:t>
            </a:fld>
            <a:endParaRPr lang="en-US"/>
          </a:p>
        </p:txBody>
      </p:sp>
    </p:spTree>
    <p:extLst>
      <p:ext uri="{BB962C8B-B14F-4D97-AF65-F5344CB8AC3E}">
        <p14:creationId xmlns:p14="http://schemas.microsoft.com/office/powerpoint/2010/main" val="906552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E778D-2A57-4226-B72B-26EA3CA60131}" type="slidenum">
              <a:rPr lang="en-US" smtClean="0"/>
              <a:t>1</a:t>
            </a:fld>
            <a:endParaRPr lang="en-US"/>
          </a:p>
        </p:txBody>
      </p:sp>
    </p:spTree>
    <p:extLst>
      <p:ext uri="{BB962C8B-B14F-4D97-AF65-F5344CB8AC3E}">
        <p14:creationId xmlns:p14="http://schemas.microsoft.com/office/powerpoint/2010/main" val="2610550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10</a:t>
            </a:fld>
            <a:endParaRPr lang="en-US"/>
          </a:p>
        </p:txBody>
      </p:sp>
    </p:spTree>
    <p:extLst>
      <p:ext uri="{BB962C8B-B14F-4D97-AF65-F5344CB8AC3E}">
        <p14:creationId xmlns:p14="http://schemas.microsoft.com/office/powerpoint/2010/main" val="2877676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ASP.NET Core, you can develop awesome, cloud-based, internet connected cross-platform applications. You have the ability to create web apps, services, backends, and you can even hook up your coffee pot to the internet using IoT.</a:t>
            </a:r>
          </a:p>
          <a:p>
            <a:endParaRPr lang="en-US" dirty="0"/>
          </a:p>
          <a:p>
            <a:r>
              <a:rPr lang="en-US" dirty="0"/>
              <a:t>At the moment, Visual Studio for Mac Supports the .NET Core 2.1 SDK. </a:t>
            </a:r>
          </a:p>
          <a:p>
            <a:endParaRPr lang="en-US" dirty="0"/>
          </a:p>
          <a:p>
            <a:r>
              <a:rPr lang="en-US"/>
              <a:t>You’ll be able to </a:t>
            </a:r>
            <a:r>
              <a:rPr lang="en-US" dirty="0"/>
              <a:t>create web apps using razor pages or MVC in addition to </a:t>
            </a:r>
            <a:r>
              <a:rPr lang="en-US" dirty="0" err="1"/>
              <a:t>asp.net</a:t>
            </a:r>
            <a:r>
              <a:rPr lang="en-US" dirty="0"/>
              <a:t> web </a:t>
            </a:r>
            <a:r>
              <a:rPr lang="en-US" dirty="0" err="1"/>
              <a:t>api</a:t>
            </a:r>
            <a:r>
              <a:rPr lang="en-US" dirty="0"/>
              <a:t> projects.</a:t>
            </a:r>
          </a:p>
          <a:p>
            <a:endParaRPr lang="en-US" dirty="0"/>
          </a:p>
          <a:p>
            <a:r>
              <a:rPr lang="en-US"/>
              <a:t>Now with </a:t>
            </a:r>
            <a:r>
              <a:rPr lang="en-US" dirty="0"/>
              <a:t>this comes </a:t>
            </a:r>
            <a:r>
              <a:rPr lang="en-US" dirty="0" err="1"/>
              <a:t>intellisense</a:t>
            </a:r>
            <a:r>
              <a:rPr lang="en-US" dirty="0"/>
              <a:t>, formatting, and a number of other features for various files including Razor, Typescript, </a:t>
            </a:r>
            <a:r>
              <a:rPr lang="en-US" dirty="0" err="1"/>
              <a:t>Javascript</a:t>
            </a:r>
            <a:r>
              <a:rPr lang="en-US" dirty="0"/>
              <a:t>, CSS, and Html. </a:t>
            </a:r>
          </a:p>
          <a:p>
            <a:endParaRPr lang="en-US" dirty="0"/>
          </a:p>
          <a:p>
            <a:r>
              <a:rPr lang="en-US"/>
              <a:t>You can also hook up with </a:t>
            </a:r>
            <a:r>
              <a:rPr lang="en-US" dirty="0"/>
              <a:t>Docker</a:t>
            </a:r>
            <a:r>
              <a:rPr lang="en-US"/>
              <a:t> and throw your</a:t>
            </a:r>
            <a:r>
              <a:rPr lang="en-US" dirty="0"/>
              <a:t>  ASP.NET Core projects</a:t>
            </a:r>
            <a:r>
              <a:rPr lang="en-US"/>
              <a:t> into containers!</a:t>
            </a:r>
            <a:endParaRPr lang="en-US" dirty="0"/>
          </a:p>
          <a:p>
            <a:endParaRPr lang="en-US" dirty="0"/>
          </a:p>
          <a:p>
            <a:r>
              <a:rPr lang="en-US"/>
              <a:t>Last thing for now – I wanted to just indicate that you</a:t>
            </a:r>
            <a:r>
              <a:rPr lang="en-US" dirty="0"/>
              <a:t> can configure the location of your .NET Core SDK from the IDE’s preferences page</a:t>
            </a:r>
          </a:p>
          <a:p>
            <a:endParaRPr lang="en-US" dirty="0"/>
          </a:p>
          <a:p>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11</a:t>
            </a:fld>
            <a:endParaRPr lang="en-US"/>
          </a:p>
        </p:txBody>
      </p:sp>
    </p:spTree>
    <p:extLst>
      <p:ext uri="{BB962C8B-B14F-4D97-AF65-F5344CB8AC3E}">
        <p14:creationId xmlns:p14="http://schemas.microsoft.com/office/powerpoint/2010/main" val="2548512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12</a:t>
            </a:fld>
            <a:endParaRPr lang="en-US"/>
          </a:p>
        </p:txBody>
      </p:sp>
    </p:spTree>
    <p:extLst>
      <p:ext uri="{BB962C8B-B14F-4D97-AF65-F5344CB8AC3E}">
        <p14:creationId xmlns:p14="http://schemas.microsoft.com/office/powerpoint/2010/main" val="3451296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13</a:t>
            </a:fld>
            <a:endParaRPr lang="en-US"/>
          </a:p>
        </p:txBody>
      </p:sp>
    </p:spTree>
    <p:extLst>
      <p:ext uri="{BB962C8B-B14F-4D97-AF65-F5344CB8AC3E}">
        <p14:creationId xmlns:p14="http://schemas.microsoft.com/office/powerpoint/2010/main" val="3074478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Functions are a pretty new technology, just over a couple of years old. They're a serverless, event-driven way to get a quick task running (think image or order processing or events that you want to run on a schedule)  without the need to build a whole application or infrastructure behind it. You pay only for the time you use and can scale it with Azure.</a:t>
            </a:r>
          </a:p>
          <a:p>
            <a:endParaRPr lang="en-US" dirty="0"/>
          </a:p>
          <a:p>
            <a:r>
              <a:rPr lang="en-US" dirty="0"/>
              <a:t>In addition, Azure Functions tie in with various Azure and 3</a:t>
            </a:r>
            <a:r>
              <a:rPr lang="en-US" baseline="30000" dirty="0"/>
              <a:t>rd party</a:t>
            </a:r>
            <a:r>
              <a:rPr lang="en-US" dirty="0"/>
              <a:t> services like Cosmos DB or Twilio.</a:t>
            </a:r>
          </a:p>
          <a:p>
            <a:endParaRPr lang="en-US" dirty="0"/>
          </a:p>
          <a:p>
            <a:r>
              <a:rPr lang="en-US" dirty="0"/>
              <a:t>There’s a number of different templates available from a Blob Trigger to </a:t>
            </a:r>
            <a:r>
              <a:rPr lang="en-US" dirty="0" err="1"/>
              <a:t>Github</a:t>
            </a:r>
            <a:r>
              <a:rPr lang="en-US" dirty="0"/>
              <a:t> Webhook that allows you to get started quickly with common scenarios.</a:t>
            </a:r>
          </a:p>
          <a:p>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14</a:t>
            </a:fld>
            <a:endParaRPr lang="en-US"/>
          </a:p>
        </p:txBody>
      </p:sp>
    </p:spTree>
    <p:extLst>
      <p:ext uri="{BB962C8B-B14F-4D97-AF65-F5344CB8AC3E}">
        <p14:creationId xmlns:p14="http://schemas.microsoft.com/office/powerpoint/2010/main" val="776931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All Of our templates are supported for the the v2 azure functions runtime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We have </a:t>
            </a:r>
            <a:r>
              <a:rPr lang="en-US" dirty="0" err="1"/>
              <a:t>.net</a:t>
            </a:r>
            <a:r>
              <a:rPr lang="en-US" dirty="0"/>
              <a:t> 2.0 support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Templates available through NPD that you can configure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Deploy certain functions locally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With the newest release, we’re proud to announce that you can now Publish your function to Azure, and we’ll show you this in just a minute.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Visual Studio for Mac now allows you to to create your Azure Function from start to finish, right inside the IDE. Pretty cool, huh!</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15</a:t>
            </a:fld>
            <a:endParaRPr lang="en-US"/>
          </a:p>
        </p:txBody>
      </p:sp>
    </p:spTree>
    <p:extLst>
      <p:ext uri="{BB962C8B-B14F-4D97-AF65-F5344CB8AC3E}">
        <p14:creationId xmlns:p14="http://schemas.microsoft.com/office/powerpoint/2010/main" val="31995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16</a:t>
            </a:fld>
            <a:endParaRPr lang="en-US"/>
          </a:p>
        </p:txBody>
      </p:sp>
    </p:spTree>
    <p:extLst>
      <p:ext uri="{BB962C8B-B14F-4D97-AF65-F5344CB8AC3E}">
        <p14:creationId xmlns:p14="http://schemas.microsoft.com/office/powerpoint/2010/main" val="1033305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17</a:t>
            </a:fld>
            <a:endParaRPr lang="en-US"/>
          </a:p>
        </p:txBody>
      </p:sp>
    </p:spTree>
    <p:extLst>
      <p:ext uri="{BB962C8B-B14F-4D97-AF65-F5344CB8AC3E}">
        <p14:creationId xmlns:p14="http://schemas.microsoft.com/office/powerpoint/2010/main" val="129922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Right now Visual Studio for Mac supports Team Foundation Version Control (or TFVC, which is what I’ll call it from now on), Git, and Subversion.</a:t>
            </a:r>
          </a:p>
          <a:p>
            <a:endParaRPr lang="en-US" dirty="0"/>
          </a:p>
          <a:p>
            <a:r>
              <a:rPr lang="en-US" dirty="0"/>
              <a:t>TFVC support is currently in preview and can be added in via the gallery tab in the Extension manager. You can access the extension manager via the extension menu item in the the Visual Studio section of the menu bar.</a:t>
            </a:r>
          </a:p>
          <a:p>
            <a:endParaRPr lang="en-US" dirty="0"/>
          </a:p>
          <a:p>
            <a:r>
              <a:rPr lang="en-US" dirty="0"/>
              <a:t>Once you’ve installed it, make sure you restart Visual Studio for Mac. As the extension is in preview, we’re making frequent updates so keep it up to date by checking the updates tab in the extension manager periodically. </a:t>
            </a:r>
          </a:p>
          <a:p>
            <a:endParaRPr lang="en-US" dirty="0"/>
          </a:p>
          <a:p>
            <a:r>
              <a:rPr lang="en-US" dirty="0"/>
              <a:t>With the extension installed, you’ll be able to connect to TFS and VSTS repositories, create workspaces, navigate projects, and perform all the basic source control actions you’re used to.</a:t>
            </a:r>
          </a:p>
          <a:p>
            <a:endParaRPr lang="en-US" dirty="0"/>
          </a:p>
          <a:p>
            <a:r>
              <a:rPr lang="en-US" dirty="0"/>
              <a:t>Let’s move over to talk about Git and Subversion. Support for working with projects under Git and </a:t>
            </a:r>
            <a:r>
              <a:rPr lang="en-US" dirty="0" err="1"/>
              <a:t>Subuversion</a:t>
            </a:r>
            <a:r>
              <a:rPr lang="en-US" dirty="0"/>
              <a:t> version control is built into Visual Studio for Mac. The Version Control menu item will be your best friend when working with these options. You should note that Git is installed on your Mac out of the box. However, I’d advise giving that an update to make sure you’re on a recent version. Now that we’ve got that out of the way, you can hook up to Git repositories to enable pushing, pulling, and all the other good things you’d want to do when collaborating with others (or with yourself). Similarly, with Subversion, you’ll be able to connect to a repository, check out, update, and commit items back to the source. One important thing to note is that Subversion itself does not come installed on Macs. You’ll want to ensure you have that installed before using the feature in Visual Studio for Mac. One easy way to get it is by installing the Xcode command line tools.</a:t>
            </a:r>
          </a:p>
          <a:p>
            <a:endParaRPr lang="en-US" dirty="0"/>
          </a:p>
          <a:p>
            <a:r>
              <a:rPr lang="en-US" dirty="0"/>
              <a:t>You may be familiar with being ability to clone Git repos to VS2017 right from VSTS. We’re working on enabling this ability from </a:t>
            </a:r>
            <a:r>
              <a:rPr lang="en-US" dirty="0" err="1"/>
              <a:t>VSfM</a:t>
            </a:r>
            <a:r>
              <a:rPr lang="en-US" dirty="0"/>
              <a:t> as well! Stay tuned!</a:t>
            </a:r>
          </a:p>
          <a:p>
            <a:endParaRPr lang="en-US" dirty="0"/>
          </a:p>
          <a:p>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18</a:t>
            </a:fld>
            <a:endParaRPr lang="en-US"/>
          </a:p>
        </p:txBody>
      </p:sp>
    </p:spTree>
    <p:extLst>
      <p:ext uri="{BB962C8B-B14F-4D97-AF65-F5344CB8AC3E}">
        <p14:creationId xmlns:p14="http://schemas.microsoft.com/office/powerpoint/2010/main" val="29583337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19</a:t>
            </a:fld>
            <a:endParaRPr lang="en-US"/>
          </a:p>
        </p:txBody>
      </p:sp>
    </p:spTree>
    <p:extLst>
      <p:ext uri="{BB962C8B-B14F-4D97-AF65-F5344CB8AC3E}">
        <p14:creationId xmlns:p14="http://schemas.microsoft.com/office/powerpoint/2010/main" val="25070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2</a:t>
            </a:fld>
            <a:endParaRPr lang="en-US"/>
          </a:p>
        </p:txBody>
      </p:sp>
    </p:spTree>
    <p:extLst>
      <p:ext uri="{BB962C8B-B14F-4D97-AF65-F5344CB8AC3E}">
        <p14:creationId xmlns:p14="http://schemas.microsoft.com/office/powerpoint/2010/main" val="4284887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Stable – Ready for production</a:t>
            </a:r>
          </a:p>
          <a:p>
            <a:pPr lvl="0"/>
            <a:r>
              <a:rPr lang="en-US" dirty="0"/>
              <a:t>Beta – Latest Preview. This is updated every couple of weeks. You can see information on what’s in this channel at </a:t>
            </a:r>
            <a:r>
              <a:rPr lang="en-US" dirty="0" err="1"/>
              <a:t>aka.ms</a:t>
            </a:r>
            <a:r>
              <a:rPr lang="en-US" dirty="0"/>
              <a:t>/</a:t>
            </a:r>
            <a:r>
              <a:rPr lang="en-US" dirty="0" err="1"/>
              <a:t>vsmac</a:t>
            </a:r>
            <a:r>
              <a:rPr lang="en-US" dirty="0"/>
              <a:t>-preview-release-notes</a:t>
            </a:r>
          </a:p>
          <a:p>
            <a:pPr lvl="0"/>
            <a:r>
              <a:rPr lang="en-US" dirty="0"/>
              <a:t>Alpha – Weekly builds of exactly what we’ve been working on. This release is not classed as “content ready”.</a:t>
            </a:r>
          </a:p>
          <a:p>
            <a:pPr lvl="0"/>
            <a:r>
              <a:rPr lang="en-US" dirty="0"/>
              <a:t>Dynamic Channels – a way to provide special SDK or specific builds </a:t>
            </a:r>
            <a:r>
              <a:rPr lang="en-US" dirty="0" err="1"/>
              <a:t>eg.</a:t>
            </a:r>
            <a:r>
              <a:rPr lang="en-US" dirty="0"/>
              <a:t> Xcode 10</a:t>
            </a:r>
          </a:p>
          <a:p>
            <a:pPr lvl="0"/>
            <a:endParaRPr lang="en-US" dirty="0"/>
          </a:p>
          <a:p>
            <a:pPr lvl="0"/>
            <a:r>
              <a:rPr lang="en-US" dirty="0"/>
              <a:t>When new updates are available, you’ll  be prompted to download them by the updater dialog. There will also be a notification in the tool bar.</a:t>
            </a:r>
          </a:p>
          <a:p>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20</a:t>
            </a:fld>
            <a:endParaRPr lang="en-US"/>
          </a:p>
        </p:txBody>
      </p:sp>
    </p:spTree>
    <p:extLst>
      <p:ext uri="{BB962C8B-B14F-4D97-AF65-F5344CB8AC3E}">
        <p14:creationId xmlns:p14="http://schemas.microsoft.com/office/powerpoint/2010/main" val="1188398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21</a:t>
            </a:fld>
            <a:endParaRPr lang="en-US"/>
          </a:p>
        </p:txBody>
      </p:sp>
    </p:spTree>
    <p:extLst>
      <p:ext uri="{BB962C8B-B14F-4D97-AF65-F5344CB8AC3E}">
        <p14:creationId xmlns:p14="http://schemas.microsoft.com/office/powerpoint/2010/main" val="8950920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New feature in the latest release (7.6.4)</a:t>
            </a:r>
          </a:p>
          <a:p>
            <a:pPr marL="171450" indent="-171450">
              <a:buFontTx/>
              <a:buChar char="-"/>
            </a:pPr>
            <a:r>
              <a:rPr lang="en-US" sz="1200" b="0" i="0" kern="1200" dirty="0">
                <a:solidFill>
                  <a:schemeClr val="tx1"/>
                </a:solidFill>
                <a:effectLst/>
                <a:latin typeface="+mn-lt"/>
                <a:ea typeface="+mn-ea"/>
                <a:cs typeface="+mn-cs"/>
              </a:rPr>
              <a:t>From this dialog you can browse your followed issues, search for similar issues, or report a new problem</a:t>
            </a:r>
          </a:p>
        </p:txBody>
      </p:sp>
      <p:sp>
        <p:nvSpPr>
          <p:cNvPr id="4" name="Slide Number Placeholder 3"/>
          <p:cNvSpPr>
            <a:spLocks noGrp="1"/>
          </p:cNvSpPr>
          <p:nvPr>
            <p:ph type="sldNum" sz="quarter" idx="10"/>
          </p:nvPr>
        </p:nvSpPr>
        <p:spPr/>
        <p:txBody>
          <a:bodyPr/>
          <a:lstStyle/>
          <a:p>
            <a:fld id="{E0AE778D-2A57-4226-B72B-26EA3CA60131}" type="slidenum">
              <a:rPr lang="en-US" smtClean="0"/>
              <a:t>22</a:t>
            </a:fld>
            <a:endParaRPr lang="en-US"/>
          </a:p>
        </p:txBody>
      </p:sp>
    </p:spTree>
    <p:extLst>
      <p:ext uri="{BB962C8B-B14F-4D97-AF65-F5344CB8AC3E}">
        <p14:creationId xmlns:p14="http://schemas.microsoft.com/office/powerpoint/2010/main" val="18960605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23</a:t>
            </a:fld>
            <a:endParaRPr lang="en-US"/>
          </a:p>
        </p:txBody>
      </p:sp>
    </p:spTree>
    <p:extLst>
      <p:ext uri="{BB962C8B-B14F-4D97-AF65-F5344CB8AC3E}">
        <p14:creationId xmlns:p14="http://schemas.microsoft.com/office/powerpoint/2010/main" val="2725266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3</a:t>
            </a:fld>
            <a:endParaRPr lang="en-US"/>
          </a:p>
        </p:txBody>
      </p:sp>
    </p:spTree>
    <p:extLst>
      <p:ext uri="{BB962C8B-B14F-4D97-AF65-F5344CB8AC3E}">
        <p14:creationId xmlns:p14="http://schemas.microsoft.com/office/powerpoint/2010/main" val="1182493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4</a:t>
            </a:fld>
            <a:endParaRPr lang="en-US"/>
          </a:p>
        </p:txBody>
      </p:sp>
    </p:spTree>
    <p:extLst>
      <p:ext uri="{BB962C8B-B14F-4D97-AF65-F5344CB8AC3E}">
        <p14:creationId xmlns:p14="http://schemas.microsoft.com/office/powerpoint/2010/main" val="1229018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 Studio for Mac is a native macOS application that has the look and feel you'd expect on a Mac!  For those of you used to Visual Studio on Windows, we know sometimes this may be be jarring, so where possible we try to be mindful of the differences.</a:t>
            </a:r>
          </a:p>
          <a:p>
            <a:endParaRPr lang="en-US" dirty="0"/>
          </a:p>
          <a:p>
            <a:r>
              <a:rPr lang="en-US" dirty="0"/>
              <a:t>We make things easier for you by providing a single download of Visual Studio for Mac. Once you've installed </a:t>
            </a:r>
            <a:r>
              <a:rPr lang="en-US" dirty="0" err="1"/>
              <a:t>VSfM</a:t>
            </a:r>
            <a:r>
              <a:rPr lang="en-US" dirty="0"/>
              <a:t>, you can activate your existing VS subscription by logging in to the IDE. It's not a problem at all if you don’t have a VS subscription. If you’re eligible, you can use VS for Mac Community for free!</a:t>
            </a:r>
          </a:p>
          <a:p>
            <a:endParaRPr lang="en-US" dirty="0"/>
          </a:p>
          <a:p>
            <a:r>
              <a:rPr lang="en-US" dirty="0"/>
              <a:t>From the File &gt; New Solution menu you can access a variety of new project templates to create .NET Core and ASP.NET Core projects, develop cross platform mobile applications with Xamarin, deploy and connect to Azure and work with Azure Functions, which Amy will talk about later! The last thing I wanted to talk about – and it’s something I’m personally very excited about – is that Visual Studio for Mac is now the official home of Unity on the Mac. So you can develop your Unity games using Visual Studio for Mac.</a:t>
            </a:r>
          </a:p>
        </p:txBody>
      </p:sp>
      <p:sp>
        <p:nvSpPr>
          <p:cNvPr id="4" name="Slide Number Placeholder 3"/>
          <p:cNvSpPr>
            <a:spLocks noGrp="1"/>
          </p:cNvSpPr>
          <p:nvPr>
            <p:ph type="sldNum" sz="quarter" idx="10"/>
          </p:nvPr>
        </p:nvSpPr>
        <p:spPr/>
        <p:txBody>
          <a:bodyPr/>
          <a:lstStyle/>
          <a:p>
            <a:fld id="{E0AE778D-2A57-4226-B72B-26EA3CA60131}" type="slidenum">
              <a:rPr lang="en-US" smtClean="0"/>
              <a:t>5</a:t>
            </a:fld>
            <a:endParaRPr lang="en-US"/>
          </a:p>
        </p:txBody>
      </p:sp>
    </p:spTree>
    <p:extLst>
      <p:ext uri="{BB962C8B-B14F-4D97-AF65-F5344CB8AC3E}">
        <p14:creationId xmlns:p14="http://schemas.microsoft.com/office/powerpoint/2010/main" val="742047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Right now with Visual Studio for Mac, we support C# - a language  which is commonly used for creating cross platform applications in </a:t>
            </a:r>
            <a:r>
              <a:rPr lang="en-US" dirty="0" err="1"/>
              <a:t>VSfM</a:t>
            </a:r>
            <a:r>
              <a:rPr lang="en-US" dirty="0"/>
              <a:t> - through version 7!</a:t>
            </a:r>
          </a:p>
          <a:p>
            <a:endParaRPr lang="en-US" dirty="0"/>
          </a:p>
          <a:p>
            <a:r>
              <a:rPr lang="en-US" dirty="0"/>
              <a:t>For those of you that prefer strongly-typed functional programming languages, we’re looking out for you too! You have the ability to write and debug in F#</a:t>
            </a:r>
          </a:p>
          <a:p>
            <a:endParaRPr lang="en-US" dirty="0"/>
          </a:p>
          <a:p>
            <a:r>
              <a:rPr lang="en-US" dirty="0"/>
              <a:t>We have editor support for Razor, </a:t>
            </a:r>
            <a:r>
              <a:rPr lang="en-US" dirty="0" err="1"/>
              <a:t>Javascript</a:t>
            </a:r>
            <a:r>
              <a:rPr lang="en-US" dirty="0"/>
              <a:t>, Typescript, HTML and CSS, giving you access to syntax highlighting and IntelliSense if you’re writing for the web!</a:t>
            </a:r>
          </a:p>
          <a:p>
            <a:endParaRPr lang="en-US" dirty="0"/>
          </a:p>
          <a:p>
            <a:r>
              <a:rPr lang="en-US" dirty="0"/>
              <a:t>Speaking of IntelliSense, you’ll be happy to know that IntelliSense, along with the rich set of analyzers, code fixes and </a:t>
            </a:r>
            <a:r>
              <a:rPr lang="en-US" dirty="0" err="1"/>
              <a:t>refactorings</a:t>
            </a:r>
            <a:r>
              <a:rPr lang="en-US" dirty="0"/>
              <a:t> in Visual Studio for Mac are powered by Roslyn, the same engine that drives Visual Studio on Windows.</a:t>
            </a:r>
          </a:p>
          <a:p>
            <a:endParaRPr lang="en-US" dirty="0"/>
          </a:p>
          <a:p>
            <a:r>
              <a:rPr lang="en-US" sz="1200" b="0" i="0" kern="1200" dirty="0">
                <a:solidFill>
                  <a:schemeClr val="tx1"/>
                </a:solidFill>
                <a:effectLst/>
                <a:latin typeface="+mn-lt"/>
                <a:ea typeface="+mn-ea"/>
                <a:cs typeface="+mn-cs"/>
              </a:rPr>
              <a:t>We all know it’s important to test. For those of you that are more responsible than I am, you’ll be happy to know that Visual Studio for Mac allows you to use </a:t>
            </a:r>
            <a:r>
              <a:rPr lang="en-US" sz="1200" b="0" i="0" kern="1200" dirty="0" err="1">
                <a:solidFill>
                  <a:schemeClr val="tx1"/>
                </a:solidFill>
                <a:effectLst/>
                <a:latin typeface="+mn-lt"/>
                <a:ea typeface="+mn-ea"/>
                <a:cs typeface="+mn-cs"/>
              </a:rPr>
              <a:t>VSTest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nUnit</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xUnit</a:t>
            </a:r>
            <a:r>
              <a:rPr lang="en-US" sz="1200" b="0" i="0" kern="1200" dirty="0">
                <a:solidFill>
                  <a:schemeClr val="tx1"/>
                </a:solidFill>
                <a:effectLst/>
                <a:latin typeface="+mn-lt"/>
                <a:ea typeface="+mn-ea"/>
                <a:cs typeface="+mn-cs"/>
              </a:rPr>
              <a:t> to help you maintain health and ensure code coverage.</a:t>
            </a:r>
          </a:p>
          <a:p>
            <a:endParaRPr lang="en-US" dirty="0"/>
          </a:p>
          <a:p>
            <a:r>
              <a:rPr lang="en-US" dirty="0"/>
              <a:t>The last thing for now - you’ll also have the ability to employ version control in your projects, which I’ll talk about a little later!</a:t>
            </a:r>
          </a:p>
        </p:txBody>
      </p:sp>
      <p:sp>
        <p:nvSpPr>
          <p:cNvPr id="4" name="Slide Number Placeholder 3"/>
          <p:cNvSpPr>
            <a:spLocks noGrp="1"/>
          </p:cNvSpPr>
          <p:nvPr>
            <p:ph type="sldNum" sz="quarter" idx="10"/>
          </p:nvPr>
        </p:nvSpPr>
        <p:spPr/>
        <p:txBody>
          <a:bodyPr/>
          <a:lstStyle/>
          <a:p>
            <a:fld id="{E0AE778D-2A57-4226-B72B-26EA3CA60131}" type="slidenum">
              <a:rPr lang="en-US" smtClean="0"/>
              <a:t>6</a:t>
            </a:fld>
            <a:endParaRPr lang="en-US"/>
          </a:p>
        </p:txBody>
      </p:sp>
    </p:spTree>
    <p:extLst>
      <p:ext uri="{BB962C8B-B14F-4D97-AF65-F5344CB8AC3E}">
        <p14:creationId xmlns:p14="http://schemas.microsoft.com/office/powerpoint/2010/main" val="2735845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7</a:t>
            </a:fld>
            <a:endParaRPr lang="en-US"/>
          </a:p>
        </p:txBody>
      </p:sp>
    </p:spTree>
    <p:extLst>
      <p:ext uri="{BB962C8B-B14F-4D97-AF65-F5344CB8AC3E}">
        <p14:creationId xmlns:p14="http://schemas.microsoft.com/office/powerpoint/2010/main" val="4248631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Okay, so first off there are three kinds of settings you'll want to be aware of when personalizing the IDE in Visual Studio for Mac: IDE </a:t>
            </a:r>
            <a:r>
              <a:rPr lang="en-US" dirty="0" err="1">
                <a:cs typeface="Calibri"/>
              </a:rPr>
              <a:t>prefs</a:t>
            </a:r>
            <a:r>
              <a:rPr lang="en-US" dirty="0">
                <a:cs typeface="Calibri"/>
              </a:rPr>
              <a:t>, </a:t>
            </a:r>
            <a:r>
              <a:rPr lang="en-US" dirty="0" err="1">
                <a:cs typeface="Calibri"/>
              </a:rPr>
              <a:t>proj</a:t>
            </a:r>
            <a:r>
              <a:rPr lang="en-US" dirty="0">
                <a:cs typeface="Calibri"/>
              </a:rPr>
              <a:t> options, policies.</a:t>
            </a:r>
          </a:p>
          <a:p>
            <a:endParaRPr lang="en-US" dirty="0">
              <a:cs typeface="Calibri"/>
            </a:endParaRPr>
          </a:p>
          <a:p>
            <a:r>
              <a:rPr lang="en-US" dirty="0">
                <a:cs typeface="Calibri"/>
              </a:rPr>
              <a:t>IDE Preferences: </a:t>
            </a:r>
          </a:p>
          <a:p>
            <a:r>
              <a:rPr lang="en-US" dirty="0">
                <a:cs typeface="Calibri"/>
              </a:rPr>
              <a:t> - Used to make the IDE function the way you want it. Things like themes and and code folding are IDE preferences. You can adjust these via the preferences dialog </a:t>
            </a:r>
          </a:p>
          <a:p>
            <a:endParaRPr lang="en-US" dirty="0">
              <a:cs typeface="Calibri"/>
            </a:endParaRPr>
          </a:p>
          <a:p>
            <a:r>
              <a:rPr lang="en-US" dirty="0">
                <a:cs typeface="Calibri"/>
              </a:rPr>
              <a:t>Project options: </a:t>
            </a:r>
          </a:p>
          <a:p>
            <a:r>
              <a:rPr lang="en-US" dirty="0">
                <a:cs typeface="Calibri"/>
              </a:rPr>
              <a:t>- these affect how your app is built so things like build configurations and compiler options are included here. You can get to the project options by right-clicking on your project in the solution pad on the left side of the IDE</a:t>
            </a:r>
          </a:p>
          <a:p>
            <a:endParaRPr lang="en-US" dirty="0">
              <a:cs typeface="Calibri"/>
            </a:endParaRPr>
          </a:p>
          <a:p>
            <a:r>
              <a:rPr lang="en-US" dirty="0">
                <a:cs typeface="Calibri"/>
              </a:rPr>
              <a:t>Policies: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 These relate to your code styling and formatting. You can adjust these via the preferences dialog </a:t>
            </a:r>
          </a:p>
        </p:txBody>
      </p:sp>
      <p:sp>
        <p:nvSpPr>
          <p:cNvPr id="4" name="Slide Number Placeholder 3"/>
          <p:cNvSpPr>
            <a:spLocks noGrp="1"/>
          </p:cNvSpPr>
          <p:nvPr>
            <p:ph type="sldNum" sz="quarter" idx="5"/>
          </p:nvPr>
        </p:nvSpPr>
        <p:spPr/>
        <p:txBody>
          <a:bodyPr/>
          <a:lstStyle/>
          <a:p>
            <a:fld id="{E0AE778D-2A57-4226-B72B-26EA3CA60131}" type="slidenum">
              <a:rPr lang="en-US" smtClean="0"/>
              <a:t>8</a:t>
            </a:fld>
            <a:endParaRPr lang="en-US"/>
          </a:p>
        </p:txBody>
      </p:sp>
    </p:spTree>
    <p:extLst>
      <p:ext uri="{BB962C8B-B14F-4D97-AF65-F5344CB8AC3E}">
        <p14:creationId xmlns:p14="http://schemas.microsoft.com/office/powerpoint/2010/main" val="1425803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AE778D-2A57-4226-B72B-26EA3CA60131}" type="slidenum">
              <a:rPr lang="en-US" smtClean="0"/>
              <a:t>9</a:t>
            </a:fld>
            <a:endParaRPr lang="en-US"/>
          </a:p>
        </p:txBody>
      </p:sp>
    </p:spTree>
    <p:extLst>
      <p:ext uri="{BB962C8B-B14F-4D97-AF65-F5344CB8AC3E}">
        <p14:creationId xmlns:p14="http://schemas.microsoft.com/office/powerpoint/2010/main" val="6846388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8.svg"/><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7.svg"/><Relationship Id="rId4" Type="http://schemas.openxmlformats.org/officeDocument/2006/relationships/image" Target="../media/image16.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4.sv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1.emf"/><Relationship Id="rId5" Type="http://schemas.openxmlformats.org/officeDocument/2006/relationships/image" Target="../media/image6.svg"/><Relationship Id="rId10" Type="http://schemas.openxmlformats.org/officeDocument/2006/relationships/image" Target="../media/image10.svg"/><Relationship Id="rId4" Type="http://schemas.openxmlformats.org/officeDocument/2006/relationships/image" Target="../media/image5.png"/><Relationship Id="rId9"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3.svg"/><Relationship Id="rId7"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2.sv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3.sv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13.svg"/><Relationship Id="rId7"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pic>
        <p:nvPicPr>
          <p:cNvPr id="7" name="Picture 6">
            <a:extLst>
              <a:ext uri="{FF2B5EF4-FFF2-40B4-BE49-F238E27FC236}">
                <a16:creationId xmlns:a16="http://schemas.microsoft.com/office/drawing/2014/main" id="{ED0A4477-3871-4DF2-9A11-758395CBB30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620934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 name="Group 3">
            <a:extLst>
              <a:ext uri="{FF2B5EF4-FFF2-40B4-BE49-F238E27FC236}">
                <a16:creationId xmlns:a16="http://schemas.microsoft.com/office/drawing/2014/main" id="{CDE476F8-3202-455E-A5A9-12A7BD05A45E}"/>
              </a:ext>
            </a:extLst>
          </p:cNvPr>
          <p:cNvGrpSpPr/>
          <p:nvPr userDrawn="1"/>
        </p:nvGrpSpPr>
        <p:grpSpPr>
          <a:xfrm>
            <a:off x="8748345" y="5922334"/>
            <a:ext cx="3378393" cy="899665"/>
            <a:chOff x="8748345" y="5922334"/>
            <a:chExt cx="3378393" cy="899665"/>
          </a:xfrm>
        </p:grpSpPr>
        <p:pic>
          <p:nvPicPr>
            <p:cNvPr id="5" name="Graphic 4">
              <a:extLst>
                <a:ext uri="{FF2B5EF4-FFF2-40B4-BE49-F238E27FC236}">
                  <a16:creationId xmlns:a16="http://schemas.microsoft.com/office/drawing/2014/main" id="{E253B176-78F6-4B3B-BFA1-2D5A8310F44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84787" y="5922334"/>
              <a:ext cx="841951" cy="899665"/>
            </a:xfrm>
            <a:prstGeom prst="rect">
              <a:avLst/>
            </a:prstGeom>
          </p:spPr>
        </p:pic>
        <p:pic>
          <p:nvPicPr>
            <p:cNvPr id="7" name="Graphic 6">
              <a:extLst>
                <a:ext uri="{FF2B5EF4-FFF2-40B4-BE49-F238E27FC236}">
                  <a16:creationId xmlns:a16="http://schemas.microsoft.com/office/drawing/2014/main" id="{360A974D-3BFC-4EF7-9851-AC064B247D0B}"/>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48345" y="6477933"/>
              <a:ext cx="2474643" cy="300106"/>
            </a:xfrm>
            <a:prstGeom prst="rect">
              <a:avLst/>
            </a:prstGeom>
          </p:spPr>
        </p:pic>
      </p:grpSp>
    </p:spTree>
    <p:extLst>
      <p:ext uri="{BB962C8B-B14F-4D97-AF65-F5344CB8AC3E}">
        <p14:creationId xmlns:p14="http://schemas.microsoft.com/office/powerpoint/2010/main" val="306715219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3"/>
          <p:cNvSpPr>
            <a:spLocks noGrp="1"/>
          </p:cNvSpPr>
          <p:nvPr>
            <p:ph type="body" sz="quarter" idx="10"/>
          </p:nvPr>
        </p:nvSpPr>
        <p:spPr>
          <a:xfrm>
            <a:off x="178135" y="2082614"/>
            <a:ext cx="3927804" cy="3586208"/>
          </a:xfrm>
          <a:solidFill>
            <a:schemeClr val="accent2"/>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158259" y="2082614"/>
            <a:ext cx="3927804" cy="3586208"/>
          </a:xfrm>
          <a:solidFill>
            <a:schemeClr val="accent3"/>
          </a:solidFill>
          <a:ln>
            <a:noFill/>
          </a:ln>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p:cNvSpPr>
            <a:spLocks noGrp="1"/>
          </p:cNvSpPr>
          <p:nvPr>
            <p:ph type="body" sz="quarter" idx="12"/>
          </p:nvPr>
        </p:nvSpPr>
        <p:spPr>
          <a:xfrm>
            <a:off x="8138382" y="2082614"/>
            <a:ext cx="3875483" cy="3586208"/>
          </a:xfrm>
          <a:solidFill>
            <a:schemeClr val="accent1"/>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oup 6">
            <a:extLst>
              <a:ext uri="{FF2B5EF4-FFF2-40B4-BE49-F238E27FC236}">
                <a16:creationId xmlns:a16="http://schemas.microsoft.com/office/drawing/2014/main" id="{93C1D21A-13FA-4921-8587-2676E9000AD2}"/>
              </a:ext>
            </a:extLst>
          </p:cNvPr>
          <p:cNvGrpSpPr/>
          <p:nvPr userDrawn="1"/>
        </p:nvGrpSpPr>
        <p:grpSpPr>
          <a:xfrm>
            <a:off x="8748345" y="5922334"/>
            <a:ext cx="3378393" cy="899665"/>
            <a:chOff x="8748345" y="5922334"/>
            <a:chExt cx="3378393" cy="899665"/>
          </a:xfrm>
        </p:grpSpPr>
        <p:pic>
          <p:nvPicPr>
            <p:cNvPr id="9" name="Graphic 8">
              <a:extLst>
                <a:ext uri="{FF2B5EF4-FFF2-40B4-BE49-F238E27FC236}">
                  <a16:creationId xmlns:a16="http://schemas.microsoft.com/office/drawing/2014/main" id="{1B6611E8-3581-489B-99BB-A28D1070497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84787" y="5922334"/>
              <a:ext cx="841951" cy="899665"/>
            </a:xfrm>
            <a:prstGeom prst="rect">
              <a:avLst/>
            </a:prstGeom>
          </p:spPr>
        </p:pic>
        <p:pic>
          <p:nvPicPr>
            <p:cNvPr id="10" name="Graphic 9">
              <a:extLst>
                <a:ext uri="{FF2B5EF4-FFF2-40B4-BE49-F238E27FC236}">
                  <a16:creationId xmlns:a16="http://schemas.microsoft.com/office/drawing/2014/main" id="{863807A5-741F-4EF9-ADF0-D6CF1F16FCF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48345" y="6477933"/>
              <a:ext cx="2474643" cy="300106"/>
            </a:xfrm>
            <a:prstGeom prst="rect">
              <a:avLst/>
            </a:prstGeom>
          </p:spPr>
        </p:pic>
      </p:grpSp>
    </p:spTree>
    <p:extLst>
      <p:ext uri="{BB962C8B-B14F-4D97-AF65-F5344CB8AC3E}">
        <p14:creationId xmlns:p14="http://schemas.microsoft.com/office/powerpoint/2010/main" val="22734129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Sampl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4C3A-647A-4380-8F58-7DACBC37B8D6}"/>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E231ED1D-3304-42EE-8EF4-679A6BE4CBA5}"/>
              </a:ext>
            </a:extLst>
          </p:cNvPr>
          <p:cNvSpPr txBox="1"/>
          <p:nvPr userDrawn="1"/>
        </p:nvSpPr>
        <p:spPr>
          <a:xfrm>
            <a:off x="269240" y="1459523"/>
            <a:ext cx="11655840" cy="627864"/>
          </a:xfrm>
          <a:prstGeom prst="rect">
            <a:avLst/>
          </a:prstGeom>
          <a:noFill/>
        </p:spPr>
        <p:txBody>
          <a:bodyPr wrap="square" lIns="182880" tIns="146304" rIns="182880" bIns="146304" rtlCol="0">
            <a:spAutoFit/>
          </a:bodyPr>
          <a:lstStyle/>
          <a:p>
            <a:pPr>
              <a:lnSpc>
                <a:spcPct val="90000"/>
              </a:lnSpc>
              <a:spcAft>
                <a:spcPts val="600"/>
              </a:spcAft>
            </a:pPr>
            <a:r>
              <a:rPr lang="en-US" sz="2400">
                <a:gradFill>
                  <a:gsLst>
                    <a:gs pos="2917">
                      <a:schemeClr val="tx1"/>
                    </a:gs>
                    <a:gs pos="30000">
                      <a:schemeClr val="tx1"/>
                    </a:gs>
                  </a:gsLst>
                  <a:lin ang="5400000" scaled="0"/>
                </a:gradFill>
                <a:latin typeface="Consolas" panose="020B0609020204030204" pitchFamily="49" charset="0"/>
              </a:rPr>
              <a:t>Code Sample</a:t>
            </a:r>
          </a:p>
        </p:txBody>
      </p:sp>
      <p:grpSp>
        <p:nvGrpSpPr>
          <p:cNvPr id="4" name="Group 3">
            <a:extLst>
              <a:ext uri="{FF2B5EF4-FFF2-40B4-BE49-F238E27FC236}">
                <a16:creationId xmlns:a16="http://schemas.microsoft.com/office/drawing/2014/main" id="{BE68560B-FABA-46FC-9E46-CDAB6A110710}"/>
              </a:ext>
            </a:extLst>
          </p:cNvPr>
          <p:cNvGrpSpPr/>
          <p:nvPr userDrawn="1"/>
        </p:nvGrpSpPr>
        <p:grpSpPr>
          <a:xfrm>
            <a:off x="8748345" y="5922334"/>
            <a:ext cx="3378393" cy="899665"/>
            <a:chOff x="8748345" y="5922334"/>
            <a:chExt cx="3378393" cy="899665"/>
          </a:xfrm>
        </p:grpSpPr>
        <p:pic>
          <p:nvPicPr>
            <p:cNvPr id="5" name="Graphic 4">
              <a:extLst>
                <a:ext uri="{FF2B5EF4-FFF2-40B4-BE49-F238E27FC236}">
                  <a16:creationId xmlns:a16="http://schemas.microsoft.com/office/drawing/2014/main" id="{E1FEB46C-624E-4AAB-9EB9-FCE899FE26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84787" y="5922334"/>
              <a:ext cx="841951" cy="899665"/>
            </a:xfrm>
            <a:prstGeom prst="rect">
              <a:avLst/>
            </a:prstGeom>
          </p:spPr>
        </p:pic>
        <p:pic>
          <p:nvPicPr>
            <p:cNvPr id="6" name="Graphic 5">
              <a:extLst>
                <a:ext uri="{FF2B5EF4-FFF2-40B4-BE49-F238E27FC236}">
                  <a16:creationId xmlns:a16="http://schemas.microsoft.com/office/drawing/2014/main" id="{2CA957AC-BF71-4947-B985-BA3A07E7D5D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48345" y="6477933"/>
              <a:ext cx="2474643" cy="300106"/>
            </a:xfrm>
            <a:prstGeom prst="rect">
              <a:avLst/>
            </a:prstGeom>
          </p:spPr>
        </p:pic>
      </p:grpSp>
    </p:spTree>
    <p:extLst>
      <p:ext uri="{BB962C8B-B14F-4D97-AF65-F5344CB8AC3E}">
        <p14:creationId xmlns:p14="http://schemas.microsoft.com/office/powerpoint/2010/main" val="41496482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nnouncement">
    <p:bg>
      <p:bgPr>
        <a:solidFill>
          <a:schemeClr val="tx2"/>
        </a:solidFill>
        <a:effectLst/>
      </p:bgPr>
    </p:bg>
    <p:spTree>
      <p:nvGrpSpPr>
        <p:cNvPr id="1" name=""/>
        <p:cNvGrpSpPr/>
        <p:nvPr/>
      </p:nvGrpSpPr>
      <p:grpSpPr>
        <a:xfrm>
          <a:off x="0" y="0"/>
          <a:ext cx="0" cy="0"/>
          <a:chOff x="0" y="0"/>
          <a:chExt cx="0" cy="0"/>
        </a:xfrm>
      </p:grpSpPr>
      <p:sp>
        <p:nvSpPr>
          <p:cNvPr id="8" name="Rectangle 7"/>
          <p:cNvSpPr/>
          <p:nvPr/>
        </p:nvSpPr>
        <p:spPr bwMode="auto">
          <a:xfrm>
            <a:off x="1624135" y="0"/>
            <a:ext cx="8943730" cy="6858000"/>
          </a:xfrm>
          <a:prstGeom prst="rect">
            <a:avLst/>
          </a:prstGeom>
          <a:solidFill>
            <a:schemeClr val="accent1">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2" name="Graphic 1">
            <a:extLst>
              <a:ext uri="{FF2B5EF4-FFF2-40B4-BE49-F238E27FC236}">
                <a16:creationId xmlns:a16="http://schemas.microsoft.com/office/drawing/2014/main" id="{BB4BD62E-DE50-443B-986C-2AABE50DB88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30" y="0"/>
            <a:ext cx="12169140" cy="6858000"/>
          </a:xfrm>
          <a:prstGeom prst="rect">
            <a:avLst/>
          </a:prstGeom>
        </p:spPr>
      </p:pic>
      <p:grpSp>
        <p:nvGrpSpPr>
          <p:cNvPr id="10" name="Group 9">
            <a:extLst>
              <a:ext uri="{FF2B5EF4-FFF2-40B4-BE49-F238E27FC236}">
                <a16:creationId xmlns:a16="http://schemas.microsoft.com/office/drawing/2014/main" id="{8BD419A9-3976-4DF8-9145-60230B9FFB3C}"/>
              </a:ext>
            </a:extLst>
          </p:cNvPr>
          <p:cNvGrpSpPr/>
          <p:nvPr userDrawn="1"/>
        </p:nvGrpSpPr>
        <p:grpSpPr>
          <a:xfrm>
            <a:off x="8748345" y="5922334"/>
            <a:ext cx="3378393" cy="899665"/>
            <a:chOff x="8748345" y="5922334"/>
            <a:chExt cx="3378393" cy="899665"/>
          </a:xfrm>
        </p:grpSpPr>
        <p:pic>
          <p:nvPicPr>
            <p:cNvPr id="11" name="Graphic 10">
              <a:extLst>
                <a:ext uri="{FF2B5EF4-FFF2-40B4-BE49-F238E27FC236}">
                  <a16:creationId xmlns:a16="http://schemas.microsoft.com/office/drawing/2014/main" id="{141958B7-CE9C-4B67-A849-E0B8FF21C0CF}"/>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284787" y="5922334"/>
              <a:ext cx="841951" cy="899665"/>
            </a:xfrm>
            <a:prstGeom prst="rect">
              <a:avLst/>
            </a:prstGeom>
          </p:spPr>
        </p:pic>
        <p:pic>
          <p:nvPicPr>
            <p:cNvPr id="12" name="Graphic 11">
              <a:extLst>
                <a:ext uri="{FF2B5EF4-FFF2-40B4-BE49-F238E27FC236}">
                  <a16:creationId xmlns:a16="http://schemas.microsoft.com/office/drawing/2014/main" id="{D8E01EE3-1E92-417E-AC90-C15DFEF61D43}"/>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748345" y="6477933"/>
              <a:ext cx="2474643" cy="300106"/>
            </a:xfrm>
            <a:prstGeom prst="rect">
              <a:avLst/>
            </a:prstGeom>
          </p:spPr>
        </p:pic>
      </p:grpSp>
    </p:spTree>
    <p:extLst>
      <p:ext uri="{BB962C8B-B14F-4D97-AF65-F5344CB8AC3E}">
        <p14:creationId xmlns:p14="http://schemas.microsoft.com/office/powerpoint/2010/main" val="40896074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Purple">
    <p:bg>
      <p:bgPr>
        <a:solidFill>
          <a:schemeClr val="accent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BACD64E-7B30-4BDF-ABF7-F803B1083F61}"/>
              </a:ext>
            </a:extLst>
          </p:cNvPr>
          <p:cNvGrpSpPr/>
          <p:nvPr userDrawn="1"/>
        </p:nvGrpSpPr>
        <p:grpSpPr>
          <a:xfrm>
            <a:off x="8748345" y="5922334"/>
            <a:ext cx="3378393" cy="899665"/>
            <a:chOff x="8748345" y="5922334"/>
            <a:chExt cx="3378393" cy="899665"/>
          </a:xfrm>
        </p:grpSpPr>
        <p:pic>
          <p:nvPicPr>
            <p:cNvPr id="3" name="Graphic 2">
              <a:extLst>
                <a:ext uri="{FF2B5EF4-FFF2-40B4-BE49-F238E27FC236}">
                  <a16:creationId xmlns:a16="http://schemas.microsoft.com/office/drawing/2014/main" id="{95DFAE61-01F8-4FDA-AD83-AEB7CFE0EAA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84787" y="5922334"/>
              <a:ext cx="841951" cy="899665"/>
            </a:xfrm>
            <a:prstGeom prst="rect">
              <a:avLst/>
            </a:prstGeom>
          </p:spPr>
        </p:pic>
        <p:pic>
          <p:nvPicPr>
            <p:cNvPr id="4" name="Graphic 3">
              <a:extLst>
                <a:ext uri="{FF2B5EF4-FFF2-40B4-BE49-F238E27FC236}">
                  <a16:creationId xmlns:a16="http://schemas.microsoft.com/office/drawing/2014/main" id="{9DC82A8E-25BA-42E9-A135-BF4F0C9994F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48345" y="6477933"/>
              <a:ext cx="2474643" cy="300106"/>
            </a:xfrm>
            <a:prstGeom prst="rect">
              <a:avLst/>
            </a:prstGeom>
          </p:spPr>
        </p:pic>
      </p:grpSp>
    </p:spTree>
    <p:extLst>
      <p:ext uri="{BB962C8B-B14F-4D97-AF65-F5344CB8AC3E}">
        <p14:creationId xmlns:p14="http://schemas.microsoft.com/office/powerpoint/2010/main" val="19263340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92C0DE0-809E-480D-A302-52199EA4E01D}"/>
              </a:ext>
            </a:extLst>
          </p:cNvPr>
          <p:cNvGrpSpPr/>
          <p:nvPr userDrawn="1"/>
        </p:nvGrpSpPr>
        <p:grpSpPr>
          <a:xfrm>
            <a:off x="8748345" y="5922334"/>
            <a:ext cx="3378393" cy="899665"/>
            <a:chOff x="8748345" y="5922334"/>
            <a:chExt cx="3378393" cy="899665"/>
          </a:xfrm>
        </p:grpSpPr>
        <p:pic>
          <p:nvPicPr>
            <p:cNvPr id="3" name="Graphic 2">
              <a:extLst>
                <a:ext uri="{FF2B5EF4-FFF2-40B4-BE49-F238E27FC236}">
                  <a16:creationId xmlns:a16="http://schemas.microsoft.com/office/drawing/2014/main" id="{8F8F7AFC-92D9-46BF-8A25-AD8402D00C3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84787" y="5922334"/>
              <a:ext cx="841951" cy="899665"/>
            </a:xfrm>
            <a:prstGeom prst="rect">
              <a:avLst/>
            </a:prstGeom>
          </p:spPr>
        </p:pic>
        <p:pic>
          <p:nvPicPr>
            <p:cNvPr id="4" name="Graphic 3">
              <a:extLst>
                <a:ext uri="{FF2B5EF4-FFF2-40B4-BE49-F238E27FC236}">
                  <a16:creationId xmlns:a16="http://schemas.microsoft.com/office/drawing/2014/main" id="{0C0E3486-C341-499D-90C0-6A68CEE94F0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48345" y="6477933"/>
              <a:ext cx="2474643" cy="300106"/>
            </a:xfrm>
            <a:prstGeom prst="rect">
              <a:avLst/>
            </a:prstGeom>
          </p:spPr>
        </p:pic>
      </p:grpSp>
    </p:spTree>
    <p:extLst>
      <p:ext uri="{BB962C8B-B14F-4D97-AF65-F5344CB8AC3E}">
        <p14:creationId xmlns:p14="http://schemas.microsoft.com/office/powerpoint/2010/main" val="57041002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1">
    <p:bg>
      <p:bgPr>
        <a:solidFill>
          <a:schemeClr val="bg2"/>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279FFEB9-2BE6-4DB6-8DCA-DBA500633B6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pic>
        <p:nvPicPr>
          <p:cNvPr id="10" name="Graphic 9">
            <a:extLst>
              <a:ext uri="{FF2B5EF4-FFF2-40B4-BE49-F238E27FC236}">
                <a16:creationId xmlns:a16="http://schemas.microsoft.com/office/drawing/2014/main" id="{9E39216E-F59B-4BC9-B7CE-10A9447E205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430" y="0"/>
            <a:ext cx="12169140" cy="6858000"/>
          </a:xfrm>
          <a:prstGeom prst="rect">
            <a:avLst/>
          </a:prstGeom>
        </p:spPr>
      </p:pic>
      <p:sp>
        <p:nvSpPr>
          <p:cNvPr id="18" name="Rectangle 17">
            <a:extLst>
              <a:ext uri="{FF2B5EF4-FFF2-40B4-BE49-F238E27FC236}">
                <a16:creationId xmlns:a16="http://schemas.microsoft.com/office/drawing/2014/main" id="{00414B93-1C7A-463B-94D3-C75120E48B38}"/>
              </a:ext>
            </a:extLst>
          </p:cNvPr>
          <p:cNvSpPr/>
          <p:nvPr userDrawn="1"/>
        </p:nvSpPr>
        <p:spPr bwMode="auto">
          <a:xfrm>
            <a:off x="11430" y="1758462"/>
            <a:ext cx="12192000" cy="344658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hidden="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pic>
        <p:nvPicPr>
          <p:cNvPr id="7" name="Graphic 6">
            <a:extLst>
              <a:ext uri="{FF2B5EF4-FFF2-40B4-BE49-F238E27FC236}">
                <a16:creationId xmlns:a16="http://schemas.microsoft.com/office/drawing/2014/main" id="{0EDE7E98-2515-4CF5-A7F5-85F9915B5AC4}"/>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9949183" y="3714094"/>
            <a:ext cx="2168764" cy="2317429"/>
          </a:xfrm>
          <a:prstGeom prst="rect">
            <a:avLst/>
          </a:prstGeom>
        </p:spPr>
      </p:pic>
      <p:sp>
        <p:nvSpPr>
          <p:cNvPr id="13" name="Title 1"/>
          <p:cNvSpPr>
            <a:spLocks noGrp="1"/>
          </p:cNvSpPr>
          <p:nvPr>
            <p:ph type="title" hasCustomPrompt="1"/>
          </p:nvPr>
        </p:nvSpPr>
        <p:spPr>
          <a:xfrm>
            <a:off x="543146" y="1925787"/>
            <a:ext cx="11062699"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4" name="Text Placeholder 4"/>
          <p:cNvSpPr>
            <a:spLocks noGrp="1"/>
          </p:cNvSpPr>
          <p:nvPr>
            <p:ph type="body" sz="quarter" idx="12" hasCustomPrompt="1"/>
          </p:nvPr>
        </p:nvSpPr>
        <p:spPr>
          <a:xfrm>
            <a:off x="543146" y="3821145"/>
            <a:ext cx="9860611" cy="116586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pic>
        <p:nvPicPr>
          <p:cNvPr id="15" name="Graphic 14">
            <a:extLst>
              <a:ext uri="{FF2B5EF4-FFF2-40B4-BE49-F238E27FC236}">
                <a16:creationId xmlns:a16="http://schemas.microsoft.com/office/drawing/2014/main" id="{7419D4D3-1264-4226-98C4-F3F8AF090AD0}"/>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6858000" y="5497520"/>
            <a:ext cx="3213197" cy="389672"/>
          </a:xfrm>
          <a:prstGeom prst="rect">
            <a:avLst/>
          </a:prstGeom>
        </p:spPr>
      </p:pic>
    </p:spTree>
    <p:extLst>
      <p:ext uri="{BB962C8B-B14F-4D97-AF65-F5344CB8AC3E}">
        <p14:creationId xmlns:p14="http://schemas.microsoft.com/office/powerpoint/2010/main" val="28539960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grpSp>
        <p:nvGrpSpPr>
          <p:cNvPr id="2" name="Group 1">
            <a:extLst>
              <a:ext uri="{FF2B5EF4-FFF2-40B4-BE49-F238E27FC236}">
                <a16:creationId xmlns:a16="http://schemas.microsoft.com/office/drawing/2014/main" id="{25026E39-F3F6-4370-872F-DB51A116C464}"/>
              </a:ext>
            </a:extLst>
          </p:cNvPr>
          <p:cNvGrpSpPr/>
          <p:nvPr userDrawn="1"/>
        </p:nvGrpSpPr>
        <p:grpSpPr>
          <a:xfrm>
            <a:off x="8748345" y="5922334"/>
            <a:ext cx="3378393" cy="899665"/>
            <a:chOff x="8748345" y="5922334"/>
            <a:chExt cx="3378393" cy="899665"/>
          </a:xfrm>
        </p:grpSpPr>
        <p:pic>
          <p:nvPicPr>
            <p:cNvPr id="5" name="Graphic 4">
              <a:extLst>
                <a:ext uri="{FF2B5EF4-FFF2-40B4-BE49-F238E27FC236}">
                  <a16:creationId xmlns:a16="http://schemas.microsoft.com/office/drawing/2014/main" id="{373B7F5B-B5C7-4AE8-962E-C131CC184BD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84787" y="5922334"/>
              <a:ext cx="841951" cy="899665"/>
            </a:xfrm>
            <a:prstGeom prst="rect">
              <a:avLst/>
            </a:prstGeom>
          </p:spPr>
        </p:pic>
        <p:pic>
          <p:nvPicPr>
            <p:cNvPr id="7" name="Graphic 6">
              <a:extLst>
                <a:ext uri="{FF2B5EF4-FFF2-40B4-BE49-F238E27FC236}">
                  <a16:creationId xmlns:a16="http://schemas.microsoft.com/office/drawing/2014/main" id="{0B0B979A-F2FE-4510-B2F2-A29CF887A54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48345" y="6477933"/>
              <a:ext cx="2474643" cy="300106"/>
            </a:xfrm>
            <a:prstGeom prst="rect">
              <a:avLst/>
            </a:prstGeom>
          </p:spPr>
        </p:pic>
      </p:grpSp>
    </p:spTree>
    <p:extLst>
      <p:ext uri="{BB962C8B-B14F-4D97-AF65-F5344CB8AC3E}">
        <p14:creationId xmlns:p14="http://schemas.microsoft.com/office/powerpoint/2010/main" val="239266006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6" name="Group 5">
            <a:extLst>
              <a:ext uri="{FF2B5EF4-FFF2-40B4-BE49-F238E27FC236}">
                <a16:creationId xmlns:a16="http://schemas.microsoft.com/office/drawing/2014/main" id="{3F8A6C2C-5B06-40D9-A918-8F0304E8B4DB}"/>
              </a:ext>
            </a:extLst>
          </p:cNvPr>
          <p:cNvGrpSpPr/>
          <p:nvPr userDrawn="1"/>
        </p:nvGrpSpPr>
        <p:grpSpPr>
          <a:xfrm>
            <a:off x="8748345" y="5922334"/>
            <a:ext cx="3378393" cy="899665"/>
            <a:chOff x="8748345" y="5922334"/>
            <a:chExt cx="3378393" cy="899665"/>
          </a:xfrm>
        </p:grpSpPr>
        <p:pic>
          <p:nvPicPr>
            <p:cNvPr id="7" name="Graphic 6">
              <a:extLst>
                <a:ext uri="{FF2B5EF4-FFF2-40B4-BE49-F238E27FC236}">
                  <a16:creationId xmlns:a16="http://schemas.microsoft.com/office/drawing/2014/main" id="{FB5C1E37-7655-4446-9EBC-E01AE514F3F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84787" y="5922334"/>
              <a:ext cx="841951" cy="899665"/>
            </a:xfrm>
            <a:prstGeom prst="rect">
              <a:avLst/>
            </a:prstGeom>
          </p:spPr>
        </p:pic>
        <p:pic>
          <p:nvPicPr>
            <p:cNvPr id="8" name="Graphic 7">
              <a:extLst>
                <a:ext uri="{FF2B5EF4-FFF2-40B4-BE49-F238E27FC236}">
                  <a16:creationId xmlns:a16="http://schemas.microsoft.com/office/drawing/2014/main" id="{2F54BCBA-F990-40A0-A9AC-91C9518E84E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48345" y="6477933"/>
              <a:ext cx="2474643" cy="300106"/>
            </a:xfrm>
            <a:prstGeom prst="rect">
              <a:avLst/>
            </a:prstGeom>
          </p:spPr>
        </p:pic>
      </p:grpSp>
    </p:spTree>
    <p:extLst>
      <p:ext uri="{BB962C8B-B14F-4D97-AF65-F5344CB8AC3E}">
        <p14:creationId xmlns:p14="http://schemas.microsoft.com/office/powerpoint/2010/main" val="18370976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grpSp>
        <p:nvGrpSpPr>
          <p:cNvPr id="3" name="Group 2">
            <a:extLst>
              <a:ext uri="{FF2B5EF4-FFF2-40B4-BE49-F238E27FC236}">
                <a16:creationId xmlns:a16="http://schemas.microsoft.com/office/drawing/2014/main" id="{2BC7B2AD-8F10-45F8-AFF0-5A1C54B5FBBD}"/>
              </a:ext>
            </a:extLst>
          </p:cNvPr>
          <p:cNvGrpSpPr/>
          <p:nvPr userDrawn="1"/>
        </p:nvGrpSpPr>
        <p:grpSpPr>
          <a:xfrm>
            <a:off x="8748345" y="5922334"/>
            <a:ext cx="3378393" cy="899665"/>
            <a:chOff x="8748345" y="5922334"/>
            <a:chExt cx="3378393" cy="899665"/>
          </a:xfrm>
        </p:grpSpPr>
        <p:pic>
          <p:nvPicPr>
            <p:cNvPr id="4" name="Graphic 3">
              <a:extLst>
                <a:ext uri="{FF2B5EF4-FFF2-40B4-BE49-F238E27FC236}">
                  <a16:creationId xmlns:a16="http://schemas.microsoft.com/office/drawing/2014/main" id="{E1CC39A0-ED90-447F-98FD-02E1C4E501C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84787" y="5922334"/>
              <a:ext cx="841951" cy="899665"/>
            </a:xfrm>
            <a:prstGeom prst="rect">
              <a:avLst/>
            </a:prstGeom>
          </p:spPr>
        </p:pic>
        <p:pic>
          <p:nvPicPr>
            <p:cNvPr id="5" name="Graphic 4">
              <a:extLst>
                <a:ext uri="{FF2B5EF4-FFF2-40B4-BE49-F238E27FC236}">
                  <a16:creationId xmlns:a16="http://schemas.microsoft.com/office/drawing/2014/main" id="{E36217F5-D827-449B-A9FE-684F2E9AE87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48345" y="6477933"/>
              <a:ext cx="2474643" cy="300106"/>
            </a:xfrm>
            <a:prstGeom prst="rect">
              <a:avLst/>
            </a:prstGeom>
          </p:spPr>
        </p:pic>
      </p:grpSp>
    </p:spTree>
    <p:extLst>
      <p:ext uri="{BB962C8B-B14F-4D97-AF65-F5344CB8AC3E}">
        <p14:creationId xmlns:p14="http://schemas.microsoft.com/office/powerpoint/2010/main" val="7083632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ideo slide">
    <p:bg>
      <p:bgRef idx="1001">
        <a:schemeClr val="bg2"/>
      </p:bgRef>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5E0A57BE-82BA-4DCD-B0B6-AC816A5C5DB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30" y="0"/>
            <a:ext cx="12169140" cy="6858000"/>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a:ext>
            </a:extLst>
          </a:blip>
          <a:srcRect l="17176"/>
          <a:stretch/>
        </p:blipFill>
        <p:spPr>
          <a:xfrm>
            <a:off x="0" y="798242"/>
            <a:ext cx="5872872" cy="5096933"/>
          </a:xfrm>
          <a:prstGeom prst="rect">
            <a:avLst/>
          </a:prstGeom>
        </p:spPr>
      </p:pic>
      <p:grpSp>
        <p:nvGrpSpPr>
          <p:cNvPr id="5" name="Group 4">
            <a:extLst>
              <a:ext uri="{FF2B5EF4-FFF2-40B4-BE49-F238E27FC236}">
                <a16:creationId xmlns:a16="http://schemas.microsoft.com/office/drawing/2014/main" id="{90EF4A5C-345F-488C-AC5E-0AF3B8376036}"/>
              </a:ext>
            </a:extLst>
          </p:cNvPr>
          <p:cNvGrpSpPr/>
          <p:nvPr userDrawn="1"/>
        </p:nvGrpSpPr>
        <p:grpSpPr>
          <a:xfrm>
            <a:off x="3019127" y="448578"/>
            <a:ext cx="9646191" cy="6621296"/>
            <a:chOff x="3019127" y="448578"/>
            <a:chExt cx="9646191" cy="6621296"/>
          </a:xfrm>
        </p:grpSpPr>
        <p:pic>
          <p:nvPicPr>
            <p:cNvPr id="7" name="Picture 6">
              <a:extLst>
                <a:ext uri="{FF2B5EF4-FFF2-40B4-BE49-F238E27FC236}">
                  <a16:creationId xmlns:a16="http://schemas.microsoft.com/office/drawing/2014/main" id="{CC8E3C5F-48E2-412C-A5AF-F85384D5EE53}"/>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8" name="TextBox 7">
              <a:extLst>
                <a:ext uri="{FF2B5EF4-FFF2-40B4-BE49-F238E27FC236}">
                  <a16:creationId xmlns:a16="http://schemas.microsoft.com/office/drawing/2014/main" id="{0A9EAD12-9B65-48D0-91A3-85F3DD932746}"/>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a:solidFill>
                    <a:schemeClr val="tx2">
                      <a:alpha val="49000"/>
                    </a:schemeClr>
                  </a:solidFill>
                </a:rPr>
                <a:t>.NET</a:t>
              </a:r>
            </a:p>
          </p:txBody>
        </p:sp>
      </p:grpSp>
      <p:grpSp>
        <p:nvGrpSpPr>
          <p:cNvPr id="11" name="Group 10">
            <a:extLst>
              <a:ext uri="{FF2B5EF4-FFF2-40B4-BE49-F238E27FC236}">
                <a16:creationId xmlns:a16="http://schemas.microsoft.com/office/drawing/2014/main" id="{1D467257-5022-4D1F-B0B2-9C7A91288EE4}"/>
              </a:ext>
            </a:extLst>
          </p:cNvPr>
          <p:cNvGrpSpPr/>
          <p:nvPr userDrawn="1"/>
        </p:nvGrpSpPr>
        <p:grpSpPr>
          <a:xfrm>
            <a:off x="8748345" y="5922334"/>
            <a:ext cx="3378393" cy="899665"/>
            <a:chOff x="8748345" y="5922334"/>
            <a:chExt cx="3378393" cy="899665"/>
          </a:xfrm>
        </p:grpSpPr>
        <p:pic>
          <p:nvPicPr>
            <p:cNvPr id="12" name="Graphic 11">
              <a:extLst>
                <a:ext uri="{FF2B5EF4-FFF2-40B4-BE49-F238E27FC236}">
                  <a16:creationId xmlns:a16="http://schemas.microsoft.com/office/drawing/2014/main" id="{100EE183-EAAD-43DD-9F1B-6BE5EB5F2F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1284787" y="5922334"/>
              <a:ext cx="841951" cy="899665"/>
            </a:xfrm>
            <a:prstGeom prst="rect">
              <a:avLst/>
            </a:prstGeom>
          </p:spPr>
        </p:pic>
        <p:pic>
          <p:nvPicPr>
            <p:cNvPr id="13" name="Graphic 12">
              <a:extLst>
                <a:ext uri="{FF2B5EF4-FFF2-40B4-BE49-F238E27FC236}">
                  <a16:creationId xmlns:a16="http://schemas.microsoft.com/office/drawing/2014/main" id="{61179E32-2390-48A8-BF0B-A73B1A50C2ED}"/>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8748345" y="6477933"/>
              <a:ext cx="2474643" cy="300106"/>
            </a:xfrm>
            <a:prstGeom prst="rect">
              <a:avLst/>
            </a:prstGeom>
          </p:spPr>
        </p:pic>
      </p:grpSp>
    </p:spTree>
    <p:extLst>
      <p:ext uri="{BB962C8B-B14F-4D97-AF65-F5344CB8AC3E}">
        <p14:creationId xmlns:p14="http://schemas.microsoft.com/office/powerpoint/2010/main" val="3199952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85498" y="2881341"/>
            <a:ext cx="10010687" cy="1015663"/>
          </a:xfrm>
          <a:noFill/>
        </p:spPr>
        <p:txBody>
          <a:bodyPr wrap="square" tIns="91440" bIns="91440" anchor="t" anchorCtr="0">
            <a:spAutoFit/>
          </a:bodyPr>
          <a:lstStyle>
            <a:lvl1pPr>
              <a:defRPr sz="6000" spc="-98" baseline="0">
                <a:gradFill>
                  <a:gsLst>
                    <a:gs pos="0">
                      <a:schemeClr val="tx1"/>
                    </a:gs>
                    <a:gs pos="100000">
                      <a:schemeClr val="tx1"/>
                    </a:gs>
                  </a:gsLst>
                  <a:lin ang="5400000" scaled="0"/>
                </a:gradFill>
              </a:defRPr>
            </a:lvl1pPr>
          </a:lstStyle>
          <a:p>
            <a:r>
              <a:rPr lang="en-US"/>
              <a:t>Demo</a:t>
            </a:r>
          </a:p>
        </p:txBody>
      </p:sp>
      <p:sp>
        <p:nvSpPr>
          <p:cNvPr id="6" name="Rectangle 5"/>
          <p:cNvSpPr/>
          <p:nvPr/>
        </p:nvSpPr>
        <p:spPr bwMode="auto">
          <a:xfrm>
            <a:off x="880949" y="1070515"/>
            <a:ext cx="10415239" cy="463890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a:extLst>
              <a:ext uri="{FF2B5EF4-FFF2-40B4-BE49-F238E27FC236}">
                <a16:creationId xmlns:a16="http://schemas.microsoft.com/office/drawing/2014/main" id="{97550BA1-B17C-488A-B13B-EAE642576B33}"/>
              </a:ext>
            </a:extLst>
          </p:cNvPr>
          <p:cNvGrpSpPr/>
          <p:nvPr userDrawn="1"/>
        </p:nvGrpSpPr>
        <p:grpSpPr>
          <a:xfrm>
            <a:off x="2112911" y="118352"/>
            <a:ext cx="9646191" cy="6621296"/>
            <a:chOff x="3019127" y="448578"/>
            <a:chExt cx="9646191" cy="6621296"/>
          </a:xfrm>
        </p:grpSpPr>
        <p:pic>
          <p:nvPicPr>
            <p:cNvPr id="8" name="Picture 7">
              <a:extLst>
                <a:ext uri="{FF2B5EF4-FFF2-40B4-BE49-F238E27FC236}">
                  <a16:creationId xmlns:a16="http://schemas.microsoft.com/office/drawing/2014/main" id="{26C5F131-CDD3-4833-8C45-E235D5E9F73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9" name="TextBox 8">
              <a:extLst>
                <a:ext uri="{FF2B5EF4-FFF2-40B4-BE49-F238E27FC236}">
                  <a16:creationId xmlns:a16="http://schemas.microsoft.com/office/drawing/2014/main" id="{9DBC19F9-263B-4FF9-BEAE-41F5BF5689F3}"/>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a:solidFill>
                    <a:schemeClr val="tx2">
                      <a:alpha val="49000"/>
                    </a:schemeClr>
                  </a:solidFill>
                </a:rPr>
                <a:t>.NET</a:t>
              </a:r>
            </a:p>
          </p:txBody>
        </p:sp>
      </p:grpSp>
      <p:pic>
        <p:nvPicPr>
          <p:cNvPr id="3" name="Graphic 2">
            <a:extLst>
              <a:ext uri="{FF2B5EF4-FFF2-40B4-BE49-F238E27FC236}">
                <a16:creationId xmlns:a16="http://schemas.microsoft.com/office/drawing/2014/main" id="{01202919-2AB2-4208-B4CC-1AAF68D6BF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430" y="0"/>
            <a:ext cx="12169140" cy="6858000"/>
          </a:xfrm>
          <a:prstGeom prst="rect">
            <a:avLst/>
          </a:prstGeom>
        </p:spPr>
      </p:pic>
      <p:grpSp>
        <p:nvGrpSpPr>
          <p:cNvPr id="10" name="Group 9">
            <a:extLst>
              <a:ext uri="{FF2B5EF4-FFF2-40B4-BE49-F238E27FC236}">
                <a16:creationId xmlns:a16="http://schemas.microsoft.com/office/drawing/2014/main" id="{B9AD06D6-106C-48C4-943A-D2AFED171FBC}"/>
              </a:ext>
            </a:extLst>
          </p:cNvPr>
          <p:cNvGrpSpPr/>
          <p:nvPr userDrawn="1"/>
        </p:nvGrpSpPr>
        <p:grpSpPr>
          <a:xfrm>
            <a:off x="8748345" y="5922334"/>
            <a:ext cx="3378393" cy="899665"/>
            <a:chOff x="8748345" y="5922334"/>
            <a:chExt cx="3378393" cy="899665"/>
          </a:xfrm>
        </p:grpSpPr>
        <p:pic>
          <p:nvPicPr>
            <p:cNvPr id="11" name="Graphic 10">
              <a:extLst>
                <a:ext uri="{FF2B5EF4-FFF2-40B4-BE49-F238E27FC236}">
                  <a16:creationId xmlns:a16="http://schemas.microsoft.com/office/drawing/2014/main" id="{E39DB406-299D-4968-BFC9-8479320EA0F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1284787" y="5922334"/>
              <a:ext cx="841951" cy="899665"/>
            </a:xfrm>
            <a:prstGeom prst="rect">
              <a:avLst/>
            </a:prstGeom>
          </p:spPr>
        </p:pic>
        <p:pic>
          <p:nvPicPr>
            <p:cNvPr id="12" name="Graphic 11">
              <a:extLst>
                <a:ext uri="{FF2B5EF4-FFF2-40B4-BE49-F238E27FC236}">
                  <a16:creationId xmlns:a16="http://schemas.microsoft.com/office/drawing/2014/main" id="{9020996D-F71B-4312-BFAE-07E65110E99D}"/>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8748345" y="6477933"/>
              <a:ext cx="2474643" cy="300106"/>
            </a:xfrm>
            <a:prstGeom prst="rect">
              <a:avLst/>
            </a:prstGeom>
          </p:spPr>
        </p:pic>
      </p:grpSp>
    </p:spTree>
    <p:extLst>
      <p:ext uri="{BB962C8B-B14F-4D97-AF65-F5344CB8AC3E}">
        <p14:creationId xmlns:p14="http://schemas.microsoft.com/office/powerpoint/2010/main" val="6304530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Plain">
    <p:bg>
      <p:bgRef idx="1001">
        <a:schemeClr val="bg2"/>
      </p:bgRef>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344B1990-E922-475D-BDA2-9E23A047A1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30" y="0"/>
            <a:ext cx="12169140" cy="6858000"/>
          </a:xfrm>
          <a:prstGeom prst="rect">
            <a:avLst/>
          </a:prstGeom>
        </p:spPr>
      </p:pic>
      <p:sp>
        <p:nvSpPr>
          <p:cNvPr id="3" name="Title 1"/>
          <p:cNvSpPr>
            <a:spLocks noGrp="1"/>
          </p:cNvSpPr>
          <p:nvPr>
            <p:ph type="title" hasCustomPrompt="1"/>
          </p:nvPr>
        </p:nvSpPr>
        <p:spPr>
          <a:xfrm>
            <a:off x="568047" y="2084172"/>
            <a:ext cx="11354714" cy="1158793"/>
          </a:xfrm>
          <a:noFill/>
        </p:spPr>
        <p:txBody>
          <a:bodyPr wrap="square" tIns="91440" bIns="91440" anchor="t" anchorCtr="0">
            <a:spAutoFit/>
          </a:bodyPr>
          <a:lstStyle>
            <a:lvl1pPr>
              <a:defRPr sz="7058" spc="-98" baseline="0">
                <a:solidFill>
                  <a:schemeClr val="tx1"/>
                </a:solidFill>
              </a:defRPr>
            </a:lvl1pPr>
          </a:lstStyle>
          <a:p>
            <a:r>
              <a:rPr lang="en-US"/>
              <a:t>Section title</a:t>
            </a:r>
          </a:p>
        </p:txBody>
      </p:sp>
      <p:pic>
        <p:nvPicPr>
          <p:cNvPr id="17" name="Picture 16">
            <a:extLst>
              <a:ext uri="{FF2B5EF4-FFF2-40B4-BE49-F238E27FC236}">
                <a16:creationId xmlns:a16="http://schemas.microsoft.com/office/drawing/2014/main" id="{14FDA669-E474-4468-AC09-ED6F4A19D7A0}"/>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3009404" y="448578"/>
            <a:ext cx="9172873" cy="6621296"/>
          </a:xfrm>
          <a:prstGeom prst="rect">
            <a:avLst/>
          </a:prstGeom>
        </p:spPr>
      </p:pic>
      <p:sp>
        <p:nvSpPr>
          <p:cNvPr id="18" name="TextBox 17">
            <a:extLst>
              <a:ext uri="{FF2B5EF4-FFF2-40B4-BE49-F238E27FC236}">
                <a16:creationId xmlns:a16="http://schemas.microsoft.com/office/drawing/2014/main" id="{64B34822-29D0-402A-B058-E76EB9B985CC}"/>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3600" b="0" i="0" u="none" strike="noStrike" kern="0" cap="none" spc="0" normalizeH="0" baseline="0" noProof="0">
                <a:ln>
                  <a:noFill/>
                </a:ln>
                <a:solidFill>
                  <a:srgbClr val="F2F2F2">
                    <a:alpha val="49000"/>
                  </a:srgbClr>
                </a:solidFill>
                <a:effectLst/>
                <a:uLnTx/>
                <a:uFillTx/>
              </a:rPr>
              <a:t>.NET</a:t>
            </a:r>
          </a:p>
        </p:txBody>
      </p:sp>
      <p:grpSp>
        <p:nvGrpSpPr>
          <p:cNvPr id="6" name="Group 5">
            <a:extLst>
              <a:ext uri="{FF2B5EF4-FFF2-40B4-BE49-F238E27FC236}">
                <a16:creationId xmlns:a16="http://schemas.microsoft.com/office/drawing/2014/main" id="{6950C65B-AB13-425C-AFDF-B08BBA7C2EBF}"/>
              </a:ext>
            </a:extLst>
          </p:cNvPr>
          <p:cNvGrpSpPr/>
          <p:nvPr userDrawn="1"/>
        </p:nvGrpSpPr>
        <p:grpSpPr>
          <a:xfrm>
            <a:off x="8748345" y="5922334"/>
            <a:ext cx="3378393" cy="899665"/>
            <a:chOff x="8748345" y="5922334"/>
            <a:chExt cx="3378393" cy="899665"/>
          </a:xfrm>
        </p:grpSpPr>
        <p:pic>
          <p:nvPicPr>
            <p:cNvPr id="7" name="Graphic 6">
              <a:extLst>
                <a:ext uri="{FF2B5EF4-FFF2-40B4-BE49-F238E27FC236}">
                  <a16:creationId xmlns:a16="http://schemas.microsoft.com/office/drawing/2014/main" id="{52D4ADF9-6D79-44BD-B222-1A57417D815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1284787" y="5922334"/>
              <a:ext cx="841951" cy="899665"/>
            </a:xfrm>
            <a:prstGeom prst="rect">
              <a:avLst/>
            </a:prstGeom>
          </p:spPr>
        </p:pic>
        <p:pic>
          <p:nvPicPr>
            <p:cNvPr id="8" name="Graphic 7">
              <a:extLst>
                <a:ext uri="{FF2B5EF4-FFF2-40B4-BE49-F238E27FC236}">
                  <a16:creationId xmlns:a16="http://schemas.microsoft.com/office/drawing/2014/main" id="{F1AE039C-CBC2-474F-BD4C-C8A097EEDE17}"/>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8748345" y="6477933"/>
              <a:ext cx="2474643" cy="300106"/>
            </a:xfrm>
            <a:prstGeom prst="rect">
              <a:avLst/>
            </a:prstGeom>
          </p:spPr>
        </p:pic>
      </p:grpSp>
    </p:spTree>
    <p:extLst>
      <p:ext uri="{BB962C8B-B14F-4D97-AF65-F5344CB8AC3E}">
        <p14:creationId xmlns:p14="http://schemas.microsoft.com/office/powerpoint/2010/main" val="9573217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grpSp>
        <p:nvGrpSpPr>
          <p:cNvPr id="3" name="Group 2">
            <a:extLst>
              <a:ext uri="{FF2B5EF4-FFF2-40B4-BE49-F238E27FC236}">
                <a16:creationId xmlns:a16="http://schemas.microsoft.com/office/drawing/2014/main" id="{0DB17AC7-3DDB-445B-B12E-13742A848B61}"/>
              </a:ext>
            </a:extLst>
          </p:cNvPr>
          <p:cNvGrpSpPr/>
          <p:nvPr userDrawn="1"/>
        </p:nvGrpSpPr>
        <p:grpSpPr>
          <a:xfrm>
            <a:off x="8748345" y="5922334"/>
            <a:ext cx="3378393" cy="899665"/>
            <a:chOff x="8748345" y="5922334"/>
            <a:chExt cx="3378393" cy="899665"/>
          </a:xfrm>
        </p:grpSpPr>
        <p:pic>
          <p:nvPicPr>
            <p:cNvPr id="4" name="Graphic 3">
              <a:extLst>
                <a:ext uri="{FF2B5EF4-FFF2-40B4-BE49-F238E27FC236}">
                  <a16:creationId xmlns:a16="http://schemas.microsoft.com/office/drawing/2014/main" id="{B4C2BFBE-1ECD-4658-85A9-BDBB31E01DB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84787" y="5922334"/>
              <a:ext cx="841951" cy="899665"/>
            </a:xfrm>
            <a:prstGeom prst="rect">
              <a:avLst/>
            </a:prstGeom>
          </p:spPr>
        </p:pic>
        <p:pic>
          <p:nvPicPr>
            <p:cNvPr id="5" name="Graphic 4">
              <a:extLst>
                <a:ext uri="{FF2B5EF4-FFF2-40B4-BE49-F238E27FC236}">
                  <a16:creationId xmlns:a16="http://schemas.microsoft.com/office/drawing/2014/main" id="{5848A207-00F8-4421-AE71-CD44A954263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48345" y="6477933"/>
              <a:ext cx="2474643" cy="300106"/>
            </a:xfrm>
            <a:prstGeom prst="rect">
              <a:avLst/>
            </a:prstGeom>
          </p:spPr>
        </p:pic>
      </p:grpSp>
    </p:spTree>
    <p:extLst>
      <p:ext uri="{BB962C8B-B14F-4D97-AF65-F5344CB8AC3E}">
        <p14:creationId xmlns:p14="http://schemas.microsoft.com/office/powerpoint/2010/main" val="20729614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370906" y="-217"/>
            <a:ext cx="935477" cy="5654619"/>
            <a:chOff x="12618967" y="-221"/>
            <a:chExt cx="954235" cy="5767187"/>
          </a:xfrm>
        </p:grpSpPr>
        <p:grpSp>
          <p:nvGrpSpPr>
            <p:cNvPr id="18" name="Group 17"/>
            <p:cNvGrpSpPr/>
            <p:nvPr userDrawn="1"/>
          </p:nvGrpSpPr>
          <p:grpSpPr>
            <a:xfrm>
              <a:off x="12618967" y="-221"/>
              <a:ext cx="954235" cy="5767187"/>
              <a:chOff x="12618967" y="-221"/>
              <a:chExt cx="954235" cy="5767187"/>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0 G:120 B:215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a:gradFill>
                        <a:gsLst>
                          <a:gs pos="92035">
                            <a:srgbClr val="505050"/>
                          </a:gs>
                          <a:gs pos="27000">
                            <a:srgbClr val="505050"/>
                          </a:gs>
                        </a:gsLst>
                        <a:lin ang="5400000" scaled="0"/>
                      </a:gradFill>
                      <a:ea typeface="Segoe UI" pitchFamily="34" charset="0"/>
                      <a:cs typeface="Segoe UI" pitchFamily="34" charset="0"/>
                    </a:rPr>
                    <a:t>R:</a:t>
                  </a:r>
                  <a:r>
                    <a:rPr lang="en-US" sz="490" baseline="0">
                      <a:gradFill>
                        <a:gsLst>
                          <a:gs pos="92035">
                            <a:srgbClr val="505050"/>
                          </a:gs>
                          <a:gs pos="27000">
                            <a:srgbClr val="505050"/>
                          </a:gs>
                        </a:gsLst>
                        <a:lin ang="5400000" scaled="0"/>
                      </a:gradFill>
                      <a:ea typeface="Segoe UI" pitchFamily="34" charset="0"/>
                      <a:cs typeface="Segoe UI" pitchFamily="34" charset="0"/>
                    </a:rPr>
                    <a:t>210 G:210 B:210</a:t>
                  </a:r>
                  <a:endParaRPr lang="en-US" sz="49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4102" fontAlgn="base">
                    <a:lnSpc>
                      <a:spcPct val="100000"/>
                    </a:lnSpc>
                    <a:spcBef>
                      <a:spcPct val="0"/>
                    </a:spcBef>
                    <a:spcAft>
                      <a:spcPct val="0"/>
                    </a:spcAft>
                  </a:pPr>
                  <a:r>
                    <a:rPr lang="en-US" sz="490">
                      <a:gradFill>
                        <a:gsLst>
                          <a:gs pos="0">
                            <a:srgbClr val="FFFFFF"/>
                          </a:gs>
                          <a:gs pos="100000">
                            <a:srgbClr val="FFFFFF"/>
                          </a:gs>
                        </a:gsLst>
                        <a:lin ang="5400000" scaled="0"/>
                      </a:gradFill>
                      <a:ea typeface="Segoe UI" pitchFamily="34" charset="0"/>
                      <a:cs typeface="Segoe UI" pitchFamily="34" charset="0"/>
                    </a:rPr>
                    <a:t>R:92</a:t>
                  </a:r>
                  <a:r>
                    <a:rPr lang="en-US" sz="490" baseline="0">
                      <a:gradFill>
                        <a:gsLst>
                          <a:gs pos="0">
                            <a:srgbClr val="FFFFFF"/>
                          </a:gs>
                          <a:gs pos="100000">
                            <a:srgbClr val="FFFFFF"/>
                          </a:gs>
                        </a:gsLst>
                        <a:lin ang="5400000" scaled="0"/>
                      </a:gradFill>
                      <a:ea typeface="Segoe UI" pitchFamily="34" charset="0"/>
                      <a:cs typeface="Segoe UI" pitchFamily="34" charset="0"/>
                    </a:rPr>
                    <a:t> G:45 B:145</a:t>
                  </a:r>
                  <a:endParaRPr lang="en-US" sz="49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80 G:80 B:80</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115 G:115 B:115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solidFill>
                        <a:srgbClr val="000000"/>
                      </a:soli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R:0</a:t>
                  </a:r>
                  <a:r>
                    <a:rPr lang="en-US" sz="490" baseline="0">
                      <a:gradFill>
                        <a:gsLst>
                          <a:gs pos="2092">
                            <a:srgbClr val="F8F8F8"/>
                          </a:gs>
                          <a:gs pos="10042">
                            <a:srgbClr val="F8F8F8"/>
                          </a:gs>
                        </a:gsLst>
                        <a:lin ang="5400000" scaled="0"/>
                      </a:gradFill>
                      <a:ea typeface="Segoe UI" pitchFamily="34" charset="0"/>
                      <a:cs typeface="Segoe UI" pitchFamily="34" charset="0"/>
                    </a:rPr>
                    <a:t> G:130 B:114</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Secondary colors (use only when</a:t>
                </a:r>
                <a:r>
                  <a:rPr lang="en-US" sz="980" baseline="0">
                    <a:gradFill>
                      <a:gsLst>
                        <a:gs pos="2917">
                          <a:schemeClr val="tx1"/>
                        </a:gs>
                        <a:gs pos="30000">
                          <a:schemeClr val="tx1"/>
                        </a:gs>
                      </a:gsLst>
                      <a:lin ang="5400000" scaled="0"/>
                    </a:gradFill>
                  </a:rPr>
                  <a:t> necessary)</a:t>
                </a:r>
                <a:endParaRPr lang="en-US" sz="980">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59300156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2" r:id="rId6"/>
    <p:sldLayoutId id="2147483723" r:id="rId7"/>
    <p:sldLayoutId id="2147483725" r:id="rId8"/>
    <p:sldLayoutId id="2147483711" r:id="rId9"/>
    <p:sldLayoutId id="2147483714" r:id="rId10"/>
    <p:sldLayoutId id="2147483752" r:id="rId11"/>
    <p:sldLayoutId id="2147483753" r:id="rId12"/>
    <p:sldLayoutId id="2147483728" r:id="rId13"/>
    <p:sldLayoutId id="2147483726" r:id="rId14"/>
    <p:sldLayoutId id="2147483754" r:id="rId1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626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0504C-C15B-4B85-88CA-781AD4B14DC8}"/>
              </a:ext>
            </a:extLst>
          </p:cNvPr>
          <p:cNvSpPr>
            <a:spLocks noGrp="1"/>
          </p:cNvSpPr>
          <p:nvPr>
            <p:ph type="title"/>
          </p:nvPr>
        </p:nvSpPr>
        <p:spPr>
          <a:xfrm>
            <a:off x="568047" y="2084172"/>
            <a:ext cx="11354714" cy="1162178"/>
          </a:xfrm>
        </p:spPr>
        <p:txBody>
          <a:bodyPr/>
          <a:lstStyle/>
          <a:p>
            <a:r>
              <a:rPr lang="en-US"/>
              <a:t>Web – ASP.NET Core </a:t>
            </a:r>
          </a:p>
        </p:txBody>
      </p:sp>
    </p:spTree>
    <p:extLst>
      <p:ext uri="{BB962C8B-B14F-4D97-AF65-F5344CB8AC3E}">
        <p14:creationId xmlns:p14="http://schemas.microsoft.com/office/powerpoint/2010/main" val="73005297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8EBFB3-2A34-A147-BDE5-EBB1311963F8}"/>
              </a:ext>
            </a:extLst>
          </p:cNvPr>
          <p:cNvSpPr>
            <a:spLocks noGrp="1"/>
          </p:cNvSpPr>
          <p:nvPr>
            <p:ph type="title"/>
          </p:nvPr>
        </p:nvSpPr>
        <p:spPr/>
        <p:txBody>
          <a:bodyPr/>
          <a:lstStyle/>
          <a:p>
            <a:r>
              <a:rPr lang="en-US"/>
              <a:t>ASP.NET Core</a:t>
            </a:r>
          </a:p>
        </p:txBody>
      </p:sp>
      <p:pic>
        <p:nvPicPr>
          <p:cNvPr id="5" name="Picture 4">
            <a:extLst>
              <a:ext uri="{FF2B5EF4-FFF2-40B4-BE49-F238E27FC236}">
                <a16:creationId xmlns:a16="http://schemas.microsoft.com/office/drawing/2014/main" id="{8BF677EE-ED5F-4643-BD07-BD5E84352F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3987" y="2675855"/>
            <a:ext cx="8868775" cy="3026478"/>
          </a:xfrm>
          <a:prstGeom prst="rect">
            <a:avLst/>
          </a:prstGeom>
        </p:spPr>
      </p:pic>
      <p:sp>
        <p:nvSpPr>
          <p:cNvPr id="2" name="Text Placeholder 1">
            <a:extLst>
              <a:ext uri="{FF2B5EF4-FFF2-40B4-BE49-F238E27FC236}">
                <a16:creationId xmlns:a16="http://schemas.microsoft.com/office/drawing/2014/main" id="{3EFCBCA5-AA0C-ED46-936A-E9DB4E5976F2}"/>
              </a:ext>
            </a:extLst>
          </p:cNvPr>
          <p:cNvSpPr>
            <a:spLocks noGrp="1"/>
          </p:cNvSpPr>
          <p:nvPr>
            <p:ph type="body" sz="quarter" idx="10"/>
          </p:nvPr>
        </p:nvSpPr>
        <p:spPr>
          <a:xfrm>
            <a:off x="269239" y="1145635"/>
            <a:ext cx="11653523" cy="5356659"/>
          </a:xfrm>
        </p:spPr>
        <p:txBody>
          <a:bodyPr vert="horz" wrap="square" lIns="146304" tIns="91440" rIns="146304" bIns="91440" rtlCol="0" anchor="t">
            <a:spAutoFit/>
          </a:bodyPr>
          <a:lstStyle/>
          <a:p>
            <a:pPr marL="335915" indent="-335915"/>
            <a:r>
              <a:rPr lang="en-US" sz="3900"/>
              <a:t>.NET Core 2.1 SDK Support</a:t>
            </a:r>
          </a:p>
          <a:p>
            <a:pPr marL="335915" indent="-335915"/>
            <a:r>
              <a:rPr lang="en-US" sz="3900"/>
              <a:t>Razor Language Support (</a:t>
            </a:r>
            <a:r>
              <a:rPr lang="en-US" sz="3900" err="1"/>
              <a:t>cshtml</a:t>
            </a:r>
            <a:r>
              <a:rPr lang="en-US" sz="3900"/>
              <a:t>)</a:t>
            </a:r>
            <a:endParaRPr lang="en-US" sz="3900">
              <a:cs typeface="Segoe UI Light"/>
            </a:endParaRPr>
          </a:p>
          <a:p>
            <a:pPr marL="335915" indent="-335915"/>
            <a:r>
              <a:rPr lang="en-US" sz="3900"/>
              <a:t>JavaScript </a:t>
            </a:r>
          </a:p>
          <a:p>
            <a:pPr marL="335915" indent="-335915"/>
            <a:r>
              <a:rPr lang="en-US" sz="3900"/>
              <a:t>TypeScript</a:t>
            </a:r>
            <a:endParaRPr lang="en-US" sz="3900">
              <a:cs typeface="Segoe UI Light"/>
            </a:endParaRPr>
          </a:p>
          <a:p>
            <a:pPr marL="335915" indent="-335915"/>
            <a:r>
              <a:rPr lang="en-US" sz="3900"/>
              <a:t>Docker</a:t>
            </a:r>
            <a:endParaRPr lang="en-US" sz="3900">
              <a:cs typeface="Segoe UI Light"/>
            </a:endParaRPr>
          </a:p>
          <a:p>
            <a:pPr marL="335915" indent="-335915"/>
            <a:endParaRPr lang="en-US">
              <a:cs typeface="Segoe UI Light"/>
            </a:endParaRPr>
          </a:p>
          <a:p>
            <a:pPr marL="335915" indent="-335915"/>
            <a:endParaRPr lang="en-US">
              <a:cs typeface="Segoe UI Light"/>
            </a:endParaRPr>
          </a:p>
          <a:p>
            <a:pPr marL="335915" indent="-335915"/>
            <a:endParaRPr lang="en-US">
              <a:cs typeface="Segoe UI Light"/>
            </a:endParaRPr>
          </a:p>
        </p:txBody>
      </p:sp>
    </p:spTree>
    <p:extLst>
      <p:ext uri="{BB962C8B-B14F-4D97-AF65-F5344CB8AC3E}">
        <p14:creationId xmlns:p14="http://schemas.microsoft.com/office/powerpoint/2010/main" val="263039143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36756-4ECC-4563-9847-79578B809B5C}"/>
              </a:ext>
            </a:extLst>
          </p:cNvPr>
          <p:cNvSpPr>
            <a:spLocks noGrp="1"/>
          </p:cNvSpPr>
          <p:nvPr>
            <p:ph type="title"/>
          </p:nvPr>
        </p:nvSpPr>
        <p:spPr>
          <a:xfrm>
            <a:off x="1285498" y="2881341"/>
            <a:ext cx="10010687" cy="1015663"/>
          </a:xfrm>
        </p:spPr>
        <p:txBody>
          <a:bodyPr/>
          <a:lstStyle/>
          <a:p>
            <a:r>
              <a:rPr lang="en-US"/>
              <a:t>DEMO</a:t>
            </a:r>
          </a:p>
        </p:txBody>
      </p:sp>
    </p:spTree>
    <p:extLst>
      <p:ext uri="{BB962C8B-B14F-4D97-AF65-F5344CB8AC3E}">
        <p14:creationId xmlns:p14="http://schemas.microsoft.com/office/powerpoint/2010/main" val="5740472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0504C-C15B-4B85-88CA-781AD4B14DC8}"/>
              </a:ext>
            </a:extLst>
          </p:cNvPr>
          <p:cNvSpPr>
            <a:spLocks noGrp="1"/>
          </p:cNvSpPr>
          <p:nvPr>
            <p:ph type="title"/>
          </p:nvPr>
        </p:nvSpPr>
        <p:spPr>
          <a:xfrm>
            <a:off x="568047" y="2084172"/>
            <a:ext cx="11354714" cy="1162178"/>
          </a:xfrm>
        </p:spPr>
        <p:txBody>
          <a:bodyPr/>
          <a:lstStyle/>
          <a:p>
            <a:r>
              <a:rPr lang="en-US"/>
              <a:t>Azure Functions</a:t>
            </a:r>
          </a:p>
        </p:txBody>
      </p:sp>
    </p:spTree>
    <p:extLst>
      <p:ext uri="{BB962C8B-B14F-4D97-AF65-F5344CB8AC3E}">
        <p14:creationId xmlns:p14="http://schemas.microsoft.com/office/powerpoint/2010/main" val="295833420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FCBCA5-AA0C-ED46-936A-E9DB4E5976F2}"/>
              </a:ext>
            </a:extLst>
          </p:cNvPr>
          <p:cNvSpPr>
            <a:spLocks noGrp="1"/>
          </p:cNvSpPr>
          <p:nvPr>
            <p:ph type="body" sz="quarter" idx="10"/>
          </p:nvPr>
        </p:nvSpPr>
        <p:spPr>
          <a:xfrm>
            <a:off x="269239" y="1189177"/>
            <a:ext cx="11653523" cy="2718821"/>
          </a:xfrm>
        </p:spPr>
        <p:txBody>
          <a:bodyPr/>
          <a:lstStyle/>
          <a:p>
            <a:r>
              <a:rPr lang="en-US" dirty="0"/>
              <a:t>A serverless, event-driven, on-demand</a:t>
            </a:r>
            <a:r>
              <a:rPr lang="en-US"/>
              <a:t> experience</a:t>
            </a:r>
            <a:endParaRPr lang="en-US" dirty="0"/>
          </a:p>
          <a:p>
            <a:r>
              <a:rPr lang="en-US" dirty="0"/>
              <a:t>Easily connects to other Azure services</a:t>
            </a:r>
          </a:p>
          <a:p>
            <a:r>
              <a:rPr lang="en-US" dirty="0"/>
              <a:t>Easy to get started</a:t>
            </a:r>
          </a:p>
          <a:p>
            <a:endParaRPr lang="en-US" dirty="0"/>
          </a:p>
        </p:txBody>
      </p:sp>
      <p:sp>
        <p:nvSpPr>
          <p:cNvPr id="3" name="Title 2">
            <a:extLst>
              <a:ext uri="{FF2B5EF4-FFF2-40B4-BE49-F238E27FC236}">
                <a16:creationId xmlns:a16="http://schemas.microsoft.com/office/drawing/2014/main" id="{778EBFB3-2A34-A147-BDE5-EBB1311963F8}"/>
              </a:ext>
            </a:extLst>
          </p:cNvPr>
          <p:cNvSpPr>
            <a:spLocks noGrp="1"/>
          </p:cNvSpPr>
          <p:nvPr>
            <p:ph type="title"/>
          </p:nvPr>
        </p:nvSpPr>
        <p:spPr/>
        <p:txBody>
          <a:bodyPr/>
          <a:lstStyle/>
          <a:p>
            <a:r>
              <a:rPr lang="en-US" dirty="0"/>
              <a:t>What are Azure Functions?</a:t>
            </a:r>
          </a:p>
        </p:txBody>
      </p:sp>
    </p:spTree>
    <p:extLst>
      <p:ext uri="{BB962C8B-B14F-4D97-AF65-F5344CB8AC3E}">
        <p14:creationId xmlns:p14="http://schemas.microsoft.com/office/powerpoint/2010/main" val="20471072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7BEFA18-0236-714B-B148-6804FE717023}"/>
              </a:ext>
            </a:extLst>
          </p:cNvPr>
          <p:cNvSpPr>
            <a:spLocks noGrp="1"/>
          </p:cNvSpPr>
          <p:nvPr>
            <p:ph type="body" sz="quarter" idx="10"/>
          </p:nvPr>
        </p:nvSpPr>
        <p:spPr>
          <a:xfrm>
            <a:off x="269239" y="1189177"/>
            <a:ext cx="11653523" cy="3382529"/>
          </a:xfrm>
        </p:spPr>
        <p:txBody>
          <a:bodyPr/>
          <a:lstStyle/>
          <a:p>
            <a:r>
              <a:rPr lang="en-US" dirty="0"/>
              <a:t>Supports v2 runtime</a:t>
            </a:r>
          </a:p>
          <a:p>
            <a:r>
              <a:rPr lang="en-US" dirty="0"/>
              <a:t>.NET Core 2.0+ support</a:t>
            </a:r>
          </a:p>
          <a:p>
            <a:r>
              <a:rPr lang="en-US" dirty="0"/>
              <a:t>Templates</a:t>
            </a:r>
          </a:p>
          <a:p>
            <a:r>
              <a:rPr lang="en-US" dirty="0"/>
              <a:t>Local debugging</a:t>
            </a:r>
          </a:p>
          <a:p>
            <a:r>
              <a:rPr lang="en-US" dirty="0"/>
              <a:t>Publishing! </a:t>
            </a:r>
          </a:p>
        </p:txBody>
      </p:sp>
      <p:sp>
        <p:nvSpPr>
          <p:cNvPr id="3" name="Title 2">
            <a:extLst>
              <a:ext uri="{FF2B5EF4-FFF2-40B4-BE49-F238E27FC236}">
                <a16:creationId xmlns:a16="http://schemas.microsoft.com/office/drawing/2014/main" id="{004355EA-8335-464A-9A6D-24CCC22F9129}"/>
              </a:ext>
            </a:extLst>
          </p:cNvPr>
          <p:cNvSpPr>
            <a:spLocks noGrp="1"/>
          </p:cNvSpPr>
          <p:nvPr>
            <p:ph type="title"/>
          </p:nvPr>
        </p:nvSpPr>
        <p:spPr/>
        <p:txBody>
          <a:bodyPr/>
          <a:lstStyle/>
          <a:p>
            <a:r>
              <a:rPr lang="en-US" dirty="0"/>
              <a:t>Azure Functions in Visual Studio for Mac</a:t>
            </a:r>
          </a:p>
        </p:txBody>
      </p:sp>
    </p:spTree>
    <p:extLst>
      <p:ext uri="{BB962C8B-B14F-4D97-AF65-F5344CB8AC3E}">
        <p14:creationId xmlns:p14="http://schemas.microsoft.com/office/powerpoint/2010/main" val="361233289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36756-4ECC-4563-9847-79578B809B5C}"/>
              </a:ext>
            </a:extLst>
          </p:cNvPr>
          <p:cNvSpPr>
            <a:spLocks noGrp="1"/>
          </p:cNvSpPr>
          <p:nvPr>
            <p:ph type="title"/>
          </p:nvPr>
        </p:nvSpPr>
        <p:spPr>
          <a:xfrm>
            <a:off x="1285498" y="2881341"/>
            <a:ext cx="10010687" cy="1015663"/>
          </a:xfrm>
        </p:spPr>
        <p:txBody>
          <a:bodyPr/>
          <a:lstStyle/>
          <a:p>
            <a:r>
              <a:rPr lang="en-US" dirty="0"/>
              <a:t>DEMO</a:t>
            </a:r>
          </a:p>
        </p:txBody>
      </p:sp>
    </p:spTree>
    <p:extLst>
      <p:ext uri="{BB962C8B-B14F-4D97-AF65-F5344CB8AC3E}">
        <p14:creationId xmlns:p14="http://schemas.microsoft.com/office/powerpoint/2010/main" val="38392738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0504C-C15B-4B85-88CA-781AD4B14DC8}"/>
              </a:ext>
            </a:extLst>
          </p:cNvPr>
          <p:cNvSpPr>
            <a:spLocks noGrp="1"/>
          </p:cNvSpPr>
          <p:nvPr>
            <p:ph type="title"/>
          </p:nvPr>
        </p:nvSpPr>
        <p:spPr>
          <a:xfrm>
            <a:off x="568047" y="2084172"/>
            <a:ext cx="11354714" cy="1162178"/>
          </a:xfrm>
        </p:spPr>
        <p:txBody>
          <a:bodyPr/>
          <a:lstStyle/>
          <a:p>
            <a:r>
              <a:rPr lang="en-US"/>
              <a:t>Version Control</a:t>
            </a:r>
          </a:p>
        </p:txBody>
      </p:sp>
    </p:spTree>
    <p:extLst>
      <p:ext uri="{BB962C8B-B14F-4D97-AF65-F5344CB8AC3E}">
        <p14:creationId xmlns:p14="http://schemas.microsoft.com/office/powerpoint/2010/main" val="377056186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16A76-F880-3A4A-AFE6-394C81066DD1}"/>
              </a:ext>
            </a:extLst>
          </p:cNvPr>
          <p:cNvSpPr>
            <a:spLocks noGrp="1"/>
          </p:cNvSpPr>
          <p:nvPr>
            <p:ph type="title"/>
          </p:nvPr>
        </p:nvSpPr>
        <p:spPr/>
        <p:txBody>
          <a:bodyPr/>
          <a:lstStyle/>
          <a:p>
            <a:r>
              <a:rPr lang="en-US" dirty="0"/>
              <a:t>Version Control options</a:t>
            </a:r>
          </a:p>
        </p:txBody>
      </p:sp>
      <p:sp>
        <p:nvSpPr>
          <p:cNvPr id="3" name="Text Placeholder 2">
            <a:extLst>
              <a:ext uri="{FF2B5EF4-FFF2-40B4-BE49-F238E27FC236}">
                <a16:creationId xmlns:a16="http://schemas.microsoft.com/office/drawing/2014/main" id="{854C32D7-1100-C840-B3A9-AAF76435618E}"/>
              </a:ext>
            </a:extLst>
          </p:cNvPr>
          <p:cNvSpPr>
            <a:spLocks noGrp="1"/>
          </p:cNvSpPr>
          <p:nvPr>
            <p:ph type="body" sz="quarter" idx="10"/>
          </p:nvPr>
        </p:nvSpPr>
        <p:spPr>
          <a:xfrm>
            <a:off x="269241" y="1189175"/>
            <a:ext cx="5378548" cy="1614801"/>
          </a:xfrm>
        </p:spPr>
        <p:txBody>
          <a:bodyPr/>
          <a:lstStyle/>
          <a:p>
            <a:r>
              <a:rPr lang="en-US" dirty="0"/>
              <a:t>TFVC</a:t>
            </a:r>
          </a:p>
          <a:p>
            <a:pPr marL="570109" lvl="2" indent="-342900">
              <a:buFont typeface="Arial" panose="020B0604020202020204" pitchFamily="34" charset="0"/>
              <a:buChar char="•"/>
            </a:pPr>
            <a:r>
              <a:rPr lang="en-US" dirty="0"/>
              <a:t>Support is currently in preview</a:t>
            </a:r>
          </a:p>
          <a:p>
            <a:pPr marL="570109" lvl="2" indent="-342900">
              <a:buFont typeface="Arial" panose="020B0604020202020204" pitchFamily="34" charset="0"/>
              <a:buChar char="•"/>
            </a:pPr>
            <a:r>
              <a:rPr lang="en-US" dirty="0"/>
              <a:t>Available via an extension</a:t>
            </a:r>
          </a:p>
          <a:p>
            <a:pPr marL="570109" lvl="2" indent="-342900">
              <a:buFont typeface="Arial" panose="020B0604020202020204" pitchFamily="34" charset="0"/>
              <a:buChar char="•"/>
            </a:pPr>
            <a:r>
              <a:rPr lang="en-US"/>
              <a:t>Can work with TFS and VSTS repositories</a:t>
            </a:r>
          </a:p>
        </p:txBody>
      </p:sp>
      <p:sp>
        <p:nvSpPr>
          <p:cNvPr id="4" name="Text Placeholder 3">
            <a:extLst>
              <a:ext uri="{FF2B5EF4-FFF2-40B4-BE49-F238E27FC236}">
                <a16:creationId xmlns:a16="http://schemas.microsoft.com/office/drawing/2014/main" id="{7A018326-221A-9042-8DAF-2DFE473AAAA0}"/>
              </a:ext>
            </a:extLst>
          </p:cNvPr>
          <p:cNvSpPr>
            <a:spLocks noGrp="1"/>
          </p:cNvSpPr>
          <p:nvPr>
            <p:ph type="body" sz="quarter" idx="11"/>
          </p:nvPr>
        </p:nvSpPr>
        <p:spPr>
          <a:xfrm>
            <a:off x="6544214" y="1189175"/>
            <a:ext cx="5378548" cy="1946687"/>
          </a:xfrm>
        </p:spPr>
        <p:txBody>
          <a:bodyPr/>
          <a:lstStyle/>
          <a:p>
            <a:r>
              <a:rPr lang="en-US" dirty="0"/>
              <a:t>Git (&amp; Subversion)</a:t>
            </a:r>
          </a:p>
          <a:p>
            <a:pPr marL="570109" lvl="2" indent="-342900">
              <a:buFont typeface="Arial" panose="020B0604020202020204" pitchFamily="34" charset="0"/>
              <a:buChar char="•"/>
            </a:pPr>
            <a:r>
              <a:rPr lang="en-US"/>
              <a:t>Built in</a:t>
            </a:r>
          </a:p>
          <a:p>
            <a:pPr marL="570109" lvl="2" indent="-342900">
              <a:buFont typeface="Arial" panose="020B0604020202020204" pitchFamily="34" charset="0"/>
              <a:buChar char="•"/>
            </a:pPr>
            <a:r>
              <a:rPr lang="en-US"/>
              <a:t>Git comes preinstalled</a:t>
            </a:r>
          </a:p>
          <a:p>
            <a:pPr marL="570109" lvl="2" indent="-342900">
              <a:buFont typeface="Arial" panose="020B0604020202020204" pitchFamily="34" charset="0"/>
              <a:buChar char="•"/>
            </a:pPr>
            <a:r>
              <a:rPr lang="en-US"/>
              <a:t>Make sure you have Subversion </a:t>
            </a:r>
          </a:p>
          <a:p>
            <a:pPr marL="570109" lvl="2" indent="-342900">
              <a:buFont typeface="Arial" panose="020B0604020202020204" pitchFamily="34" charset="0"/>
              <a:buChar char="•"/>
            </a:pPr>
            <a:r>
              <a:rPr lang="en-US"/>
              <a:t>Coming soon – Git cloning from within VSTS</a:t>
            </a:r>
          </a:p>
        </p:txBody>
      </p:sp>
      <p:pic>
        <p:nvPicPr>
          <p:cNvPr id="12" name="Picture 11">
            <a:extLst>
              <a:ext uri="{FF2B5EF4-FFF2-40B4-BE49-F238E27FC236}">
                <a16:creationId xmlns:a16="http://schemas.microsoft.com/office/drawing/2014/main" id="{2C2E4959-1DF4-074F-8A0F-01F94C7FED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510" y="3636545"/>
            <a:ext cx="11417300" cy="1943100"/>
          </a:xfrm>
          <a:prstGeom prst="rect">
            <a:avLst/>
          </a:prstGeom>
        </p:spPr>
      </p:pic>
    </p:spTree>
    <p:extLst>
      <p:ext uri="{BB962C8B-B14F-4D97-AF65-F5344CB8AC3E}">
        <p14:creationId xmlns:p14="http://schemas.microsoft.com/office/powerpoint/2010/main" val="97915892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0504C-C15B-4B85-88CA-781AD4B14DC8}"/>
              </a:ext>
            </a:extLst>
          </p:cNvPr>
          <p:cNvSpPr>
            <a:spLocks noGrp="1"/>
          </p:cNvSpPr>
          <p:nvPr>
            <p:ph type="title"/>
          </p:nvPr>
        </p:nvSpPr>
        <p:spPr>
          <a:xfrm>
            <a:off x="568047" y="2084172"/>
            <a:ext cx="11354714" cy="1162178"/>
          </a:xfrm>
        </p:spPr>
        <p:txBody>
          <a:bodyPr/>
          <a:lstStyle/>
          <a:p>
            <a:r>
              <a:rPr lang="en-US"/>
              <a:t>Further Information</a:t>
            </a:r>
          </a:p>
        </p:txBody>
      </p:sp>
    </p:spTree>
    <p:extLst>
      <p:ext uri="{BB962C8B-B14F-4D97-AF65-F5344CB8AC3E}">
        <p14:creationId xmlns:p14="http://schemas.microsoft.com/office/powerpoint/2010/main" val="182259635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7298-752B-48BD-843F-683A22D59A7E}"/>
              </a:ext>
            </a:extLst>
          </p:cNvPr>
          <p:cNvSpPr>
            <a:spLocks noGrp="1"/>
          </p:cNvSpPr>
          <p:nvPr>
            <p:ph type="title"/>
          </p:nvPr>
        </p:nvSpPr>
        <p:spPr/>
        <p:txBody>
          <a:bodyPr/>
          <a:lstStyle/>
          <a:p>
            <a:r>
              <a:rPr lang="en-US"/>
              <a:t>Visual Studio for Mac Tips &amp; Tricks </a:t>
            </a:r>
          </a:p>
        </p:txBody>
      </p:sp>
      <p:sp>
        <p:nvSpPr>
          <p:cNvPr id="3" name="Text Placeholder 2">
            <a:extLst>
              <a:ext uri="{FF2B5EF4-FFF2-40B4-BE49-F238E27FC236}">
                <a16:creationId xmlns:a16="http://schemas.microsoft.com/office/drawing/2014/main" id="{2BA8E374-5793-40F2-A7B7-2D8AB053A278}"/>
              </a:ext>
            </a:extLst>
          </p:cNvPr>
          <p:cNvSpPr>
            <a:spLocks noGrp="1"/>
          </p:cNvSpPr>
          <p:nvPr>
            <p:ph type="body" sz="quarter" idx="12"/>
          </p:nvPr>
        </p:nvSpPr>
        <p:spPr/>
        <p:txBody>
          <a:bodyPr/>
          <a:lstStyle/>
          <a:p>
            <a:r>
              <a:rPr lang="en-US"/>
              <a:t>Amy Burns and Dominic </a:t>
            </a:r>
            <a:r>
              <a:rPr lang="en-US" err="1"/>
              <a:t>Nahous</a:t>
            </a:r>
            <a:r>
              <a:rPr lang="en-US"/>
              <a:t> </a:t>
            </a:r>
          </a:p>
        </p:txBody>
      </p:sp>
    </p:spTree>
    <p:extLst>
      <p:ext uri="{BB962C8B-B14F-4D97-AF65-F5344CB8AC3E}">
        <p14:creationId xmlns:p14="http://schemas.microsoft.com/office/powerpoint/2010/main" val="477504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5313A9-82F4-5F4C-90D6-D16460B5BFD9}"/>
              </a:ext>
            </a:extLst>
          </p:cNvPr>
          <p:cNvSpPr>
            <a:spLocks noGrp="1"/>
          </p:cNvSpPr>
          <p:nvPr>
            <p:ph type="body" sz="quarter" idx="10"/>
          </p:nvPr>
        </p:nvSpPr>
        <p:spPr>
          <a:xfrm>
            <a:off x="269239" y="1189177"/>
            <a:ext cx="11653523" cy="3527441"/>
          </a:xfrm>
        </p:spPr>
        <p:txBody>
          <a:bodyPr/>
          <a:lstStyle/>
          <a:p>
            <a:r>
              <a:rPr lang="en-US" dirty="0"/>
              <a:t>Numerous channels that can be used to get latest and greatest content</a:t>
            </a:r>
          </a:p>
          <a:p>
            <a:pPr lvl="1"/>
            <a:r>
              <a:rPr lang="en-US" dirty="0"/>
              <a:t>Stable</a:t>
            </a:r>
          </a:p>
          <a:p>
            <a:pPr lvl="1"/>
            <a:r>
              <a:rPr lang="en-US" dirty="0"/>
              <a:t>Beta</a:t>
            </a:r>
          </a:p>
          <a:p>
            <a:pPr lvl="1"/>
            <a:r>
              <a:rPr lang="en-US" dirty="0"/>
              <a:t>Alpha</a:t>
            </a:r>
          </a:p>
          <a:p>
            <a:pPr lvl="1"/>
            <a:r>
              <a:rPr lang="en-US" dirty="0"/>
              <a:t>Dynamic Channels</a:t>
            </a:r>
          </a:p>
          <a:p>
            <a:r>
              <a:rPr lang="en-US" dirty="0"/>
              <a:t>Update Notifications</a:t>
            </a:r>
          </a:p>
        </p:txBody>
      </p:sp>
      <p:sp>
        <p:nvSpPr>
          <p:cNvPr id="3" name="Title 2">
            <a:extLst>
              <a:ext uri="{FF2B5EF4-FFF2-40B4-BE49-F238E27FC236}">
                <a16:creationId xmlns:a16="http://schemas.microsoft.com/office/drawing/2014/main" id="{6561732E-E08D-8F43-B6C7-ED6BF4C04EC8}"/>
              </a:ext>
            </a:extLst>
          </p:cNvPr>
          <p:cNvSpPr>
            <a:spLocks noGrp="1"/>
          </p:cNvSpPr>
          <p:nvPr>
            <p:ph type="title"/>
          </p:nvPr>
        </p:nvSpPr>
        <p:spPr/>
        <p:txBody>
          <a:bodyPr/>
          <a:lstStyle/>
          <a:p>
            <a:r>
              <a:rPr lang="en-US" dirty="0"/>
              <a:t>Visual Studio for Mac updates and Previews</a:t>
            </a:r>
          </a:p>
        </p:txBody>
      </p:sp>
    </p:spTree>
    <p:extLst>
      <p:ext uri="{BB962C8B-B14F-4D97-AF65-F5344CB8AC3E}">
        <p14:creationId xmlns:p14="http://schemas.microsoft.com/office/powerpoint/2010/main" val="22616133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D52F5F-50B8-784C-A6DF-B1A954A9A72F}"/>
              </a:ext>
            </a:extLst>
          </p:cNvPr>
          <p:cNvSpPr>
            <a:spLocks noGrp="1"/>
          </p:cNvSpPr>
          <p:nvPr>
            <p:ph type="body" sz="quarter" idx="10"/>
          </p:nvPr>
        </p:nvSpPr>
        <p:spPr>
          <a:xfrm>
            <a:off x="269239" y="1189177"/>
            <a:ext cx="11653523" cy="727700"/>
          </a:xfrm>
        </p:spPr>
        <p:txBody>
          <a:bodyPr/>
          <a:lstStyle/>
          <a:p>
            <a:pPr marL="0" indent="0">
              <a:buNone/>
            </a:pPr>
            <a:endParaRPr lang="en-US" dirty="0"/>
          </a:p>
        </p:txBody>
      </p:sp>
      <p:sp>
        <p:nvSpPr>
          <p:cNvPr id="3" name="Title 2">
            <a:extLst>
              <a:ext uri="{FF2B5EF4-FFF2-40B4-BE49-F238E27FC236}">
                <a16:creationId xmlns:a16="http://schemas.microsoft.com/office/drawing/2014/main" id="{50F7F442-0A46-BF4D-9D43-1075244D4B51}"/>
              </a:ext>
            </a:extLst>
          </p:cNvPr>
          <p:cNvSpPr>
            <a:spLocks noGrp="1"/>
          </p:cNvSpPr>
          <p:nvPr>
            <p:ph type="title"/>
          </p:nvPr>
        </p:nvSpPr>
        <p:spPr/>
        <p:txBody>
          <a:bodyPr/>
          <a:lstStyle/>
          <a:p>
            <a:r>
              <a:rPr lang="en-US" dirty="0"/>
              <a:t>Updating Visual Studio for Mac</a:t>
            </a:r>
          </a:p>
        </p:txBody>
      </p:sp>
      <p:pic>
        <p:nvPicPr>
          <p:cNvPr id="5" name="Picture 4">
            <a:extLst>
              <a:ext uri="{FF2B5EF4-FFF2-40B4-BE49-F238E27FC236}">
                <a16:creationId xmlns:a16="http://schemas.microsoft.com/office/drawing/2014/main" id="{116147C6-2383-8942-94B9-D062BE28F0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1068" y="1189176"/>
            <a:ext cx="7349864" cy="514982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9920437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60D903-B736-424E-8A76-F4CFF44FA6D5}"/>
              </a:ext>
            </a:extLst>
          </p:cNvPr>
          <p:cNvSpPr>
            <a:spLocks noGrp="1"/>
          </p:cNvSpPr>
          <p:nvPr>
            <p:ph type="body" sz="quarter" idx="10"/>
          </p:nvPr>
        </p:nvSpPr>
        <p:spPr/>
        <p:txBody>
          <a:bodyPr/>
          <a:lstStyle/>
          <a:p>
            <a:endParaRPr lang="en-US" dirty="0"/>
          </a:p>
        </p:txBody>
      </p:sp>
      <p:sp>
        <p:nvSpPr>
          <p:cNvPr id="3" name="Title 2">
            <a:extLst>
              <a:ext uri="{FF2B5EF4-FFF2-40B4-BE49-F238E27FC236}">
                <a16:creationId xmlns:a16="http://schemas.microsoft.com/office/drawing/2014/main" id="{4535022F-4000-6647-9E51-ABA7A4828B3C}"/>
              </a:ext>
            </a:extLst>
          </p:cNvPr>
          <p:cNvSpPr>
            <a:spLocks noGrp="1"/>
          </p:cNvSpPr>
          <p:nvPr>
            <p:ph type="title"/>
          </p:nvPr>
        </p:nvSpPr>
        <p:spPr/>
        <p:txBody>
          <a:bodyPr/>
          <a:lstStyle/>
          <a:p>
            <a:r>
              <a:rPr lang="en-US" dirty="0"/>
              <a:t>Report a Problem</a:t>
            </a:r>
          </a:p>
        </p:txBody>
      </p:sp>
      <p:pic>
        <p:nvPicPr>
          <p:cNvPr id="7" name="Picture 6">
            <a:extLst>
              <a:ext uri="{FF2B5EF4-FFF2-40B4-BE49-F238E27FC236}">
                <a16:creationId xmlns:a16="http://schemas.microsoft.com/office/drawing/2014/main" id="{48B9FEDA-5E6A-1A4A-9CEA-0CEEBE58EF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746" y="841735"/>
            <a:ext cx="8106508" cy="6016265"/>
          </a:xfrm>
          <a:prstGeom prst="rect">
            <a:avLst/>
          </a:prstGeom>
        </p:spPr>
      </p:pic>
    </p:spTree>
    <p:extLst>
      <p:ext uri="{BB962C8B-B14F-4D97-AF65-F5344CB8AC3E}">
        <p14:creationId xmlns:p14="http://schemas.microsoft.com/office/powerpoint/2010/main" val="172457349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3A79A4-3F77-E74F-A857-C716F8BE1D5F}"/>
              </a:ext>
            </a:extLst>
          </p:cNvPr>
          <p:cNvSpPr>
            <a:spLocks noGrp="1"/>
          </p:cNvSpPr>
          <p:nvPr>
            <p:ph type="body" sz="quarter" idx="10"/>
          </p:nvPr>
        </p:nvSpPr>
        <p:spPr>
          <a:xfrm>
            <a:off x="269239" y="1189177"/>
            <a:ext cx="11653523" cy="4046236"/>
          </a:xfrm>
        </p:spPr>
        <p:txBody>
          <a:bodyPr/>
          <a:lstStyle/>
          <a:p>
            <a:pPr fontAlgn="base"/>
            <a:r>
              <a:rPr lang="en-US" dirty="0" err="1"/>
              <a:t>aka.ms</a:t>
            </a:r>
            <a:r>
              <a:rPr lang="en-US" dirty="0"/>
              <a:t>/</a:t>
            </a:r>
            <a:r>
              <a:rPr lang="en-US" dirty="0" err="1"/>
              <a:t>vsmac</a:t>
            </a:r>
            <a:r>
              <a:rPr lang="en-US" dirty="0"/>
              <a:t>​</a:t>
            </a:r>
          </a:p>
          <a:p>
            <a:pPr fontAlgn="base"/>
            <a:r>
              <a:rPr lang="en-US" dirty="0" err="1"/>
              <a:t>aka.ms</a:t>
            </a:r>
            <a:r>
              <a:rPr lang="en-US" dirty="0"/>
              <a:t>/</a:t>
            </a:r>
            <a:r>
              <a:rPr lang="en-US" dirty="0" err="1"/>
              <a:t>vsmac</a:t>
            </a:r>
            <a:r>
              <a:rPr lang="en-US" dirty="0"/>
              <a:t>-docs</a:t>
            </a:r>
          </a:p>
          <a:p>
            <a:pPr fontAlgn="base"/>
            <a:endParaRPr lang="en-US" dirty="0"/>
          </a:p>
          <a:p>
            <a:pPr fontAlgn="base"/>
            <a:r>
              <a:rPr lang="en-US" dirty="0"/>
              <a:t>Amy: @</a:t>
            </a:r>
            <a:r>
              <a:rPr lang="en-US" dirty="0" err="1"/>
              <a:t>timeyoutakeit</a:t>
            </a:r>
            <a:endParaRPr lang="en-US" dirty="0"/>
          </a:p>
          <a:p>
            <a:pPr fontAlgn="base"/>
            <a:r>
              <a:rPr lang="en-US" dirty="0"/>
              <a:t>Dom: @</a:t>
            </a:r>
            <a:r>
              <a:rPr lang="en-US" dirty="0" err="1"/>
              <a:t>xamadom</a:t>
            </a:r>
            <a:endParaRPr lang="en-US" dirty="0"/>
          </a:p>
          <a:p>
            <a:endParaRPr lang="en-US" dirty="0"/>
          </a:p>
        </p:txBody>
      </p:sp>
      <p:sp>
        <p:nvSpPr>
          <p:cNvPr id="3" name="Title 2">
            <a:extLst>
              <a:ext uri="{FF2B5EF4-FFF2-40B4-BE49-F238E27FC236}">
                <a16:creationId xmlns:a16="http://schemas.microsoft.com/office/drawing/2014/main" id="{AA92E14D-2D57-1247-964E-826D6E2EDAEF}"/>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3546159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0504C-C15B-4B85-88CA-781AD4B14DC8}"/>
              </a:ext>
            </a:extLst>
          </p:cNvPr>
          <p:cNvSpPr>
            <a:spLocks noGrp="1"/>
          </p:cNvSpPr>
          <p:nvPr>
            <p:ph type="title"/>
          </p:nvPr>
        </p:nvSpPr>
        <p:spPr>
          <a:xfrm>
            <a:off x="568047" y="2084172"/>
            <a:ext cx="11354714" cy="2137508"/>
          </a:xfrm>
        </p:spPr>
        <p:txBody>
          <a:bodyPr/>
          <a:lstStyle/>
          <a:p>
            <a:r>
              <a:rPr lang="en-US" sz="7050"/>
              <a:t>What can Visual Studio for Mac do for you?</a:t>
            </a:r>
          </a:p>
        </p:txBody>
      </p:sp>
    </p:spTree>
    <p:extLst>
      <p:ext uri="{BB962C8B-B14F-4D97-AF65-F5344CB8AC3E}">
        <p14:creationId xmlns:p14="http://schemas.microsoft.com/office/powerpoint/2010/main" val="386967465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8A9756-EB74-EA4A-83AA-9F77E804B9C7}"/>
              </a:ext>
            </a:extLst>
          </p:cNvPr>
          <p:cNvSpPr/>
          <p:nvPr/>
        </p:nvSpPr>
        <p:spPr>
          <a:xfrm>
            <a:off x="3344883" y="2048931"/>
            <a:ext cx="6096000" cy="1754326"/>
          </a:xfrm>
          <a:prstGeom prst="rect">
            <a:avLst/>
          </a:prstGeom>
        </p:spPr>
        <p:txBody>
          <a:bodyPr anchor="t">
            <a:spAutoFit/>
          </a:bodyPr>
          <a:lstStyle/>
          <a:p>
            <a:r>
              <a:rPr lang="en-US" sz="3600" dirty="0">
                <a:solidFill>
                  <a:schemeClr val="bg1"/>
                </a:solidFill>
              </a:rPr>
              <a:t>Build apps, games, and services for mobile, web, desktop, and the cloud.</a:t>
            </a:r>
          </a:p>
        </p:txBody>
      </p:sp>
    </p:spTree>
    <p:extLst>
      <p:ext uri="{BB962C8B-B14F-4D97-AF65-F5344CB8AC3E}">
        <p14:creationId xmlns:p14="http://schemas.microsoft.com/office/powerpoint/2010/main" val="291623747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54F6B1-9A29-47D2-8AA6-EA9FFD02BA9D}"/>
              </a:ext>
            </a:extLst>
          </p:cNvPr>
          <p:cNvSpPr>
            <a:spLocks noGrp="1"/>
          </p:cNvSpPr>
          <p:nvPr>
            <p:ph type="body" sz="quarter" idx="10"/>
          </p:nvPr>
        </p:nvSpPr>
        <p:spPr>
          <a:xfrm>
            <a:off x="269239" y="1189177"/>
            <a:ext cx="11653523" cy="3636380"/>
          </a:xfrm>
        </p:spPr>
        <p:txBody>
          <a:bodyPr vert="horz" wrap="square" lIns="146304" tIns="91440" rIns="146304" bIns="91440" rtlCol="0" anchor="t">
            <a:spAutoFit/>
          </a:bodyPr>
          <a:lstStyle/>
          <a:p>
            <a:pPr marL="335915" indent="-335915"/>
            <a:r>
              <a:rPr lang="en-US" sz="3900" dirty="0"/>
              <a:t>A macOS-native IDE</a:t>
            </a:r>
          </a:p>
          <a:p>
            <a:pPr marL="335915" indent="-335915"/>
            <a:r>
              <a:rPr lang="en-US" sz="3900" dirty="0"/>
              <a:t>Community, Professional, &amp; Enterprise</a:t>
            </a:r>
            <a:endParaRPr lang="en-US" sz="3900" dirty="0">
              <a:cs typeface="Segoe UI Light"/>
            </a:endParaRPr>
          </a:p>
          <a:p>
            <a:pPr marL="335915" indent="-335915"/>
            <a:r>
              <a:rPr lang="en-US" sz="3900" dirty="0"/>
              <a:t>Types of projects</a:t>
            </a:r>
            <a:endParaRPr lang="en-US" sz="3900" dirty="0">
              <a:cs typeface="Segoe UI Light"/>
            </a:endParaRPr>
          </a:p>
          <a:p>
            <a:pPr marL="572135" lvl="1" indent="-236220"/>
            <a:r>
              <a:rPr lang="en-US" sz="2350" dirty="0"/>
              <a:t>.NET Core / ASP.NET Core</a:t>
            </a:r>
            <a:endParaRPr lang="en-US" sz="2350" dirty="0">
              <a:cs typeface="Segoe UI"/>
            </a:endParaRPr>
          </a:p>
          <a:p>
            <a:pPr marL="572135" lvl="1" indent="-236220"/>
            <a:r>
              <a:rPr lang="en-US" sz="2350" dirty="0"/>
              <a:t>Xamarin</a:t>
            </a:r>
            <a:endParaRPr lang="en-US" sz="2350" dirty="0">
              <a:cs typeface="Segoe UI"/>
            </a:endParaRPr>
          </a:p>
          <a:p>
            <a:pPr marL="572135" lvl="1" indent="-236220"/>
            <a:r>
              <a:rPr lang="en-US" sz="2350" dirty="0"/>
              <a:t>Deploy &amp; connect to Azure</a:t>
            </a:r>
            <a:endParaRPr lang="en-US" sz="2350" dirty="0">
              <a:cs typeface="Segoe UI"/>
            </a:endParaRPr>
          </a:p>
          <a:p>
            <a:pPr marL="572135" lvl="1" indent="-236220"/>
            <a:r>
              <a:rPr lang="en-US" sz="2350" dirty="0"/>
              <a:t>Game Development with Unity</a:t>
            </a:r>
            <a:endParaRPr lang="en-US" sz="2350" dirty="0">
              <a:cs typeface="Segoe UI"/>
            </a:endParaRPr>
          </a:p>
        </p:txBody>
      </p:sp>
      <p:sp>
        <p:nvSpPr>
          <p:cNvPr id="3" name="Title 2">
            <a:extLst>
              <a:ext uri="{FF2B5EF4-FFF2-40B4-BE49-F238E27FC236}">
                <a16:creationId xmlns:a16="http://schemas.microsoft.com/office/drawing/2014/main" id="{4D6FEFBB-5DFC-4490-BA6A-1BC45DEA5EC8}"/>
              </a:ext>
            </a:extLst>
          </p:cNvPr>
          <p:cNvSpPr>
            <a:spLocks noGrp="1"/>
          </p:cNvSpPr>
          <p:nvPr>
            <p:ph type="title"/>
          </p:nvPr>
        </p:nvSpPr>
        <p:spPr/>
        <p:txBody>
          <a:bodyPr/>
          <a:lstStyle/>
          <a:p>
            <a:r>
              <a:rPr lang="en-US"/>
              <a:t>A brief introduction</a:t>
            </a:r>
          </a:p>
        </p:txBody>
      </p:sp>
    </p:spTree>
    <p:extLst>
      <p:ext uri="{BB962C8B-B14F-4D97-AF65-F5344CB8AC3E}">
        <p14:creationId xmlns:p14="http://schemas.microsoft.com/office/powerpoint/2010/main" val="150786155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A89285-E11F-9043-9EF4-D59FC99B9FA4}"/>
              </a:ext>
            </a:extLst>
          </p:cNvPr>
          <p:cNvSpPr>
            <a:spLocks noGrp="1"/>
          </p:cNvSpPr>
          <p:nvPr>
            <p:ph type="body" sz="quarter" idx="10"/>
          </p:nvPr>
        </p:nvSpPr>
        <p:spPr>
          <a:xfrm>
            <a:off x="269239" y="1189177"/>
            <a:ext cx="11653523" cy="3913572"/>
          </a:xfrm>
        </p:spPr>
        <p:txBody>
          <a:bodyPr vert="horz" wrap="square" lIns="146304" tIns="91440" rIns="146304" bIns="91440" rtlCol="0" anchor="t">
            <a:spAutoFit/>
          </a:bodyPr>
          <a:lstStyle/>
          <a:p>
            <a:pPr marL="335915" indent="-335915"/>
            <a:r>
              <a:rPr lang="en-US" sz="3900"/>
              <a:t>C#, F#, HTML/CSS, JavaScript/TypeScript support</a:t>
            </a:r>
          </a:p>
          <a:p>
            <a:pPr marL="335915" indent="-335915"/>
            <a:r>
              <a:rPr lang="en-US" sz="3900"/>
              <a:t>Code analysis powered by Roslyn</a:t>
            </a:r>
            <a:endParaRPr lang="en-US" sz="3900">
              <a:cs typeface="Segoe UI Light"/>
            </a:endParaRPr>
          </a:p>
          <a:p>
            <a:pPr marL="335915" indent="-335915"/>
            <a:r>
              <a:rPr lang="en-US" sz="3900"/>
              <a:t>Unit Testing</a:t>
            </a:r>
            <a:endParaRPr lang="en-US" sz="3900">
              <a:cs typeface="Segoe UI Light"/>
            </a:endParaRPr>
          </a:p>
          <a:p>
            <a:pPr marL="572135" lvl="1" indent="-236220"/>
            <a:r>
              <a:rPr lang="en-US" sz="2350" err="1"/>
              <a:t>MSTest</a:t>
            </a:r>
            <a:r>
              <a:rPr lang="en-US" sz="2350"/>
              <a:t>, </a:t>
            </a:r>
            <a:r>
              <a:rPr lang="en-US" sz="2350" err="1"/>
              <a:t>nUnit</a:t>
            </a:r>
            <a:r>
              <a:rPr lang="en-US" sz="2350"/>
              <a:t>, </a:t>
            </a:r>
            <a:r>
              <a:rPr lang="en-US" sz="2350" err="1"/>
              <a:t>xUnit</a:t>
            </a:r>
            <a:endParaRPr lang="en-US" sz="2350">
              <a:cs typeface="Segoe UI"/>
            </a:endParaRPr>
          </a:p>
          <a:p>
            <a:pPr marL="335915" indent="-335915"/>
            <a:r>
              <a:rPr lang="en-US" sz="3900"/>
              <a:t>Version Control</a:t>
            </a:r>
            <a:endParaRPr lang="en-US" sz="3900">
              <a:cs typeface="Segoe UI Light"/>
            </a:endParaRPr>
          </a:p>
          <a:p>
            <a:pPr marL="572135" lvl="1" indent="-236220"/>
            <a:r>
              <a:rPr lang="en-US" sz="2350"/>
              <a:t>Git &amp; Subversion</a:t>
            </a:r>
            <a:endParaRPr lang="en-US">
              <a:cs typeface="Segoe UI"/>
            </a:endParaRPr>
          </a:p>
          <a:p>
            <a:pPr marL="572135" lvl="1" indent="-236220"/>
            <a:r>
              <a:rPr lang="en-US" sz="2350"/>
              <a:t>TFVC (currently in preview)</a:t>
            </a:r>
            <a:endParaRPr lang="en-US" sz="2350">
              <a:cs typeface="Segoe UI"/>
            </a:endParaRPr>
          </a:p>
        </p:txBody>
      </p:sp>
      <p:sp>
        <p:nvSpPr>
          <p:cNvPr id="3" name="Title 2">
            <a:extLst>
              <a:ext uri="{FF2B5EF4-FFF2-40B4-BE49-F238E27FC236}">
                <a16:creationId xmlns:a16="http://schemas.microsoft.com/office/drawing/2014/main" id="{E50A1DD4-1201-2F43-BD7E-B94A55D05DBE}"/>
              </a:ext>
            </a:extLst>
          </p:cNvPr>
          <p:cNvSpPr>
            <a:spLocks noGrp="1"/>
          </p:cNvSpPr>
          <p:nvPr>
            <p:ph type="title"/>
          </p:nvPr>
        </p:nvSpPr>
        <p:spPr/>
        <p:txBody>
          <a:bodyPr/>
          <a:lstStyle/>
          <a:p>
            <a:r>
              <a:rPr lang="en-US"/>
              <a:t>A technical introduction</a:t>
            </a:r>
          </a:p>
        </p:txBody>
      </p:sp>
    </p:spTree>
    <p:extLst>
      <p:ext uri="{BB962C8B-B14F-4D97-AF65-F5344CB8AC3E}">
        <p14:creationId xmlns:p14="http://schemas.microsoft.com/office/powerpoint/2010/main" val="7338053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0504C-C15B-4B85-88CA-781AD4B14DC8}"/>
              </a:ext>
            </a:extLst>
          </p:cNvPr>
          <p:cNvSpPr>
            <a:spLocks noGrp="1"/>
          </p:cNvSpPr>
          <p:nvPr>
            <p:ph type="title"/>
          </p:nvPr>
        </p:nvSpPr>
        <p:spPr>
          <a:xfrm>
            <a:off x="568047" y="2084172"/>
            <a:ext cx="11354714" cy="2139688"/>
          </a:xfrm>
        </p:spPr>
        <p:txBody>
          <a:bodyPr/>
          <a:lstStyle/>
          <a:p>
            <a:r>
              <a:rPr lang="en-US"/>
              <a:t>Take a tour of the IDE with me! </a:t>
            </a:r>
          </a:p>
        </p:txBody>
      </p:sp>
    </p:spTree>
    <p:extLst>
      <p:ext uri="{BB962C8B-B14F-4D97-AF65-F5344CB8AC3E}">
        <p14:creationId xmlns:p14="http://schemas.microsoft.com/office/powerpoint/2010/main" val="41770225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7F273-EB47-4E7D-9D40-90C6C0974C8E}"/>
              </a:ext>
            </a:extLst>
          </p:cNvPr>
          <p:cNvSpPr>
            <a:spLocks noGrp="1"/>
          </p:cNvSpPr>
          <p:nvPr>
            <p:ph type="title"/>
          </p:nvPr>
        </p:nvSpPr>
        <p:spPr/>
        <p:txBody>
          <a:bodyPr/>
          <a:lstStyle/>
          <a:p>
            <a:r>
              <a:rPr lang="en-US" sz="4700">
                <a:cs typeface="Segoe UI Light"/>
              </a:rPr>
              <a:t>IDE and Editor Preferences</a:t>
            </a:r>
            <a:endParaRPr lang="en-US"/>
          </a:p>
        </p:txBody>
      </p:sp>
      <p:sp>
        <p:nvSpPr>
          <p:cNvPr id="3" name="Text Placeholder 2">
            <a:extLst>
              <a:ext uri="{FF2B5EF4-FFF2-40B4-BE49-F238E27FC236}">
                <a16:creationId xmlns:a16="http://schemas.microsoft.com/office/drawing/2014/main" id="{E4A15287-9196-4787-80A0-58012CD742E0}"/>
              </a:ext>
            </a:extLst>
          </p:cNvPr>
          <p:cNvSpPr>
            <a:spLocks noGrp="1"/>
          </p:cNvSpPr>
          <p:nvPr>
            <p:ph type="body" sz="quarter" idx="10"/>
          </p:nvPr>
        </p:nvSpPr>
        <p:spPr>
          <a:xfrm>
            <a:off x="178135" y="2082614"/>
            <a:ext cx="3927804" cy="2247846"/>
          </a:xfrm>
        </p:spPr>
        <p:txBody>
          <a:bodyPr vert="horz" wrap="square" lIns="146304" tIns="146304" rIns="146304" bIns="146304" rtlCol="0" anchor="t">
            <a:noAutofit/>
          </a:bodyPr>
          <a:lstStyle/>
          <a:p>
            <a:endParaRPr lang="en-US" sz="3900" dirty="0">
              <a:cs typeface="Segoe UI Light"/>
            </a:endParaRPr>
          </a:p>
          <a:p>
            <a:pPr algn="ctr"/>
            <a:r>
              <a:rPr lang="en-US" sz="3900" dirty="0">
                <a:cs typeface="Segoe UI Light"/>
              </a:rPr>
              <a:t>IDE Preferences </a:t>
            </a:r>
            <a:endParaRPr lang="en-US" dirty="0"/>
          </a:p>
        </p:txBody>
      </p:sp>
      <p:sp>
        <p:nvSpPr>
          <p:cNvPr id="4" name="Text Placeholder 3">
            <a:extLst>
              <a:ext uri="{FF2B5EF4-FFF2-40B4-BE49-F238E27FC236}">
                <a16:creationId xmlns:a16="http://schemas.microsoft.com/office/drawing/2014/main" id="{10913430-8EF4-4B3C-A4D5-006CAA61FE7E}"/>
              </a:ext>
            </a:extLst>
          </p:cNvPr>
          <p:cNvSpPr>
            <a:spLocks noGrp="1"/>
          </p:cNvSpPr>
          <p:nvPr>
            <p:ph type="body" sz="quarter" idx="11"/>
          </p:nvPr>
        </p:nvSpPr>
        <p:spPr>
          <a:xfrm>
            <a:off x="4158259" y="2082614"/>
            <a:ext cx="3927804" cy="2247846"/>
          </a:xfrm>
        </p:spPr>
        <p:txBody>
          <a:bodyPr vert="horz" wrap="square" lIns="146304" tIns="146304" rIns="146304" bIns="146304" rtlCol="0" anchor="t">
            <a:noAutofit/>
          </a:bodyPr>
          <a:lstStyle/>
          <a:p>
            <a:endParaRPr lang="en-US" dirty="0">
              <a:cs typeface="Segoe UI Light"/>
            </a:endParaRPr>
          </a:p>
          <a:p>
            <a:pPr algn="ctr"/>
            <a:r>
              <a:rPr lang="en-US" sz="3900" dirty="0">
                <a:cs typeface="Segoe UI Light"/>
              </a:rPr>
              <a:t>Project Options</a:t>
            </a:r>
          </a:p>
        </p:txBody>
      </p:sp>
      <p:sp>
        <p:nvSpPr>
          <p:cNvPr id="5" name="Text Placeholder 4">
            <a:extLst>
              <a:ext uri="{FF2B5EF4-FFF2-40B4-BE49-F238E27FC236}">
                <a16:creationId xmlns:a16="http://schemas.microsoft.com/office/drawing/2014/main" id="{D503D761-C159-4C8A-B2B7-0EDA61EECABA}"/>
              </a:ext>
            </a:extLst>
          </p:cNvPr>
          <p:cNvSpPr>
            <a:spLocks noGrp="1"/>
          </p:cNvSpPr>
          <p:nvPr>
            <p:ph type="body" sz="quarter" idx="12"/>
          </p:nvPr>
        </p:nvSpPr>
        <p:spPr>
          <a:xfrm>
            <a:off x="8138382" y="2082614"/>
            <a:ext cx="3875483" cy="2247846"/>
          </a:xfrm>
        </p:spPr>
        <p:txBody>
          <a:bodyPr vert="horz" wrap="square" lIns="146304" tIns="146304" rIns="146304" bIns="146304" rtlCol="0" anchor="t">
            <a:noAutofit/>
          </a:bodyPr>
          <a:lstStyle/>
          <a:p>
            <a:endParaRPr lang="en-US" dirty="0">
              <a:cs typeface="Segoe UI Light"/>
            </a:endParaRPr>
          </a:p>
          <a:p>
            <a:pPr algn="ctr"/>
            <a:r>
              <a:rPr lang="en-US" sz="3900" dirty="0">
                <a:cs typeface="Segoe UI Light"/>
              </a:rPr>
              <a:t>Policies</a:t>
            </a:r>
          </a:p>
        </p:txBody>
      </p:sp>
    </p:spTree>
    <p:extLst>
      <p:ext uri="{BB962C8B-B14F-4D97-AF65-F5344CB8AC3E}">
        <p14:creationId xmlns:p14="http://schemas.microsoft.com/office/powerpoint/2010/main" val="64433250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36756-4ECC-4563-9847-79578B809B5C}"/>
              </a:ext>
            </a:extLst>
          </p:cNvPr>
          <p:cNvSpPr>
            <a:spLocks noGrp="1"/>
          </p:cNvSpPr>
          <p:nvPr>
            <p:ph type="title"/>
          </p:nvPr>
        </p:nvSpPr>
        <p:spPr/>
        <p:txBody>
          <a:bodyPr/>
          <a:lstStyle/>
          <a:p>
            <a:r>
              <a:rPr lang="en-US" dirty="0"/>
              <a:t>DEMO: Trick out your IDE</a:t>
            </a:r>
          </a:p>
        </p:txBody>
      </p:sp>
    </p:spTree>
    <p:extLst>
      <p:ext uri="{BB962C8B-B14F-4D97-AF65-F5344CB8AC3E}">
        <p14:creationId xmlns:p14="http://schemas.microsoft.com/office/powerpoint/2010/main" val="10364933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Dotnet_Template">
  <a:themeElements>
    <a:clrScheme name="Dotnet">
      <a:dk1>
        <a:srgbClr val="505050"/>
      </a:dk1>
      <a:lt1>
        <a:srgbClr val="FFFFFF"/>
      </a:lt1>
      <a:dk2>
        <a:srgbClr val="32145A"/>
      </a:dk2>
      <a:lt2>
        <a:srgbClr val="F2F2F2"/>
      </a:lt2>
      <a:accent1>
        <a:srgbClr val="511C74"/>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A54BD383C4674C85ABC63EFCD95D27" ma:contentTypeVersion="9" ma:contentTypeDescription="Create a new document." ma:contentTypeScope="" ma:versionID="2d333fad08cb86e50182ca8b2a74f44d">
  <xsd:schema xmlns:xsd="http://www.w3.org/2001/XMLSchema" xmlns:xs="http://www.w3.org/2001/XMLSchema" xmlns:p="http://schemas.microsoft.com/office/2006/metadata/properties" xmlns:ns2="8d458302-cfd7-4e31-915c-c37371f3d564" xmlns:ns3="fb4c47b6-0b6b-4ab3-adaa-b0e38c0cd6c8" targetNamespace="http://schemas.microsoft.com/office/2006/metadata/properties" ma:root="true" ma:fieldsID="070fa14db3f1204c2b79865cf2b86afe" ns2:_="" ns3:_="">
    <xsd:import namespace="8d458302-cfd7-4e31-915c-c37371f3d564"/>
    <xsd:import namespace="fb4c47b6-0b6b-4ab3-adaa-b0e38c0cd6c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MediaServiceEventHashCode" minOccurs="0"/>
                <xsd:element ref="ns2:MediaServiceGenerationTim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458302-cfd7-4e31-915c-c37371f3d5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4c47b6-0b6b-4ab3-adaa-b0e38c0cd6c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astSharedByUser xmlns="fb4c47b6-0b6b-4ab3-adaa-b0e38c0cd6c8">jogallow@microsoft.com</LastSharedByUser>
    <SharedWithUsers xmlns="fb4c47b6-0b6b-4ab3-adaa-b0e38c0cd6c8">
      <UserInfo>
        <DisplayName>Martin Woodward</DisplayName>
        <AccountId>67</AccountId>
        <AccountType/>
      </UserInfo>
    </SharedWithUsers>
    <LastSharedByTime xmlns="fb4c47b6-0b6b-4ab3-adaa-b0e38c0cd6c8">2018-03-16T04:12:59+00:00</LastSharedByTim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3F835B-C19A-4F43-A614-D1A9F8A14DF0}">
  <ds:schemaRefs>
    <ds:schemaRef ds:uri="8d458302-cfd7-4e31-915c-c37371f3d564"/>
    <ds:schemaRef ds:uri="fb4c47b6-0b6b-4ab3-adaa-b0e38c0cd6c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23E43D6-DB2F-4C33-A8C8-D28F777A5DE7}">
  <ds:schemaRefs>
    <ds:schemaRef ds:uri="http://purl.org/dc/dcmitype/"/>
    <ds:schemaRef ds:uri="http://www.w3.org/XML/1998/namespace"/>
    <ds:schemaRef ds:uri="http://schemas.microsoft.com/office/2006/documentManagement/types"/>
    <ds:schemaRef ds:uri="8d458302-cfd7-4e31-915c-c37371f3d564"/>
    <ds:schemaRef ds:uri="http://schemas.openxmlformats.org/package/2006/metadata/core-properties"/>
    <ds:schemaRef ds:uri="http://schemas.microsoft.com/office/2006/metadata/properties"/>
    <ds:schemaRef ds:uri="http://purl.org/dc/elements/1.1/"/>
    <ds:schemaRef ds:uri="http://schemas.microsoft.com/office/infopath/2007/PartnerControls"/>
    <ds:schemaRef ds:uri="fb4c47b6-0b6b-4ab3-adaa-b0e38c0cd6c8"/>
    <ds:schemaRef ds:uri="http://purl.org/dc/terms/"/>
  </ds:schemaRefs>
</ds:datastoreItem>
</file>

<file path=customXml/itemProps3.xml><?xml version="1.0" encoding="utf-8"?>
<ds:datastoreItem xmlns:ds="http://schemas.openxmlformats.org/officeDocument/2006/customXml" ds:itemID="{093821A7-5528-48BE-BD00-067FBFDD28D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TotalTime>
  <Words>1678</Words>
  <Application>Microsoft Macintosh PowerPoint</Application>
  <PresentationFormat>Widescreen</PresentationFormat>
  <Paragraphs>169</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Consolas</vt:lpstr>
      <vt:lpstr>Segoe UI</vt:lpstr>
      <vt:lpstr>Segoe UI Light</vt:lpstr>
      <vt:lpstr>Wingdings</vt:lpstr>
      <vt:lpstr>Dotnet_Template</vt:lpstr>
      <vt:lpstr>PowerPoint Presentation</vt:lpstr>
      <vt:lpstr>Visual Studio for Mac Tips &amp; Tricks </vt:lpstr>
      <vt:lpstr>What can Visual Studio for Mac do for you?</vt:lpstr>
      <vt:lpstr>PowerPoint Presentation</vt:lpstr>
      <vt:lpstr>A brief introduction</vt:lpstr>
      <vt:lpstr>A technical introduction</vt:lpstr>
      <vt:lpstr>Take a tour of the IDE with me! </vt:lpstr>
      <vt:lpstr>IDE and Editor Preferences</vt:lpstr>
      <vt:lpstr>DEMO: Trick out your IDE</vt:lpstr>
      <vt:lpstr>Web – ASP.NET Core </vt:lpstr>
      <vt:lpstr>ASP.NET Core</vt:lpstr>
      <vt:lpstr>DEMO</vt:lpstr>
      <vt:lpstr>Azure Functions</vt:lpstr>
      <vt:lpstr>What are Azure Functions?</vt:lpstr>
      <vt:lpstr>Azure Functions in Visual Studio for Mac</vt:lpstr>
      <vt:lpstr>DEMO</vt:lpstr>
      <vt:lpstr>Version Control</vt:lpstr>
      <vt:lpstr>Version Control options</vt:lpstr>
      <vt:lpstr>Further Information</vt:lpstr>
      <vt:lpstr>Visual Studio for Mac updates and Previews</vt:lpstr>
      <vt:lpstr>Updating Visual Studio for Mac</vt:lpstr>
      <vt:lpstr>Report a Problem</vt:lpstr>
      <vt:lpstr>Thank you!!</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 Massi</dc:creator>
  <cp:lastModifiedBy>Amy Burns</cp:lastModifiedBy>
  <cp:revision>2</cp:revision>
  <dcterms:created xsi:type="dcterms:W3CDTF">1601-01-01T00:00:00Z</dcterms:created>
  <dcterms:modified xsi:type="dcterms:W3CDTF">2018-09-14T02:03:46Z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bethma@microsoft.com</vt:lpwstr>
  </property>
  <property fmtid="{D5CDD505-2E9C-101B-9397-08002B2CF9AE}" pid="5" name="MSIP_Label_f42aa342-8706-4288-bd11-ebb85995028c_SetDate">
    <vt:lpwstr>2018-01-09T22:28:27.0429869Z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0x010100C9A54BD383C4674C85ABC63EFCD95D27</vt:lpwstr>
  </property>
</Properties>
</file>