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6"/>
  </p:notesMasterIdLst>
  <p:sldIdLst>
    <p:sldId id="256" r:id="rId5"/>
    <p:sldId id="257" r:id="rId6"/>
    <p:sldId id="263" r:id="rId7"/>
    <p:sldId id="260" r:id="rId8"/>
    <p:sldId id="264" r:id="rId9"/>
    <p:sldId id="266" r:id="rId10"/>
    <p:sldId id="265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5" r:id="rId19"/>
    <p:sldId id="274" r:id="rId20"/>
    <p:sldId id="276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260"/>
            <p14:sldId id="264"/>
            <p14:sldId id="266"/>
            <p14:sldId id="265"/>
            <p14:sldId id="267"/>
            <p14:sldId id="270"/>
            <p14:sldId id="268"/>
            <p14:sldId id="269"/>
            <p14:sldId id="271"/>
            <p14:sldId id="272"/>
            <p14:sldId id="273"/>
            <p14:sldId id="275"/>
            <p14:sldId id="274"/>
            <p14:sldId id="276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114A4-EC73-4961-8E6D-EB2F898A5C2B}" v="300" dt="2018-09-14T00:54:06.934"/>
    <p1510:client id="{41F45A26-246F-C64A-80D7-94C1AE5D4BC2}" v="11" dt="2018-09-14T05:17:46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4" autoAdjust="0"/>
    <p:restoredTop sz="76970" autoAdjust="0"/>
  </p:normalViewPr>
  <p:slideViewPr>
    <p:cSldViewPr snapToGrid="0">
      <p:cViewPr varScale="1">
        <p:scale>
          <a:sx n="57" d="100"/>
          <a:sy n="57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01.safelinks.protection.outlook.com/?url=https%3A%2F%2Fgithub.com%2Fcartermp%2Ffs45dnconf&amp;data=02%7C01%7C%7Cc040d77821d44968f40f08d61a663935%7C72f988bf86f141af91ab2d7cd011db47%7C1%7C0%7C636725423668877900&amp;sdata=VDIVH2lrAeAbB1za4gLdfh8e%2B7NzVGGSchtov8GiRJA%3D&amp;reserved=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06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93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66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50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54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65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02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84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samples: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https://github.com/cartermp/fs45dnconf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06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7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02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3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learn/languages/fshar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76500"/>
          </a:xfrm>
        </p:spPr>
        <p:txBody>
          <a:bodyPr/>
          <a:lstStyle/>
          <a:p>
            <a:r>
              <a:rPr lang="en-US" dirty="0"/>
              <a:t>Use [&lt;</a:t>
            </a:r>
            <a:r>
              <a:rPr lang="en-US" dirty="0" err="1"/>
              <a:t>IsByRefLike</a:t>
            </a:r>
            <a:r>
              <a:rPr lang="en-US" dirty="0"/>
              <a:t>&gt;] attribute</a:t>
            </a:r>
          </a:p>
          <a:p>
            <a:pPr lvl="1"/>
            <a:r>
              <a:rPr lang="en-US" dirty="0"/>
              <a:t>Can be applied to F# structs</a:t>
            </a:r>
          </a:p>
          <a:p>
            <a:pPr lvl="1"/>
            <a:r>
              <a:rPr lang="en-US" dirty="0"/>
              <a:t>Can be applied to struct Records and Discriminated Unions</a:t>
            </a:r>
          </a:p>
          <a:p>
            <a:r>
              <a:rPr lang="en-US" dirty="0"/>
              <a:t>Stack-only value type with </a:t>
            </a:r>
            <a:r>
              <a:rPr lang="en-US" dirty="0" err="1"/>
              <a:t>byref</a:t>
            </a:r>
            <a:r>
              <a:rPr lang="en-US" dirty="0"/>
              <a:t> semantics</a:t>
            </a:r>
          </a:p>
          <a:p>
            <a:pPr lvl="1"/>
            <a:r>
              <a:rPr lang="en-US" dirty="0"/>
              <a:t>Cannot be contained within a heap-allocated type</a:t>
            </a:r>
          </a:p>
          <a:p>
            <a:pPr lvl="2"/>
            <a:r>
              <a:rPr lang="en-US" dirty="0"/>
              <a:t>Class, normal struct, non-struct Record, or non-struct Discriminated Union</a:t>
            </a:r>
          </a:p>
          <a:p>
            <a:pPr lvl="1"/>
            <a:r>
              <a:rPr lang="en-US" dirty="0"/>
              <a:t>Cannot be used as the type of a Record or DU case</a:t>
            </a:r>
          </a:p>
          <a:p>
            <a:pPr lvl="1"/>
            <a:r>
              <a:rPr lang="en-US" dirty="0"/>
              <a:t>Cannot be captured by a closure construct</a:t>
            </a:r>
          </a:p>
          <a:p>
            <a:pPr lvl="1"/>
            <a:r>
              <a:rPr lang="en-US" dirty="0"/>
              <a:t>Cannot be used as a generic type parameter</a:t>
            </a:r>
          </a:p>
          <a:p>
            <a:r>
              <a:rPr lang="en-US" dirty="0"/>
              <a:t>Span&lt;‘T&gt; is a </a:t>
            </a:r>
            <a:r>
              <a:rPr lang="en-US" dirty="0" err="1"/>
              <a:t>byref</a:t>
            </a:r>
            <a:r>
              <a:rPr lang="en-US" dirty="0"/>
              <a:t>-like struct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Byref</a:t>
            </a:r>
            <a:r>
              <a:rPr lang="en-US" dirty="0"/>
              <a:t>-like Structs</a:t>
            </a:r>
          </a:p>
        </p:txBody>
      </p:sp>
    </p:spTree>
    <p:extLst>
      <p:ext uri="{BB962C8B-B14F-4D97-AF65-F5344CB8AC3E}">
        <p14:creationId xmlns:p14="http://schemas.microsoft.com/office/powerpoint/2010/main" val="9004798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648115"/>
          </a:xfrm>
        </p:spPr>
        <p:txBody>
          <a:bodyPr/>
          <a:lstStyle/>
          <a:p>
            <a:r>
              <a:rPr lang="en-US" dirty="0"/>
              <a:t>Use [&lt;</a:t>
            </a:r>
            <a:r>
              <a:rPr lang="en-US" dirty="0" err="1"/>
              <a:t>IsReadOnly</a:t>
            </a:r>
            <a:r>
              <a:rPr lang="en-US" dirty="0"/>
              <a:t>&gt;] attribute</a:t>
            </a:r>
          </a:p>
          <a:p>
            <a:pPr lvl="1"/>
            <a:r>
              <a:rPr lang="en-US" dirty="0"/>
              <a:t>Can be applied to F# structs</a:t>
            </a:r>
          </a:p>
          <a:p>
            <a:pPr lvl="1"/>
            <a:r>
              <a:rPr lang="en-US" dirty="0"/>
              <a:t>Can be applied to struct Records and Discriminated Unions</a:t>
            </a:r>
          </a:p>
          <a:p>
            <a:r>
              <a:rPr lang="en-US" dirty="0"/>
              <a:t>Informs C# callers the struct is </a:t>
            </a:r>
            <a:r>
              <a:rPr lang="en-US" dirty="0" err="1"/>
              <a:t>readonly</a:t>
            </a:r>
            <a:endParaRPr lang="en-US" dirty="0"/>
          </a:p>
          <a:p>
            <a:pPr lvl="1"/>
            <a:r>
              <a:rPr lang="en-US" dirty="0"/>
              <a:t>Public members and ‘this’ pointer cannot be modified by C#</a:t>
            </a:r>
          </a:p>
          <a:p>
            <a:pPr lvl="1"/>
            <a:r>
              <a:rPr lang="en-US" dirty="0"/>
              <a:t>F# structs have been </a:t>
            </a:r>
            <a:r>
              <a:rPr lang="en-US" dirty="0" err="1"/>
              <a:t>readonly</a:t>
            </a:r>
            <a:r>
              <a:rPr lang="en-US" dirty="0"/>
              <a:t> for F# consumers prior to this</a:t>
            </a:r>
          </a:p>
          <a:p>
            <a:r>
              <a:rPr lang="en-US" dirty="0" err="1"/>
              <a:t>ReadOnlySpan</a:t>
            </a:r>
            <a:r>
              <a:rPr lang="en-US" dirty="0"/>
              <a:t>&lt;‘T&gt; is a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byref</a:t>
            </a:r>
            <a:r>
              <a:rPr lang="en-US" dirty="0"/>
              <a:t>-like struct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r>
              <a:rPr lang="en-US" dirty="0"/>
              <a:t> structs</a:t>
            </a:r>
          </a:p>
        </p:txBody>
      </p:sp>
    </p:spTree>
    <p:extLst>
      <p:ext uri="{BB962C8B-B14F-4D97-AF65-F5344CB8AC3E}">
        <p14:creationId xmlns:p14="http://schemas.microsoft.com/office/powerpoint/2010/main" val="38128930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984407"/>
          </a:xfrm>
        </p:spPr>
        <p:txBody>
          <a:bodyPr/>
          <a:lstStyle/>
          <a:p>
            <a:r>
              <a:rPr lang="en-US" dirty="0"/>
              <a:t>New type: </a:t>
            </a:r>
            <a:r>
              <a:rPr lang="en-US" dirty="0" err="1"/>
              <a:t>voidptr</a:t>
            </a:r>
            <a:endParaRPr lang="en-US" dirty="0"/>
          </a:p>
          <a:p>
            <a:pPr lvl="1"/>
            <a:r>
              <a:rPr lang="en-US" dirty="0"/>
              <a:t>Untyped, unmanaged pointer in F# code</a:t>
            </a:r>
          </a:p>
          <a:p>
            <a:pPr lvl="1"/>
            <a:r>
              <a:rPr lang="en-US" dirty="0"/>
              <a:t>Useful for interop with native code</a:t>
            </a:r>
          </a:p>
          <a:p>
            <a:r>
              <a:rPr lang="en-US" dirty="0" err="1"/>
              <a:t>NativePtr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NativePtr.ofVoidPtr</a:t>
            </a:r>
            <a:r>
              <a:rPr lang="en-US" dirty="0"/>
              <a:t> -&gt; convert </a:t>
            </a:r>
            <a:r>
              <a:rPr lang="en-US" dirty="0" err="1"/>
              <a:t>voidptr</a:t>
            </a:r>
            <a:r>
              <a:rPr lang="en-US" dirty="0"/>
              <a:t> to </a:t>
            </a:r>
            <a:r>
              <a:rPr lang="en-US" dirty="0" err="1"/>
              <a:t>nativeptr</a:t>
            </a:r>
            <a:r>
              <a:rPr lang="en-US" dirty="0"/>
              <a:t>&lt;‘T&gt;</a:t>
            </a:r>
          </a:p>
          <a:p>
            <a:pPr lvl="1"/>
            <a:r>
              <a:rPr lang="en-US" dirty="0" err="1"/>
              <a:t>NativePtr.toVoidPtr</a:t>
            </a:r>
            <a:r>
              <a:rPr lang="en-US" dirty="0"/>
              <a:t> -&gt; </a:t>
            </a:r>
            <a:r>
              <a:rPr lang="en-US" dirty="0" err="1"/>
              <a:t>convery</a:t>
            </a:r>
            <a:r>
              <a:rPr lang="en-US" dirty="0"/>
              <a:t> </a:t>
            </a:r>
            <a:r>
              <a:rPr lang="en-US" dirty="0" err="1"/>
              <a:t>nativeptr</a:t>
            </a:r>
            <a:r>
              <a:rPr lang="en-US" dirty="0"/>
              <a:t>&lt;‘T&gt; to </a:t>
            </a:r>
            <a:r>
              <a:rPr lang="en-US" dirty="0" err="1"/>
              <a:t>voidptr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pointers</a:t>
            </a:r>
          </a:p>
        </p:txBody>
      </p:sp>
    </p:spTree>
    <p:extLst>
      <p:ext uri="{BB962C8B-B14F-4D97-AF65-F5344CB8AC3E}">
        <p14:creationId xmlns:p14="http://schemas.microsoft.com/office/powerpoint/2010/main" val="42270225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22449"/>
          </a:xfrm>
        </p:spPr>
        <p:txBody>
          <a:bodyPr/>
          <a:lstStyle/>
          <a:p>
            <a:r>
              <a:rPr lang="en-US" dirty="0"/>
              <a:t>New keyword for computation expressions</a:t>
            </a:r>
          </a:p>
          <a:p>
            <a:pPr lvl="1"/>
            <a:r>
              <a:rPr lang="en-US" dirty="0"/>
              <a:t>Community contribution (John </a:t>
            </a:r>
            <a:r>
              <a:rPr lang="en-US" dirty="0" err="1"/>
              <a:t>Wostenberg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Simplify pattern matching inside a computation expression</a:t>
            </a:r>
          </a:p>
          <a:p>
            <a:pPr lvl="1"/>
            <a:r>
              <a:rPr lang="en-US" dirty="0"/>
              <a:t>Often used with async code that returns an F# option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match! keyword</a:t>
            </a:r>
          </a:p>
        </p:txBody>
      </p:sp>
    </p:spTree>
    <p:extLst>
      <p:ext uri="{BB962C8B-B14F-4D97-AF65-F5344CB8AC3E}">
        <p14:creationId xmlns:p14="http://schemas.microsoft.com/office/powerpoint/2010/main" val="14959662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86157"/>
          </a:xfrm>
        </p:spPr>
        <p:txBody>
          <a:bodyPr/>
          <a:lstStyle/>
          <a:p>
            <a:r>
              <a:rPr lang="en-US" dirty="0" err="1"/>
              <a:t>upcast</a:t>
            </a:r>
            <a:r>
              <a:rPr lang="en-US" dirty="0"/>
              <a:t> with yield in F# seq/list/array expressions</a:t>
            </a:r>
          </a:p>
          <a:p>
            <a:pPr lvl="1"/>
            <a:r>
              <a:rPr lang="en-US" dirty="0"/>
              <a:t>Use of ‘:&gt;’ no longer needed to use a supertype with yield</a:t>
            </a:r>
          </a:p>
          <a:p>
            <a:r>
              <a:rPr lang="en-US" dirty="0"/>
              <a:t>Indentation for list and array expressions</a:t>
            </a:r>
          </a:p>
          <a:p>
            <a:pPr lvl="1"/>
            <a:r>
              <a:rPr lang="en-US" dirty="0"/>
              <a:t>Particularly with named arguments in method calls</a:t>
            </a:r>
          </a:p>
          <a:p>
            <a:pPr lvl="1"/>
            <a:r>
              <a:rPr lang="en-US" dirty="0"/>
              <a:t>Inspired by Fable/</a:t>
            </a:r>
            <a:r>
              <a:rPr lang="en-US" dirty="0" err="1"/>
              <a:t>Elmish</a:t>
            </a:r>
            <a:r>
              <a:rPr lang="en-US" dirty="0"/>
              <a:t>-style UI programming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Relaxations in your code </a:t>
            </a:r>
          </a:p>
        </p:txBody>
      </p:sp>
    </p:spTree>
    <p:extLst>
      <p:ext uri="{BB962C8B-B14F-4D97-AF65-F5344CB8AC3E}">
        <p14:creationId xmlns:p14="http://schemas.microsoft.com/office/powerpoint/2010/main" val="12503873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24200"/>
          </a:xfrm>
        </p:spPr>
        <p:txBody>
          <a:bodyPr/>
          <a:lstStyle/>
          <a:p>
            <a:r>
              <a:rPr lang="en-US" dirty="0"/>
              <a:t>Like Option&lt;‘T&gt;, but a struct</a:t>
            </a:r>
          </a:p>
          <a:p>
            <a:pPr lvl="1"/>
            <a:r>
              <a:rPr lang="en-US" dirty="0" err="1"/>
              <a:t>voption</a:t>
            </a:r>
            <a:r>
              <a:rPr lang="en-US" dirty="0"/>
              <a:t> keyword for type signatures</a:t>
            </a:r>
          </a:p>
          <a:p>
            <a:pPr lvl="1"/>
            <a:r>
              <a:rPr lang="en-US" dirty="0"/>
              <a:t>Building block for future work to allow active patterns to be struct-based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ValueOption</a:t>
            </a:r>
            <a:r>
              <a:rPr lang="en-US" dirty="0"/>
              <a:t>&lt;‘T&gt;</a:t>
            </a:r>
          </a:p>
        </p:txBody>
      </p:sp>
    </p:spTree>
    <p:extLst>
      <p:ext uri="{BB962C8B-B14F-4D97-AF65-F5344CB8AC3E}">
        <p14:creationId xmlns:p14="http://schemas.microsoft.com/office/powerpoint/2010/main" val="40723448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49929"/>
          </a:xfrm>
        </p:spPr>
        <p:txBody>
          <a:bodyPr/>
          <a:lstStyle/>
          <a:p>
            <a:r>
              <a:rPr lang="en-US" dirty="0"/>
              <a:t>Before</a:t>
            </a:r>
          </a:p>
          <a:p>
            <a:pPr lvl="1"/>
            <a:r>
              <a:rPr lang="en-US" dirty="0"/>
              <a:t>Information in stack traces was unusable</a:t>
            </a:r>
          </a:p>
          <a:p>
            <a:pPr lvl="2"/>
            <a:r>
              <a:rPr lang="en-US" dirty="0"/>
              <a:t>No user code</a:t>
            </a:r>
          </a:p>
          <a:p>
            <a:pPr lvl="2"/>
            <a:r>
              <a:rPr lang="en-US" dirty="0"/>
              <a:t>No user line numbers</a:t>
            </a:r>
          </a:p>
          <a:p>
            <a:r>
              <a:rPr lang="en-US" dirty="0"/>
              <a:t>After</a:t>
            </a:r>
          </a:p>
          <a:p>
            <a:pPr lvl="1"/>
            <a:r>
              <a:rPr lang="en-US" dirty="0"/>
              <a:t>User code names</a:t>
            </a:r>
          </a:p>
          <a:p>
            <a:pPr lvl="1"/>
            <a:r>
              <a:rPr lang="en-US" dirty="0"/>
              <a:t>User line numbers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async stack traces</a:t>
            </a:r>
          </a:p>
        </p:txBody>
      </p:sp>
    </p:spTree>
    <p:extLst>
      <p:ext uri="{BB962C8B-B14F-4D97-AF65-F5344CB8AC3E}">
        <p14:creationId xmlns:p14="http://schemas.microsoft.com/office/powerpoint/2010/main" val="37326807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80000"/>
          </a:xfrm>
        </p:spPr>
        <p:txBody>
          <a:bodyPr/>
          <a:lstStyle/>
          <a:p>
            <a:r>
              <a:rPr lang="en-US" dirty="0" err="1"/>
              <a:t>FuncConvert</a:t>
            </a:r>
            <a:r>
              <a:rPr lang="en-US" dirty="0"/>
              <a:t> APIs</a:t>
            </a:r>
          </a:p>
          <a:p>
            <a:pPr lvl="1"/>
            <a:r>
              <a:rPr lang="en-US" dirty="0" err="1"/>
              <a:t>FromAction</a:t>
            </a:r>
            <a:r>
              <a:rPr lang="en-US" dirty="0"/>
              <a:t> and </a:t>
            </a:r>
            <a:r>
              <a:rPr lang="en-US" dirty="0" err="1"/>
              <a:t>ToAction</a:t>
            </a:r>
            <a:r>
              <a:rPr lang="en-US" dirty="0"/>
              <a:t> with various overloads</a:t>
            </a:r>
          </a:p>
          <a:p>
            <a:pPr lvl="1"/>
            <a:r>
              <a:rPr lang="en-US" dirty="0"/>
              <a:t>Helps interop between C# Actions to F# functions</a:t>
            </a:r>
          </a:p>
          <a:p>
            <a:r>
              <a:rPr lang="en-US" dirty="0" err="1"/>
              <a:t>Map.TryGetValue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TryParse</a:t>
            </a:r>
            <a:r>
              <a:rPr lang="en-US" dirty="0"/>
              <a:t> APIs in F#</a:t>
            </a:r>
          </a:p>
          <a:p>
            <a:pPr lvl="2"/>
            <a:r>
              <a:rPr lang="en-US" dirty="0"/>
              <a:t>Takes in </a:t>
            </a:r>
            <a:r>
              <a:rPr lang="en-US" dirty="0" err="1"/>
              <a:t>byref</a:t>
            </a:r>
            <a:r>
              <a:rPr lang="en-US" dirty="0"/>
              <a:t> and returns bool, is converted to tuple for F# callers</a:t>
            </a:r>
          </a:p>
          <a:p>
            <a:r>
              <a:rPr lang="en-US" dirty="0"/>
              <a:t>General improvements and bug fixes</a:t>
            </a:r>
          </a:p>
          <a:p>
            <a:pPr lvl="1"/>
            <a:r>
              <a:rPr lang="en-US" dirty="0"/>
              <a:t>Thanks to the F# community to their work here!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FSharp.Core</a:t>
            </a:r>
            <a:r>
              <a:rPr lang="en-US" dirty="0"/>
              <a:t> items</a:t>
            </a:r>
          </a:p>
        </p:txBody>
      </p:sp>
    </p:spTree>
    <p:extLst>
      <p:ext uri="{BB962C8B-B14F-4D97-AF65-F5344CB8AC3E}">
        <p14:creationId xmlns:p14="http://schemas.microsoft.com/office/powerpoint/2010/main" val="38012142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</p:spTree>
    <p:extLst>
      <p:ext uri="{BB962C8B-B14F-4D97-AF65-F5344CB8AC3E}">
        <p14:creationId xmlns:p14="http://schemas.microsoft.com/office/powerpoint/2010/main" val="38040265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75529"/>
          </a:xfrm>
        </p:spPr>
        <p:txBody>
          <a:bodyPr/>
          <a:lstStyle/>
          <a:p>
            <a:r>
              <a:rPr lang="en-US" dirty="0">
                <a:hlinkClick r:id="rId3"/>
              </a:rPr>
              <a:t>aka.ms/fsharphome</a:t>
            </a:r>
            <a:endParaRPr lang="en-US" dirty="0"/>
          </a:p>
          <a:p>
            <a:r>
              <a:rPr lang="en-US" dirty="0"/>
              <a:t>Install .NET Core (latest)</a:t>
            </a:r>
          </a:p>
          <a:p>
            <a:r>
              <a:rPr lang="en-US" dirty="0"/>
              <a:t>Use Visual Studio 2017 Update 15.8</a:t>
            </a:r>
          </a:p>
          <a:p>
            <a:pPr lvl="1"/>
            <a:r>
              <a:rPr lang="en-US" dirty="0"/>
              <a:t>Comes with F# 4.5 by default</a:t>
            </a:r>
          </a:p>
          <a:p>
            <a:pPr lvl="1"/>
            <a:r>
              <a:rPr lang="en-US" dirty="0"/>
              <a:t>Also installs .NET Core if you don’t have it already</a:t>
            </a:r>
          </a:p>
          <a:p>
            <a:r>
              <a:rPr lang="en-US" dirty="0"/>
              <a:t>Visual Studio Code with </a:t>
            </a:r>
            <a:r>
              <a:rPr lang="en-US" dirty="0" err="1"/>
              <a:t>Ionide</a:t>
            </a:r>
            <a:r>
              <a:rPr lang="en-US" dirty="0"/>
              <a:t> plugin</a:t>
            </a:r>
          </a:p>
          <a:p>
            <a:pPr lvl="1"/>
            <a:r>
              <a:rPr lang="en-US" dirty="0"/>
              <a:t>Uses your .NET Core installation</a:t>
            </a:r>
          </a:p>
          <a:p>
            <a:r>
              <a:rPr lang="en-US" dirty="0"/>
              <a:t>Visual Studio for Mac</a:t>
            </a:r>
          </a:p>
          <a:p>
            <a:pPr lvl="1"/>
            <a:r>
              <a:rPr lang="en-US" dirty="0"/>
              <a:t>Uses your .NET Core installation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F# 4.5 today</a:t>
            </a:r>
          </a:p>
        </p:txBody>
      </p:sp>
    </p:spTree>
    <p:extLst>
      <p:ext uri="{BB962C8B-B14F-4D97-AF65-F5344CB8AC3E}">
        <p14:creationId xmlns:p14="http://schemas.microsoft.com/office/powerpoint/2010/main" val="1300132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F# 4.5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Phillip Carter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</a:t>
            </a:r>
            <a:r>
              <a:rPr lang="en-US" dirty="0" err="1"/>
              <a:t>vNext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327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08321"/>
          </a:xfrm>
        </p:spPr>
        <p:txBody>
          <a:bodyPr/>
          <a:lstStyle/>
          <a:p>
            <a:r>
              <a:rPr lang="en-US" dirty="0"/>
              <a:t>Nullability for reference types</a:t>
            </a:r>
          </a:p>
          <a:p>
            <a:pPr lvl="1"/>
            <a:r>
              <a:rPr lang="en-US" dirty="0"/>
              <a:t>Reference types default to non-null</a:t>
            </a:r>
          </a:p>
          <a:p>
            <a:pPr lvl="1"/>
            <a:r>
              <a:rPr lang="en-US" dirty="0"/>
              <a:t>Backwards compatible and tunable</a:t>
            </a:r>
          </a:p>
          <a:p>
            <a:r>
              <a:rPr lang="en-US" dirty="0"/>
              <a:t>Anonymous Record Types</a:t>
            </a:r>
          </a:p>
          <a:p>
            <a:pPr lvl="1"/>
            <a:r>
              <a:rPr lang="en-US" dirty="0"/>
              <a:t>Ad-hoc, named groupings of data</a:t>
            </a:r>
          </a:p>
          <a:p>
            <a:pPr lvl="1"/>
            <a:r>
              <a:rPr lang="en-US" dirty="0"/>
              <a:t>Do away with boilerplate</a:t>
            </a:r>
          </a:p>
          <a:p>
            <a:r>
              <a:rPr lang="en-US" dirty="0"/>
              <a:t>task { } workflow</a:t>
            </a:r>
          </a:p>
          <a:p>
            <a:r>
              <a:rPr lang="en-US" dirty="0"/>
              <a:t>Many more considerations on GitHub</a:t>
            </a:r>
          </a:p>
          <a:p>
            <a:pPr lvl="1"/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fsharp</a:t>
            </a:r>
            <a:r>
              <a:rPr lang="en-US" dirty="0"/>
              <a:t>/</a:t>
            </a:r>
            <a:r>
              <a:rPr lang="en-US" dirty="0" err="1"/>
              <a:t>fslang</a:t>
            </a:r>
            <a:r>
              <a:rPr lang="en-US" dirty="0"/>
              <a:t>-suggestions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time, on F#</a:t>
            </a:r>
          </a:p>
        </p:txBody>
      </p:sp>
    </p:spTree>
    <p:extLst>
      <p:ext uri="{BB962C8B-B14F-4D97-AF65-F5344CB8AC3E}">
        <p14:creationId xmlns:p14="http://schemas.microsoft.com/office/powerpoint/2010/main" val="7810238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New F# 4.5 features</a:t>
            </a:r>
          </a:p>
          <a:p>
            <a:r>
              <a:rPr lang="en-US" dirty="0"/>
              <a:t>How to get started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F# 4.5 features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r>
              <a:rPr lang="en-US" dirty="0"/>
              <a:t>Versioning alignment</a:t>
            </a:r>
          </a:p>
          <a:p>
            <a:r>
              <a:rPr lang="en-US" dirty="0"/>
              <a:t>Span&lt;‘T&gt; and friends</a:t>
            </a:r>
          </a:p>
          <a:p>
            <a:r>
              <a:rPr lang="en-US" dirty="0"/>
              <a:t>New keyword: match!</a:t>
            </a:r>
          </a:p>
          <a:p>
            <a:r>
              <a:rPr lang="en-US" dirty="0"/>
              <a:t>Relaxed indentation and </a:t>
            </a:r>
            <a:r>
              <a:rPr lang="en-US" dirty="0" err="1"/>
              <a:t>upcast</a:t>
            </a:r>
            <a:r>
              <a:rPr lang="en-US" dirty="0"/>
              <a:t> requirements</a:t>
            </a:r>
          </a:p>
          <a:p>
            <a:r>
              <a:rPr lang="en-US" dirty="0"/>
              <a:t>Better async stack traces</a:t>
            </a:r>
          </a:p>
          <a:p>
            <a:r>
              <a:rPr lang="en-US" dirty="0" err="1"/>
              <a:t>ValueOption</a:t>
            </a:r>
            <a:r>
              <a:rPr lang="en-US" dirty="0"/>
              <a:t>&lt;‘T&gt;</a:t>
            </a:r>
          </a:p>
          <a:p>
            <a:r>
              <a:rPr lang="en-US" dirty="0"/>
              <a:t>Small goodies in </a:t>
            </a:r>
            <a:r>
              <a:rPr lang="en-US" dirty="0" err="1"/>
              <a:t>FSharp.Core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list</a:t>
            </a:r>
          </a:p>
        </p:txBody>
      </p:sp>
    </p:spTree>
    <p:extLst>
      <p:ext uri="{BB962C8B-B14F-4D97-AF65-F5344CB8AC3E}">
        <p14:creationId xmlns:p14="http://schemas.microsoft.com/office/powerpoint/2010/main" val="7689305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44615"/>
          </a:xfrm>
        </p:spPr>
        <p:txBody>
          <a:bodyPr/>
          <a:lstStyle/>
          <a:p>
            <a:r>
              <a:rPr lang="en-US" dirty="0"/>
              <a:t>F# 4.1</a:t>
            </a:r>
          </a:p>
          <a:p>
            <a:pPr lvl="1"/>
            <a:r>
              <a:rPr lang="en-US" dirty="0"/>
              <a:t>F# language version </a:t>
            </a:r>
            <a:r>
              <a:rPr lang="en-US" b="1" dirty="0"/>
              <a:t>4.1</a:t>
            </a:r>
          </a:p>
          <a:p>
            <a:pPr lvl="1"/>
            <a:r>
              <a:rPr lang="en-US" dirty="0" err="1"/>
              <a:t>FSharp.Core</a:t>
            </a:r>
            <a:r>
              <a:rPr lang="en-US" dirty="0"/>
              <a:t> NuGet package </a:t>
            </a:r>
            <a:r>
              <a:rPr lang="en-US"/>
              <a:t>version </a:t>
            </a:r>
            <a:r>
              <a:rPr lang="en-US" b="1"/>
              <a:t>4.3.4</a:t>
            </a:r>
            <a:endParaRPr lang="en-US" b="1" dirty="0"/>
          </a:p>
          <a:p>
            <a:pPr lvl="1"/>
            <a:r>
              <a:rPr lang="en-US" dirty="0" err="1"/>
              <a:t>FSharp.Core</a:t>
            </a:r>
            <a:r>
              <a:rPr lang="en-US" dirty="0"/>
              <a:t> binary version </a:t>
            </a:r>
            <a:r>
              <a:rPr lang="en-US" b="1" dirty="0"/>
              <a:t>4.4.1.0</a:t>
            </a:r>
          </a:p>
          <a:p>
            <a:r>
              <a:rPr lang="en-US" dirty="0"/>
              <a:t>F# 4.5</a:t>
            </a:r>
          </a:p>
          <a:p>
            <a:pPr lvl="1"/>
            <a:r>
              <a:rPr lang="en-US" dirty="0"/>
              <a:t>F# language version </a:t>
            </a:r>
            <a:r>
              <a:rPr lang="en-US" b="1" dirty="0"/>
              <a:t>4.5</a:t>
            </a:r>
          </a:p>
          <a:p>
            <a:pPr lvl="1"/>
            <a:r>
              <a:rPr lang="en-US" dirty="0" err="1"/>
              <a:t>FSharp.Core</a:t>
            </a:r>
            <a:r>
              <a:rPr lang="en-US" dirty="0"/>
              <a:t> NuGet package version </a:t>
            </a:r>
            <a:r>
              <a:rPr lang="en-US" b="1" dirty="0"/>
              <a:t>4.5.x</a:t>
            </a:r>
            <a:endParaRPr lang="en-US" dirty="0"/>
          </a:p>
          <a:p>
            <a:pPr lvl="1"/>
            <a:r>
              <a:rPr lang="en-US" dirty="0" err="1"/>
              <a:t>FSharp.Core</a:t>
            </a:r>
            <a:r>
              <a:rPr lang="en-US" dirty="0"/>
              <a:t> binary version </a:t>
            </a:r>
            <a:r>
              <a:rPr lang="en-US" b="1" dirty="0"/>
              <a:t>4.5.0.0</a:t>
            </a:r>
            <a:endParaRPr lang="en-US" dirty="0"/>
          </a:p>
          <a:p>
            <a:r>
              <a:rPr lang="en-US" dirty="0"/>
              <a:t>Finally, they have the same first two numbers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alignment</a:t>
            </a:r>
          </a:p>
        </p:txBody>
      </p:sp>
    </p:spTree>
    <p:extLst>
      <p:ext uri="{BB962C8B-B14F-4D97-AF65-F5344CB8AC3E}">
        <p14:creationId xmlns:p14="http://schemas.microsoft.com/office/powerpoint/2010/main" val="19905832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77407"/>
          </a:xfrm>
        </p:spPr>
        <p:txBody>
          <a:bodyPr/>
          <a:lstStyle/>
          <a:p>
            <a:r>
              <a:rPr lang="en-US" dirty="0"/>
              <a:t>It’s actually 8 new features</a:t>
            </a:r>
          </a:p>
          <a:p>
            <a:pPr lvl="1"/>
            <a:r>
              <a:rPr lang="en-US" dirty="0" err="1"/>
              <a:t>inref</a:t>
            </a:r>
            <a:r>
              <a:rPr lang="en-US" dirty="0"/>
              <a:t>&lt;‘T&gt; and </a:t>
            </a:r>
            <a:r>
              <a:rPr lang="en-US" dirty="0" err="1"/>
              <a:t>outref</a:t>
            </a:r>
            <a:r>
              <a:rPr lang="en-US" dirty="0"/>
              <a:t>&lt;‘T&gt; types</a:t>
            </a:r>
          </a:p>
          <a:p>
            <a:pPr lvl="1"/>
            <a:r>
              <a:rPr lang="en-US" dirty="0" err="1"/>
              <a:t>byrefs</a:t>
            </a:r>
            <a:r>
              <a:rPr lang="en-US" dirty="0"/>
              <a:t> as a concept fleshed out</a:t>
            </a:r>
          </a:p>
          <a:p>
            <a:pPr lvl="1"/>
            <a:r>
              <a:rPr lang="en-US" dirty="0"/>
              <a:t>Production and consumption of </a:t>
            </a:r>
            <a:r>
              <a:rPr lang="en-US" dirty="0" err="1"/>
              <a:t>byref</a:t>
            </a:r>
            <a:r>
              <a:rPr lang="en-US" dirty="0"/>
              <a:t> returns</a:t>
            </a:r>
          </a:p>
          <a:p>
            <a:pPr lvl="1"/>
            <a:r>
              <a:rPr lang="en-US" dirty="0"/>
              <a:t>Extension method support for </a:t>
            </a:r>
            <a:r>
              <a:rPr lang="en-US" dirty="0" err="1"/>
              <a:t>byrefs</a:t>
            </a:r>
            <a:endParaRPr lang="en-US" dirty="0"/>
          </a:p>
          <a:p>
            <a:pPr lvl="1"/>
            <a:r>
              <a:rPr lang="en-US" dirty="0"/>
              <a:t>Comprehensive safety checks for </a:t>
            </a:r>
            <a:r>
              <a:rPr lang="en-US" dirty="0" err="1"/>
              <a:t>byrefs</a:t>
            </a:r>
            <a:r>
              <a:rPr lang="en-US" dirty="0"/>
              <a:t> and </a:t>
            </a:r>
            <a:r>
              <a:rPr lang="en-US" dirty="0" err="1"/>
              <a:t>byref</a:t>
            </a:r>
            <a:r>
              <a:rPr lang="en-US" dirty="0"/>
              <a:t>-like types</a:t>
            </a:r>
          </a:p>
          <a:p>
            <a:pPr lvl="1"/>
            <a:r>
              <a:rPr lang="en-US" dirty="0" err="1"/>
              <a:t>IsByRefLike</a:t>
            </a:r>
            <a:r>
              <a:rPr lang="en-US" dirty="0"/>
              <a:t> structs</a:t>
            </a:r>
          </a:p>
          <a:p>
            <a:pPr lvl="1"/>
            <a:r>
              <a:rPr lang="en-US" dirty="0" err="1"/>
              <a:t>IsReadOnly</a:t>
            </a:r>
            <a:r>
              <a:rPr lang="en-US" dirty="0"/>
              <a:t> structs</a:t>
            </a:r>
          </a:p>
          <a:p>
            <a:pPr lvl="1"/>
            <a:r>
              <a:rPr lang="en-US" dirty="0" err="1"/>
              <a:t>voidptr</a:t>
            </a:r>
            <a:r>
              <a:rPr lang="en-US" dirty="0"/>
              <a:t> type and </a:t>
            </a:r>
            <a:r>
              <a:rPr lang="en-US" dirty="0" err="1"/>
              <a:t>NativePtr.ofVoitPtr</a:t>
            </a:r>
            <a:r>
              <a:rPr lang="en-US" dirty="0"/>
              <a:t>/</a:t>
            </a:r>
            <a:r>
              <a:rPr lang="en-US" dirty="0" err="1"/>
              <a:t>NativePtr.toVoidPtr</a:t>
            </a:r>
            <a:r>
              <a:rPr lang="en-US" dirty="0"/>
              <a:t> functions</a:t>
            </a:r>
          </a:p>
          <a:p>
            <a:r>
              <a:rPr lang="en-US" dirty="0"/>
              <a:t>Span&lt;‘T&gt; is a </a:t>
            </a:r>
            <a:r>
              <a:rPr lang="en-US" dirty="0" err="1"/>
              <a:t>byref</a:t>
            </a:r>
            <a:r>
              <a:rPr lang="en-US" dirty="0"/>
              <a:t>-like type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Span&lt;‘T&gt; and friends</a:t>
            </a:r>
          </a:p>
        </p:txBody>
      </p:sp>
    </p:spTree>
    <p:extLst>
      <p:ext uri="{BB962C8B-B14F-4D97-AF65-F5344CB8AC3E}">
        <p14:creationId xmlns:p14="http://schemas.microsoft.com/office/powerpoint/2010/main" val="5652487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77407"/>
          </a:xfrm>
        </p:spPr>
        <p:txBody>
          <a:bodyPr/>
          <a:lstStyle/>
          <a:p>
            <a:r>
              <a:rPr lang="en-US" dirty="0" err="1"/>
              <a:t>inref</a:t>
            </a:r>
            <a:r>
              <a:rPr lang="en-US" dirty="0"/>
              <a:t>&lt;‘T&gt;/</a:t>
            </a:r>
            <a:r>
              <a:rPr lang="en-US" dirty="0" err="1"/>
              <a:t>byref</a:t>
            </a:r>
            <a:r>
              <a:rPr lang="en-US" dirty="0"/>
              <a:t>&lt;‘T&gt;/</a:t>
            </a:r>
            <a:r>
              <a:rPr lang="en-US" dirty="0" err="1"/>
              <a:t>outref</a:t>
            </a:r>
            <a:r>
              <a:rPr lang="en-US" dirty="0"/>
              <a:t>&lt;‘T&gt;</a:t>
            </a:r>
          </a:p>
          <a:p>
            <a:pPr lvl="1"/>
            <a:r>
              <a:rPr lang="en-US" dirty="0"/>
              <a:t>Managed pointer types</a:t>
            </a:r>
          </a:p>
          <a:p>
            <a:pPr lvl="1"/>
            <a:r>
              <a:rPr lang="en-US" dirty="0" err="1"/>
              <a:t>inref</a:t>
            </a:r>
            <a:r>
              <a:rPr lang="en-US" dirty="0"/>
              <a:t>&lt;‘T&gt; is </a:t>
            </a:r>
            <a:r>
              <a:rPr lang="en-US" dirty="0" err="1"/>
              <a:t>readonly</a:t>
            </a:r>
            <a:endParaRPr lang="en-US" dirty="0"/>
          </a:p>
          <a:p>
            <a:pPr lvl="1"/>
            <a:r>
              <a:rPr lang="en-US" dirty="0" err="1"/>
              <a:t>byref</a:t>
            </a:r>
            <a:r>
              <a:rPr lang="en-US" dirty="0"/>
              <a:t>&lt;‘T&gt; is read/write</a:t>
            </a:r>
          </a:p>
          <a:p>
            <a:pPr lvl="1"/>
            <a:r>
              <a:rPr lang="en-US" dirty="0" err="1"/>
              <a:t>outref</a:t>
            </a:r>
            <a:r>
              <a:rPr lang="en-US" dirty="0"/>
              <a:t>&lt;‘T&gt; signals write-only</a:t>
            </a:r>
          </a:p>
          <a:p>
            <a:r>
              <a:rPr lang="en-US" dirty="0"/>
              <a:t>Strong safety guarantees</a:t>
            </a:r>
          </a:p>
          <a:p>
            <a:pPr lvl="1"/>
            <a:r>
              <a:rPr lang="en-US" dirty="0"/>
              <a:t>Cannot be used outside the scope they are defined in</a:t>
            </a:r>
          </a:p>
          <a:p>
            <a:pPr lvl="1"/>
            <a:r>
              <a:rPr lang="en-US" dirty="0"/>
              <a:t>Cannot be contained within a heap-allocated type</a:t>
            </a:r>
          </a:p>
          <a:p>
            <a:pPr lvl="1"/>
            <a:r>
              <a:rPr lang="en-US" dirty="0"/>
              <a:t>Cannot be captured by any closure construct</a:t>
            </a:r>
          </a:p>
          <a:p>
            <a:pPr lvl="1"/>
            <a:r>
              <a:rPr lang="en-US" dirty="0"/>
              <a:t>Cannot be used as a generic type parameter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Byrefs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190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984407"/>
          </a:xfrm>
        </p:spPr>
        <p:txBody>
          <a:bodyPr/>
          <a:lstStyle/>
          <a:p>
            <a:r>
              <a:rPr lang="en-US" dirty="0"/>
              <a:t>F# 4.1 - only consumption supported</a:t>
            </a:r>
          </a:p>
          <a:p>
            <a:r>
              <a:rPr lang="en-US" dirty="0"/>
              <a:t>F# 4.5 – production and consumption supported</a:t>
            </a:r>
          </a:p>
          <a:p>
            <a:pPr lvl="1"/>
            <a:r>
              <a:rPr lang="en-US" dirty="0"/>
              <a:t>Return value is implicitly dereferenced when consumed</a:t>
            </a:r>
          </a:p>
          <a:p>
            <a:pPr lvl="1"/>
            <a:r>
              <a:rPr lang="en-US" dirty="0"/>
              <a:t>The ‘x’ in ‘for x in …’ loops is also implicitly dereferenced</a:t>
            </a:r>
          </a:p>
          <a:p>
            <a:pPr lvl="2"/>
            <a:r>
              <a:rPr lang="en-US" dirty="0"/>
              <a:t>Example: looping through a Span&lt;‘T&gt;</a:t>
            </a:r>
          </a:p>
          <a:p>
            <a:pPr lvl="1"/>
            <a:r>
              <a:rPr lang="en-US" dirty="0"/>
              <a:t>Passing a returned reference by reference is done with ‘&amp;’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Byref</a:t>
            </a:r>
            <a:r>
              <a:rPr lang="en-US" dirty="0"/>
              <a:t> returns</a:t>
            </a:r>
          </a:p>
        </p:txBody>
      </p:sp>
    </p:spTree>
    <p:extLst>
      <p:ext uri="{BB962C8B-B14F-4D97-AF65-F5344CB8AC3E}">
        <p14:creationId xmlns:p14="http://schemas.microsoft.com/office/powerpoint/2010/main" val="23299528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purl.org/dc/elements/1.1/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11245976-3b4d-4794-a754-317688483df2"/>
    <ds:schemaRef ds:uri="http://schemas.openxmlformats.org/package/2006/metadata/core-properties"/>
    <ds:schemaRef ds:uri="http://schemas.microsoft.com/office/2006/documentManagement/types"/>
    <ds:schemaRef ds:uri="569b343d-e775-480b-9b2b-6a6986deb9b0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7930</TotalTime>
  <Words>852</Words>
  <Application>Microsoft Office PowerPoint</Application>
  <PresentationFormat>Widescreen</PresentationFormat>
  <Paragraphs>155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What’s new in F# 4.5</vt:lpstr>
      <vt:lpstr>Overview</vt:lpstr>
      <vt:lpstr>New F# 4.5 features</vt:lpstr>
      <vt:lpstr>Quick list</vt:lpstr>
      <vt:lpstr>Versioning alignment</vt:lpstr>
      <vt:lpstr>Span&lt;‘T&gt; and friends</vt:lpstr>
      <vt:lpstr>Byrefs</vt:lpstr>
      <vt:lpstr>Byref returns</vt:lpstr>
      <vt:lpstr>Byref-like Structs</vt:lpstr>
      <vt:lpstr>Readonly structs</vt:lpstr>
      <vt:lpstr>Void pointers</vt:lpstr>
      <vt:lpstr>match! keyword</vt:lpstr>
      <vt:lpstr>Relaxations in your code </vt:lpstr>
      <vt:lpstr>ValueOption&lt;‘T&gt;</vt:lpstr>
      <vt:lpstr>Better async stack traces</vt:lpstr>
      <vt:lpstr>Additional FSharp.Core items</vt:lpstr>
      <vt:lpstr>How to get started</vt:lpstr>
      <vt:lpstr>Use F# 4.5 today</vt:lpstr>
      <vt:lpstr>F# vNext</vt:lpstr>
      <vt:lpstr>Next time, on F#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Karen Engelbrecht (Red Door Collaborative LLC)</cp:lastModifiedBy>
  <cp:revision>3</cp:revision>
  <dcterms:created xsi:type="dcterms:W3CDTF">2018-01-09T22:22:16Z</dcterms:created>
  <dcterms:modified xsi:type="dcterms:W3CDTF">2018-09-14T18:35:58Z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