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8"/>
  </p:notesMasterIdLst>
  <p:sldIdLst>
    <p:sldId id="256" r:id="rId5"/>
    <p:sldId id="257" r:id="rId6"/>
    <p:sldId id="265" r:id="rId7"/>
    <p:sldId id="279" r:id="rId8"/>
    <p:sldId id="282" r:id="rId9"/>
    <p:sldId id="288" r:id="rId10"/>
    <p:sldId id="269" r:id="rId11"/>
    <p:sldId id="276" r:id="rId12"/>
    <p:sldId id="266" r:id="rId13"/>
    <p:sldId id="270" r:id="rId14"/>
    <p:sldId id="267" r:id="rId15"/>
    <p:sldId id="268" r:id="rId16"/>
    <p:sldId id="271" r:id="rId17"/>
    <p:sldId id="272" r:id="rId18"/>
    <p:sldId id="278" r:id="rId19"/>
    <p:sldId id="277" r:id="rId20"/>
    <p:sldId id="283" r:id="rId21"/>
    <p:sldId id="284" r:id="rId22"/>
    <p:sldId id="285" r:id="rId23"/>
    <p:sldId id="261" r:id="rId24"/>
    <p:sldId id="286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79"/>
            <p14:sldId id="282"/>
            <p14:sldId id="288"/>
            <p14:sldId id="269"/>
            <p14:sldId id="276"/>
            <p14:sldId id="266"/>
            <p14:sldId id="270"/>
            <p14:sldId id="267"/>
            <p14:sldId id="268"/>
            <p14:sldId id="271"/>
            <p14:sldId id="272"/>
            <p14:sldId id="278"/>
            <p14:sldId id="277"/>
            <p14:sldId id="283"/>
            <p14:sldId id="284"/>
            <p14:sldId id="285"/>
            <p14:sldId id="261"/>
            <p14:sldId id="286"/>
            <p14:sldId id="287"/>
            <p14:sldId id="289"/>
          </p14:sldIdLst>
        </p14:section>
        <p14:section name="Default Section" id="{204A8DC6-9DB5-4F94-81DD-2EF0B71D6B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6" d="100"/>
          <a:sy n="56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C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B8-446F-A203-F295BD0A6A1E}"/>
              </c:ext>
            </c:extLst>
          </c:dPt>
          <c:dPt>
            <c:idx val="1"/>
            <c:bubble3D val="0"/>
            <c:spPr>
              <a:solidFill>
                <a:srgbClr val="00212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B8-446F-A203-F295BD0A6A1E}"/>
              </c:ext>
            </c:extLst>
          </c:dPt>
          <c:cat>
            <c:strRef>
              <c:f>Sheet1!$A$1:$A$2</c:f>
              <c:strCache>
                <c:ptCount val="2"/>
                <c:pt idx="0">
                  <c:v>Unity</c:v>
                </c:pt>
                <c:pt idx="1">
                  <c:v>Other</c:v>
                </c:pt>
              </c:strCache>
            </c:strRef>
          </c:cat>
          <c:val>
            <c:numRef>
              <c:f>Sheet1!$B$1:$B$2</c:f>
              <c:numCache>
                <c:formatCode>0.00%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B8-446F-A203-F295BD0A6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8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backend platform for live games.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982095a6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Unity works on 25+ platforms, giving developers the power to target and optimize their content and reach the widest possible audience 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Including Windows, Universal Windows Platform, Mac OS, Linux, iOS, tvOS, Android (ARM &amp; Intel X86), Android TV, FireOS, Xbox One, PlayStation 4, PlayStation Vita, Wii U, 3DS, Switch, WebGL, Gameroom (Facebook), SteamVR (PC &amp; Mac), Oculus, PSVR, Gear VR, Cardboard (Android, iOS), Daydream, Windows Mixed Reality, HoloLens, ARKit (Apple), ARCore (Google), Vuforia and Xiaomi.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3982095a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fab.com/fea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microsoft.com/office/2007/relationships/hdphoto" Target="../media/hdphoto1.wdp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ty3d.com/lear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Game Development with Unity workload</a:t>
            </a:r>
          </a:p>
          <a:p>
            <a:r>
              <a:rPr lang="en-US" dirty="0"/>
              <a:t>Included in Visual Studio for Mac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634A2-3A38-47D3-98F3-4E2B91AD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7" y="2706832"/>
            <a:ext cx="7895801" cy="40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306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657"/>
          </a:xfrm>
        </p:spPr>
        <p:txBody>
          <a:bodyPr/>
          <a:lstStyle/>
          <a:p>
            <a:r>
              <a:rPr lang="en-US" dirty="0"/>
              <a:t>Write and debug your Unity games</a:t>
            </a:r>
          </a:p>
          <a:p>
            <a:r>
              <a:rPr lang="en-US" dirty="0"/>
              <a:t>Unity productivity helpers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Smart projects reload</a:t>
            </a:r>
          </a:p>
          <a:p>
            <a:pPr lvl="1"/>
            <a:r>
              <a:rPr lang="en-US" dirty="0"/>
              <a:t>Solution Explorer</a:t>
            </a:r>
          </a:p>
          <a:p>
            <a:pPr lvl="1"/>
            <a:r>
              <a:rPr lang="en-US" dirty="0"/>
              <a:t>IntelliSense</a:t>
            </a:r>
          </a:p>
          <a:p>
            <a:pPr lvl="1"/>
            <a:r>
              <a:rPr lang="en-US" dirty="0" err="1"/>
              <a:t>MonoBehaviour</a:t>
            </a:r>
            <a:r>
              <a:rPr lang="en-US" dirty="0"/>
              <a:t> Wizard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0524886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48" y="2921168"/>
            <a:ext cx="10010687" cy="1015663"/>
          </a:xfrm>
        </p:spPr>
        <p:txBody>
          <a:bodyPr/>
          <a:lstStyle/>
          <a:p>
            <a:r>
              <a:rPr lang="en-US" dirty="0"/>
              <a:t>Unity and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3596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605376"/>
          </a:xfrm>
        </p:spPr>
        <p:txBody>
          <a:bodyPr/>
          <a:lstStyle/>
          <a:p>
            <a:r>
              <a:rPr lang="en-US" dirty="0"/>
              <a:t>What’s new in Unity</a:t>
            </a:r>
            <a:br>
              <a:rPr lang="en-US" dirty="0"/>
            </a:br>
            <a:r>
              <a:rPr lang="en-US" sz="3200" dirty="0"/>
              <a:t>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7571759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Bug fixes and performance</a:t>
            </a:r>
          </a:p>
          <a:p>
            <a:r>
              <a:rPr lang="en-US" dirty="0"/>
              <a:t>Debugging improvements</a:t>
            </a:r>
          </a:p>
          <a:p>
            <a:r>
              <a:rPr lang="en-US" dirty="0"/>
              <a:t>API profiles</a:t>
            </a:r>
          </a:p>
          <a:p>
            <a:pPr lvl="1"/>
            <a:r>
              <a:rPr lang="en-US" dirty="0"/>
              <a:t>.NET 4.7</a:t>
            </a:r>
          </a:p>
          <a:p>
            <a:pPr lvl="1"/>
            <a:r>
              <a:rPr lang="en-US" dirty="0"/>
              <a:t>.NET Standard 2.0</a:t>
            </a:r>
          </a:p>
          <a:p>
            <a:r>
              <a:rPr lang="en-US" dirty="0"/>
              <a:t>C# 7 and Roslyn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 Update</a:t>
            </a:r>
          </a:p>
        </p:txBody>
      </p:sp>
    </p:spTree>
    <p:extLst>
      <p:ext uri="{BB962C8B-B14F-4D97-AF65-F5344CB8AC3E}">
        <p14:creationId xmlns:p14="http://schemas.microsoft.com/office/powerpoint/2010/main" val="37182760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48" y="2921168"/>
            <a:ext cx="10010687" cy="1015663"/>
          </a:xfrm>
        </p:spPr>
        <p:txBody>
          <a:bodyPr/>
          <a:lstStyle/>
          <a:p>
            <a:r>
              <a:rPr lang="en-US" dirty="0"/>
              <a:t>Connected Games</a:t>
            </a:r>
          </a:p>
        </p:txBody>
      </p:sp>
    </p:spTree>
    <p:extLst>
      <p:ext uri="{BB962C8B-B14F-4D97-AF65-F5344CB8AC3E}">
        <p14:creationId xmlns:p14="http://schemas.microsoft.com/office/powerpoint/2010/main" val="38133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9EACDF6-D05D-4701-9B43-7A134040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54" y="2435570"/>
            <a:ext cx="6765291" cy="19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24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6AB89-6D08-4DF2-B8D9-C7F1515A8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Player management</a:t>
            </a:r>
          </a:p>
          <a:p>
            <a:r>
              <a:rPr lang="en-US" dirty="0"/>
              <a:t>Multiplayer</a:t>
            </a:r>
          </a:p>
          <a:p>
            <a:r>
              <a:rPr lang="en-US" dirty="0"/>
              <a:t>Commerce</a:t>
            </a:r>
          </a:p>
          <a:p>
            <a:r>
              <a:rPr lang="en-US" dirty="0"/>
              <a:t>Leaderboards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F920C-6BD8-4DE9-9FC0-1DF87198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Services</a:t>
            </a:r>
          </a:p>
        </p:txBody>
      </p:sp>
    </p:spTree>
    <p:extLst>
      <p:ext uri="{BB962C8B-B14F-4D97-AF65-F5344CB8AC3E}">
        <p14:creationId xmlns:p14="http://schemas.microsoft.com/office/powerpoint/2010/main" val="16709457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524F0-A636-45A3-A72D-C40A1979F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Dashboards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Reports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BD72E-CDAE-45B3-88DC-387796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1464570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78E0F-DEE3-4BE1-A2BC-5EF0DDB0E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Email messaging</a:t>
            </a:r>
          </a:p>
          <a:p>
            <a:r>
              <a:rPr lang="en-US" dirty="0"/>
              <a:t>Content updates</a:t>
            </a:r>
          </a:p>
          <a:p>
            <a:r>
              <a:rPr lang="en-US" dirty="0"/>
              <a:t>In-game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3BC10-F4C0-4772-8989-0BCE14A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Live-ops</a:t>
            </a:r>
          </a:p>
        </p:txBody>
      </p:sp>
    </p:spTree>
    <p:extLst>
      <p:ext uri="{BB962C8B-B14F-4D97-AF65-F5344CB8AC3E}">
        <p14:creationId xmlns:p14="http://schemas.microsoft.com/office/powerpoint/2010/main" val="31147580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Games with .NET using Visual Studio, Unity, and PlayFab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Jb </a:t>
            </a:r>
            <a:r>
              <a:rPr lang="en-US"/>
              <a:t>Evain and John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Dynamically configuring</a:t>
            </a:r>
            <a:br>
              <a:rPr lang="en-US" dirty="0"/>
            </a:br>
            <a:r>
              <a:rPr lang="en-US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AD9F29-6983-42A4-AACB-F65DAED5F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Key/value storage</a:t>
            </a:r>
          </a:p>
          <a:p>
            <a:r>
              <a:rPr lang="en-US" dirty="0"/>
              <a:t>Configuration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7FB4-23EF-420F-9920-ACA7D73C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Data</a:t>
            </a:r>
          </a:p>
        </p:txBody>
      </p:sp>
    </p:spTree>
    <p:extLst>
      <p:ext uri="{BB962C8B-B14F-4D97-AF65-F5344CB8AC3E}">
        <p14:creationId xmlns:p14="http://schemas.microsoft.com/office/powerpoint/2010/main" val="263894758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31FC2-5C90-433D-9AD1-EFBD446E7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https://playfab.com/features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C4635-31EB-4571-A27D-BE7118BB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1531444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57E05-41DF-401A-ACA5-CF802DE7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04321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41289666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5">
            <a:extLst>
              <a:ext uri="{FF2B5EF4-FFF2-40B4-BE49-F238E27FC236}">
                <a16:creationId xmlns:a16="http://schemas.microsoft.com/office/drawing/2014/main" id="{0ACD44CA-B30D-445B-8A60-9F237E4E0A8B}"/>
              </a:ext>
            </a:extLst>
          </p:cNvPr>
          <p:cNvSpPr txBox="1"/>
          <p:nvPr/>
        </p:nvSpPr>
        <p:spPr>
          <a:xfrm>
            <a:off x="4999682" y="1490932"/>
            <a:ext cx="7281029" cy="387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chemeClr val="tx1">
                    <a:lumMod val="75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Unity is the </a:t>
            </a:r>
            <a:endParaRPr sz="5400" dirty="0">
              <a:solidFill>
                <a:schemeClr val="tx1">
                  <a:lumMod val="75000"/>
                </a:schemeClr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chemeClr val="tx1">
                    <a:lumMod val="75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most widely used </a:t>
            </a:r>
            <a:br>
              <a:rPr lang="en" sz="5400" dirty="0">
                <a:solidFill>
                  <a:schemeClr val="tx1">
                    <a:lumMod val="75000"/>
                  </a:schemeClr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n" sz="5400" dirty="0">
                <a:solidFill>
                  <a:schemeClr val="tx1">
                    <a:lumMod val="75000"/>
                  </a:schemeClr>
                </a:solidFill>
                <a:latin typeface="+mj-lt"/>
                <a:ea typeface="Roboto"/>
                <a:cs typeface="Roboto"/>
                <a:sym typeface="Roboto"/>
              </a:rPr>
              <a:t>real-time 3D development platform.</a:t>
            </a:r>
            <a:br>
              <a:rPr lang="en-US" sz="5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5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CBD9757-5D1E-4A25-A802-88DF94C1258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8297" y="1733835"/>
          <a:ext cx="5484102" cy="33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Google Shape;118;p25">
            <a:extLst>
              <a:ext uri="{FF2B5EF4-FFF2-40B4-BE49-F238E27FC236}">
                <a16:creationId xmlns:a16="http://schemas.microsoft.com/office/drawing/2014/main" id="{022F4277-D152-406E-B752-BD67788E4824}"/>
              </a:ext>
            </a:extLst>
          </p:cNvPr>
          <p:cNvSpPr txBox="1"/>
          <p:nvPr/>
        </p:nvSpPr>
        <p:spPr>
          <a:xfrm>
            <a:off x="2093502" y="827850"/>
            <a:ext cx="93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tx1">
                    <a:lumMod val="75000"/>
                  </a:schemeClr>
                </a:solidFill>
                <a:ea typeface="Roboto"/>
                <a:cs typeface="Roboto"/>
                <a:sym typeface="Roboto"/>
              </a:rPr>
              <a:t>Unity </a:t>
            </a:r>
            <a:endParaRPr sz="1400" b="1" i="0" u="none" strike="noStrike" cap="none" dirty="0">
              <a:solidFill>
                <a:schemeClr val="tx1">
                  <a:lumMod val="75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19;p25">
            <a:extLst>
              <a:ext uri="{FF2B5EF4-FFF2-40B4-BE49-F238E27FC236}">
                <a16:creationId xmlns:a16="http://schemas.microsoft.com/office/drawing/2014/main" id="{EFB60838-C2F3-4DA8-9786-3AB39683602E}"/>
              </a:ext>
            </a:extLst>
          </p:cNvPr>
          <p:cNvSpPr txBox="1"/>
          <p:nvPr/>
        </p:nvSpPr>
        <p:spPr>
          <a:xfrm>
            <a:off x="2086677" y="5589319"/>
            <a:ext cx="939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tx1">
                    <a:lumMod val="75000"/>
                  </a:schemeClr>
                </a:solidFill>
                <a:ea typeface="Roboto"/>
                <a:cs typeface="Roboto"/>
                <a:sym typeface="Roboto"/>
              </a:rPr>
              <a:t>Other</a:t>
            </a:r>
            <a:endParaRPr sz="1400" b="1" i="0" u="none" strike="noStrike" cap="none" dirty="0">
              <a:solidFill>
                <a:schemeClr val="tx1">
                  <a:lumMod val="75000"/>
                </a:schemeClr>
              </a:solidFill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120;p25">
            <a:extLst>
              <a:ext uri="{FF2B5EF4-FFF2-40B4-BE49-F238E27FC236}">
                <a16:creationId xmlns:a16="http://schemas.microsoft.com/office/drawing/2014/main" id="{5680F4E3-425A-4838-82D3-28FCC51B8625}"/>
              </a:ext>
            </a:extLst>
          </p:cNvPr>
          <p:cNvCxnSpPr>
            <a:cxnSpLocks/>
          </p:cNvCxnSpPr>
          <p:nvPr/>
        </p:nvCxnSpPr>
        <p:spPr>
          <a:xfrm>
            <a:off x="2563302" y="1285650"/>
            <a:ext cx="0" cy="422401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21;p25">
            <a:extLst>
              <a:ext uri="{FF2B5EF4-FFF2-40B4-BE49-F238E27FC236}">
                <a16:creationId xmlns:a16="http://schemas.microsoft.com/office/drawing/2014/main" id="{F22A5D54-36E1-4BB3-93F2-A8DC290B3F52}"/>
              </a:ext>
            </a:extLst>
          </p:cNvPr>
          <p:cNvCxnSpPr>
            <a:cxnSpLocks/>
          </p:cNvCxnSpPr>
          <p:nvPr/>
        </p:nvCxnSpPr>
        <p:spPr>
          <a:xfrm>
            <a:off x="2563302" y="5161782"/>
            <a:ext cx="0" cy="410565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F0C0D7-0D7C-4EBE-9710-BC66E14AC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3" y="6225820"/>
            <a:ext cx="958984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81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/>
        </p:nvSpPr>
        <p:spPr>
          <a:xfrm>
            <a:off x="634350" y="636825"/>
            <a:ext cx="458985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</a:pPr>
            <a:r>
              <a:rPr lang="en" sz="25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and Optimize Content for 25+ Platforms</a:t>
            </a:r>
            <a:endParaRPr sz="2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  <a:buClr>
                <a:schemeClr val="lt1"/>
              </a:buClr>
            </a:pPr>
            <a:endParaRPr sz="25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759" y="4808340"/>
            <a:ext cx="993200" cy="3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 descr="Wii_logo_T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0622" y="4884377"/>
            <a:ext cx="601600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descr="Platform_logos_HoloLen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1065" y="2035555"/>
            <a:ext cx="461601" cy="4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 descr="Platform_logos_Windows_slant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6048" y="3010426"/>
            <a:ext cx="455600" cy="4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 descr="Platform_logos_tvO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9497" y="2762039"/>
            <a:ext cx="748800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 descr="Platform_logos_iO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57650" y="2064503"/>
            <a:ext cx="414000" cy="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 descr="Platform_logos_PS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2911" y="2860414"/>
            <a:ext cx="648000" cy="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 descr="AndroidTV_logo_typ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0640" y="4063074"/>
            <a:ext cx="763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descr="android_logo_typ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9957" y="2041703"/>
            <a:ext cx="512799" cy="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descr="Platform_logos_Linux.png"/>
          <p:cNvPicPr preferRelativeResize="0"/>
          <p:nvPr/>
        </p:nvPicPr>
        <p:blipFill rotWithShape="1">
          <a:blip r:embed="rId12">
            <a:alphaModFix/>
          </a:blip>
          <a:srcRect l="19590" t="24248" r="22842" b="15145"/>
          <a:stretch/>
        </p:blipFill>
        <p:spPr>
          <a:xfrm>
            <a:off x="6318880" y="2084664"/>
            <a:ext cx="480401" cy="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 descr="Platform_logos_Xbox_On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79182" y="3765044"/>
            <a:ext cx="670400" cy="6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 descr="Platform_logos_WebG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0887" y="4763605"/>
            <a:ext cx="589200" cy="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 descr="GDC_slide_7_MSFT_Hololens_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07586" y="2137172"/>
            <a:ext cx="747200" cy="2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 descr="Cardboard_logo_stacked_2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46611" y="3998503"/>
            <a:ext cx="814001" cy="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 descr="Daydream_logo_WHT.png"/>
          <p:cNvPicPr preferRelativeResize="0"/>
          <p:nvPr/>
        </p:nvPicPr>
        <p:blipFill rotWithShape="1">
          <a:blip r:embed="rId17">
            <a:alphaModFix/>
          </a:blip>
          <a:srcRect l="9687" t="11433" r="8284" b="12295"/>
          <a:stretch/>
        </p:blipFill>
        <p:spPr>
          <a:xfrm>
            <a:off x="7536495" y="4662987"/>
            <a:ext cx="672400" cy="46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 descr="Platform_logos_Playstation_VR_stack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13479" y="2697148"/>
            <a:ext cx="957600" cy="9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descr="GDC_slide_7_Oculus_logo.png"/>
          <p:cNvPicPr preferRelativeResize="0"/>
          <p:nvPr/>
        </p:nvPicPr>
        <p:blipFill rotWithShape="1">
          <a:blip r:embed="rId19">
            <a:alphaModFix/>
          </a:blip>
          <a:srcRect r="3456" b="8029"/>
          <a:stretch/>
        </p:blipFill>
        <p:spPr>
          <a:xfrm>
            <a:off x="7320306" y="3041505"/>
            <a:ext cx="836002" cy="2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descr="Platform_logos_PSvita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213154" y="3780849"/>
            <a:ext cx="692401" cy="6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049430" y="4861008"/>
            <a:ext cx="836002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 descr="xiaomi_logo_type.png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248769" y="3030156"/>
            <a:ext cx="957599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433001" y="2017847"/>
            <a:ext cx="508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38750" y="4933095"/>
            <a:ext cx="1051600" cy="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201669" y="4043205"/>
            <a:ext cx="1051601" cy="1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0725968" y="4795731"/>
            <a:ext cx="480401" cy="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90925" y="3829334"/>
            <a:ext cx="747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 descr="Platform_logos_Apple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070971" y="2035572"/>
            <a:ext cx="439600" cy="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2743" y="2997449"/>
            <a:ext cx="1075731" cy="35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95298" y="3932024"/>
            <a:ext cx="976797" cy="32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 rotWithShape="1">
          <a:blip r:embed="rId31">
            <a:alphaModFix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10000" b="90000" l="10000" r="90000">
                        <a14:foregroundMark x1="59211" y1="73563" x2="59211" y2="73563"/>
                        <a14:foregroundMark x1="55263" y1="34483" x2="55263" y2="34483"/>
                        <a14:foregroundMark x1="86842" y1="33333" x2="86842" y2="33333"/>
                        <a14:foregroundMark x1="75000" y1="27586" x2="75000" y2="27586"/>
                        <a14:foregroundMark x1="55263" y1="32184" x2="55263" y2="32184"/>
                        <a14:backgroundMark x1="55263" y1="36782" x2="55263" y2="36782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163095" y="2007500"/>
            <a:ext cx="461600" cy="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D397803-416B-4568-B6EA-5EB67A3FC9B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9" y="6221175"/>
            <a:ext cx="959505" cy="3476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28B-DDD5-4AF6-A041-5F9CF16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Games with 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061D2-405C-44A0-AB97-1AA500116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.NET and C#</a:t>
            </a:r>
          </a:p>
          <a:p>
            <a:r>
              <a:rPr lang="en-US" dirty="0"/>
              <a:t>Visual Studio ecosystem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64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https://unity3d.com</a:t>
            </a:r>
            <a:endParaRPr lang="en-US" dirty="0"/>
          </a:p>
          <a:p>
            <a:r>
              <a:rPr lang="en-US" dirty="0">
                <a:hlinkClick r:id="rId4"/>
              </a:rPr>
              <a:t>https://unity3d.com/learn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</p:spTree>
    <p:extLst>
      <p:ext uri="{BB962C8B-B14F-4D97-AF65-F5344CB8AC3E}">
        <p14:creationId xmlns:p14="http://schemas.microsoft.com/office/powerpoint/2010/main" val="29526227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48" y="2921168"/>
            <a:ext cx="10010687" cy="1015663"/>
          </a:xfrm>
        </p:spPr>
        <p:txBody>
          <a:bodyPr/>
          <a:lstStyle/>
          <a:p>
            <a:r>
              <a:rPr lang="en-US" dirty="0"/>
              <a:t>Getting started with Unity</a:t>
            </a:r>
          </a:p>
        </p:txBody>
      </p:sp>
    </p:spTree>
    <p:extLst>
      <p:ext uri="{BB962C8B-B14F-4D97-AF65-F5344CB8AC3E}">
        <p14:creationId xmlns:p14="http://schemas.microsoft.com/office/powerpoint/2010/main" val="7225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Tools for Unity</a:t>
            </a:r>
          </a:p>
        </p:txBody>
      </p:sp>
    </p:spTree>
    <p:extLst>
      <p:ext uri="{BB962C8B-B14F-4D97-AF65-F5344CB8AC3E}">
        <p14:creationId xmlns:p14="http://schemas.microsoft.com/office/powerpoint/2010/main" val="10284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11245976-3b4d-4794-a754-317688483df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569b343d-e775-480b-9b2b-6a6986deb9b0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222</Words>
  <Application>Microsoft Office PowerPoint</Application>
  <PresentationFormat>Widescreen</PresentationFormat>
  <Paragraphs>73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Roboto</vt:lpstr>
      <vt:lpstr>Segoe UI</vt:lpstr>
      <vt:lpstr>Segoe UI Light</vt:lpstr>
      <vt:lpstr>Wingdings</vt:lpstr>
      <vt:lpstr>Dotnet_Template</vt:lpstr>
      <vt:lpstr>PowerPoint Presentation</vt:lpstr>
      <vt:lpstr>Make Games with .NET using Visual Studio, Unity, and PlayFab</vt:lpstr>
      <vt:lpstr>Unity</vt:lpstr>
      <vt:lpstr>PowerPoint Presentation</vt:lpstr>
      <vt:lpstr>PowerPoint Presentation</vt:lpstr>
      <vt:lpstr>Scripting Games with Unity</vt:lpstr>
      <vt:lpstr>Get started</vt:lpstr>
      <vt:lpstr>Getting started with Unity</vt:lpstr>
      <vt:lpstr>Visual Studio Tools for Unity</vt:lpstr>
      <vt:lpstr>Getting Started</vt:lpstr>
      <vt:lpstr>Features</vt:lpstr>
      <vt:lpstr>Unity and Visual Studio</vt:lpstr>
      <vt:lpstr>What’s new in Unity For .NET developers</vt:lpstr>
      <vt:lpstr>Mono Update</vt:lpstr>
      <vt:lpstr>Connected Games</vt:lpstr>
      <vt:lpstr>PowerPoint Presentation</vt:lpstr>
      <vt:lpstr>Game Services</vt:lpstr>
      <vt:lpstr>Real-time Analytics</vt:lpstr>
      <vt:lpstr>Live-ops</vt:lpstr>
      <vt:lpstr>Dynamically configuring games</vt:lpstr>
      <vt:lpstr>Title Data</vt:lpstr>
      <vt:lpstr>Learn more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3</cp:revision>
  <dcterms:created xsi:type="dcterms:W3CDTF">2018-01-09T22:22:16Z</dcterms:created>
  <dcterms:modified xsi:type="dcterms:W3CDTF">2018-09-19T16:07:21Z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