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5" r:id="rId4"/>
  </p:sldMasterIdLst>
  <p:notesMasterIdLst>
    <p:notesMasterId r:id="rId30"/>
  </p:notesMasterIdLst>
  <p:sldIdLst>
    <p:sldId id="256" r:id="rId5"/>
    <p:sldId id="257" r:id="rId6"/>
    <p:sldId id="266" r:id="rId7"/>
    <p:sldId id="273" r:id="rId8"/>
    <p:sldId id="281" r:id="rId9"/>
    <p:sldId id="263" r:id="rId10"/>
    <p:sldId id="265" r:id="rId11"/>
    <p:sldId id="264" r:id="rId12"/>
    <p:sldId id="261" r:id="rId13"/>
    <p:sldId id="284" r:id="rId14"/>
    <p:sldId id="267" r:id="rId15"/>
    <p:sldId id="268" r:id="rId16"/>
    <p:sldId id="269" r:id="rId17"/>
    <p:sldId id="285" r:id="rId18"/>
    <p:sldId id="270" r:id="rId19"/>
    <p:sldId id="271" r:id="rId20"/>
    <p:sldId id="278" r:id="rId21"/>
    <p:sldId id="279" r:id="rId22"/>
    <p:sldId id="275" r:id="rId23"/>
    <p:sldId id="276" r:id="rId24"/>
    <p:sldId id="280" r:id="rId25"/>
    <p:sldId id="286" r:id="rId26"/>
    <p:sldId id="282" r:id="rId27"/>
    <p:sldId id="277" r:id="rId28"/>
    <p:sldId id="274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A0B4A14-7F6D-4728-80C5-61C7FF281B6F}">
          <p14:sldIdLst>
            <p14:sldId id="256"/>
            <p14:sldId id="257"/>
            <p14:sldId id="266"/>
            <p14:sldId id="273"/>
            <p14:sldId id="281"/>
            <p14:sldId id="263"/>
            <p14:sldId id="265"/>
            <p14:sldId id="264"/>
            <p14:sldId id="261"/>
            <p14:sldId id="284"/>
            <p14:sldId id="267"/>
            <p14:sldId id="268"/>
            <p14:sldId id="269"/>
            <p14:sldId id="285"/>
            <p14:sldId id="270"/>
            <p14:sldId id="271"/>
            <p14:sldId id="278"/>
            <p14:sldId id="279"/>
            <p14:sldId id="275"/>
            <p14:sldId id="276"/>
            <p14:sldId id="280"/>
            <p14:sldId id="286"/>
            <p14:sldId id="282"/>
            <p14:sldId id="277"/>
            <p14:sldId id="274"/>
          </p14:sldIdLst>
        </p14:section>
        <p14:section name="Default Section" id="{A27B40B6-DFDB-4099-A70A-882A40EFF43A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068C"/>
    <a:srgbClr val="FFFFFF"/>
    <a:srgbClr val="7FCC27"/>
    <a:srgbClr val="231F20"/>
    <a:srgbClr val="151628"/>
    <a:srgbClr val="5C2D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6966" autoAdjust="0"/>
  </p:normalViewPr>
  <p:slideViewPr>
    <p:cSldViewPr snapToGrid="0">
      <p:cViewPr varScale="1">
        <p:scale>
          <a:sx n="56" d="100"/>
          <a:sy n="56" d="100"/>
        </p:scale>
        <p:origin x="76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438622-0837-4E9E-A16C-0B0206CE676E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AE778D-2A57-4226-B72B-26EA3CA60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552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5505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2386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5638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7022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887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1336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0472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0790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9414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6400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8192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00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4.sv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.emf"/><Relationship Id="rId5" Type="http://schemas.openxmlformats.org/officeDocument/2006/relationships/image" Target="../media/image6.svg"/><Relationship Id="rId10" Type="http://schemas.openxmlformats.org/officeDocument/2006/relationships/image" Target="../media/image10.svg"/><Relationship Id="rId4" Type="http://schemas.openxmlformats.org/officeDocument/2006/relationships/image" Target="../media/image5.png"/><Relationship Id="rId9" Type="http://schemas.openxmlformats.org/officeDocument/2006/relationships/image" Target="../media/image9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3.svg"/><Relationship Id="rId7" Type="http://schemas.openxmlformats.org/officeDocument/2006/relationships/image" Target="../media/image8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2.svg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5.png"/><Relationship Id="rId7" Type="http://schemas.openxmlformats.org/officeDocument/2006/relationships/image" Target="../media/image11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3.svg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13.svg"/><Relationship Id="rId7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5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lki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hidden="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203" y="6119147"/>
            <a:ext cx="1253377" cy="2687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D0A4477-3871-4DF2-9A11-758395CBB30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E3E4BBD-D484-4B33-8113-1E7DD1741B22}"/>
              </a:ext>
            </a:extLst>
          </p:cNvPr>
          <p:cNvSpPr txBox="1"/>
          <p:nvPr userDrawn="1"/>
        </p:nvSpPr>
        <p:spPr>
          <a:xfrm>
            <a:off x="8229601" y="5855677"/>
            <a:ext cx="3217984" cy="627864"/>
          </a:xfrm>
          <a:prstGeom prst="rect">
            <a:avLst/>
          </a:prstGeom>
          <a:solidFill>
            <a:srgbClr val="E2068C"/>
          </a:solidFill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bg1"/>
                </a:solidFill>
              </a:rPr>
              <a:t>www.dotnetconf.net </a:t>
            </a:r>
          </a:p>
        </p:txBody>
      </p:sp>
    </p:spTree>
    <p:extLst>
      <p:ext uri="{BB962C8B-B14F-4D97-AF65-F5344CB8AC3E}">
        <p14:creationId xmlns:p14="http://schemas.microsoft.com/office/powerpoint/2010/main" val="6620934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DE476F8-3202-455E-A5A9-12A7BD05A45E}"/>
              </a:ext>
            </a:extLst>
          </p:cNvPr>
          <p:cNvGrpSpPr/>
          <p:nvPr userDrawn="1"/>
        </p:nvGrpSpPr>
        <p:grpSpPr>
          <a:xfrm>
            <a:off x="8748345" y="5922334"/>
            <a:ext cx="3378393" cy="899665"/>
            <a:chOff x="8748345" y="5922334"/>
            <a:chExt cx="3378393" cy="899665"/>
          </a:xfrm>
        </p:grpSpPr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E253B176-78F6-4B3B-BFA1-2D5A8310F44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284787" y="5922334"/>
              <a:ext cx="841951" cy="899665"/>
            </a:xfrm>
            <a:prstGeom prst="rect">
              <a:avLst/>
            </a:prstGeom>
          </p:spPr>
        </p:pic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360A974D-3BFC-4EF7-9851-AC064B247D0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748345" y="6477933"/>
              <a:ext cx="2474643" cy="3001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67152195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Content Ti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78135" y="2082614"/>
            <a:ext cx="3927804" cy="3586208"/>
          </a:xfrm>
          <a:solidFill>
            <a:schemeClr val="accent2"/>
          </a:solidFill>
        </p:spPr>
        <p:txBody>
          <a:bodyPr wrap="square" tIns="146304" bIns="146304">
            <a:no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920">
                <a:solidFill>
                  <a:schemeClr val="bg1"/>
                </a:solidFill>
              </a:defRPr>
            </a:lvl1pPr>
            <a:lvl2pPr marL="0" indent="0">
              <a:spcBef>
                <a:spcPts val="1059"/>
              </a:spcBef>
              <a:buNone/>
              <a:defRPr sz="1961">
                <a:solidFill>
                  <a:schemeClr val="bg1"/>
                </a:solidFill>
              </a:defRPr>
            </a:lvl2pPr>
            <a:lvl3pPr marL="227104" indent="0">
              <a:buNone/>
              <a:tabLst/>
              <a:defRPr sz="1961">
                <a:solidFill>
                  <a:schemeClr val="bg1"/>
                </a:solidFill>
              </a:defRPr>
            </a:lvl3pPr>
            <a:lvl4pPr marL="451097" indent="0">
              <a:buNone/>
              <a:defRPr>
                <a:solidFill>
                  <a:schemeClr val="bg1"/>
                </a:solidFill>
              </a:defRPr>
            </a:lvl4pPr>
            <a:lvl5pPr marL="671979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158259" y="2082614"/>
            <a:ext cx="3927804" cy="3586208"/>
          </a:xfrm>
          <a:solidFill>
            <a:schemeClr val="accent3"/>
          </a:solidFill>
          <a:ln>
            <a:noFill/>
          </a:ln>
        </p:spPr>
        <p:txBody>
          <a:bodyPr wrap="square" tIns="146304" bIns="146304">
            <a:no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920">
                <a:solidFill>
                  <a:schemeClr val="bg1"/>
                </a:solidFill>
              </a:defRPr>
            </a:lvl1pPr>
            <a:lvl2pPr marL="0" indent="0">
              <a:spcBef>
                <a:spcPts val="1059"/>
              </a:spcBef>
              <a:buNone/>
              <a:defRPr sz="1961">
                <a:solidFill>
                  <a:schemeClr val="bg1"/>
                </a:solidFill>
              </a:defRPr>
            </a:lvl2pPr>
            <a:lvl3pPr marL="227104" indent="0">
              <a:buNone/>
              <a:tabLst/>
              <a:defRPr sz="1961">
                <a:solidFill>
                  <a:schemeClr val="bg1"/>
                </a:solidFill>
              </a:defRPr>
            </a:lvl3pPr>
            <a:lvl4pPr marL="451097" indent="0">
              <a:buNone/>
              <a:defRPr>
                <a:solidFill>
                  <a:schemeClr val="bg1"/>
                </a:solidFill>
              </a:defRPr>
            </a:lvl4pPr>
            <a:lvl5pPr marL="671979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8138382" y="2082614"/>
            <a:ext cx="3875483" cy="3586208"/>
          </a:xfrm>
          <a:solidFill>
            <a:schemeClr val="accent1"/>
          </a:solidFill>
        </p:spPr>
        <p:txBody>
          <a:bodyPr wrap="square" tIns="146304" bIns="146304">
            <a:no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920">
                <a:solidFill>
                  <a:schemeClr val="bg1"/>
                </a:solidFill>
              </a:defRPr>
            </a:lvl1pPr>
            <a:lvl2pPr marL="0" indent="0">
              <a:spcBef>
                <a:spcPts val="1059"/>
              </a:spcBef>
              <a:buNone/>
              <a:defRPr sz="1961">
                <a:solidFill>
                  <a:schemeClr val="bg1"/>
                </a:solidFill>
              </a:defRPr>
            </a:lvl2pPr>
            <a:lvl3pPr marL="227104" indent="0">
              <a:buNone/>
              <a:tabLst/>
              <a:defRPr sz="1961">
                <a:solidFill>
                  <a:schemeClr val="bg1"/>
                </a:solidFill>
              </a:defRPr>
            </a:lvl3pPr>
            <a:lvl4pPr marL="451097" indent="0">
              <a:buNone/>
              <a:defRPr>
                <a:solidFill>
                  <a:schemeClr val="bg1"/>
                </a:solidFill>
              </a:defRPr>
            </a:lvl4pPr>
            <a:lvl5pPr marL="671979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3C1D21A-13FA-4921-8587-2676E9000AD2}"/>
              </a:ext>
            </a:extLst>
          </p:cNvPr>
          <p:cNvGrpSpPr/>
          <p:nvPr userDrawn="1"/>
        </p:nvGrpSpPr>
        <p:grpSpPr>
          <a:xfrm>
            <a:off x="8748345" y="5922334"/>
            <a:ext cx="3378393" cy="899665"/>
            <a:chOff x="8748345" y="5922334"/>
            <a:chExt cx="3378393" cy="899665"/>
          </a:xfrm>
        </p:grpSpPr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1B6611E8-3581-489B-99BB-A28D1070497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284787" y="5922334"/>
              <a:ext cx="841951" cy="899665"/>
            </a:xfrm>
            <a:prstGeom prst="rect">
              <a:avLst/>
            </a:prstGeom>
          </p:spPr>
        </p:pic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863807A5-741F-4EF9-ADF0-D6CF1F16FCF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748345" y="6477933"/>
              <a:ext cx="2474643" cy="3001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7341295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94C3A-647A-4380-8F58-7DACBC37B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31ED1D-3304-42EE-8EF4-679A6BE4CBA5}"/>
              </a:ext>
            </a:extLst>
          </p:cNvPr>
          <p:cNvSpPr txBox="1"/>
          <p:nvPr userDrawn="1"/>
        </p:nvSpPr>
        <p:spPr>
          <a:xfrm>
            <a:off x="269240" y="1459523"/>
            <a:ext cx="11655840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Code Sample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E68560B-FABA-46FC-9E46-CDAB6A110710}"/>
              </a:ext>
            </a:extLst>
          </p:cNvPr>
          <p:cNvGrpSpPr/>
          <p:nvPr userDrawn="1"/>
        </p:nvGrpSpPr>
        <p:grpSpPr>
          <a:xfrm>
            <a:off x="8748345" y="5922334"/>
            <a:ext cx="3378393" cy="899665"/>
            <a:chOff x="8748345" y="5922334"/>
            <a:chExt cx="3378393" cy="899665"/>
          </a:xfrm>
        </p:grpSpPr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E1FEB46C-624E-4AAB-9EB9-FCE899FE263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284787" y="5922334"/>
              <a:ext cx="841951" cy="899665"/>
            </a:xfrm>
            <a:prstGeom prst="rect">
              <a:avLst/>
            </a:prstGeom>
          </p:spPr>
        </p:pic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2CA957AC-BF71-4947-B985-BA3A07E7D5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748345" y="6477933"/>
              <a:ext cx="2474643" cy="3001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49648272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nnouncem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1624135" y="0"/>
            <a:ext cx="8943730" cy="6858000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BB4BD62E-DE50-443B-986C-2AABE50DB88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30" y="0"/>
            <a:ext cx="12169140" cy="685800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8BD419A9-3976-4DF8-9145-60230B9FFB3C}"/>
              </a:ext>
            </a:extLst>
          </p:cNvPr>
          <p:cNvGrpSpPr/>
          <p:nvPr userDrawn="1"/>
        </p:nvGrpSpPr>
        <p:grpSpPr>
          <a:xfrm>
            <a:off x="8748345" y="5922334"/>
            <a:ext cx="3378393" cy="899665"/>
            <a:chOff x="8748345" y="5922334"/>
            <a:chExt cx="3378393" cy="899665"/>
          </a:xfrm>
        </p:grpSpPr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141958B7-CE9C-4B67-A849-E0B8FF21C0C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284787" y="5922334"/>
              <a:ext cx="841951" cy="899665"/>
            </a:xfrm>
            <a:prstGeom prst="rect">
              <a:avLst/>
            </a:prstGeom>
          </p:spPr>
        </p:pic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D8E01EE3-1E92-417E-AC90-C15DFEF61D4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748345" y="6477933"/>
              <a:ext cx="2474643" cy="3001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89607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Purp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BACD64E-7B30-4BDF-ABF7-F803B1083F61}"/>
              </a:ext>
            </a:extLst>
          </p:cNvPr>
          <p:cNvGrpSpPr/>
          <p:nvPr userDrawn="1"/>
        </p:nvGrpSpPr>
        <p:grpSpPr>
          <a:xfrm>
            <a:off x="8748345" y="5922334"/>
            <a:ext cx="3378393" cy="899665"/>
            <a:chOff x="8748345" y="5922334"/>
            <a:chExt cx="3378393" cy="899665"/>
          </a:xfrm>
        </p:grpSpPr>
        <p:pic>
          <p:nvPicPr>
            <p:cNvPr id="3" name="Graphic 2">
              <a:extLst>
                <a:ext uri="{FF2B5EF4-FFF2-40B4-BE49-F238E27FC236}">
                  <a16:creationId xmlns:a16="http://schemas.microsoft.com/office/drawing/2014/main" id="{95DFAE61-01F8-4FDA-AD83-AEB7CFE0EAA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284787" y="5922334"/>
              <a:ext cx="841951" cy="899665"/>
            </a:xfrm>
            <a:prstGeom prst="rect">
              <a:avLst/>
            </a:prstGeom>
          </p:spPr>
        </p:pic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9DC82A8E-25BA-42E9-A135-BF4F0C9994F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748345" y="6477933"/>
              <a:ext cx="2474643" cy="3001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263340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92C0DE0-809E-480D-A302-52199EA4E01D}"/>
              </a:ext>
            </a:extLst>
          </p:cNvPr>
          <p:cNvGrpSpPr/>
          <p:nvPr userDrawn="1"/>
        </p:nvGrpSpPr>
        <p:grpSpPr>
          <a:xfrm>
            <a:off x="8748345" y="5922334"/>
            <a:ext cx="3378393" cy="899665"/>
            <a:chOff x="8748345" y="5922334"/>
            <a:chExt cx="3378393" cy="899665"/>
          </a:xfrm>
        </p:grpSpPr>
        <p:pic>
          <p:nvPicPr>
            <p:cNvPr id="3" name="Graphic 2">
              <a:extLst>
                <a:ext uri="{FF2B5EF4-FFF2-40B4-BE49-F238E27FC236}">
                  <a16:creationId xmlns:a16="http://schemas.microsoft.com/office/drawing/2014/main" id="{8F8F7AFC-92D9-46BF-8A25-AD8402D00C3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284787" y="5922334"/>
              <a:ext cx="841951" cy="899665"/>
            </a:xfrm>
            <a:prstGeom prst="rect">
              <a:avLst/>
            </a:prstGeom>
          </p:spPr>
        </p:pic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0C0E3486-C341-499D-90C0-6A68CEE94F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748345" y="6477933"/>
              <a:ext cx="2474643" cy="3001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70410028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>
            <a:extLst>
              <a:ext uri="{FF2B5EF4-FFF2-40B4-BE49-F238E27FC236}">
                <a16:creationId xmlns:a16="http://schemas.microsoft.com/office/drawing/2014/main" id="{279FFEB9-2BE6-4DB6-8DCA-DBA500633B6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9E39216E-F59B-4BC9-B7CE-10A9447E205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430" y="0"/>
            <a:ext cx="12169140" cy="6858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00414B93-1C7A-463B-94D3-C75120E48B38}"/>
              </a:ext>
            </a:extLst>
          </p:cNvPr>
          <p:cNvSpPr/>
          <p:nvPr userDrawn="1"/>
        </p:nvSpPr>
        <p:spPr bwMode="auto">
          <a:xfrm>
            <a:off x="11430" y="1758462"/>
            <a:ext cx="12192000" cy="3446584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6" name="Picture 15" hidden="1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0203" y="6119147"/>
            <a:ext cx="1253377" cy="268786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0EDE7E98-2515-4CF5-A7F5-85F9915B5AC4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949183" y="3714094"/>
            <a:ext cx="2168764" cy="2317429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543146" y="1925787"/>
            <a:ext cx="11062699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43146" y="3821145"/>
            <a:ext cx="9860611" cy="116586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7419D4D3-1264-4226-98C4-F3F8AF090AD0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858000" y="5497520"/>
            <a:ext cx="3213197" cy="389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9960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5026E39-F3F6-4370-872F-DB51A116C464}"/>
              </a:ext>
            </a:extLst>
          </p:cNvPr>
          <p:cNvGrpSpPr/>
          <p:nvPr userDrawn="1"/>
        </p:nvGrpSpPr>
        <p:grpSpPr>
          <a:xfrm>
            <a:off x="8748345" y="5922334"/>
            <a:ext cx="3378393" cy="899665"/>
            <a:chOff x="8748345" y="5922334"/>
            <a:chExt cx="3378393" cy="899665"/>
          </a:xfrm>
        </p:grpSpPr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373B7F5B-B5C7-4AE8-962E-C131CC184BD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284787" y="5922334"/>
              <a:ext cx="841951" cy="899665"/>
            </a:xfrm>
            <a:prstGeom prst="rect">
              <a:avLst/>
            </a:prstGeom>
          </p:spPr>
        </p:pic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0B0B979A-F2FE-4510-B2F2-A29CF887A54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748345" y="6477933"/>
              <a:ext cx="2474643" cy="3001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926600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F8A6C2C-5B06-40D9-A918-8F0304E8B4DB}"/>
              </a:ext>
            </a:extLst>
          </p:cNvPr>
          <p:cNvGrpSpPr/>
          <p:nvPr userDrawn="1"/>
        </p:nvGrpSpPr>
        <p:grpSpPr>
          <a:xfrm>
            <a:off x="8748345" y="5922334"/>
            <a:ext cx="3378393" cy="899665"/>
            <a:chOff x="8748345" y="5922334"/>
            <a:chExt cx="3378393" cy="899665"/>
          </a:xfrm>
        </p:grpSpPr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FB5C1E37-7655-4446-9EBC-E01AE514F3F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284787" y="5922334"/>
              <a:ext cx="841951" cy="899665"/>
            </a:xfrm>
            <a:prstGeom prst="rect">
              <a:avLst/>
            </a:prstGeom>
          </p:spPr>
        </p:pic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2F54BCBA-F990-40A0-A9AC-91C9518E84E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748345" y="6477933"/>
              <a:ext cx="2474643" cy="3001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370976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BC7B2AD-8F10-45F8-AFF0-5A1C54B5FBBD}"/>
              </a:ext>
            </a:extLst>
          </p:cNvPr>
          <p:cNvGrpSpPr/>
          <p:nvPr userDrawn="1"/>
        </p:nvGrpSpPr>
        <p:grpSpPr>
          <a:xfrm>
            <a:off x="8748345" y="5922334"/>
            <a:ext cx="3378393" cy="899665"/>
            <a:chOff x="8748345" y="5922334"/>
            <a:chExt cx="3378393" cy="899665"/>
          </a:xfrm>
        </p:grpSpPr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E1CC39A0-ED90-447F-98FD-02E1C4E501C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284787" y="5922334"/>
              <a:ext cx="841951" cy="899665"/>
            </a:xfrm>
            <a:prstGeom prst="rect">
              <a:avLst/>
            </a:prstGeom>
          </p:spPr>
        </p:pic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E36217F5-D827-449B-A9FE-684F2E9AE87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748345" y="6477933"/>
              <a:ext cx="2474643" cy="3001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083632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5E0A57BE-82BA-4DCD-B0B6-AC816A5C5DB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30" y="0"/>
            <a:ext cx="12169140" cy="685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7176"/>
          <a:stretch/>
        </p:blipFill>
        <p:spPr>
          <a:xfrm>
            <a:off x="0" y="798242"/>
            <a:ext cx="5872872" cy="5096933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90EF4A5C-345F-488C-AC5E-0AF3B8376036}"/>
              </a:ext>
            </a:extLst>
          </p:cNvPr>
          <p:cNvGrpSpPr/>
          <p:nvPr userDrawn="1"/>
        </p:nvGrpSpPr>
        <p:grpSpPr>
          <a:xfrm>
            <a:off x="3019127" y="448578"/>
            <a:ext cx="9646191" cy="6621296"/>
            <a:chOff x="3019127" y="448578"/>
            <a:chExt cx="9646191" cy="6621296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C8E3C5F-48E2-412C-A5AF-F85384D5EE5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19127" y="448578"/>
              <a:ext cx="9172873" cy="6621296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A9EAD12-9B65-48D0-91A3-85F3DD932746}"/>
                </a:ext>
              </a:extLst>
            </p:cNvPr>
            <p:cNvSpPr txBox="1"/>
            <p:nvPr userDrawn="1"/>
          </p:nvSpPr>
          <p:spPr>
            <a:xfrm>
              <a:off x="10792557" y="3506769"/>
              <a:ext cx="1872761" cy="7940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3600" dirty="0">
                  <a:solidFill>
                    <a:schemeClr val="tx2">
                      <a:alpha val="49000"/>
                    </a:schemeClr>
                  </a:solidFill>
                </a:rPr>
                <a:t>.NET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D467257-5022-4D1F-B0B2-9C7A91288EE4}"/>
              </a:ext>
            </a:extLst>
          </p:cNvPr>
          <p:cNvGrpSpPr/>
          <p:nvPr userDrawn="1"/>
        </p:nvGrpSpPr>
        <p:grpSpPr>
          <a:xfrm>
            <a:off x="8748345" y="5922334"/>
            <a:ext cx="3378393" cy="899665"/>
            <a:chOff x="8748345" y="5922334"/>
            <a:chExt cx="3378393" cy="899665"/>
          </a:xfrm>
        </p:grpSpPr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100EE183-EAAD-43DD-9F1B-6BE5EB5F2F0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1284787" y="5922334"/>
              <a:ext cx="841951" cy="899665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61179E32-2390-48A8-BF0B-A73B1A50C2E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748345" y="6477933"/>
              <a:ext cx="2474643" cy="3001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99952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85498" y="2881341"/>
            <a:ext cx="10010687" cy="101566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6000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880949" y="1070515"/>
            <a:ext cx="10415239" cy="4638908"/>
          </a:xfrm>
          <a:prstGeom prst="rect">
            <a:avLst/>
          </a:prstGeom>
          <a:noFill/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7550BA1-B17C-488A-B13B-EAE642576B33}"/>
              </a:ext>
            </a:extLst>
          </p:cNvPr>
          <p:cNvGrpSpPr/>
          <p:nvPr userDrawn="1"/>
        </p:nvGrpSpPr>
        <p:grpSpPr>
          <a:xfrm>
            <a:off x="2112911" y="118352"/>
            <a:ext cx="9646191" cy="6621296"/>
            <a:chOff x="3019127" y="448578"/>
            <a:chExt cx="9646191" cy="6621296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6C5F131-CDD3-4833-8C45-E235D5E9F73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19127" y="448578"/>
              <a:ext cx="9172873" cy="6621296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DBC19F9-263B-4FF9-BEAE-41F5BF5689F3}"/>
                </a:ext>
              </a:extLst>
            </p:cNvPr>
            <p:cNvSpPr txBox="1"/>
            <p:nvPr userDrawn="1"/>
          </p:nvSpPr>
          <p:spPr>
            <a:xfrm>
              <a:off x="10792557" y="3506769"/>
              <a:ext cx="1872761" cy="7940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3600" dirty="0">
                  <a:solidFill>
                    <a:schemeClr val="tx2">
                      <a:alpha val="49000"/>
                    </a:schemeClr>
                  </a:solidFill>
                </a:rPr>
                <a:t>.NET</a:t>
              </a:r>
            </a:p>
          </p:txBody>
        </p:sp>
      </p:grpSp>
      <p:pic>
        <p:nvPicPr>
          <p:cNvPr id="3" name="Graphic 2">
            <a:extLst>
              <a:ext uri="{FF2B5EF4-FFF2-40B4-BE49-F238E27FC236}">
                <a16:creationId xmlns:a16="http://schemas.microsoft.com/office/drawing/2014/main" id="{01202919-2AB2-4208-B4CC-1AAF68D6BF3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30" y="0"/>
            <a:ext cx="12169140" cy="685800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B9AD06D6-106C-48C4-943A-D2AFED171FBC}"/>
              </a:ext>
            </a:extLst>
          </p:cNvPr>
          <p:cNvGrpSpPr/>
          <p:nvPr userDrawn="1"/>
        </p:nvGrpSpPr>
        <p:grpSpPr>
          <a:xfrm>
            <a:off x="8748345" y="5922334"/>
            <a:ext cx="3378393" cy="899665"/>
            <a:chOff x="8748345" y="5922334"/>
            <a:chExt cx="3378393" cy="899665"/>
          </a:xfrm>
        </p:grpSpPr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E39DB406-299D-4968-BFC9-8479320EA0F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1284787" y="5922334"/>
              <a:ext cx="841951" cy="899665"/>
            </a:xfrm>
            <a:prstGeom prst="rect">
              <a:avLst/>
            </a:prstGeom>
          </p:spPr>
        </p:pic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9020996D-F71B-4312-BFAE-07E65110E99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8748345" y="6477933"/>
              <a:ext cx="2474643" cy="3001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304530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Plai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344B1990-E922-475D-BDA2-9E23A047A14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30" y="0"/>
            <a:ext cx="12169140" cy="68580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568047" y="2084172"/>
            <a:ext cx="11354714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8" spc="-98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Section title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4FDA669-E474-4468-AC09-ED6F4A19D7A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09404" y="448578"/>
            <a:ext cx="9172873" cy="662129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4B34822-29D0-402A-B058-E76EB9B985CC}"/>
              </a:ext>
            </a:extLst>
          </p:cNvPr>
          <p:cNvSpPr txBox="1"/>
          <p:nvPr userDrawn="1"/>
        </p:nvSpPr>
        <p:spPr>
          <a:xfrm>
            <a:off x="10792557" y="3506769"/>
            <a:ext cx="1872761" cy="7940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F2F2F2">
                    <a:alpha val="49000"/>
                  </a:srgbClr>
                </a:solidFill>
                <a:effectLst/>
                <a:uLnTx/>
                <a:uFillTx/>
              </a:rPr>
              <a:t>.NET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950C65B-AB13-425C-AFDF-B08BBA7C2EBF}"/>
              </a:ext>
            </a:extLst>
          </p:cNvPr>
          <p:cNvGrpSpPr/>
          <p:nvPr userDrawn="1"/>
        </p:nvGrpSpPr>
        <p:grpSpPr>
          <a:xfrm>
            <a:off x="8748345" y="5922334"/>
            <a:ext cx="3378393" cy="899665"/>
            <a:chOff x="8748345" y="5922334"/>
            <a:chExt cx="3378393" cy="899665"/>
          </a:xfrm>
        </p:grpSpPr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52D4ADF9-6D79-44BD-B222-1A57417D815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1284787" y="5922334"/>
              <a:ext cx="841951" cy="899665"/>
            </a:xfrm>
            <a:prstGeom prst="rect">
              <a:avLst/>
            </a:prstGeom>
          </p:spPr>
        </p:pic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F1AE039C-CBC2-474F-BD4C-C8A097EEDE1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8748345" y="6477933"/>
              <a:ext cx="2474643" cy="3001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573217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DB17AC7-3DDB-445B-B12E-13742A848B61}"/>
              </a:ext>
            </a:extLst>
          </p:cNvPr>
          <p:cNvGrpSpPr/>
          <p:nvPr userDrawn="1"/>
        </p:nvGrpSpPr>
        <p:grpSpPr>
          <a:xfrm>
            <a:off x="8748345" y="5922334"/>
            <a:ext cx="3378393" cy="899665"/>
            <a:chOff x="8748345" y="5922334"/>
            <a:chExt cx="3378393" cy="899665"/>
          </a:xfrm>
        </p:grpSpPr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B4C2BFBE-1ECD-4658-85A9-BDBB31E01DB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284787" y="5922334"/>
              <a:ext cx="841951" cy="899665"/>
            </a:xfrm>
            <a:prstGeom prst="rect">
              <a:avLst/>
            </a:prstGeom>
          </p:spPr>
        </p:pic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5848A207-00F8-4421-AE71-CD44A954263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748345" y="6477933"/>
              <a:ext cx="2474643" cy="3001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72961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2370906" y="-217"/>
            <a:ext cx="935477" cy="5654619"/>
            <a:chOff x="12618967" y="-221"/>
            <a:chExt cx="954235" cy="5767187"/>
          </a:xfrm>
        </p:grpSpPr>
        <p:grpSp>
          <p:nvGrpSpPr>
            <p:cNvPr id="18" name="Group 17"/>
            <p:cNvGrpSpPr/>
            <p:nvPr userDrawn="1"/>
          </p:nvGrpSpPr>
          <p:grpSpPr>
            <a:xfrm>
              <a:off x="12618967" y="-221"/>
              <a:ext cx="954235" cy="5767187"/>
              <a:chOff x="12618967" y="-221"/>
              <a:chExt cx="954235" cy="5767187"/>
            </a:xfrm>
          </p:grpSpPr>
          <p:grpSp>
            <p:nvGrpSpPr>
              <p:cNvPr id="26" name="Group 25"/>
              <p:cNvGrpSpPr/>
              <p:nvPr userDrawn="1"/>
            </p:nvGrpSpPr>
            <p:grpSpPr>
              <a:xfrm rot="5400000">
                <a:off x="11582059" y="1045293"/>
                <a:ext cx="2703052" cy="629236"/>
                <a:chOff x="1586734" y="4543426"/>
                <a:chExt cx="2703052" cy="629236"/>
              </a:xfrm>
            </p:grpSpPr>
            <p:sp>
              <p:nvSpPr>
                <p:cNvPr id="45" name="Rectangle 44"/>
                <p:cNvSpPr/>
                <p:nvPr userDrawn="1"/>
              </p:nvSpPr>
              <p:spPr bwMode="auto">
                <a:xfrm>
                  <a:off x="1586734" y="4543427"/>
                  <a:ext cx="869930" cy="289766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Blue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0 G:120 B:215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37" name="Rectangle 36"/>
                <p:cNvSpPr/>
                <p:nvPr userDrawn="1"/>
              </p:nvSpPr>
              <p:spPr bwMode="auto">
                <a:xfrm>
                  <a:off x="3419856" y="4543428"/>
                  <a:ext cx="869930" cy="289766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Cyan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0 G:188 B:242</a:t>
                  </a:r>
                  <a:endParaRPr lang="en-US" sz="49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1" name="Rectangle 40"/>
                <p:cNvSpPr/>
                <p:nvPr userDrawn="1"/>
              </p:nvSpPr>
              <p:spPr bwMode="auto">
                <a:xfrm>
                  <a:off x="1586734" y="4882896"/>
                  <a:ext cx="869930" cy="289766"/>
                </a:xfrm>
                <a:prstGeom prst="rect">
                  <a:avLst/>
                </a:prstGeom>
                <a:solidFill>
                  <a:srgbClr val="D2D2D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Light 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210 G:210 B:210</a:t>
                  </a:r>
                  <a:endParaRPr lang="en-US" sz="49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2" name="Rectangle 41"/>
                <p:cNvSpPr/>
                <p:nvPr userDrawn="1"/>
              </p:nvSpPr>
              <p:spPr bwMode="auto">
                <a:xfrm>
                  <a:off x="2505456" y="4543426"/>
                  <a:ext cx="869930" cy="289766"/>
                </a:xfrm>
                <a:prstGeom prst="rect">
                  <a:avLst/>
                </a:prstGeom>
                <a:solidFill>
                  <a:srgbClr val="5C2D9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Purple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R:92</a:t>
                  </a:r>
                  <a:r>
                    <a:rPr lang="en-US" sz="49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 G:45 B:145</a:t>
                  </a:r>
                  <a:endParaRPr lang="en-US" sz="49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3" name="Rectangle 42"/>
                <p:cNvSpPr/>
                <p:nvPr userDrawn="1"/>
              </p:nvSpPr>
              <p:spPr bwMode="auto">
                <a:xfrm>
                  <a:off x="3413144" y="4882896"/>
                  <a:ext cx="869930" cy="289766"/>
                </a:xfrm>
                <a:prstGeom prst="rect">
                  <a:avLst/>
                </a:prstGeom>
                <a:solidFill>
                  <a:srgbClr val="50505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Dark 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80 G:80 B:80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4" name="Rectangle 43"/>
                <p:cNvSpPr/>
                <p:nvPr userDrawn="1"/>
              </p:nvSpPr>
              <p:spPr bwMode="auto">
                <a:xfrm>
                  <a:off x="2505456" y="4882895"/>
                  <a:ext cx="869930" cy="289766"/>
                </a:xfrm>
                <a:prstGeom prst="rect">
                  <a:avLst/>
                </a:prstGeom>
                <a:solidFill>
                  <a:srgbClr val="737373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115 G:115 B:115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grpSp>
            <p:nvGrpSpPr>
              <p:cNvPr id="27" name="Group 26"/>
              <p:cNvGrpSpPr/>
              <p:nvPr userDrawn="1"/>
            </p:nvGrpSpPr>
            <p:grpSpPr>
              <a:xfrm rot="5400000">
                <a:off x="10970856" y="3489620"/>
                <a:ext cx="3925458" cy="629233"/>
                <a:chOff x="3254158" y="4203959"/>
                <a:chExt cx="3925458" cy="629233"/>
              </a:xfrm>
            </p:grpSpPr>
            <p:sp>
              <p:nvSpPr>
                <p:cNvPr id="33" name="Rectangle 32"/>
                <p:cNvSpPr/>
                <p:nvPr userDrawn="1"/>
              </p:nvSpPr>
              <p:spPr bwMode="auto">
                <a:xfrm>
                  <a:off x="5395286" y="4543426"/>
                  <a:ext cx="869930" cy="289766"/>
                </a:xfrm>
                <a:prstGeom prst="rect">
                  <a:avLst/>
                </a:prstGeom>
                <a:solidFill>
                  <a:srgbClr val="FFB90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solidFill>
                        <a:srgbClr val="000000"/>
                      </a:solidFill>
                      <a:latin typeface="+mn-lt"/>
                      <a:ea typeface="Segoe UI" pitchFamily="34" charset="0"/>
                      <a:cs typeface="Segoe UI" pitchFamily="34" charset="0"/>
                    </a:rPr>
                    <a:t>Yellow</a:t>
                  </a:r>
                </a:p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kern="1200">
                      <a:solidFill>
                        <a:srgbClr val="000000"/>
                      </a:solidFill>
                      <a:latin typeface="+mn-lt"/>
                      <a:ea typeface="Segoe UI" pitchFamily="34" charset="0"/>
                      <a:cs typeface="Segoe UI" pitchFamily="34" charset="0"/>
                    </a:rPr>
                    <a:t>R:255 G:185 B:0</a:t>
                  </a:r>
                </a:p>
              </p:txBody>
            </p:sp>
            <p:sp>
              <p:nvSpPr>
                <p:cNvPr id="34" name="Rectangle 33"/>
                <p:cNvSpPr/>
                <p:nvPr userDrawn="1"/>
              </p:nvSpPr>
              <p:spPr bwMode="auto">
                <a:xfrm>
                  <a:off x="6309686" y="4543426"/>
                  <a:ext cx="869930" cy="289766"/>
                </a:xfrm>
                <a:prstGeom prst="rect">
                  <a:avLst/>
                </a:prstGeom>
                <a:solidFill>
                  <a:srgbClr val="D83B0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Orange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216 G:59 B:1</a:t>
                  </a:r>
                </a:p>
              </p:txBody>
            </p:sp>
            <p:sp>
              <p:nvSpPr>
                <p:cNvPr id="35" name="Rectangle 34"/>
                <p:cNvSpPr/>
                <p:nvPr userDrawn="1"/>
              </p:nvSpPr>
              <p:spPr bwMode="auto">
                <a:xfrm>
                  <a:off x="3254158" y="4203959"/>
                  <a:ext cx="869930" cy="289766"/>
                </a:xfrm>
                <a:prstGeom prst="rect">
                  <a:avLst/>
                </a:prstGeom>
                <a:solidFill>
                  <a:srgbClr val="00827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Teal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R:0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 G:130 B:114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sp>
            <p:nvSpPr>
              <p:cNvPr id="28" name="TextBox 27"/>
              <p:cNvSpPr txBox="1"/>
              <p:nvPr userDrawn="1"/>
            </p:nvSpPr>
            <p:spPr>
              <a:xfrm rot="5400000">
                <a:off x="12987813" y="258334"/>
                <a:ext cx="843944" cy="326834"/>
              </a:xfrm>
              <a:prstGeom prst="rect">
                <a:avLst/>
              </a:prstGeom>
              <a:noFill/>
            </p:spPr>
            <p:txBody>
              <a:bodyPr wrap="none" lIns="0" tIns="91440" rIns="182880" bIns="91440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98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Main colors</a:t>
                </a:r>
              </a:p>
            </p:txBody>
          </p:sp>
          <p:sp>
            <p:nvSpPr>
              <p:cNvPr id="32" name="TextBox 31"/>
              <p:cNvSpPr txBox="1"/>
              <p:nvPr userDrawn="1"/>
            </p:nvSpPr>
            <p:spPr>
              <a:xfrm rot="5400000">
                <a:off x="11746691" y="4228746"/>
                <a:ext cx="2647253" cy="326834"/>
              </a:xfrm>
              <a:prstGeom prst="rect">
                <a:avLst/>
              </a:prstGeom>
              <a:noFill/>
            </p:spPr>
            <p:txBody>
              <a:bodyPr wrap="none" lIns="0" tIns="91440" rIns="182880" bIns="91440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98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Secondary colors (use only when</a:t>
                </a:r>
                <a:r>
                  <a:rPr lang="en-US" sz="980" baseline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 necessary)</a:t>
                </a:r>
                <a:endParaRPr lang="en-US" sz="98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endParaRPr>
              </a:p>
            </p:txBody>
          </p:sp>
        </p:grpSp>
        <p:sp>
          <p:nvSpPr>
            <p:cNvPr id="19" name="Rectangle 18"/>
            <p:cNvSpPr/>
            <p:nvPr userDrawn="1"/>
          </p:nvSpPr>
          <p:spPr bwMode="auto">
            <a:xfrm rot="5400000">
              <a:off x="12328885" y="3356233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Cyan</a:t>
              </a:r>
            </a:p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490" baseline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0 G:188 B:242</a:t>
              </a:r>
              <a:endParaRPr lang="en-US" sz="490">
                <a:gradFill>
                  <a:gsLst>
                    <a:gs pos="7965">
                      <a:srgbClr val="000000"/>
                    </a:gs>
                    <a:gs pos="28319">
                      <a:srgbClr val="000000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93001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2" r:id="rId6"/>
    <p:sldLayoutId id="2147483723" r:id="rId7"/>
    <p:sldLayoutId id="2147483725" r:id="rId8"/>
    <p:sldLayoutId id="2147483711" r:id="rId9"/>
    <p:sldLayoutId id="2147483714" r:id="rId10"/>
    <p:sldLayoutId id="2147483752" r:id="rId11"/>
    <p:sldLayoutId id="2147483753" r:id="rId12"/>
    <p:sldLayoutId id="2147483728" r:id="rId13"/>
    <p:sldLayoutId id="2147483726" r:id="rId14"/>
    <p:sldLayoutId id="2147483754" r:id="rId15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spnet/SignalR-samples/tree/master/AndroidJavaClient" TargetMode="Externa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icrosoft.com/net/download/dotnet-core/2.2" TargetMode="Externa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visualstudio.microsoft.com/vs/preview/" TargetMode="External"/><Relationship Id="rId2" Type="http://schemas.openxmlformats.org/officeDocument/2006/relationships/hyperlink" Target="https://www.microsoft.com/net/download/dotnet-core/2.2" TargetMode="Externa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svg"/><Relationship Id="rId7" Type="http://schemas.openxmlformats.org/officeDocument/2006/relationships/image" Target="../media/image23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2.png"/><Relationship Id="rId5" Type="http://schemas.openxmlformats.org/officeDocument/2006/relationships/image" Target="../media/image21.svg"/><Relationship Id="rId4" Type="http://schemas.openxmlformats.org/officeDocument/2006/relationships/image" Target="../media/image20.png"/><Relationship Id="rId9" Type="http://schemas.openxmlformats.org/officeDocument/2006/relationships/image" Target="../media/image25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6261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D6FEFBB-5DFC-4490-BA6A-1BC45DEA5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API improvements in ASP.NET Core 2.2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F83B990-E57E-4D46-B607-6DC5F5E051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4152034"/>
          </a:xfrm>
        </p:spPr>
        <p:txBody>
          <a:bodyPr/>
          <a:lstStyle/>
          <a:p>
            <a:r>
              <a:rPr lang="en-US" sz="3140" dirty="0"/>
              <a:t>Easier to </a:t>
            </a:r>
            <a:r>
              <a:rPr lang="en-US" sz="3140" b="1" dirty="0"/>
              <a:t>create</a:t>
            </a:r>
            <a:endParaRPr lang="en-US" sz="3140" dirty="0"/>
          </a:p>
          <a:p>
            <a:r>
              <a:rPr lang="en-US" sz="3140" dirty="0"/>
              <a:t>Easier to </a:t>
            </a:r>
            <a:r>
              <a:rPr lang="en-US" sz="3140" b="1" dirty="0"/>
              <a:t>test &amp; debug</a:t>
            </a:r>
          </a:p>
          <a:p>
            <a:r>
              <a:rPr lang="en-US" sz="3140" dirty="0"/>
              <a:t>Easier to </a:t>
            </a:r>
            <a:r>
              <a:rPr lang="en-US" sz="3140" b="1" dirty="0"/>
              <a:t>document</a:t>
            </a:r>
          </a:p>
          <a:p>
            <a:r>
              <a:rPr lang="en-US" sz="3140" dirty="0"/>
              <a:t>Easier to </a:t>
            </a:r>
            <a:r>
              <a:rPr lang="en-US" sz="3140" b="1" dirty="0"/>
              <a:t>consume</a:t>
            </a:r>
          </a:p>
          <a:p>
            <a:r>
              <a:rPr lang="en-US" sz="3140" dirty="0"/>
              <a:t>Easier to </a:t>
            </a:r>
            <a:r>
              <a:rPr lang="en-US" sz="3140" b="1" dirty="0"/>
              <a:t>secure</a:t>
            </a:r>
          </a:p>
          <a:p>
            <a:r>
              <a:rPr lang="en-US" sz="3140" dirty="0"/>
              <a:t>Easier to </a:t>
            </a:r>
            <a:r>
              <a:rPr lang="en-US" sz="3140" b="1" dirty="0"/>
              <a:t>monitor</a:t>
            </a:r>
          </a:p>
          <a:p>
            <a:r>
              <a:rPr lang="en-US" sz="3140" dirty="0"/>
              <a:t>Improved </a:t>
            </a:r>
            <a:r>
              <a:rPr lang="en-US" sz="3140" b="1" dirty="0"/>
              <a:t>performance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16B3768-F62F-499A-8116-FCFCAB31FA0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41167" y="1189175"/>
            <a:ext cx="6781595" cy="4583819"/>
          </a:xfrm>
        </p:spPr>
        <p:txBody>
          <a:bodyPr/>
          <a:lstStyle/>
          <a:p>
            <a:r>
              <a:rPr lang="en-US"/>
              <a:t>→ API Scaffolding</a:t>
            </a:r>
            <a:endParaRPr lang="en-US" dirty="0"/>
          </a:p>
          <a:p>
            <a:r>
              <a:rPr lang="en-US" dirty="0"/>
              <a:t>→ HTTP REPL, Problem Details</a:t>
            </a:r>
          </a:p>
          <a:p>
            <a:r>
              <a:rPr lang="en-US" dirty="0"/>
              <a:t>→ API conventions &amp; analyzer</a:t>
            </a:r>
          </a:p>
          <a:p>
            <a:r>
              <a:rPr lang="en-US" dirty="0"/>
              <a:t>→ Code generation (Preview 3)</a:t>
            </a:r>
          </a:p>
          <a:p>
            <a:r>
              <a:rPr lang="en-US" dirty="0"/>
              <a:t>→ Web API security (Preview 3)</a:t>
            </a:r>
          </a:p>
          <a:p>
            <a:r>
              <a:rPr lang="en-US" dirty="0"/>
              <a:t>→ Health checks integration</a:t>
            </a:r>
          </a:p>
          <a:p>
            <a:r>
              <a:rPr lang="en-US" dirty="0"/>
              <a:t>→ HTTP/2, endpoint routing, IIS in-proc hosting</a:t>
            </a:r>
          </a:p>
        </p:txBody>
      </p:sp>
    </p:spTree>
    <p:extLst>
      <p:ext uri="{BB962C8B-B14F-4D97-AF65-F5344CB8AC3E}">
        <p14:creationId xmlns:p14="http://schemas.microsoft.com/office/powerpoint/2010/main" val="143835491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78BD836-1B0C-41E6-85C6-C1D4782620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4179029"/>
          </a:xfrm>
        </p:spPr>
        <p:txBody>
          <a:bodyPr/>
          <a:lstStyle/>
          <a:p>
            <a:r>
              <a:rPr lang="en-US" dirty="0"/>
              <a:t>Now available cross-platform in Kestrel</a:t>
            </a:r>
          </a:p>
          <a:p>
            <a:r>
              <a:rPr lang="en-US" dirty="0"/>
              <a:t>Application-Layer Protocol Negotiation (ALPN)</a:t>
            </a:r>
          </a:p>
          <a:p>
            <a:r>
              <a:rPr lang="en-US" dirty="0"/>
              <a:t>Header compression</a:t>
            </a:r>
          </a:p>
          <a:p>
            <a:r>
              <a:rPr lang="en-US" dirty="0"/>
              <a:t>Multiplexed streams over same connection</a:t>
            </a:r>
          </a:p>
          <a:p>
            <a:r>
              <a:rPr lang="en-US" dirty="0"/>
              <a:t>Some limitations</a:t>
            </a:r>
          </a:p>
          <a:p>
            <a:pPr lvl="1"/>
            <a:r>
              <a:rPr lang="en-US" dirty="0"/>
              <a:t>Server push, stream prioritization not currently supported</a:t>
            </a:r>
          </a:p>
          <a:p>
            <a:pPr lvl="1"/>
            <a:r>
              <a:rPr lang="en-US" dirty="0"/>
              <a:t>Not supported for edge use at this time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03D7C48-7488-45DE-8179-0B0172C32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HTTP/2</a:t>
            </a:r>
          </a:p>
        </p:txBody>
      </p:sp>
    </p:spTree>
    <p:extLst>
      <p:ext uri="{BB962C8B-B14F-4D97-AF65-F5344CB8AC3E}">
        <p14:creationId xmlns:p14="http://schemas.microsoft.com/office/powerpoint/2010/main" val="2203707431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36756-4ECC-4563-9847-79578B809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HTTP/2</a:t>
            </a:r>
          </a:p>
        </p:txBody>
      </p:sp>
    </p:spTree>
    <p:extLst>
      <p:ext uri="{BB962C8B-B14F-4D97-AF65-F5344CB8AC3E}">
        <p14:creationId xmlns:p14="http://schemas.microsoft.com/office/powerpoint/2010/main" val="2789475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03D7C48-7488-45DE-8179-0B0172C32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IIS in-process hosting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F6FB0B3-529E-4467-943C-E5BFF81B4C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41" y="1425150"/>
            <a:ext cx="5378548" cy="1877004"/>
          </a:xfrm>
        </p:spPr>
        <p:txBody>
          <a:bodyPr/>
          <a:lstStyle/>
          <a:p>
            <a:r>
              <a:rPr lang="en-US" dirty="0"/>
              <a:t>Out of process </a:t>
            </a:r>
            <a:r>
              <a:rPr lang="en-US"/>
              <a:t>(current)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B5DA562-2C43-4CF7-A7F5-42785A2D511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44214" y="1425150"/>
            <a:ext cx="5378548" cy="1877004"/>
          </a:xfrm>
        </p:spPr>
        <p:txBody>
          <a:bodyPr/>
          <a:lstStyle/>
          <a:p>
            <a:r>
              <a:rPr lang="en-US" dirty="0"/>
              <a:t>In process (NEW!)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C0C760-CFFB-43F4-8FC3-EB9A249410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1253"/>
          <a:stretch/>
        </p:blipFill>
        <p:spPr>
          <a:xfrm>
            <a:off x="351369" y="2276849"/>
            <a:ext cx="5458816" cy="16512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1C75285-47C7-4C4F-8A7C-72A7C55B978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417" t="35427" r="1417" b="3437"/>
          <a:stretch/>
        </p:blipFill>
        <p:spPr>
          <a:xfrm>
            <a:off x="6544214" y="2276849"/>
            <a:ext cx="4675635" cy="1651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059924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25203C3-A5AB-4D59-BD7D-3B0DC3251A6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727700"/>
          </a:xfrm>
        </p:spPr>
        <p:txBody>
          <a:bodyPr/>
          <a:lstStyle/>
          <a:p>
            <a:r>
              <a:rPr lang="en-US" dirty="0"/>
              <a:t>Improved performance, reliability, and diagnostics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5E1C95C-462A-4969-8D0F-2D5198504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IIS in-process hosting</a:t>
            </a:r>
          </a:p>
        </p:txBody>
      </p:sp>
    </p:spTree>
    <p:extLst>
      <p:ext uri="{BB962C8B-B14F-4D97-AF65-F5344CB8AC3E}">
        <p14:creationId xmlns:p14="http://schemas.microsoft.com/office/powerpoint/2010/main" val="1821244449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03D7C48-7488-45DE-8179-0B0172C32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IIS in-process hosting – Performance!</a:t>
            </a:r>
          </a:p>
        </p:txBody>
      </p:sp>
      <p:pic>
        <p:nvPicPr>
          <p:cNvPr id="12" name="Content Placeholder 3">
            <a:extLst>
              <a:ext uri="{FF2B5EF4-FFF2-40B4-BE49-F238E27FC236}">
                <a16:creationId xmlns:a16="http://schemas.microsoft.com/office/drawing/2014/main" id="{ED3D759E-A999-429A-82EA-AD6F45092E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9631" y="1501056"/>
            <a:ext cx="6865937" cy="4394199"/>
          </a:xfrm>
          <a:prstGeom prst="rect">
            <a:avLst/>
          </a:prstGeom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B3BA6EF4-EF91-4F82-A82D-6A455B7BC173}"/>
              </a:ext>
            </a:extLst>
          </p:cNvPr>
          <p:cNvSpPr/>
          <p:nvPr/>
        </p:nvSpPr>
        <p:spPr>
          <a:xfrm rot="10800000">
            <a:off x="8848126" y="2267968"/>
            <a:ext cx="686290" cy="399760"/>
          </a:xfrm>
          <a:prstGeom prst="rightArrow">
            <a:avLst>
              <a:gd name="adj1" fmla="val 36587"/>
              <a:gd name="adj2" fmla="val 79322"/>
            </a:avLst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573DDF4-5728-448B-AD3F-998B3CA0E789}"/>
              </a:ext>
            </a:extLst>
          </p:cNvPr>
          <p:cNvSpPr txBox="1"/>
          <p:nvPr/>
        </p:nvSpPr>
        <p:spPr>
          <a:xfrm>
            <a:off x="9095776" y="1806129"/>
            <a:ext cx="20329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ln>
                  <a:solidFill>
                    <a:schemeClr val="tx1"/>
                  </a:solidFill>
                </a:ln>
                <a:solidFill>
                  <a:srgbClr val="7030A0"/>
                </a:solidFill>
              </a:rPr>
              <a:t>4x</a:t>
            </a:r>
          </a:p>
          <a:p>
            <a:pPr algn="ctr"/>
            <a:r>
              <a:rPr lang="en-US" sz="3200" b="1" dirty="0">
                <a:ln>
                  <a:solidFill>
                    <a:schemeClr val="tx1"/>
                  </a:solidFill>
                </a:ln>
                <a:solidFill>
                  <a:srgbClr val="7030A0"/>
                </a:solidFill>
              </a:rPr>
              <a:t>faster!</a:t>
            </a:r>
            <a:endParaRPr lang="en-US" sz="2400" b="1" dirty="0">
              <a:ln>
                <a:solidFill>
                  <a:schemeClr val="tx1"/>
                </a:solidFill>
              </a:ln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890030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36756-4ECC-4563-9847-79578B809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IIS in-process hosting</a:t>
            </a:r>
          </a:p>
        </p:txBody>
      </p:sp>
    </p:spTree>
    <p:extLst>
      <p:ext uri="{BB962C8B-B14F-4D97-AF65-F5344CB8AC3E}">
        <p14:creationId xmlns:p14="http://schemas.microsoft.com/office/powerpoint/2010/main" val="3768862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3E2454-7C36-43D1-84FC-526EB88998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3261855"/>
          </a:xfrm>
        </p:spPr>
        <p:txBody>
          <a:bodyPr/>
          <a:lstStyle/>
          <a:p>
            <a:r>
              <a:rPr lang="en-US" dirty="0"/>
              <a:t>Add dedicated health endpoints to your application</a:t>
            </a:r>
          </a:p>
          <a:p>
            <a:r>
              <a:rPr lang="en-US" dirty="0"/>
              <a:t>Integrate with container orchestrators and load balancers</a:t>
            </a:r>
          </a:p>
          <a:p>
            <a:r>
              <a:rPr lang="en-US" dirty="0"/>
              <a:t>Support liveness and readiness probes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3510719-D5B8-4921-8682-9EFDCD129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Health checks</a:t>
            </a:r>
          </a:p>
        </p:txBody>
      </p:sp>
    </p:spTree>
    <p:extLst>
      <p:ext uri="{BB962C8B-B14F-4D97-AF65-F5344CB8AC3E}">
        <p14:creationId xmlns:p14="http://schemas.microsoft.com/office/powerpoint/2010/main" val="4109364805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36756-4ECC-4563-9847-79578B809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Health checks</a:t>
            </a:r>
          </a:p>
        </p:txBody>
      </p:sp>
    </p:spTree>
    <p:extLst>
      <p:ext uri="{BB962C8B-B14F-4D97-AF65-F5344CB8AC3E}">
        <p14:creationId xmlns:p14="http://schemas.microsoft.com/office/powerpoint/2010/main" val="424973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28DE803-EDCA-43C2-B69F-FCDFBFC99C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4179029"/>
          </a:xfrm>
        </p:spPr>
        <p:txBody>
          <a:bodyPr/>
          <a:lstStyle/>
          <a:p>
            <a:r>
              <a:rPr lang="en-US" dirty="0"/>
              <a:t>New routing implementation</a:t>
            </a:r>
          </a:p>
          <a:p>
            <a:pPr lvl="1"/>
            <a:r>
              <a:rPr lang="en-US" dirty="0"/>
              <a:t>On by default for 2.2 with compatibility switches</a:t>
            </a:r>
          </a:p>
          <a:p>
            <a:r>
              <a:rPr lang="en-US" dirty="0"/>
              <a:t>Better throughput (~10%) and scalability</a:t>
            </a:r>
          </a:p>
          <a:p>
            <a:r>
              <a:rPr lang="en-US" dirty="0"/>
              <a:t>Link to endpoints from outside of MVC</a:t>
            </a:r>
          </a:p>
          <a:p>
            <a:r>
              <a:rPr lang="en-US" dirty="0"/>
              <a:t>Various minor improvements</a:t>
            </a:r>
          </a:p>
          <a:p>
            <a:pPr lvl="1"/>
            <a:r>
              <a:rPr lang="en-US" dirty="0"/>
              <a:t>Parameter transformers, new catch all syntax {**path}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085E0F5-8049-4CC1-8ADF-F956E08AF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Endpoint routing</a:t>
            </a:r>
          </a:p>
        </p:txBody>
      </p:sp>
    </p:spTree>
    <p:extLst>
      <p:ext uri="{BB962C8B-B14F-4D97-AF65-F5344CB8AC3E}">
        <p14:creationId xmlns:p14="http://schemas.microsoft.com/office/powerpoint/2010/main" val="1316858272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C7298-752B-48BD-843F-683A22D59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new in ASP.NET Core?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A8E374-5793-40F2-A7B7-2D8AB053A27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Daniel Roth</a:t>
            </a:r>
          </a:p>
          <a:p>
            <a:r>
              <a:rPr lang="en-US" dirty="0"/>
              <a:t>Microsoft</a:t>
            </a:r>
          </a:p>
        </p:txBody>
      </p:sp>
    </p:spTree>
    <p:extLst>
      <p:ext uri="{BB962C8B-B14F-4D97-AF65-F5344CB8AC3E}">
        <p14:creationId xmlns:p14="http://schemas.microsoft.com/office/powerpoint/2010/main" val="477504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28DE803-EDCA-43C2-B69F-FCDFBFC99C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3117072"/>
          </a:xfrm>
        </p:spPr>
        <p:txBody>
          <a:bodyPr/>
          <a:lstStyle/>
          <a:p>
            <a:r>
              <a:rPr lang="en-US" dirty="0"/>
              <a:t>Connect to ASP.NET Core SignalR hubs in Java</a:t>
            </a:r>
          </a:p>
          <a:p>
            <a:r>
              <a:rPr lang="en-US" dirty="0"/>
              <a:t>Available via Gradle and Maven</a:t>
            </a:r>
          </a:p>
          <a:p>
            <a:r>
              <a:rPr lang="en-US" dirty="0"/>
              <a:t>Now supports Azure </a:t>
            </a:r>
            <a:r>
              <a:rPr lang="en-US"/>
              <a:t>SignalR Service</a:t>
            </a:r>
            <a:endParaRPr lang="en-US" dirty="0"/>
          </a:p>
          <a:p>
            <a:r>
              <a:rPr lang="en-US" dirty="0"/>
              <a:t>Complete Android sample</a:t>
            </a:r>
          </a:p>
          <a:p>
            <a:pPr lvl="1"/>
            <a:r>
              <a:rPr lang="en-US" dirty="0">
                <a:hlinkClick r:id="rId2"/>
              </a:rPr>
              <a:t>https://github.com/aspnet/SignalR-samples/tree/master/AndroidJavaClient</a:t>
            </a:r>
            <a:r>
              <a:rPr lang="en-US" dirty="0"/>
              <a:t>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085E0F5-8049-4CC1-8ADF-F956E08AF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SignalR Java client</a:t>
            </a:r>
          </a:p>
        </p:txBody>
      </p:sp>
    </p:spTree>
    <p:extLst>
      <p:ext uri="{BB962C8B-B14F-4D97-AF65-F5344CB8AC3E}">
        <p14:creationId xmlns:p14="http://schemas.microsoft.com/office/powerpoint/2010/main" val="2824500440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36756-4ECC-4563-9847-79578B809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SignalR Android client</a:t>
            </a:r>
          </a:p>
        </p:txBody>
      </p:sp>
    </p:spTree>
    <p:extLst>
      <p:ext uri="{BB962C8B-B14F-4D97-AF65-F5344CB8AC3E}">
        <p14:creationId xmlns:p14="http://schemas.microsoft.com/office/powerpoint/2010/main" val="1384805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F83B990-E57E-4D46-B607-6DC5F5E051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4801314"/>
          </a:xfrm>
        </p:spPr>
        <p:txBody>
          <a:bodyPr/>
          <a:lstStyle/>
          <a:p>
            <a:r>
              <a:rPr lang="en-US" sz="4000" dirty="0"/>
              <a:t>Template updates: Bootstrap 4, Angular 6</a:t>
            </a:r>
          </a:p>
          <a:p>
            <a:r>
              <a:rPr lang="en-US" sz="4000" dirty="0"/>
              <a:t>Web API improvements</a:t>
            </a:r>
          </a:p>
          <a:p>
            <a:r>
              <a:rPr lang="en-US" sz="4000" dirty="0"/>
              <a:t>HTTP/2</a:t>
            </a:r>
          </a:p>
          <a:p>
            <a:r>
              <a:rPr lang="en-US" sz="4000" dirty="0"/>
              <a:t>IIS in-process hosting</a:t>
            </a:r>
          </a:p>
          <a:p>
            <a:r>
              <a:rPr lang="en-US" sz="4000" dirty="0"/>
              <a:t>Health checks</a:t>
            </a:r>
          </a:p>
          <a:p>
            <a:r>
              <a:rPr lang="en-US" sz="4000" dirty="0"/>
              <a:t>Endpoint routing</a:t>
            </a:r>
          </a:p>
          <a:p>
            <a:r>
              <a:rPr lang="en-US" sz="4000" dirty="0"/>
              <a:t>SignalR Java client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6FEFBB-5DFC-4490-BA6A-1BC45DEA5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 2.2 features</a:t>
            </a:r>
          </a:p>
        </p:txBody>
      </p:sp>
    </p:spTree>
    <p:extLst>
      <p:ext uri="{BB962C8B-B14F-4D97-AF65-F5344CB8AC3E}">
        <p14:creationId xmlns:p14="http://schemas.microsoft.com/office/powerpoint/2010/main" val="1879830524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3E35991-6F34-46B9-ADA3-C654E4C495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5114"/>
          </a:xfrm>
        </p:spPr>
        <p:txBody>
          <a:bodyPr/>
          <a:lstStyle/>
          <a:p>
            <a:r>
              <a:rPr lang="en-US" dirty="0"/>
              <a:t>Preview 2 - Sept</a:t>
            </a:r>
          </a:p>
          <a:p>
            <a:r>
              <a:rPr lang="en-US" dirty="0"/>
              <a:t>Preview 3 – Oct</a:t>
            </a:r>
          </a:p>
          <a:p>
            <a:r>
              <a:rPr lang="en-US" dirty="0"/>
              <a:t>RTW – Year-end 2018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31BE806-2CFB-401E-A8D7-EE9AD0634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 2.2 schedule</a:t>
            </a:r>
          </a:p>
        </p:txBody>
      </p:sp>
    </p:spTree>
    <p:extLst>
      <p:ext uri="{BB962C8B-B14F-4D97-AF65-F5344CB8AC3E}">
        <p14:creationId xmlns:p14="http://schemas.microsoft.com/office/powerpoint/2010/main" val="84430653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2422823-1AC6-4572-B515-CF0F5A4B968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55172" y="2019073"/>
            <a:ext cx="11353800" cy="2178050"/>
          </a:xfrm>
        </p:spPr>
        <p:txBody>
          <a:bodyPr/>
          <a:lstStyle/>
          <a:p>
            <a:r>
              <a:rPr lang="en-US" sz="7200" dirty="0">
                <a:solidFill>
                  <a:schemeClr val="bg1"/>
                </a:solidFill>
              </a:rPr>
              <a:t>Install the .NET Core 2.2 Preview 2 SDK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A754C1-1E45-47A6-918B-611E783677B3}"/>
              </a:ext>
            </a:extLst>
          </p:cNvPr>
          <p:cNvSpPr/>
          <p:nvPr/>
        </p:nvSpPr>
        <p:spPr>
          <a:xfrm>
            <a:off x="195942" y="4197123"/>
            <a:ext cx="1007382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800" dirty="0">
                <a:hlinkClick r:id="rId2"/>
              </a:rPr>
              <a:t>https://www.microsoft.com/net/download/dotnet-core/2.2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36048501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8329991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35D7ADB-3586-4E3F-9FDB-979806F1BF4D}"/>
              </a:ext>
            </a:extLst>
          </p:cNvPr>
          <p:cNvSpPr txBox="1"/>
          <p:nvPr/>
        </p:nvSpPr>
        <p:spPr>
          <a:xfrm>
            <a:off x="2303228" y="1693628"/>
            <a:ext cx="7585544" cy="2433100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7200" dirty="0">
                <a:solidFill>
                  <a:schemeClr val="bg1"/>
                </a:solidFill>
              </a:rPr>
              <a:t>ASP.NET Core 2.2 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7200" dirty="0">
                <a:solidFill>
                  <a:schemeClr val="bg1"/>
                </a:solidFill>
              </a:rPr>
              <a:t>Preview 2</a:t>
            </a:r>
          </a:p>
        </p:txBody>
      </p:sp>
    </p:spTree>
    <p:extLst>
      <p:ext uri="{BB962C8B-B14F-4D97-AF65-F5344CB8AC3E}">
        <p14:creationId xmlns:p14="http://schemas.microsoft.com/office/powerpoint/2010/main" val="411537452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2422823-1AC6-4572-B515-CF0F5A4B9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started with ASP.NET Core 2.2 Preview 2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DE7B6EF-6637-4156-9FBB-362F043717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3050772"/>
          </a:xfrm>
        </p:spPr>
        <p:txBody>
          <a:bodyPr/>
          <a:lstStyle/>
          <a:p>
            <a:r>
              <a:rPr lang="en-US" dirty="0"/>
              <a:t>Install the .NET Core 2.2 Preview 2 SDK</a:t>
            </a:r>
          </a:p>
          <a:p>
            <a:pPr lvl="1"/>
            <a:r>
              <a:rPr lang="en-US" dirty="0">
                <a:hlinkClick r:id="rId2"/>
              </a:rPr>
              <a:t>https://www.microsoft.com/net/download/dotnet-core/2.2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Install Visual Studio 2017 15.9 Preview 2</a:t>
            </a:r>
          </a:p>
          <a:p>
            <a:pPr lvl="1"/>
            <a:r>
              <a:rPr lang="en-US" dirty="0">
                <a:hlinkClick r:id="rId3"/>
              </a:rPr>
              <a:t>https://visualstudio.com/preview/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014524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36756-4ECC-4563-9847-79578B80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498" y="2881341"/>
            <a:ext cx="10010687" cy="1846659"/>
          </a:xfrm>
        </p:spPr>
        <p:txBody>
          <a:bodyPr/>
          <a:lstStyle/>
          <a:p>
            <a:r>
              <a:rPr lang="en-US" dirty="0"/>
              <a:t>Get started with </a:t>
            </a:r>
            <a:br>
              <a:rPr lang="en-US" dirty="0"/>
            </a:br>
            <a:r>
              <a:rPr lang="en-US" dirty="0"/>
              <a:t>ASP.NET Core 2.2 Preview 2</a:t>
            </a:r>
          </a:p>
        </p:txBody>
      </p:sp>
    </p:spTree>
    <p:extLst>
      <p:ext uri="{BB962C8B-B14F-4D97-AF65-F5344CB8AC3E}">
        <p14:creationId xmlns:p14="http://schemas.microsoft.com/office/powerpoint/2010/main" val="3736116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F83B990-E57E-4D46-B607-6DC5F5E051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4801314"/>
          </a:xfrm>
        </p:spPr>
        <p:txBody>
          <a:bodyPr/>
          <a:lstStyle/>
          <a:p>
            <a:r>
              <a:rPr lang="en-US" sz="4000" dirty="0"/>
              <a:t>Template updates: Bootstrap 4, Angular 6</a:t>
            </a:r>
          </a:p>
          <a:p>
            <a:r>
              <a:rPr lang="en-US" sz="4000" dirty="0"/>
              <a:t>Web API improvements</a:t>
            </a:r>
          </a:p>
          <a:p>
            <a:r>
              <a:rPr lang="en-US" sz="4000" dirty="0"/>
              <a:t>HTTP/2</a:t>
            </a:r>
          </a:p>
          <a:p>
            <a:r>
              <a:rPr lang="en-US" sz="4000" dirty="0"/>
              <a:t>IIS in-process hosting</a:t>
            </a:r>
          </a:p>
          <a:p>
            <a:r>
              <a:rPr lang="en-US" sz="4000" dirty="0"/>
              <a:t>Health checks</a:t>
            </a:r>
          </a:p>
          <a:p>
            <a:r>
              <a:rPr lang="en-US" sz="4000" dirty="0"/>
              <a:t>Endpoint routing</a:t>
            </a:r>
          </a:p>
          <a:p>
            <a:r>
              <a:rPr lang="en-US" sz="4000" dirty="0"/>
              <a:t>SignalR Java client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6FEFBB-5DFC-4490-BA6A-1BC45DEA5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 2.2 features</a:t>
            </a:r>
          </a:p>
        </p:txBody>
      </p:sp>
    </p:spTree>
    <p:extLst>
      <p:ext uri="{BB962C8B-B14F-4D97-AF65-F5344CB8AC3E}">
        <p14:creationId xmlns:p14="http://schemas.microsoft.com/office/powerpoint/2010/main" val="1507861551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 descr="Smart Phone">
            <a:extLst>
              <a:ext uri="{FF2B5EF4-FFF2-40B4-BE49-F238E27FC236}">
                <a16:creationId xmlns:a16="http://schemas.microsoft.com/office/drawing/2014/main" id="{5D6E658C-1372-4565-8D32-F3569A6BCB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02796" y="3164905"/>
            <a:ext cx="1041620" cy="1041620"/>
          </a:xfrm>
          <a:prstGeom prst="rect">
            <a:avLst/>
          </a:prstGeom>
        </p:spPr>
      </p:pic>
      <p:pic>
        <p:nvPicPr>
          <p:cNvPr id="5" name="Graphic 4" descr="Game controller">
            <a:extLst>
              <a:ext uri="{FF2B5EF4-FFF2-40B4-BE49-F238E27FC236}">
                <a16:creationId xmlns:a16="http://schemas.microsoft.com/office/drawing/2014/main" id="{188A1C15-CE75-4DA0-B770-4C102D3713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43298" y="4573087"/>
            <a:ext cx="1041620" cy="1041620"/>
          </a:xfrm>
          <a:prstGeom prst="rect">
            <a:avLst/>
          </a:prstGeom>
        </p:spPr>
      </p:pic>
      <p:pic>
        <p:nvPicPr>
          <p:cNvPr id="7" name="Graphic 6" descr="Laptop">
            <a:extLst>
              <a:ext uri="{FF2B5EF4-FFF2-40B4-BE49-F238E27FC236}">
                <a16:creationId xmlns:a16="http://schemas.microsoft.com/office/drawing/2014/main" id="{58B40BD2-0C57-47CD-B126-DBAF462E9EC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562999" y="4760237"/>
            <a:ext cx="1949395" cy="1949395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3502DA6C-7F41-4B39-BAB8-131B1B7E5345}"/>
              </a:ext>
            </a:extLst>
          </p:cNvPr>
          <p:cNvGrpSpPr/>
          <p:nvPr/>
        </p:nvGrpSpPr>
        <p:grpSpPr>
          <a:xfrm>
            <a:off x="1256306" y="1528924"/>
            <a:ext cx="1399430" cy="1009815"/>
            <a:chOff x="1073426" y="962108"/>
            <a:chExt cx="1399430" cy="1009815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514E6FC-F899-4C39-9E6C-0397F2CC258A}"/>
                </a:ext>
              </a:extLst>
            </p:cNvPr>
            <p:cNvSpPr/>
            <p:nvPr/>
          </p:nvSpPr>
          <p:spPr bwMode="auto">
            <a:xfrm>
              <a:off x="1081377" y="962108"/>
              <a:ext cx="1391479" cy="1009815"/>
            </a:xfrm>
            <a:prstGeom prst="rect">
              <a:avLst/>
            </a:prstGeom>
            <a:noFill/>
            <a:ln w="76200"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2FAD169-EE19-44B5-8623-370759AF1B9E}"/>
                </a:ext>
              </a:extLst>
            </p:cNvPr>
            <p:cNvCxnSpPr/>
            <p:nvPr/>
          </p:nvCxnSpPr>
          <p:spPr>
            <a:xfrm>
              <a:off x="1073426" y="1256307"/>
              <a:ext cx="1399430" cy="0"/>
            </a:xfrm>
            <a:prstGeom prst="line">
              <a:avLst/>
            </a:prstGeom>
            <a:ln w="38100">
              <a:solidFill>
                <a:schemeClr val="bg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9C827D1-964C-4C76-987A-D40AEB9322F7}"/>
                </a:ext>
              </a:extLst>
            </p:cNvPr>
            <p:cNvSpPr/>
            <p:nvPr/>
          </p:nvSpPr>
          <p:spPr bwMode="auto">
            <a:xfrm>
              <a:off x="1606164" y="1065476"/>
              <a:ext cx="739471" cy="103310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41F0E20A-6393-42C1-A875-4DD40300D6B9}"/>
                </a:ext>
              </a:extLst>
            </p:cNvPr>
            <p:cNvSpPr/>
            <p:nvPr/>
          </p:nvSpPr>
          <p:spPr bwMode="auto">
            <a:xfrm flipH="1" flipV="1">
              <a:off x="1184746" y="1065363"/>
              <a:ext cx="111316" cy="111316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43F02B5C-0277-4F64-878F-01531C3D4E32}"/>
                </a:ext>
              </a:extLst>
            </p:cNvPr>
            <p:cNvSpPr/>
            <p:nvPr/>
          </p:nvSpPr>
          <p:spPr bwMode="auto">
            <a:xfrm flipH="1" flipV="1">
              <a:off x="1384854" y="1066680"/>
              <a:ext cx="111316" cy="111316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8B94BCC-3F49-4EE4-B0F4-668E3975AEB9}"/>
              </a:ext>
            </a:extLst>
          </p:cNvPr>
          <p:cNvGrpSpPr/>
          <p:nvPr/>
        </p:nvGrpSpPr>
        <p:grpSpPr>
          <a:xfrm>
            <a:off x="4602478" y="2357846"/>
            <a:ext cx="818984" cy="1391479"/>
            <a:chOff x="3609893" y="1940118"/>
            <a:chExt cx="818984" cy="1391479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6AA82B9-6338-46D7-A448-153B14D70E3C}"/>
                </a:ext>
              </a:extLst>
            </p:cNvPr>
            <p:cNvSpPr/>
            <p:nvPr/>
          </p:nvSpPr>
          <p:spPr bwMode="auto">
            <a:xfrm>
              <a:off x="3609893" y="1940118"/>
              <a:ext cx="818984" cy="1391479"/>
            </a:xfrm>
            <a:prstGeom prst="rect">
              <a:avLst/>
            </a:prstGeom>
            <a:noFill/>
            <a:ln w="7620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2618ECD-2395-41B2-BA0F-DB091D528F71}"/>
                </a:ext>
              </a:extLst>
            </p:cNvPr>
            <p:cNvCxnSpPr>
              <a:cxnSpLocks/>
            </p:cNvCxnSpPr>
            <p:nvPr/>
          </p:nvCxnSpPr>
          <p:spPr>
            <a:xfrm>
              <a:off x="3609893" y="2218414"/>
              <a:ext cx="818984" cy="0"/>
            </a:xfrm>
            <a:prstGeom prst="line">
              <a:avLst/>
            </a:prstGeom>
            <a:ln w="38100">
              <a:solidFill>
                <a:schemeClr val="bg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CF7CCE1-10A6-4FE5-ADE9-D0A99F525E4D}"/>
                </a:ext>
              </a:extLst>
            </p:cNvPr>
            <p:cNvCxnSpPr>
              <a:cxnSpLocks/>
            </p:cNvCxnSpPr>
            <p:nvPr/>
          </p:nvCxnSpPr>
          <p:spPr>
            <a:xfrm>
              <a:off x="3609893" y="2490083"/>
              <a:ext cx="818984" cy="0"/>
            </a:xfrm>
            <a:prstGeom prst="line">
              <a:avLst/>
            </a:prstGeom>
            <a:ln w="38100">
              <a:solidFill>
                <a:schemeClr val="bg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9F638AA-A07C-4233-B939-B0C14D457504}"/>
                </a:ext>
              </a:extLst>
            </p:cNvPr>
            <p:cNvCxnSpPr>
              <a:cxnSpLocks/>
            </p:cNvCxnSpPr>
            <p:nvPr/>
          </p:nvCxnSpPr>
          <p:spPr>
            <a:xfrm>
              <a:off x="3609893" y="2761752"/>
              <a:ext cx="818984" cy="0"/>
            </a:xfrm>
            <a:prstGeom prst="line">
              <a:avLst/>
            </a:prstGeom>
            <a:ln w="38100">
              <a:solidFill>
                <a:schemeClr val="bg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DA8B7AA-D1A8-4307-B253-19464D4E803A}"/>
                </a:ext>
              </a:extLst>
            </p:cNvPr>
            <p:cNvCxnSpPr>
              <a:cxnSpLocks/>
            </p:cNvCxnSpPr>
            <p:nvPr/>
          </p:nvCxnSpPr>
          <p:spPr>
            <a:xfrm>
              <a:off x="3609893" y="3033421"/>
              <a:ext cx="818984" cy="0"/>
            </a:xfrm>
            <a:prstGeom prst="line">
              <a:avLst/>
            </a:prstGeom>
            <a:ln w="38100">
              <a:solidFill>
                <a:schemeClr val="bg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BCD305D3-A6BC-4690-BCEF-128F30481D6C}"/>
                </a:ext>
              </a:extLst>
            </p:cNvPr>
            <p:cNvSpPr/>
            <p:nvPr/>
          </p:nvSpPr>
          <p:spPr bwMode="auto">
            <a:xfrm flipH="1" flipV="1">
              <a:off x="4208892" y="2030111"/>
              <a:ext cx="111316" cy="111316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81C21BD-A2D9-4118-B427-BC97989AFC92}"/>
                </a:ext>
              </a:extLst>
            </p:cNvPr>
            <p:cNvCxnSpPr>
              <a:cxnSpLocks/>
            </p:cNvCxnSpPr>
            <p:nvPr/>
          </p:nvCxnSpPr>
          <p:spPr>
            <a:xfrm>
              <a:off x="3698683" y="2118898"/>
              <a:ext cx="404190" cy="0"/>
            </a:xfrm>
            <a:prstGeom prst="line">
              <a:avLst/>
            </a:prstGeom>
            <a:ln w="38100">
              <a:solidFill>
                <a:schemeClr val="bg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9AC78F8-23F2-4F66-8149-63C398915A0B}"/>
                </a:ext>
              </a:extLst>
            </p:cNvPr>
            <p:cNvSpPr/>
            <p:nvPr/>
          </p:nvSpPr>
          <p:spPr bwMode="auto">
            <a:xfrm flipH="1" flipV="1">
              <a:off x="4208892" y="2300455"/>
              <a:ext cx="111316" cy="111316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6BD53ED-A5DE-40FB-97F3-0E11224D9258}"/>
                </a:ext>
              </a:extLst>
            </p:cNvPr>
            <p:cNvCxnSpPr>
              <a:cxnSpLocks/>
            </p:cNvCxnSpPr>
            <p:nvPr/>
          </p:nvCxnSpPr>
          <p:spPr>
            <a:xfrm>
              <a:off x="3698683" y="2389242"/>
              <a:ext cx="404190" cy="0"/>
            </a:xfrm>
            <a:prstGeom prst="line">
              <a:avLst/>
            </a:prstGeom>
            <a:ln w="38100">
              <a:solidFill>
                <a:schemeClr val="bg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910B1BD-96BA-4328-A4B2-3794D0B73BD6}"/>
                </a:ext>
              </a:extLst>
            </p:cNvPr>
            <p:cNvSpPr/>
            <p:nvPr/>
          </p:nvSpPr>
          <p:spPr bwMode="auto">
            <a:xfrm flipH="1" flipV="1">
              <a:off x="4208892" y="2567070"/>
              <a:ext cx="111316" cy="111316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B5EDE3A-A8C6-4A99-A42F-26D2D67A5D95}"/>
                </a:ext>
              </a:extLst>
            </p:cNvPr>
            <p:cNvCxnSpPr>
              <a:cxnSpLocks/>
            </p:cNvCxnSpPr>
            <p:nvPr/>
          </p:nvCxnSpPr>
          <p:spPr>
            <a:xfrm>
              <a:off x="3698683" y="2655857"/>
              <a:ext cx="404190" cy="0"/>
            </a:xfrm>
            <a:prstGeom prst="line">
              <a:avLst/>
            </a:prstGeom>
            <a:ln w="38100">
              <a:solidFill>
                <a:schemeClr val="bg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70573482-51F9-4E2A-9A04-2EECB14199F7}"/>
                </a:ext>
              </a:extLst>
            </p:cNvPr>
            <p:cNvSpPr/>
            <p:nvPr/>
          </p:nvSpPr>
          <p:spPr bwMode="auto">
            <a:xfrm flipH="1" flipV="1">
              <a:off x="4208892" y="2839278"/>
              <a:ext cx="111316" cy="111316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3DE4E16-71D6-478B-973E-626F005382DC}"/>
                </a:ext>
              </a:extLst>
            </p:cNvPr>
            <p:cNvCxnSpPr>
              <a:cxnSpLocks/>
            </p:cNvCxnSpPr>
            <p:nvPr/>
          </p:nvCxnSpPr>
          <p:spPr>
            <a:xfrm>
              <a:off x="3698683" y="2928065"/>
              <a:ext cx="404190" cy="0"/>
            </a:xfrm>
            <a:prstGeom prst="line">
              <a:avLst/>
            </a:prstGeom>
            <a:ln w="38100">
              <a:solidFill>
                <a:schemeClr val="bg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7" name="Graphic 36" descr="Cloud">
            <a:extLst>
              <a:ext uri="{FF2B5EF4-FFF2-40B4-BE49-F238E27FC236}">
                <a16:creationId xmlns:a16="http://schemas.microsoft.com/office/drawing/2014/main" id="{78521339-AD7C-4C33-BB81-BE53B536503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409761" y="693495"/>
            <a:ext cx="4805238" cy="4805238"/>
          </a:xfrm>
          <a:prstGeom prst="rect">
            <a:avLst/>
          </a:prstGeom>
        </p:spPr>
      </p:pic>
      <p:grpSp>
        <p:nvGrpSpPr>
          <p:cNvPr id="41" name="Group 40">
            <a:extLst>
              <a:ext uri="{FF2B5EF4-FFF2-40B4-BE49-F238E27FC236}">
                <a16:creationId xmlns:a16="http://schemas.microsoft.com/office/drawing/2014/main" id="{082EBEDB-A64A-47EF-94E9-9C9EB634A875}"/>
              </a:ext>
            </a:extLst>
          </p:cNvPr>
          <p:cNvGrpSpPr/>
          <p:nvPr/>
        </p:nvGrpSpPr>
        <p:grpSpPr>
          <a:xfrm>
            <a:off x="3910271" y="2384585"/>
            <a:ext cx="1561994" cy="1423057"/>
            <a:chOff x="5668017" y="4505366"/>
            <a:chExt cx="1561994" cy="1423057"/>
          </a:xfrm>
        </p:grpSpPr>
        <p:sp>
          <p:nvSpPr>
            <p:cNvPr id="38" name="Explosion: 14 Points 37">
              <a:extLst>
                <a:ext uri="{FF2B5EF4-FFF2-40B4-BE49-F238E27FC236}">
                  <a16:creationId xmlns:a16="http://schemas.microsoft.com/office/drawing/2014/main" id="{115B404F-A94B-4663-B12A-ECE5F90F0EFE}"/>
                </a:ext>
              </a:extLst>
            </p:cNvPr>
            <p:cNvSpPr/>
            <p:nvPr/>
          </p:nvSpPr>
          <p:spPr bwMode="auto">
            <a:xfrm rot="1178278">
              <a:off x="5668017" y="4505366"/>
              <a:ext cx="1561994" cy="1423057"/>
            </a:xfrm>
            <a:prstGeom prst="irregularSeal2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C9BE90C-7D86-47FD-982C-991C7AEB6553}"/>
                </a:ext>
              </a:extLst>
            </p:cNvPr>
            <p:cNvSpPr txBox="1"/>
            <p:nvPr/>
          </p:nvSpPr>
          <p:spPr>
            <a:xfrm rot="20625971">
              <a:off x="5833889" y="4835400"/>
              <a:ext cx="1360116" cy="7386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3200" b="1" i="1" spc="50" dirty="0">
                  <a:ln w="9525" cmpd="sng">
                    <a:solidFill>
                      <a:schemeClr val="accent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APIs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27C8ADA-4CC8-4C6F-ABFF-4E9C23FE22B1}"/>
              </a:ext>
            </a:extLst>
          </p:cNvPr>
          <p:cNvGrpSpPr/>
          <p:nvPr/>
        </p:nvGrpSpPr>
        <p:grpSpPr>
          <a:xfrm>
            <a:off x="6638894" y="3451149"/>
            <a:ext cx="1561994" cy="1423057"/>
            <a:chOff x="5668017" y="4505366"/>
            <a:chExt cx="1561994" cy="1423057"/>
          </a:xfrm>
        </p:grpSpPr>
        <p:sp>
          <p:nvSpPr>
            <p:cNvPr id="43" name="Explosion: 14 Points 42">
              <a:extLst>
                <a:ext uri="{FF2B5EF4-FFF2-40B4-BE49-F238E27FC236}">
                  <a16:creationId xmlns:a16="http://schemas.microsoft.com/office/drawing/2014/main" id="{0770A2DA-3B31-4918-8580-E24094C1F54D}"/>
                </a:ext>
              </a:extLst>
            </p:cNvPr>
            <p:cNvSpPr/>
            <p:nvPr/>
          </p:nvSpPr>
          <p:spPr bwMode="auto">
            <a:xfrm rot="1178278">
              <a:off x="5668017" y="4505366"/>
              <a:ext cx="1561994" cy="1423057"/>
            </a:xfrm>
            <a:prstGeom prst="irregularSeal2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DAB9C567-CDA0-489C-9594-6BB8BB853247}"/>
                </a:ext>
              </a:extLst>
            </p:cNvPr>
            <p:cNvSpPr txBox="1"/>
            <p:nvPr/>
          </p:nvSpPr>
          <p:spPr>
            <a:xfrm rot="20625971">
              <a:off x="5833889" y="4835400"/>
              <a:ext cx="1360116" cy="7386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3200" b="1" i="1" spc="50" dirty="0">
                  <a:ln w="9525" cmpd="sng">
                    <a:solidFill>
                      <a:schemeClr val="accent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APIs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05BDA979-1019-401A-81F0-95B11F9A0DC6}"/>
              </a:ext>
            </a:extLst>
          </p:cNvPr>
          <p:cNvGrpSpPr/>
          <p:nvPr/>
        </p:nvGrpSpPr>
        <p:grpSpPr>
          <a:xfrm>
            <a:off x="7450052" y="1741848"/>
            <a:ext cx="1561994" cy="1423057"/>
            <a:chOff x="5668017" y="4505366"/>
            <a:chExt cx="1561994" cy="1423057"/>
          </a:xfrm>
        </p:grpSpPr>
        <p:sp>
          <p:nvSpPr>
            <p:cNvPr id="46" name="Explosion: 14 Points 45">
              <a:extLst>
                <a:ext uri="{FF2B5EF4-FFF2-40B4-BE49-F238E27FC236}">
                  <a16:creationId xmlns:a16="http://schemas.microsoft.com/office/drawing/2014/main" id="{0CA291EF-E902-4B28-BB26-B22897256143}"/>
                </a:ext>
              </a:extLst>
            </p:cNvPr>
            <p:cNvSpPr/>
            <p:nvPr/>
          </p:nvSpPr>
          <p:spPr bwMode="auto">
            <a:xfrm rot="1178278">
              <a:off x="5668017" y="4505366"/>
              <a:ext cx="1561994" cy="1423057"/>
            </a:xfrm>
            <a:prstGeom prst="irregularSeal2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37F29B32-8BED-4871-9BA9-D5C9BD2205FE}"/>
                </a:ext>
              </a:extLst>
            </p:cNvPr>
            <p:cNvSpPr txBox="1"/>
            <p:nvPr/>
          </p:nvSpPr>
          <p:spPr>
            <a:xfrm rot="20625971">
              <a:off x="5833889" y="4835400"/>
              <a:ext cx="1360116" cy="7386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3200" b="1" i="1" spc="50" dirty="0">
                  <a:ln w="9525" cmpd="sng">
                    <a:solidFill>
                      <a:schemeClr val="accent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APIs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9E74EA25-80DB-4065-9ED2-71ACBE439C56}"/>
              </a:ext>
            </a:extLst>
          </p:cNvPr>
          <p:cNvGrpSpPr/>
          <p:nvPr/>
        </p:nvGrpSpPr>
        <p:grpSpPr>
          <a:xfrm>
            <a:off x="9087607" y="2718183"/>
            <a:ext cx="1561994" cy="1423057"/>
            <a:chOff x="5668017" y="4505366"/>
            <a:chExt cx="1561994" cy="1423057"/>
          </a:xfrm>
        </p:grpSpPr>
        <p:sp>
          <p:nvSpPr>
            <p:cNvPr id="49" name="Explosion: 14 Points 48">
              <a:extLst>
                <a:ext uri="{FF2B5EF4-FFF2-40B4-BE49-F238E27FC236}">
                  <a16:creationId xmlns:a16="http://schemas.microsoft.com/office/drawing/2014/main" id="{CBF40D3E-34B7-4B12-98FB-C09A485F6A68}"/>
                </a:ext>
              </a:extLst>
            </p:cNvPr>
            <p:cNvSpPr/>
            <p:nvPr/>
          </p:nvSpPr>
          <p:spPr bwMode="auto">
            <a:xfrm rot="1178278">
              <a:off x="5668017" y="4505366"/>
              <a:ext cx="1561994" cy="1423057"/>
            </a:xfrm>
            <a:prstGeom prst="irregularSeal2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D0274E97-B0F7-4C4B-B7A1-DE3DBED769B8}"/>
                </a:ext>
              </a:extLst>
            </p:cNvPr>
            <p:cNvSpPr txBox="1"/>
            <p:nvPr/>
          </p:nvSpPr>
          <p:spPr>
            <a:xfrm rot="20625971">
              <a:off x="5833889" y="4835400"/>
              <a:ext cx="1360116" cy="7386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3200" b="1" i="1" spc="50" dirty="0">
                  <a:ln w="9525" cmpd="sng">
                    <a:solidFill>
                      <a:schemeClr val="accent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APIs</a:t>
              </a:r>
            </a:p>
          </p:txBody>
        </p:sp>
      </p:grpSp>
      <p:sp>
        <p:nvSpPr>
          <p:cNvPr id="52" name="Arrow: Up 51">
            <a:extLst>
              <a:ext uri="{FF2B5EF4-FFF2-40B4-BE49-F238E27FC236}">
                <a16:creationId xmlns:a16="http://schemas.microsoft.com/office/drawing/2014/main" id="{DABD33A0-E5B5-4740-8AFC-9FEB028F0D15}"/>
              </a:ext>
            </a:extLst>
          </p:cNvPr>
          <p:cNvSpPr/>
          <p:nvPr/>
        </p:nvSpPr>
        <p:spPr bwMode="auto">
          <a:xfrm rot="6825646">
            <a:off x="3204902" y="1892280"/>
            <a:ext cx="318176" cy="1175949"/>
          </a:xfrm>
          <a:prstGeom prst="upArrow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3" name="Arrow: Up 52">
            <a:extLst>
              <a:ext uri="{FF2B5EF4-FFF2-40B4-BE49-F238E27FC236}">
                <a16:creationId xmlns:a16="http://schemas.microsoft.com/office/drawing/2014/main" id="{A7D3CA1D-7A1F-455B-AB5E-2F04EA730C0D}"/>
              </a:ext>
            </a:extLst>
          </p:cNvPr>
          <p:cNvSpPr/>
          <p:nvPr/>
        </p:nvSpPr>
        <p:spPr bwMode="auto">
          <a:xfrm rot="4995188">
            <a:off x="2971406" y="2860927"/>
            <a:ext cx="318176" cy="1246660"/>
          </a:xfrm>
          <a:prstGeom prst="upArrow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4" name="Arrow: Up 53">
            <a:extLst>
              <a:ext uri="{FF2B5EF4-FFF2-40B4-BE49-F238E27FC236}">
                <a16:creationId xmlns:a16="http://schemas.microsoft.com/office/drawing/2014/main" id="{D441829B-F84A-4D48-92BF-2E09A0F6217A}"/>
              </a:ext>
            </a:extLst>
          </p:cNvPr>
          <p:cNvSpPr/>
          <p:nvPr/>
        </p:nvSpPr>
        <p:spPr bwMode="auto">
          <a:xfrm rot="2723545">
            <a:off x="3409266" y="3727777"/>
            <a:ext cx="318176" cy="1214454"/>
          </a:xfrm>
          <a:prstGeom prst="upArrow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5" name="Arrow: Up 54">
            <a:extLst>
              <a:ext uri="{FF2B5EF4-FFF2-40B4-BE49-F238E27FC236}">
                <a16:creationId xmlns:a16="http://schemas.microsoft.com/office/drawing/2014/main" id="{3D1EB7FC-9623-4158-9957-440B7350A34B}"/>
              </a:ext>
            </a:extLst>
          </p:cNvPr>
          <p:cNvSpPr/>
          <p:nvPr/>
        </p:nvSpPr>
        <p:spPr bwMode="auto">
          <a:xfrm rot="4995188">
            <a:off x="6301566" y="1762257"/>
            <a:ext cx="318176" cy="1767485"/>
          </a:xfrm>
          <a:prstGeom prst="upArrow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6" name="Arrow: Up 55">
            <a:extLst>
              <a:ext uri="{FF2B5EF4-FFF2-40B4-BE49-F238E27FC236}">
                <a16:creationId xmlns:a16="http://schemas.microsoft.com/office/drawing/2014/main" id="{A78CB7B6-152F-42C9-A1D7-B5856376D480}"/>
              </a:ext>
            </a:extLst>
          </p:cNvPr>
          <p:cNvSpPr/>
          <p:nvPr/>
        </p:nvSpPr>
        <p:spPr bwMode="auto">
          <a:xfrm rot="6585982">
            <a:off x="5945171" y="3050869"/>
            <a:ext cx="318176" cy="1190383"/>
          </a:xfrm>
          <a:prstGeom prst="upArrow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7" name="Arrow: Bent 56">
            <a:extLst>
              <a:ext uri="{FF2B5EF4-FFF2-40B4-BE49-F238E27FC236}">
                <a16:creationId xmlns:a16="http://schemas.microsoft.com/office/drawing/2014/main" id="{82FFB740-2A15-4507-997B-5306954D9D49}"/>
              </a:ext>
            </a:extLst>
          </p:cNvPr>
          <p:cNvSpPr/>
          <p:nvPr/>
        </p:nvSpPr>
        <p:spPr bwMode="auto">
          <a:xfrm rot="4646347">
            <a:off x="9030196" y="1933805"/>
            <a:ext cx="813816" cy="868680"/>
          </a:xfrm>
          <a:prstGeom prst="bentArrow">
            <a:avLst>
              <a:gd name="adj1" fmla="val 17184"/>
              <a:gd name="adj2" fmla="val 19701"/>
              <a:gd name="adj3" fmla="val 24150"/>
              <a:gd name="adj4" fmla="val 75850"/>
            </a:avLst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8" name="Arrow: Bent 57">
            <a:extLst>
              <a:ext uri="{FF2B5EF4-FFF2-40B4-BE49-F238E27FC236}">
                <a16:creationId xmlns:a16="http://schemas.microsoft.com/office/drawing/2014/main" id="{61AE905C-0A6D-4AEB-A68C-900D1030EC93}"/>
              </a:ext>
            </a:extLst>
          </p:cNvPr>
          <p:cNvSpPr/>
          <p:nvPr/>
        </p:nvSpPr>
        <p:spPr bwMode="auto">
          <a:xfrm rot="11861314">
            <a:off x="8336134" y="3894005"/>
            <a:ext cx="1137357" cy="868680"/>
          </a:xfrm>
          <a:prstGeom prst="bentArrow">
            <a:avLst>
              <a:gd name="adj1" fmla="val 17184"/>
              <a:gd name="adj2" fmla="val 19701"/>
              <a:gd name="adj3" fmla="val 24150"/>
              <a:gd name="adj4" fmla="val 88891"/>
            </a:avLst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9" name="Arrow: Bent 58">
            <a:extLst>
              <a:ext uri="{FF2B5EF4-FFF2-40B4-BE49-F238E27FC236}">
                <a16:creationId xmlns:a16="http://schemas.microsoft.com/office/drawing/2014/main" id="{9030631F-C8DE-4BEA-977F-1FFB182E3C79}"/>
              </a:ext>
            </a:extLst>
          </p:cNvPr>
          <p:cNvSpPr/>
          <p:nvPr/>
        </p:nvSpPr>
        <p:spPr bwMode="auto">
          <a:xfrm rot="20118575">
            <a:off x="6976732" y="2814925"/>
            <a:ext cx="559239" cy="576948"/>
          </a:xfrm>
          <a:prstGeom prst="bentArrow">
            <a:avLst>
              <a:gd name="adj1" fmla="val 24935"/>
              <a:gd name="adj2" fmla="val 22530"/>
              <a:gd name="adj3" fmla="val 25754"/>
              <a:gd name="adj4" fmla="val 74246"/>
            </a:avLst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0" name="Arrow: Up 59">
            <a:extLst>
              <a:ext uri="{FF2B5EF4-FFF2-40B4-BE49-F238E27FC236}">
                <a16:creationId xmlns:a16="http://schemas.microsoft.com/office/drawing/2014/main" id="{7EA3E182-3169-47E7-90E3-2F96F35AA4D8}"/>
              </a:ext>
            </a:extLst>
          </p:cNvPr>
          <p:cNvSpPr/>
          <p:nvPr/>
        </p:nvSpPr>
        <p:spPr bwMode="auto">
          <a:xfrm rot="431776">
            <a:off x="4370838" y="4131691"/>
            <a:ext cx="318176" cy="860718"/>
          </a:xfrm>
          <a:prstGeom prst="upArrow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1" name="Title 2">
            <a:extLst>
              <a:ext uri="{FF2B5EF4-FFF2-40B4-BE49-F238E27FC236}">
                <a16:creationId xmlns:a16="http://schemas.microsoft.com/office/drawing/2014/main" id="{75079F37-A468-4368-8557-35E004653FDA}"/>
              </a:ext>
            </a:extLst>
          </p:cNvPr>
          <p:cNvSpPr txBox="1">
            <a:spLocks/>
          </p:cNvSpPr>
          <p:nvPr/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/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05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APIs are everywhere!</a:t>
            </a:r>
          </a:p>
        </p:txBody>
      </p:sp>
    </p:spTree>
    <p:extLst>
      <p:ext uri="{BB962C8B-B14F-4D97-AF65-F5344CB8AC3E}">
        <p14:creationId xmlns:p14="http://schemas.microsoft.com/office/powerpoint/2010/main" val="128987473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8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8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F83B990-E57E-4D46-B607-6DC5F5E051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4801314"/>
          </a:xfrm>
        </p:spPr>
        <p:txBody>
          <a:bodyPr/>
          <a:lstStyle/>
          <a:p>
            <a:r>
              <a:rPr lang="en-US" sz="4000" dirty="0"/>
              <a:t>Easier to </a:t>
            </a:r>
            <a:r>
              <a:rPr lang="en-US" sz="4000" b="1" dirty="0"/>
              <a:t>create</a:t>
            </a:r>
          </a:p>
          <a:p>
            <a:r>
              <a:rPr lang="en-US" sz="4000" dirty="0"/>
              <a:t>Easier to </a:t>
            </a:r>
            <a:r>
              <a:rPr lang="en-US" sz="4000" b="1" dirty="0"/>
              <a:t>test &amp; debug</a:t>
            </a:r>
          </a:p>
          <a:p>
            <a:r>
              <a:rPr lang="en-US" sz="4000" dirty="0"/>
              <a:t>Easier to </a:t>
            </a:r>
            <a:r>
              <a:rPr lang="en-US" sz="4000" b="1" dirty="0"/>
              <a:t>document</a:t>
            </a:r>
          </a:p>
          <a:p>
            <a:r>
              <a:rPr lang="en-US" sz="4000" dirty="0"/>
              <a:t>Easier to </a:t>
            </a:r>
            <a:r>
              <a:rPr lang="en-US" sz="4000" b="1" dirty="0"/>
              <a:t>consume</a:t>
            </a:r>
          </a:p>
          <a:p>
            <a:r>
              <a:rPr lang="en-US" sz="4000" dirty="0"/>
              <a:t>Easier to </a:t>
            </a:r>
            <a:r>
              <a:rPr lang="en-US" sz="4000" b="1" dirty="0"/>
              <a:t>secure</a:t>
            </a:r>
          </a:p>
          <a:p>
            <a:r>
              <a:rPr lang="en-US" sz="4000" dirty="0"/>
              <a:t>Easier to </a:t>
            </a:r>
            <a:r>
              <a:rPr lang="en-US" sz="4000" b="1" dirty="0"/>
              <a:t>monitor</a:t>
            </a:r>
          </a:p>
          <a:p>
            <a:r>
              <a:rPr lang="en-US" sz="4000" dirty="0"/>
              <a:t>Improved </a:t>
            </a:r>
            <a:r>
              <a:rPr lang="en-US" sz="4000" b="1" dirty="0"/>
              <a:t>performance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6FEFBB-5DFC-4490-BA6A-1BC45DEA5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API improvements in ASP.NET Core 2.2</a:t>
            </a:r>
          </a:p>
        </p:txBody>
      </p:sp>
    </p:spTree>
    <p:extLst>
      <p:ext uri="{BB962C8B-B14F-4D97-AF65-F5344CB8AC3E}">
        <p14:creationId xmlns:p14="http://schemas.microsoft.com/office/powerpoint/2010/main" val="1945216742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36756-4ECC-4563-9847-79578B809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API improvements </a:t>
            </a:r>
          </a:p>
        </p:txBody>
      </p:sp>
    </p:spTree>
    <p:extLst>
      <p:ext uri="{BB962C8B-B14F-4D97-AF65-F5344CB8AC3E}">
        <p14:creationId xmlns:p14="http://schemas.microsoft.com/office/powerpoint/2010/main" val="2859071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Dotnet_Template">
  <a:themeElements>
    <a:clrScheme name="Dotnet">
      <a:dk1>
        <a:srgbClr val="505050"/>
      </a:dk1>
      <a:lt1>
        <a:srgbClr val="FFFFFF"/>
      </a:lt1>
      <a:dk2>
        <a:srgbClr val="32145A"/>
      </a:dk2>
      <a:lt2>
        <a:srgbClr val="F2F2F2"/>
      </a:lt2>
      <a:accent1>
        <a:srgbClr val="511C74"/>
      </a:accent1>
      <a:accent2>
        <a:srgbClr val="0078D7"/>
      </a:accent2>
      <a:accent3>
        <a:srgbClr val="008272"/>
      </a:accent3>
      <a:accent4>
        <a:srgbClr val="D2D2D2"/>
      </a:accent4>
      <a:accent5>
        <a:srgbClr val="737373"/>
      </a:accent5>
      <a:accent6>
        <a:srgbClr val="50505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Connect_2016_SlideTemplate.potx" id="{C234CE7A-26D5-49BB-B05A-16F212610622}" vid="{5650B0BA-FAE4-45A0-B96B-B7C7DED0CDE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2F88B0CCF1BBA489747F146E6B5E06D" ma:contentTypeVersion="11" ma:contentTypeDescription="Create a new document." ma:contentTypeScope="" ma:versionID="4679f38185fefde8b23806f702b522cc">
  <xsd:schema xmlns:xsd="http://www.w3.org/2001/XMLSchema" xmlns:xs="http://www.w3.org/2001/XMLSchema" xmlns:p="http://schemas.microsoft.com/office/2006/metadata/properties" xmlns:ns1="http://schemas.microsoft.com/sharepoint/v3" xmlns:ns2="569b343d-e775-480b-9b2b-6a6986deb9b0" xmlns:ns3="11245976-3b4d-4794-a754-317688483df2" targetNamespace="http://schemas.microsoft.com/office/2006/metadata/properties" ma:root="true" ma:fieldsID="366371b317520ec9a5ad3c1303c823ef" ns1:_="" ns2:_="" ns3:_="">
    <xsd:import namespace="http://schemas.microsoft.com/sharepoint/v3"/>
    <xsd:import namespace="569b343d-e775-480b-9b2b-6a6986deb9b0"/>
    <xsd:import namespace="11245976-3b4d-4794-a754-317688483df2"/>
    <xsd:element name="properties">
      <xsd:complexType>
        <xsd:sequence>
          <xsd:element name="documentManagement">
            <xsd:complexType>
              <xsd:all>
                <xsd:element ref="ns1:_ip_UnifiedCompliancePolicyProperties" minOccurs="0"/>
                <xsd:element ref="ns1:_ip_UnifiedCompliancePolicyUIAction" minOccurs="0"/>
                <xsd:element ref="ns2:MediaServiceMetadata" minOccurs="0"/>
                <xsd:element ref="ns2:MediaServiceFastMetadata" minOccurs="0"/>
                <xsd:element ref="ns2:MediaServiceAutoTags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MediaServiceOCR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8" nillable="true" ma:displayName="Unified Compliance Policy Properties" ma:description="" ma:hidden="true" ma:internalName="_ip_UnifiedCompliancePolicyProperties">
      <xsd:simpleType>
        <xsd:restriction base="dms:Note"/>
      </xsd:simpleType>
    </xsd:element>
    <xsd:element name="_ip_UnifiedCompliancePolicyUIAction" ma:index="9" nillable="true" ma:displayName="Unified Compliance Policy UI Action" ma:description="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9b343d-e775-480b-9b2b-6a6986deb9b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7" nillable="true" ma:displayName="MediaServiceOCR" ma:description="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1245976-3b4d-4794-a754-317688483df2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5" nillable="true" ma:displayName="Last Shared By User" ma:description="" ma:hidden="true" ma:internalName="LastSharedByUser" ma:readOnly="true">
      <xsd:simpleType>
        <xsd:restriction base="dms:Note"/>
      </xsd:simpleType>
    </xsd:element>
    <xsd:element name="LastSharedByTime" ma:index="16" nillable="true" ma:displayName="Last Shared By Time" ma:description="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Properties xmlns="http://schemas.microsoft.com/sharepoint/v3" xsi:nil="true"/>
    <_ip_UnifiedCompliancePolicyUIAction xmlns="http://schemas.microsoft.com/sharepoint/v3" xsi:nil="true"/>
    <LastSharedByUser xmlns="11245976-3b4d-4794-a754-317688483df2">jogallow@microsoft.com</LastSharedByUser>
    <SharedWithUsers xmlns="11245976-3b4d-4794-a754-317688483df2">
      <UserInfo>
        <DisplayName>Martin Woodward</DisplayName>
        <AccountId>67</AccountId>
        <AccountType/>
      </UserInfo>
    </SharedWithUsers>
    <LastSharedByTime xmlns="11245976-3b4d-4794-a754-317688483df2">2018-03-16T04:12:59+00:00</LastSharedByTime>
  </documentManagement>
</p:properties>
</file>

<file path=customXml/itemProps1.xml><?xml version="1.0" encoding="utf-8"?>
<ds:datastoreItem xmlns:ds="http://schemas.openxmlformats.org/officeDocument/2006/customXml" ds:itemID="{093821A7-5528-48BE-BD00-067FBFDD28D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6E8CB18-CF19-487B-A6ED-834044BC878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569b343d-e775-480b-9b2b-6a6986deb9b0"/>
    <ds:schemaRef ds:uri="11245976-3b4d-4794-a754-317688483df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23E43D6-DB2F-4C33-A8C8-D28F777A5DE7}">
  <ds:schemaRefs>
    <ds:schemaRef ds:uri="http://schemas.microsoft.com/sharepoint/v3"/>
    <ds:schemaRef ds:uri="http://purl.org/dc/terms/"/>
    <ds:schemaRef ds:uri="http://schemas.microsoft.com/office/infopath/2007/PartnerControls"/>
    <ds:schemaRef ds:uri="http://schemas.microsoft.com/office/2006/documentManagement/types"/>
    <ds:schemaRef ds:uri="569b343d-e775-480b-9b2b-6a6986deb9b0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11245976-3b4d-4794-a754-317688483df2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2637</TotalTime>
  <Words>486</Words>
  <Application>Microsoft Office PowerPoint</Application>
  <PresentationFormat>Widescreen</PresentationFormat>
  <Paragraphs>112</Paragraphs>
  <Slides>25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Calibri</vt:lpstr>
      <vt:lpstr>Consolas</vt:lpstr>
      <vt:lpstr>Segoe UI</vt:lpstr>
      <vt:lpstr>Segoe UI Light</vt:lpstr>
      <vt:lpstr>Wingdings</vt:lpstr>
      <vt:lpstr>Dotnet_Template</vt:lpstr>
      <vt:lpstr>PowerPoint Presentation</vt:lpstr>
      <vt:lpstr>What’s new in ASP.NET Core?</vt:lpstr>
      <vt:lpstr>PowerPoint Presentation</vt:lpstr>
      <vt:lpstr>Get started with ASP.NET Core 2.2 Preview 2</vt:lpstr>
      <vt:lpstr>Get started with  ASP.NET Core 2.2 Preview 2</vt:lpstr>
      <vt:lpstr>ASP.NET Core 2.2 features</vt:lpstr>
      <vt:lpstr>PowerPoint Presentation</vt:lpstr>
      <vt:lpstr>Web API improvements in ASP.NET Core 2.2</vt:lpstr>
      <vt:lpstr>Web API improvements </vt:lpstr>
      <vt:lpstr>Web API improvements in ASP.NET Core 2.2</vt:lpstr>
      <vt:lpstr>HTTP/2</vt:lpstr>
      <vt:lpstr>HTTP/2</vt:lpstr>
      <vt:lpstr>IIS in-process hosting</vt:lpstr>
      <vt:lpstr>IIS in-process hosting</vt:lpstr>
      <vt:lpstr>IIS in-process hosting – Performance!</vt:lpstr>
      <vt:lpstr>IIS in-process hosting</vt:lpstr>
      <vt:lpstr>Health checks</vt:lpstr>
      <vt:lpstr>Health checks</vt:lpstr>
      <vt:lpstr>Endpoint routing</vt:lpstr>
      <vt:lpstr>SignalR Java client</vt:lpstr>
      <vt:lpstr>SignalR Android client</vt:lpstr>
      <vt:lpstr>ASP.NET Core 2.2 features</vt:lpstr>
      <vt:lpstr>ASP.NET Core 2.2 schedule</vt:lpstr>
      <vt:lpstr>Install the .NET Core 2.2 Preview 2 SDK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Beth Massi</dc:creator>
  <cp:lastModifiedBy>Beth Massi</cp:lastModifiedBy>
  <cp:revision>3</cp:revision>
  <dcterms:created xsi:type="dcterms:W3CDTF">2018-01-09T22:22:16Z</dcterms:created>
  <dcterms:modified xsi:type="dcterms:W3CDTF">2018-09-19T16:00:28Z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bethma@microsoft.com</vt:lpwstr>
  </property>
  <property fmtid="{D5CDD505-2E9C-101B-9397-08002B2CF9AE}" pid="5" name="MSIP_Label_f42aa342-8706-4288-bd11-ebb85995028c_SetDate">
    <vt:lpwstr>2018-01-09T22:28:27.0429869Z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  <property fmtid="{D5CDD505-2E9C-101B-9397-08002B2CF9AE}" pid="10" name="ContentTypeId">
    <vt:lpwstr>0x01010022F88B0CCF1BBA489747F146E6B5E06D</vt:lpwstr>
  </property>
</Properties>
</file>