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1930" r:id="rId7"/>
    <p:sldId id="261" r:id="rId8"/>
    <p:sldId id="1912" r:id="rId9"/>
    <p:sldId id="1856" r:id="rId10"/>
    <p:sldId id="1897" r:id="rId11"/>
    <p:sldId id="1931" r:id="rId12"/>
    <p:sldId id="19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1930"/>
            <p14:sldId id="261"/>
            <p14:sldId id="1912"/>
            <p14:sldId id="1856"/>
            <p14:sldId id="1897"/>
            <p14:sldId id="1931"/>
            <p14:sldId id="19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5D0DD-65C2-4CC5-8176-3AB33A76B27F}" v="201" dt="2018-09-13T05:10:40.096"/>
    <p1510:client id="{85D32BD3-D985-46D1-B86D-177B141E8A9D}" v="37" dt="2018-09-13T04:19:13.860"/>
    <p1510:client id="{303B3409-6B73-4391-B79D-129197275448}" v="402" dt="2018-09-13T21:56:4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9/14/2018 8:43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4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RC is a library separate from the SF runtime, which means it can run outside of the SF runtime.</a:t>
            </a:r>
          </a:p>
          <a:p>
            <a:r>
              <a:rPr lang="en-US"/>
              <a:t>Replication is no-op outside of SF, so you get simple local disk storage.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9/14/2018 8:43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9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426031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37316" y="876469"/>
            <a:ext cx="11277600" cy="685800"/>
          </a:xfr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144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5211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46853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  <p:sldLayoutId id="214748375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resilient microservices with .NET on Azure Service Fabric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Vaclav Turecek and Sudhanva Huruli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77A5-B84D-4459-B5E5-0238506237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sz="4700">
                <a:cs typeface="Segoe UI Light"/>
              </a:rPr>
              <a:t>In this session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03060-9EA8-4229-B178-29709E70493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05542" y="1435100"/>
            <a:ext cx="10213295" cy="3120854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3600" dirty="0">
                <a:cs typeface="Segoe UI Light"/>
              </a:rPr>
              <a:t>.NET Core + Service Fabric</a:t>
            </a:r>
          </a:p>
          <a:p>
            <a:pPr marL="335915" indent="-335915"/>
            <a:r>
              <a:rPr lang="en-US" sz="3600" dirty="0">
                <a:cs typeface="Segoe UI Light"/>
              </a:rPr>
              <a:t>CI/CD with Azure DevOps</a:t>
            </a:r>
          </a:p>
          <a:p>
            <a:pPr marL="335915" indent="-335915"/>
            <a:r>
              <a:rPr lang="en-US" sz="3600" dirty="0">
                <a:cs typeface="Segoe UI Light"/>
              </a:rPr>
              <a:t>Monitoring with App Insights</a:t>
            </a:r>
          </a:p>
          <a:p>
            <a:pPr marL="335915" indent="-335915"/>
            <a:r>
              <a:rPr lang="en-US" sz="3600" dirty="0">
                <a:cs typeface="Segoe UI Light"/>
              </a:rPr>
              <a:t>Advanced scaling techniques</a:t>
            </a:r>
          </a:p>
          <a:p>
            <a:pPr marL="335915" indent="-335915"/>
            <a:r>
              <a:rPr lang="en-US" sz="3600" dirty="0">
                <a:cs typeface="Segoe UI Light"/>
              </a:rPr>
              <a:t>.NET Core + Service Fabric future</a:t>
            </a:r>
          </a:p>
        </p:txBody>
      </p:sp>
    </p:spTree>
    <p:extLst>
      <p:ext uri="{BB962C8B-B14F-4D97-AF65-F5344CB8AC3E}">
        <p14:creationId xmlns:p14="http://schemas.microsoft.com/office/powerpoint/2010/main" val="2589646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1941D7-0CED-4344-A708-C703C6F2C707}"/>
              </a:ext>
            </a:extLst>
          </p:cNvPr>
          <p:cNvSpPr/>
          <p:nvPr/>
        </p:nvSpPr>
        <p:spPr bwMode="auto">
          <a:xfrm>
            <a:off x="1759837" y="1581154"/>
            <a:ext cx="6195583" cy="4743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139B5">
                  <a:lumMod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write your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6EB6F-AA2E-475B-A634-314DE12753ED}"/>
              </a:ext>
            </a:extLst>
          </p:cNvPr>
          <p:cNvSpPr txBox="1"/>
          <p:nvPr/>
        </p:nvSpPr>
        <p:spPr>
          <a:xfrm>
            <a:off x="1976581" y="4889969"/>
            <a:ext cx="44870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139B5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 and Service Manifest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3E21-5CC8-49F0-8064-90618A33F95A}"/>
              </a:ext>
            </a:extLst>
          </p:cNvPr>
          <p:cNvSpPr txBox="1"/>
          <p:nvPr/>
        </p:nvSpPr>
        <p:spPr>
          <a:xfrm>
            <a:off x="2030628" y="5224318"/>
            <a:ext cx="638442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Low-level control of Service Fabric platform primitives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and Java frameworks tightly integrated with runtime lifecycle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Several different programming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Allows processes or containers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91BB23-B841-4A3C-96DC-E60E61BC79A4}"/>
              </a:ext>
            </a:extLst>
          </p:cNvPr>
          <p:cNvSpPr txBox="1"/>
          <p:nvPr/>
        </p:nvSpPr>
        <p:spPr>
          <a:xfrm>
            <a:off x="1922534" y="3305999"/>
            <a:ext cx="2753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139B5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Fabric Resources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4FBB40-7848-4C56-8288-FCA131C182A6}"/>
              </a:ext>
            </a:extLst>
          </p:cNvPr>
          <p:cNvSpPr txBox="1"/>
          <p:nvPr/>
        </p:nvSpPr>
        <p:spPr>
          <a:xfrm>
            <a:off x="1976581" y="3669504"/>
            <a:ext cx="585538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Loosely coupled individually deployable resources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Decoupled from runtime lifecycle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Universal model for any language, framework, or arbitrary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Everything runs in containers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E1265-82B8-4496-B252-41D95977EB59}"/>
              </a:ext>
            </a:extLst>
          </p:cNvPr>
          <p:cNvSpPr txBox="1"/>
          <p:nvPr/>
        </p:nvSpPr>
        <p:spPr>
          <a:xfrm>
            <a:off x="392455" y="1523942"/>
            <a:ext cx="10336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Simplicity,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Portability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CBB998-CE14-40CB-AA9C-903B6240AA28}"/>
              </a:ext>
            </a:extLst>
          </p:cNvPr>
          <p:cNvSpPr txBox="1"/>
          <p:nvPr/>
        </p:nvSpPr>
        <p:spPr>
          <a:xfrm>
            <a:off x="349109" y="5823337"/>
            <a:ext cx="11203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Integration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81B6A3-4755-4D70-9BE9-5B4526EF519C}"/>
              </a:ext>
            </a:extLst>
          </p:cNvPr>
          <p:cNvGrpSpPr/>
          <p:nvPr/>
        </p:nvGrpSpPr>
        <p:grpSpPr>
          <a:xfrm>
            <a:off x="10659380" y="3644471"/>
            <a:ext cx="1403890" cy="692058"/>
            <a:chOff x="7567784" y="4934494"/>
            <a:chExt cx="2624545" cy="1293788"/>
          </a:xfrm>
        </p:grpSpPr>
        <p:sp>
          <p:nvSpPr>
            <p:cNvPr id="123" name="Text Placeholder 21">
              <a:extLst>
                <a:ext uri="{FF2B5EF4-FFF2-40B4-BE49-F238E27FC236}">
                  <a16:creationId xmlns:a16="http://schemas.microsoft.com/office/drawing/2014/main" id="{2443B499-753F-4ED6-854D-4388E109C84E}"/>
                </a:ext>
              </a:extLst>
            </p:cNvPr>
            <p:cNvSpPr txBox="1">
              <a:spLocks/>
            </p:cNvSpPr>
            <p:nvPr/>
          </p:nvSpPr>
          <p:spPr>
            <a:xfrm>
              <a:off x="7567784" y="5617974"/>
              <a:ext cx="2624545" cy="610308"/>
            </a:xfrm>
            <a:prstGeom prst="rect">
              <a:avLst/>
            </a:prstGeom>
            <a:ln>
              <a:noFill/>
            </a:ln>
          </p:spPr>
          <p:txBody>
            <a:bodyPr lIns="89642" tIns="89642" rIns="89642" bIns="89642">
              <a:spAutoFit/>
            </a:bodyPr>
            <a:lstStyle>
              <a:lvl1pPr marL="0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defRPr>
              </a:lvl1pPr>
              <a:lvl2pPr marL="336145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560241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784338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1008434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931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195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454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718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50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139B5">
                      <a:lumMod val="75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ＭＳ Ｐゴシック" charset="0"/>
                </a:rPr>
                <a:t>Mesh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A5DCD57-67EE-4071-B44E-F66E48542B7D}"/>
                </a:ext>
              </a:extLst>
            </p:cNvPr>
            <p:cNvSpPr/>
            <p:nvPr/>
          </p:nvSpPr>
          <p:spPr bwMode="auto">
            <a:xfrm>
              <a:off x="8524838" y="4934494"/>
              <a:ext cx="648226" cy="648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7DBA3016-9234-4279-A85A-157951D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2332" y="4971988"/>
              <a:ext cx="573235" cy="573236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9D681ED-DAA2-4E7A-BE0B-6E6B9B2EFA54}"/>
              </a:ext>
            </a:extLst>
          </p:cNvPr>
          <p:cNvSpPr txBox="1"/>
          <p:nvPr/>
        </p:nvSpPr>
        <p:spPr>
          <a:xfrm>
            <a:off x="1973871" y="2115020"/>
            <a:ext cx="506209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Docker Compose workloads on Service Fabric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Limited Service Fabric integration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Primarily used to run existing Docker Compose applications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Everything runs in containers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FDF2BB-5BC6-41D4-B011-5F14F94DC049}"/>
              </a:ext>
            </a:extLst>
          </p:cNvPr>
          <p:cNvCxnSpPr>
            <a:cxnSpLocks/>
          </p:cNvCxnSpPr>
          <p:nvPr/>
        </p:nvCxnSpPr>
        <p:spPr>
          <a:xfrm>
            <a:off x="4791075" y="3488462"/>
            <a:ext cx="687705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DB0ECE2-C991-4B48-826B-F2FCA8E75775}"/>
              </a:ext>
            </a:extLst>
          </p:cNvPr>
          <p:cNvCxnSpPr>
            <a:cxnSpLocks/>
          </p:cNvCxnSpPr>
          <p:nvPr/>
        </p:nvCxnSpPr>
        <p:spPr>
          <a:xfrm>
            <a:off x="5800725" y="5062907"/>
            <a:ext cx="58674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046B08A-0ECC-41AF-B52E-3A919223DDBC}"/>
              </a:ext>
            </a:extLst>
          </p:cNvPr>
          <p:cNvCxnSpPr>
            <a:cxnSpLocks/>
          </p:cNvCxnSpPr>
          <p:nvPr/>
        </p:nvCxnSpPr>
        <p:spPr>
          <a:xfrm>
            <a:off x="3990555" y="1926362"/>
            <a:ext cx="767757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EBFC793-D886-4489-A2CB-2B4E33D50FE4}"/>
              </a:ext>
            </a:extLst>
          </p:cNvPr>
          <p:cNvSpPr txBox="1"/>
          <p:nvPr/>
        </p:nvSpPr>
        <p:spPr>
          <a:xfrm>
            <a:off x="1922534" y="1757806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139B5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Compose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3927CB69-B2D2-494D-AD59-28183EF8A673}"/>
              </a:ext>
            </a:extLst>
          </p:cNvPr>
          <p:cNvSpPr/>
          <p:nvPr/>
        </p:nvSpPr>
        <p:spPr bwMode="auto">
          <a:xfrm>
            <a:off x="712730" y="2285096"/>
            <a:ext cx="393069" cy="3334654"/>
          </a:xfrm>
          <a:prstGeom prst="upDownArrow">
            <a:avLst/>
          </a:prstGeom>
          <a:noFill/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BA34D2C-5F01-4B72-A983-A91BF9517EFF}"/>
              </a:ext>
            </a:extLst>
          </p:cNvPr>
          <p:cNvGrpSpPr/>
          <p:nvPr/>
        </p:nvGrpSpPr>
        <p:grpSpPr>
          <a:xfrm>
            <a:off x="9150497" y="2108304"/>
            <a:ext cx="1403891" cy="692233"/>
            <a:chOff x="2666019" y="4946007"/>
            <a:chExt cx="2624545" cy="1294116"/>
          </a:xfrm>
        </p:grpSpPr>
        <p:sp>
          <p:nvSpPr>
            <p:cNvPr id="159" name="Text Placeholder 21">
              <a:extLst>
                <a:ext uri="{FF2B5EF4-FFF2-40B4-BE49-F238E27FC236}">
                  <a16:creationId xmlns:a16="http://schemas.microsoft.com/office/drawing/2014/main" id="{880A5972-87B4-4FAD-B946-57D11C7A5A63}"/>
                </a:ext>
              </a:extLst>
            </p:cNvPr>
            <p:cNvSpPr txBox="1">
              <a:spLocks/>
            </p:cNvSpPr>
            <p:nvPr/>
          </p:nvSpPr>
          <p:spPr>
            <a:xfrm>
              <a:off x="2666019" y="5616868"/>
              <a:ext cx="2624545" cy="623255"/>
            </a:xfrm>
            <a:prstGeom prst="rect">
              <a:avLst/>
            </a:prstGeom>
            <a:ln>
              <a:noFill/>
            </a:ln>
          </p:spPr>
          <p:txBody>
            <a:bodyPr wrap="square" lIns="89642" tIns="89642" rIns="89642" bIns="89642">
              <a:spAutoFit/>
            </a:bodyPr>
            <a:lstStyle>
              <a:lvl1pPr marL="0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defRPr>
              </a:lvl1pPr>
              <a:lvl2pPr marL="336145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560241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784338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1008434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931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195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454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718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50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139B5">
                      <a:lumMod val="75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ＭＳ Ｐゴシック" charset="0"/>
                </a:rPr>
                <a:t>On-prem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34417FE-5FE7-4CED-ABAE-351E4500E4C1}"/>
                </a:ext>
              </a:extLst>
            </p:cNvPr>
            <p:cNvSpPr/>
            <p:nvPr/>
          </p:nvSpPr>
          <p:spPr bwMode="auto">
            <a:xfrm>
              <a:off x="3654179" y="4946007"/>
              <a:ext cx="648226" cy="648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39601E8-AD75-40DF-9C38-3C33C390CC00}"/>
                </a:ext>
              </a:extLst>
            </p:cNvPr>
            <p:cNvGrpSpPr/>
            <p:nvPr/>
          </p:nvGrpSpPr>
          <p:grpSpPr>
            <a:xfrm>
              <a:off x="3870227" y="5100013"/>
              <a:ext cx="263974" cy="338085"/>
              <a:chOff x="6654800" y="5372100"/>
              <a:chExt cx="593725" cy="760413"/>
            </a:xfrm>
          </p:grpSpPr>
          <p:sp>
            <p:nvSpPr>
              <p:cNvPr id="162" name="Freeform 130">
                <a:extLst>
                  <a:ext uri="{FF2B5EF4-FFF2-40B4-BE49-F238E27FC236}">
                    <a16:creationId xmlns:a16="http://schemas.microsoft.com/office/drawing/2014/main" id="{A1930E62-7547-4749-ABB0-49F912C59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4800" y="5372100"/>
                <a:ext cx="433387" cy="760412"/>
              </a:xfrm>
              <a:custGeom>
                <a:avLst/>
                <a:gdLst>
                  <a:gd name="T0" fmla="*/ 161 w 273"/>
                  <a:gd name="T1" fmla="*/ 479 h 479"/>
                  <a:gd name="T2" fmla="*/ 0 w 273"/>
                  <a:gd name="T3" fmla="*/ 479 h 479"/>
                  <a:gd name="T4" fmla="*/ 0 w 273"/>
                  <a:gd name="T5" fmla="*/ 0 h 479"/>
                  <a:gd name="T6" fmla="*/ 273 w 273"/>
                  <a:gd name="T7" fmla="*/ 0 h 479"/>
                  <a:gd name="T8" fmla="*/ 273 w 273"/>
                  <a:gd name="T9" fmla="*/ 185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479">
                    <a:moveTo>
                      <a:pt x="161" y="479"/>
                    </a:moveTo>
                    <a:lnTo>
                      <a:pt x="0" y="479"/>
                    </a:lnTo>
                    <a:lnTo>
                      <a:pt x="0" y="0"/>
                    </a:lnTo>
                    <a:lnTo>
                      <a:pt x="273" y="0"/>
                    </a:lnTo>
                    <a:lnTo>
                      <a:pt x="273" y="185"/>
                    </a:lnTo>
                  </a:path>
                </a:pathLst>
              </a:cu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" name="Rectangle 134">
                <a:extLst>
                  <a:ext uri="{FF2B5EF4-FFF2-40B4-BE49-F238E27FC236}">
                    <a16:creationId xmlns:a16="http://schemas.microsoft.com/office/drawing/2014/main" id="{6E922295-30A2-47DF-A3E1-E13F1FB02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388" y="5665788"/>
                <a:ext cx="338137" cy="466725"/>
              </a:xfrm>
              <a:prstGeom prst="rect">
                <a:avLst/>
              </a:pr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A8C140F1-FEF0-4010-9A96-F8BBF07FD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7388" y="6008688"/>
                <a:ext cx="79375" cy="123825"/>
              </a:xfrm>
              <a:custGeom>
                <a:avLst/>
                <a:gdLst>
                  <a:gd name="T0" fmla="*/ 28 w 28"/>
                  <a:gd name="T1" fmla="*/ 44 h 44"/>
                  <a:gd name="T2" fmla="*/ 1 w 28"/>
                  <a:gd name="T3" fmla="*/ 44 h 44"/>
                  <a:gd name="T4" fmla="*/ 0 w 28"/>
                  <a:gd name="T5" fmla="*/ 43 h 44"/>
                  <a:gd name="T6" fmla="*/ 0 w 28"/>
                  <a:gd name="T7" fmla="*/ 0 h 44"/>
                  <a:gd name="T8" fmla="*/ 1 w 28"/>
                  <a:gd name="T9" fmla="*/ 0 h 44"/>
                  <a:gd name="T10" fmla="*/ 28 w 28"/>
                  <a:gd name="T11" fmla="*/ 0 h 44"/>
                  <a:gd name="T12" fmla="*/ 28 w 28"/>
                  <a:gd name="T13" fmla="*/ 0 h 44"/>
                  <a:gd name="T14" fmla="*/ 28 w 28"/>
                  <a:gd name="T15" fmla="*/ 43 h 44"/>
                  <a:gd name="T16" fmla="*/ 28 w 28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4">
                    <a:moveTo>
                      <a:pt x="28" y="44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44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8" y="44"/>
                      <a:pt x="28" y="44"/>
                      <a:pt x="28" y="44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EDE03D5-03FA-408F-A006-B2AF12B1A807}"/>
              </a:ext>
            </a:extLst>
          </p:cNvPr>
          <p:cNvGrpSpPr/>
          <p:nvPr/>
        </p:nvGrpSpPr>
        <p:grpSpPr>
          <a:xfrm>
            <a:off x="8394804" y="2108304"/>
            <a:ext cx="1403891" cy="688869"/>
            <a:chOff x="1359330" y="4934489"/>
            <a:chExt cx="2624545" cy="1287827"/>
          </a:xfrm>
        </p:grpSpPr>
        <p:sp>
          <p:nvSpPr>
            <p:cNvPr id="166" name="Text Placeholder 21">
              <a:extLst>
                <a:ext uri="{FF2B5EF4-FFF2-40B4-BE49-F238E27FC236}">
                  <a16:creationId xmlns:a16="http://schemas.microsoft.com/office/drawing/2014/main" id="{9CC1533B-2B30-4307-BA36-0662BE535F32}"/>
                </a:ext>
              </a:extLst>
            </p:cNvPr>
            <p:cNvSpPr txBox="1">
              <a:spLocks/>
            </p:cNvSpPr>
            <p:nvPr/>
          </p:nvSpPr>
          <p:spPr>
            <a:xfrm>
              <a:off x="1359330" y="5599061"/>
              <a:ext cx="2624545" cy="623255"/>
            </a:xfrm>
            <a:prstGeom prst="rect">
              <a:avLst/>
            </a:prstGeom>
            <a:ln>
              <a:noFill/>
            </a:ln>
          </p:spPr>
          <p:txBody>
            <a:bodyPr lIns="89642" tIns="89642" rIns="89642" bIns="89642">
              <a:spAutoFit/>
            </a:bodyPr>
            <a:lstStyle>
              <a:lvl1pPr marL="0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defRPr>
              </a:lvl1pPr>
              <a:lvl2pPr marL="336145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560241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784338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1008434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931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195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454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718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50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139B5">
                      <a:lumMod val="75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ＭＳ Ｐゴシック" charset="0"/>
                </a:rPr>
                <a:t>Any cloud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85A9B35-5AD0-4CAA-AEBA-84429E602B5D}"/>
                </a:ext>
              </a:extLst>
            </p:cNvPr>
            <p:cNvSpPr/>
            <p:nvPr/>
          </p:nvSpPr>
          <p:spPr bwMode="auto">
            <a:xfrm>
              <a:off x="2352769" y="4934489"/>
              <a:ext cx="648226" cy="6482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2187301-DE80-42A2-AB49-3AAAED57403B}"/>
                </a:ext>
              </a:extLst>
            </p:cNvPr>
            <p:cNvGrpSpPr/>
            <p:nvPr/>
          </p:nvGrpSpPr>
          <p:grpSpPr>
            <a:xfrm>
              <a:off x="2471148" y="5183526"/>
              <a:ext cx="411469" cy="192330"/>
              <a:chOff x="8529638" y="5526088"/>
              <a:chExt cx="1120775" cy="523875"/>
            </a:xfrm>
          </p:grpSpPr>
          <p:sp>
            <p:nvSpPr>
              <p:cNvPr id="169" name="Freeform 139">
                <a:extLst>
                  <a:ext uri="{FF2B5EF4-FFF2-40B4-BE49-F238E27FC236}">
                    <a16:creationId xmlns:a16="http://schemas.microsoft.com/office/drawing/2014/main" id="{AFFACD74-7AF6-4FF7-A18B-19D698872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9563" y="5526088"/>
                <a:ext cx="450850" cy="415925"/>
              </a:xfrm>
              <a:custGeom>
                <a:avLst/>
                <a:gdLst>
                  <a:gd name="T0" fmla="*/ 52 w 160"/>
                  <a:gd name="T1" fmla="*/ 146 h 146"/>
                  <a:gd name="T2" fmla="*/ 113 w 160"/>
                  <a:gd name="T3" fmla="*/ 146 h 146"/>
                  <a:gd name="T4" fmla="*/ 147 w 160"/>
                  <a:gd name="T5" fmla="*/ 132 h 146"/>
                  <a:gd name="T6" fmla="*/ 160 w 160"/>
                  <a:gd name="T7" fmla="*/ 98 h 146"/>
                  <a:gd name="T8" fmla="*/ 147 w 160"/>
                  <a:gd name="T9" fmla="*/ 64 h 146"/>
                  <a:gd name="T10" fmla="*/ 126 w 160"/>
                  <a:gd name="T11" fmla="*/ 52 h 146"/>
                  <a:gd name="T12" fmla="*/ 126 w 160"/>
                  <a:gd name="T13" fmla="*/ 48 h 146"/>
                  <a:gd name="T14" fmla="*/ 113 w 160"/>
                  <a:gd name="T15" fmla="*/ 14 h 146"/>
                  <a:gd name="T16" fmla="*/ 79 w 160"/>
                  <a:gd name="T17" fmla="*/ 0 h 146"/>
                  <a:gd name="T18" fmla="*/ 79 w 160"/>
                  <a:gd name="T19" fmla="*/ 0 h 146"/>
                  <a:gd name="T20" fmla="*/ 38 w 160"/>
                  <a:gd name="T21" fmla="*/ 23 h 146"/>
                  <a:gd name="T22" fmla="*/ 20 w 160"/>
                  <a:gd name="T23" fmla="*/ 20 h 146"/>
                  <a:gd name="T24" fmla="*/ 0 w 160"/>
                  <a:gd name="T25" fmla="*/ 2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146">
                    <a:moveTo>
                      <a:pt x="52" y="146"/>
                    </a:moveTo>
                    <a:cubicBezTo>
                      <a:pt x="113" y="146"/>
                      <a:pt x="113" y="146"/>
                      <a:pt x="113" y="146"/>
                    </a:cubicBezTo>
                    <a:cubicBezTo>
                      <a:pt x="126" y="146"/>
                      <a:pt x="138" y="141"/>
                      <a:pt x="147" y="132"/>
                    </a:cubicBezTo>
                    <a:cubicBezTo>
                      <a:pt x="155" y="123"/>
                      <a:pt x="160" y="111"/>
                      <a:pt x="160" y="98"/>
                    </a:cubicBezTo>
                    <a:cubicBezTo>
                      <a:pt x="160" y="85"/>
                      <a:pt x="155" y="73"/>
                      <a:pt x="147" y="64"/>
                    </a:cubicBezTo>
                    <a:cubicBezTo>
                      <a:pt x="141" y="58"/>
                      <a:pt x="134" y="54"/>
                      <a:pt x="126" y="52"/>
                    </a:cubicBezTo>
                    <a:cubicBezTo>
                      <a:pt x="126" y="51"/>
                      <a:pt x="126" y="49"/>
                      <a:pt x="126" y="48"/>
                    </a:cubicBezTo>
                    <a:cubicBezTo>
                      <a:pt x="126" y="36"/>
                      <a:pt x="121" y="24"/>
                      <a:pt x="113" y="14"/>
                    </a:cubicBezTo>
                    <a:cubicBezTo>
                      <a:pt x="104" y="5"/>
                      <a:pt x="92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2" y="0"/>
                      <a:pt x="47" y="9"/>
                      <a:pt x="38" y="23"/>
                    </a:cubicBezTo>
                    <a:cubicBezTo>
                      <a:pt x="33" y="21"/>
                      <a:pt x="26" y="20"/>
                      <a:pt x="20" y="20"/>
                    </a:cubicBezTo>
                    <a:cubicBezTo>
                      <a:pt x="13" y="20"/>
                      <a:pt x="6" y="21"/>
                      <a:pt x="0" y="24"/>
                    </a:cubicBezTo>
                  </a:path>
                </a:pathLst>
              </a:cu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0" name="Freeform 140">
                <a:extLst>
                  <a:ext uri="{FF2B5EF4-FFF2-40B4-BE49-F238E27FC236}">
                    <a16:creationId xmlns:a16="http://schemas.microsoft.com/office/drawing/2014/main" id="{1390C3C7-7401-4DFA-903A-3C973B29A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638" y="5529263"/>
                <a:ext cx="825500" cy="520700"/>
              </a:xfrm>
              <a:custGeom>
                <a:avLst/>
                <a:gdLst>
                  <a:gd name="T0" fmla="*/ 192 w 293"/>
                  <a:gd name="T1" fmla="*/ 0 h 183"/>
                  <a:gd name="T2" fmla="*/ 141 w 293"/>
                  <a:gd name="T3" fmla="*/ 30 h 183"/>
                  <a:gd name="T4" fmla="*/ 118 w 293"/>
                  <a:gd name="T5" fmla="*/ 25 h 183"/>
                  <a:gd name="T6" fmla="*/ 76 w 293"/>
                  <a:gd name="T7" fmla="*/ 41 h 183"/>
                  <a:gd name="T8" fmla="*/ 62 w 293"/>
                  <a:gd name="T9" fmla="*/ 63 h 183"/>
                  <a:gd name="T10" fmla="*/ 60 w 293"/>
                  <a:gd name="T11" fmla="*/ 63 h 183"/>
                  <a:gd name="T12" fmla="*/ 18 w 293"/>
                  <a:gd name="T13" fmla="*/ 81 h 183"/>
                  <a:gd name="T14" fmla="*/ 0 w 293"/>
                  <a:gd name="T15" fmla="*/ 123 h 183"/>
                  <a:gd name="T16" fmla="*/ 18 w 293"/>
                  <a:gd name="T17" fmla="*/ 165 h 183"/>
                  <a:gd name="T18" fmla="*/ 60 w 293"/>
                  <a:gd name="T19" fmla="*/ 183 h 183"/>
                  <a:gd name="T20" fmla="*/ 234 w 293"/>
                  <a:gd name="T21" fmla="*/ 183 h 183"/>
                  <a:gd name="T22" fmla="*/ 276 w 293"/>
                  <a:gd name="T23" fmla="*/ 165 h 183"/>
                  <a:gd name="T24" fmla="*/ 293 w 293"/>
                  <a:gd name="T25" fmla="*/ 123 h 183"/>
                  <a:gd name="T26" fmla="*/ 276 w 293"/>
                  <a:gd name="T27" fmla="*/ 81 h 183"/>
                  <a:gd name="T28" fmla="*/ 250 w 293"/>
                  <a:gd name="T29" fmla="*/ 65 h 183"/>
                  <a:gd name="T30" fmla="*/ 250 w 293"/>
                  <a:gd name="T31" fmla="*/ 61 h 183"/>
                  <a:gd name="T32" fmla="*/ 234 w 293"/>
                  <a:gd name="T33" fmla="*/ 19 h 183"/>
                  <a:gd name="T34" fmla="*/ 192 w 293"/>
                  <a:gd name="T35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183">
                    <a:moveTo>
                      <a:pt x="192" y="0"/>
                    </a:moveTo>
                    <a:cubicBezTo>
                      <a:pt x="171" y="0"/>
                      <a:pt x="152" y="12"/>
                      <a:pt x="141" y="30"/>
                    </a:cubicBezTo>
                    <a:cubicBezTo>
                      <a:pt x="134" y="27"/>
                      <a:pt x="126" y="25"/>
                      <a:pt x="118" y="25"/>
                    </a:cubicBezTo>
                    <a:cubicBezTo>
                      <a:pt x="102" y="25"/>
                      <a:pt x="88" y="31"/>
                      <a:pt x="76" y="41"/>
                    </a:cubicBezTo>
                    <a:cubicBezTo>
                      <a:pt x="70" y="47"/>
                      <a:pt x="65" y="55"/>
                      <a:pt x="62" y="63"/>
                    </a:cubicBezTo>
                    <a:cubicBezTo>
                      <a:pt x="61" y="63"/>
                      <a:pt x="60" y="63"/>
                      <a:pt x="60" y="63"/>
                    </a:cubicBezTo>
                    <a:cubicBezTo>
                      <a:pt x="44" y="63"/>
                      <a:pt x="29" y="69"/>
                      <a:pt x="18" y="81"/>
                    </a:cubicBezTo>
                    <a:cubicBezTo>
                      <a:pt x="6" y="92"/>
                      <a:pt x="0" y="107"/>
                      <a:pt x="0" y="123"/>
                    </a:cubicBezTo>
                    <a:cubicBezTo>
                      <a:pt x="0" y="139"/>
                      <a:pt x="6" y="154"/>
                      <a:pt x="18" y="165"/>
                    </a:cubicBezTo>
                    <a:cubicBezTo>
                      <a:pt x="29" y="177"/>
                      <a:pt x="44" y="183"/>
                      <a:pt x="60" y="183"/>
                    </a:cubicBezTo>
                    <a:cubicBezTo>
                      <a:pt x="234" y="183"/>
                      <a:pt x="234" y="183"/>
                      <a:pt x="234" y="183"/>
                    </a:cubicBezTo>
                    <a:cubicBezTo>
                      <a:pt x="250" y="183"/>
                      <a:pt x="265" y="177"/>
                      <a:pt x="276" y="165"/>
                    </a:cubicBezTo>
                    <a:cubicBezTo>
                      <a:pt x="287" y="154"/>
                      <a:pt x="293" y="139"/>
                      <a:pt x="293" y="123"/>
                    </a:cubicBezTo>
                    <a:cubicBezTo>
                      <a:pt x="293" y="107"/>
                      <a:pt x="287" y="92"/>
                      <a:pt x="276" y="81"/>
                    </a:cubicBezTo>
                    <a:cubicBezTo>
                      <a:pt x="269" y="73"/>
                      <a:pt x="260" y="68"/>
                      <a:pt x="250" y="65"/>
                    </a:cubicBezTo>
                    <a:cubicBezTo>
                      <a:pt x="250" y="64"/>
                      <a:pt x="250" y="62"/>
                      <a:pt x="250" y="61"/>
                    </a:cubicBezTo>
                    <a:cubicBezTo>
                      <a:pt x="250" y="45"/>
                      <a:pt x="245" y="30"/>
                      <a:pt x="234" y="19"/>
                    </a:cubicBezTo>
                    <a:cubicBezTo>
                      <a:pt x="223" y="7"/>
                      <a:pt x="208" y="0"/>
                      <a:pt x="192" y="0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48F3382-1AFD-45F8-94D4-A93F0FCFD8B8}"/>
              </a:ext>
            </a:extLst>
          </p:cNvPr>
          <p:cNvGrpSpPr/>
          <p:nvPr/>
        </p:nvGrpSpPr>
        <p:grpSpPr>
          <a:xfrm>
            <a:off x="7639113" y="2108304"/>
            <a:ext cx="1403889" cy="688504"/>
            <a:chOff x="7583" y="4935170"/>
            <a:chExt cx="2624545" cy="1287145"/>
          </a:xfrm>
        </p:grpSpPr>
        <p:sp>
          <p:nvSpPr>
            <p:cNvPr id="172" name="Text Placeholder 21">
              <a:extLst>
                <a:ext uri="{FF2B5EF4-FFF2-40B4-BE49-F238E27FC236}">
                  <a16:creationId xmlns:a16="http://schemas.microsoft.com/office/drawing/2014/main" id="{D3945BFB-61E0-482A-AE58-59CCE87D8430}"/>
                </a:ext>
              </a:extLst>
            </p:cNvPr>
            <p:cNvSpPr txBox="1">
              <a:spLocks/>
            </p:cNvSpPr>
            <p:nvPr/>
          </p:nvSpPr>
          <p:spPr>
            <a:xfrm>
              <a:off x="7583" y="5599060"/>
              <a:ext cx="2624545" cy="623255"/>
            </a:xfrm>
            <a:prstGeom prst="rect">
              <a:avLst/>
            </a:prstGeom>
            <a:ln>
              <a:noFill/>
            </a:ln>
          </p:spPr>
          <p:txBody>
            <a:bodyPr lIns="89642" tIns="89642" rIns="89642" bIns="89642">
              <a:spAutoFit/>
            </a:bodyPr>
            <a:lstStyle>
              <a:lvl1pPr marL="0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defRPr>
              </a:lvl1pPr>
              <a:lvl2pPr marL="336145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560241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784338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1008434" indent="0" algn="l" defTabSz="913505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None/>
                <a:defRPr sz="1400" kern="1200"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931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195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454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718" indent="-228632" algn="l" defTabSz="9145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50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139B5">
                      <a:lumMod val="75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ＭＳ Ｐゴシック" charset="0"/>
                </a:rPr>
                <a:t>Local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389F058-E477-4FD3-AF69-AA13BEAC30FB}"/>
                </a:ext>
              </a:extLst>
            </p:cNvPr>
            <p:cNvSpPr/>
            <p:nvPr/>
          </p:nvSpPr>
          <p:spPr bwMode="auto">
            <a:xfrm>
              <a:off x="995743" y="4935170"/>
              <a:ext cx="648226" cy="648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BE0EC7B-9620-4970-ACFA-45DFC114D86D}"/>
                </a:ext>
              </a:extLst>
            </p:cNvPr>
            <p:cNvGrpSpPr/>
            <p:nvPr/>
          </p:nvGrpSpPr>
          <p:grpSpPr>
            <a:xfrm>
              <a:off x="1089469" y="5125842"/>
              <a:ext cx="479455" cy="280723"/>
              <a:chOff x="2324101" y="5397500"/>
              <a:chExt cx="1336675" cy="782637"/>
            </a:xfrm>
          </p:grpSpPr>
          <p:sp>
            <p:nvSpPr>
              <p:cNvPr id="175" name="Freeform 121">
                <a:extLst>
                  <a:ext uri="{FF2B5EF4-FFF2-40B4-BE49-F238E27FC236}">
                    <a16:creationId xmlns:a16="http://schemas.microsoft.com/office/drawing/2014/main" id="{A3A03BE1-DC31-46D5-B78E-240C72B30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1" y="5397500"/>
                <a:ext cx="1011238" cy="666750"/>
              </a:xfrm>
              <a:custGeom>
                <a:avLst/>
                <a:gdLst>
                  <a:gd name="T0" fmla="*/ 355 w 359"/>
                  <a:gd name="T1" fmla="*/ 188 h 236"/>
                  <a:gd name="T2" fmla="*/ 113 w 359"/>
                  <a:gd name="T3" fmla="*/ 236 h 236"/>
                  <a:gd name="T4" fmla="*/ 109 w 359"/>
                  <a:gd name="T5" fmla="*/ 234 h 236"/>
                  <a:gd name="T6" fmla="*/ 1 w 359"/>
                  <a:gd name="T7" fmla="*/ 5 h 236"/>
                  <a:gd name="T8" fmla="*/ 4 w 359"/>
                  <a:gd name="T9" fmla="*/ 0 h 236"/>
                  <a:gd name="T10" fmla="*/ 250 w 359"/>
                  <a:gd name="T11" fmla="*/ 0 h 236"/>
                  <a:gd name="T12" fmla="*/ 253 w 359"/>
                  <a:gd name="T13" fmla="*/ 2 h 236"/>
                  <a:gd name="T14" fmla="*/ 357 w 359"/>
                  <a:gd name="T15" fmla="*/ 183 h 236"/>
                  <a:gd name="T16" fmla="*/ 355 w 359"/>
                  <a:gd name="T17" fmla="*/ 18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236">
                    <a:moveTo>
                      <a:pt x="355" y="188"/>
                    </a:moveTo>
                    <a:cubicBezTo>
                      <a:pt x="113" y="236"/>
                      <a:pt x="113" y="236"/>
                      <a:pt x="113" y="236"/>
                    </a:cubicBezTo>
                    <a:cubicBezTo>
                      <a:pt x="111" y="236"/>
                      <a:pt x="110" y="236"/>
                      <a:pt x="109" y="23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0"/>
                      <a:pt x="4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51" y="0"/>
                      <a:pt x="252" y="1"/>
                      <a:pt x="253" y="2"/>
                    </a:cubicBezTo>
                    <a:cubicBezTo>
                      <a:pt x="357" y="183"/>
                      <a:pt x="357" y="183"/>
                      <a:pt x="357" y="183"/>
                    </a:cubicBezTo>
                    <a:cubicBezTo>
                      <a:pt x="359" y="185"/>
                      <a:pt x="357" y="188"/>
                      <a:pt x="355" y="18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Freeform 122">
                <a:extLst>
                  <a:ext uri="{FF2B5EF4-FFF2-40B4-BE49-F238E27FC236}">
                    <a16:creationId xmlns:a16="http://schemas.microsoft.com/office/drawing/2014/main" id="{8AC677B2-8208-465E-AA79-DA07DF5B1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5863" y="5730875"/>
                <a:ext cx="1204913" cy="449262"/>
              </a:xfrm>
              <a:custGeom>
                <a:avLst/>
                <a:gdLst>
                  <a:gd name="T0" fmla="*/ 7 w 428"/>
                  <a:gd name="T1" fmla="*/ 0 h 159"/>
                  <a:gd name="T2" fmla="*/ 0 w 428"/>
                  <a:gd name="T3" fmla="*/ 100 h 159"/>
                  <a:gd name="T4" fmla="*/ 3 w 428"/>
                  <a:gd name="T5" fmla="*/ 104 h 159"/>
                  <a:gd name="T6" fmla="*/ 195 w 428"/>
                  <a:gd name="T7" fmla="*/ 158 h 159"/>
                  <a:gd name="T8" fmla="*/ 210 w 428"/>
                  <a:gd name="T9" fmla="*/ 158 h 159"/>
                  <a:gd name="T10" fmla="*/ 424 w 428"/>
                  <a:gd name="T11" fmla="*/ 106 h 159"/>
                  <a:gd name="T12" fmla="*/ 425 w 428"/>
                  <a:gd name="T13" fmla="*/ 99 h 159"/>
                  <a:gd name="T14" fmla="*/ 313 w 428"/>
                  <a:gd name="T15" fmla="*/ 6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8" h="159">
                    <a:moveTo>
                      <a:pt x="7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2"/>
                      <a:pt x="1" y="104"/>
                      <a:pt x="3" y="104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200" y="159"/>
                      <a:pt x="205" y="159"/>
                      <a:pt x="210" y="158"/>
                    </a:cubicBezTo>
                    <a:cubicBezTo>
                      <a:pt x="424" y="106"/>
                      <a:pt x="424" y="106"/>
                      <a:pt x="424" y="106"/>
                    </a:cubicBezTo>
                    <a:cubicBezTo>
                      <a:pt x="428" y="105"/>
                      <a:pt x="428" y="100"/>
                      <a:pt x="425" y="99"/>
                    </a:cubicBezTo>
                    <a:cubicBezTo>
                      <a:pt x="313" y="69"/>
                      <a:pt x="313" y="69"/>
                      <a:pt x="313" y="69"/>
                    </a:cubicBezTo>
                  </a:path>
                </a:pathLst>
              </a:custGeom>
              <a:noFill/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AA6C627-14A1-45E2-A788-20F1A2B91BCF}"/>
              </a:ext>
            </a:extLst>
          </p:cNvPr>
          <p:cNvGrpSpPr/>
          <p:nvPr/>
        </p:nvGrpSpPr>
        <p:grpSpPr>
          <a:xfrm>
            <a:off x="9906189" y="2108304"/>
            <a:ext cx="1403891" cy="688869"/>
            <a:chOff x="3914032" y="5258339"/>
            <a:chExt cx="2624545" cy="128782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3FBDA4E-D028-40E5-BD53-B8A360E74F97}"/>
                </a:ext>
              </a:extLst>
            </p:cNvPr>
            <p:cNvGrpSpPr/>
            <p:nvPr/>
          </p:nvGrpSpPr>
          <p:grpSpPr>
            <a:xfrm>
              <a:off x="3914032" y="5258339"/>
              <a:ext cx="2624545" cy="1287827"/>
              <a:chOff x="3914032" y="4934489"/>
              <a:chExt cx="2624545" cy="1287827"/>
            </a:xfrm>
          </p:grpSpPr>
          <p:sp>
            <p:nvSpPr>
              <p:cNvPr id="180" name="Text Placeholder 21">
                <a:extLst>
                  <a:ext uri="{FF2B5EF4-FFF2-40B4-BE49-F238E27FC236}">
                    <a16:creationId xmlns:a16="http://schemas.microsoft.com/office/drawing/2014/main" id="{34823AED-8A49-4834-A20E-B9A9989F72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4032" y="5599061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Azure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62B94FE8-9028-4514-A65D-46C5E8123A61}"/>
                  </a:ext>
                </a:extLst>
              </p:cNvPr>
              <p:cNvSpPr/>
              <p:nvPr/>
            </p:nvSpPr>
            <p:spPr bwMode="auto">
              <a:xfrm>
                <a:off x="4888896" y="4934489"/>
                <a:ext cx="648226" cy="6482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34117D18-D39F-41B3-BC9B-E7DDA25E7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1052"/>
            <a:stretch/>
          </p:blipFill>
          <p:spPr>
            <a:xfrm>
              <a:off x="4980725" y="5354699"/>
              <a:ext cx="458980" cy="39897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2EA521-7838-4AAB-95D3-C4270FADC7DD}"/>
              </a:ext>
            </a:extLst>
          </p:cNvPr>
          <p:cNvGrpSpPr/>
          <p:nvPr/>
        </p:nvGrpSpPr>
        <p:grpSpPr>
          <a:xfrm>
            <a:off x="7662365" y="3652372"/>
            <a:ext cx="3670967" cy="692233"/>
            <a:chOff x="7791513" y="2260704"/>
            <a:chExt cx="3670967" cy="69223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330E217-9CA8-4EB3-B5CA-EA5403CAE8CD}"/>
                </a:ext>
              </a:extLst>
            </p:cNvPr>
            <p:cNvGrpSpPr/>
            <p:nvPr/>
          </p:nvGrpSpPr>
          <p:grpSpPr>
            <a:xfrm>
              <a:off x="9302897" y="2260704"/>
              <a:ext cx="1403891" cy="692233"/>
              <a:chOff x="2666019" y="4946007"/>
              <a:chExt cx="2624545" cy="1294116"/>
            </a:xfrm>
          </p:grpSpPr>
          <p:sp>
            <p:nvSpPr>
              <p:cNvPr id="98" name="Text Placeholder 21">
                <a:extLst>
                  <a:ext uri="{FF2B5EF4-FFF2-40B4-BE49-F238E27FC236}">
                    <a16:creationId xmlns:a16="http://schemas.microsoft.com/office/drawing/2014/main" id="{236DC977-3521-4067-A9E8-259215E1E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6019" y="5616868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On-prem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E0F1147-BAF4-4BE9-B978-02F1BD1B8568}"/>
                  </a:ext>
                </a:extLst>
              </p:cNvPr>
              <p:cNvSpPr/>
              <p:nvPr/>
            </p:nvSpPr>
            <p:spPr bwMode="auto">
              <a:xfrm>
                <a:off x="3654179" y="4946007"/>
                <a:ext cx="648226" cy="6482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7795CB3-653D-4C1E-96F0-C7E4FD683518}"/>
                  </a:ext>
                </a:extLst>
              </p:cNvPr>
              <p:cNvGrpSpPr/>
              <p:nvPr/>
            </p:nvGrpSpPr>
            <p:grpSpPr>
              <a:xfrm>
                <a:off x="3870227" y="5100013"/>
                <a:ext cx="263974" cy="338085"/>
                <a:chOff x="6654800" y="5372100"/>
                <a:chExt cx="593725" cy="760413"/>
              </a:xfrm>
            </p:grpSpPr>
            <p:sp>
              <p:nvSpPr>
                <p:cNvPr id="101" name="Freeform 130">
                  <a:extLst>
                    <a:ext uri="{FF2B5EF4-FFF2-40B4-BE49-F238E27FC236}">
                      <a16:creationId xmlns:a16="http://schemas.microsoft.com/office/drawing/2014/main" id="{5DFFDA62-C260-433A-853F-B06A7EB3E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4800" y="5372100"/>
                  <a:ext cx="433387" cy="760412"/>
                </a:xfrm>
                <a:custGeom>
                  <a:avLst/>
                  <a:gdLst>
                    <a:gd name="T0" fmla="*/ 161 w 273"/>
                    <a:gd name="T1" fmla="*/ 479 h 479"/>
                    <a:gd name="T2" fmla="*/ 0 w 273"/>
                    <a:gd name="T3" fmla="*/ 479 h 479"/>
                    <a:gd name="T4" fmla="*/ 0 w 273"/>
                    <a:gd name="T5" fmla="*/ 0 h 479"/>
                    <a:gd name="T6" fmla="*/ 273 w 273"/>
                    <a:gd name="T7" fmla="*/ 0 h 479"/>
                    <a:gd name="T8" fmla="*/ 273 w 273"/>
                    <a:gd name="T9" fmla="*/ 185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479">
                      <a:moveTo>
                        <a:pt x="161" y="479"/>
                      </a:moveTo>
                      <a:lnTo>
                        <a:pt x="0" y="479"/>
                      </a:lnTo>
                      <a:lnTo>
                        <a:pt x="0" y="0"/>
                      </a:lnTo>
                      <a:lnTo>
                        <a:pt x="273" y="0"/>
                      </a:lnTo>
                      <a:lnTo>
                        <a:pt x="273" y="185"/>
                      </a:ln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34">
                  <a:extLst>
                    <a:ext uri="{FF2B5EF4-FFF2-40B4-BE49-F238E27FC236}">
                      <a16:creationId xmlns:a16="http://schemas.microsoft.com/office/drawing/2014/main" id="{67C27729-4BCE-4E5E-BB5A-80CE7C4FB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0388" y="5665788"/>
                  <a:ext cx="338137" cy="466725"/>
                </a:xfrm>
                <a:prstGeom prst="rect">
                  <a:avLst/>
                </a:pr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35">
                  <a:extLst>
                    <a:ext uri="{FF2B5EF4-FFF2-40B4-BE49-F238E27FC236}">
                      <a16:creationId xmlns:a16="http://schemas.microsoft.com/office/drawing/2014/main" id="{2019BF02-30A2-4B4B-A2A5-9BBCDC288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7388" y="6008688"/>
                  <a:ext cx="79375" cy="123825"/>
                </a:xfrm>
                <a:custGeom>
                  <a:avLst/>
                  <a:gdLst>
                    <a:gd name="T0" fmla="*/ 28 w 28"/>
                    <a:gd name="T1" fmla="*/ 44 h 44"/>
                    <a:gd name="T2" fmla="*/ 1 w 28"/>
                    <a:gd name="T3" fmla="*/ 44 h 44"/>
                    <a:gd name="T4" fmla="*/ 0 w 28"/>
                    <a:gd name="T5" fmla="*/ 43 h 44"/>
                    <a:gd name="T6" fmla="*/ 0 w 28"/>
                    <a:gd name="T7" fmla="*/ 0 h 44"/>
                    <a:gd name="T8" fmla="*/ 1 w 28"/>
                    <a:gd name="T9" fmla="*/ 0 h 44"/>
                    <a:gd name="T10" fmla="*/ 28 w 28"/>
                    <a:gd name="T11" fmla="*/ 0 h 44"/>
                    <a:gd name="T12" fmla="*/ 28 w 28"/>
                    <a:gd name="T13" fmla="*/ 0 h 44"/>
                    <a:gd name="T14" fmla="*/ 28 w 28"/>
                    <a:gd name="T15" fmla="*/ 43 h 44"/>
                    <a:gd name="T16" fmla="*/ 28 w 28"/>
                    <a:gd name="T1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44">
                      <a:moveTo>
                        <a:pt x="28" y="44"/>
                      </a:move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4"/>
                        <a:pt x="0" y="4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28" y="44"/>
                        <a:pt x="28" y="44"/>
                        <a:pt x="28" y="44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91C2007-2924-41CC-B0B6-61CC3E83096C}"/>
                </a:ext>
              </a:extLst>
            </p:cNvPr>
            <p:cNvGrpSpPr/>
            <p:nvPr/>
          </p:nvGrpSpPr>
          <p:grpSpPr>
            <a:xfrm>
              <a:off x="8547204" y="2260704"/>
              <a:ext cx="1403891" cy="688869"/>
              <a:chOff x="1359330" y="4934489"/>
              <a:chExt cx="2624545" cy="1287827"/>
            </a:xfrm>
          </p:grpSpPr>
          <p:sp>
            <p:nvSpPr>
              <p:cNvPr id="129" name="Text Placeholder 21">
                <a:extLst>
                  <a:ext uri="{FF2B5EF4-FFF2-40B4-BE49-F238E27FC236}">
                    <a16:creationId xmlns:a16="http://schemas.microsoft.com/office/drawing/2014/main" id="{0A2AD983-7980-462C-98FA-F9251A22A5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9330" y="5599061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Any cloud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390481B-EEB2-4F58-AB24-D230C9DECF8A}"/>
                  </a:ext>
                </a:extLst>
              </p:cNvPr>
              <p:cNvSpPr/>
              <p:nvPr/>
            </p:nvSpPr>
            <p:spPr bwMode="auto">
              <a:xfrm>
                <a:off x="2352769" y="4934489"/>
                <a:ext cx="648226" cy="6482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54BC4879-87C9-42B1-ACB1-CFE1065E3857}"/>
                  </a:ext>
                </a:extLst>
              </p:cNvPr>
              <p:cNvGrpSpPr/>
              <p:nvPr/>
            </p:nvGrpSpPr>
            <p:grpSpPr>
              <a:xfrm>
                <a:off x="2471148" y="5183526"/>
                <a:ext cx="411469" cy="192330"/>
                <a:chOff x="8529638" y="5526088"/>
                <a:chExt cx="1120775" cy="523875"/>
              </a:xfrm>
            </p:grpSpPr>
            <p:sp>
              <p:nvSpPr>
                <p:cNvPr id="184" name="Freeform 139">
                  <a:extLst>
                    <a:ext uri="{FF2B5EF4-FFF2-40B4-BE49-F238E27FC236}">
                      <a16:creationId xmlns:a16="http://schemas.microsoft.com/office/drawing/2014/main" id="{728B10B3-EF89-43E2-B249-BCF925693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9563" y="5526088"/>
                  <a:ext cx="450850" cy="415925"/>
                </a:xfrm>
                <a:custGeom>
                  <a:avLst/>
                  <a:gdLst>
                    <a:gd name="T0" fmla="*/ 52 w 160"/>
                    <a:gd name="T1" fmla="*/ 146 h 146"/>
                    <a:gd name="T2" fmla="*/ 113 w 160"/>
                    <a:gd name="T3" fmla="*/ 146 h 146"/>
                    <a:gd name="T4" fmla="*/ 147 w 160"/>
                    <a:gd name="T5" fmla="*/ 132 h 146"/>
                    <a:gd name="T6" fmla="*/ 160 w 160"/>
                    <a:gd name="T7" fmla="*/ 98 h 146"/>
                    <a:gd name="T8" fmla="*/ 147 w 160"/>
                    <a:gd name="T9" fmla="*/ 64 h 146"/>
                    <a:gd name="T10" fmla="*/ 126 w 160"/>
                    <a:gd name="T11" fmla="*/ 52 h 146"/>
                    <a:gd name="T12" fmla="*/ 126 w 160"/>
                    <a:gd name="T13" fmla="*/ 48 h 146"/>
                    <a:gd name="T14" fmla="*/ 113 w 160"/>
                    <a:gd name="T15" fmla="*/ 14 h 146"/>
                    <a:gd name="T16" fmla="*/ 79 w 160"/>
                    <a:gd name="T17" fmla="*/ 0 h 146"/>
                    <a:gd name="T18" fmla="*/ 79 w 160"/>
                    <a:gd name="T19" fmla="*/ 0 h 146"/>
                    <a:gd name="T20" fmla="*/ 38 w 160"/>
                    <a:gd name="T21" fmla="*/ 23 h 146"/>
                    <a:gd name="T22" fmla="*/ 20 w 160"/>
                    <a:gd name="T23" fmla="*/ 20 h 146"/>
                    <a:gd name="T24" fmla="*/ 0 w 160"/>
                    <a:gd name="T25" fmla="*/ 24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0" h="146">
                      <a:moveTo>
                        <a:pt x="52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26" y="146"/>
                        <a:pt x="138" y="141"/>
                        <a:pt x="147" y="132"/>
                      </a:cubicBezTo>
                      <a:cubicBezTo>
                        <a:pt x="155" y="123"/>
                        <a:pt x="160" y="111"/>
                        <a:pt x="160" y="98"/>
                      </a:cubicBezTo>
                      <a:cubicBezTo>
                        <a:pt x="160" y="85"/>
                        <a:pt x="155" y="73"/>
                        <a:pt x="147" y="64"/>
                      </a:cubicBezTo>
                      <a:cubicBezTo>
                        <a:pt x="141" y="58"/>
                        <a:pt x="134" y="54"/>
                        <a:pt x="126" y="52"/>
                      </a:cubicBezTo>
                      <a:cubicBezTo>
                        <a:pt x="126" y="51"/>
                        <a:pt x="126" y="49"/>
                        <a:pt x="126" y="48"/>
                      </a:cubicBezTo>
                      <a:cubicBezTo>
                        <a:pt x="126" y="36"/>
                        <a:pt x="121" y="24"/>
                        <a:pt x="113" y="14"/>
                      </a:cubicBezTo>
                      <a:cubicBezTo>
                        <a:pt x="104" y="5"/>
                        <a:pt x="92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62" y="0"/>
                        <a:pt x="47" y="9"/>
                        <a:pt x="38" y="23"/>
                      </a:cubicBezTo>
                      <a:cubicBezTo>
                        <a:pt x="33" y="21"/>
                        <a:pt x="26" y="20"/>
                        <a:pt x="20" y="20"/>
                      </a:cubicBezTo>
                      <a:cubicBezTo>
                        <a:pt x="13" y="20"/>
                        <a:pt x="6" y="21"/>
                        <a:pt x="0" y="24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40">
                  <a:extLst>
                    <a:ext uri="{FF2B5EF4-FFF2-40B4-BE49-F238E27FC236}">
                      <a16:creationId xmlns:a16="http://schemas.microsoft.com/office/drawing/2014/main" id="{67592A21-7964-4858-A549-557DB52361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9638" y="5529263"/>
                  <a:ext cx="825500" cy="520700"/>
                </a:xfrm>
                <a:custGeom>
                  <a:avLst/>
                  <a:gdLst>
                    <a:gd name="T0" fmla="*/ 192 w 293"/>
                    <a:gd name="T1" fmla="*/ 0 h 183"/>
                    <a:gd name="T2" fmla="*/ 141 w 293"/>
                    <a:gd name="T3" fmla="*/ 30 h 183"/>
                    <a:gd name="T4" fmla="*/ 118 w 293"/>
                    <a:gd name="T5" fmla="*/ 25 h 183"/>
                    <a:gd name="T6" fmla="*/ 76 w 293"/>
                    <a:gd name="T7" fmla="*/ 41 h 183"/>
                    <a:gd name="T8" fmla="*/ 62 w 293"/>
                    <a:gd name="T9" fmla="*/ 63 h 183"/>
                    <a:gd name="T10" fmla="*/ 60 w 293"/>
                    <a:gd name="T11" fmla="*/ 63 h 183"/>
                    <a:gd name="T12" fmla="*/ 18 w 293"/>
                    <a:gd name="T13" fmla="*/ 81 h 183"/>
                    <a:gd name="T14" fmla="*/ 0 w 293"/>
                    <a:gd name="T15" fmla="*/ 123 h 183"/>
                    <a:gd name="T16" fmla="*/ 18 w 293"/>
                    <a:gd name="T17" fmla="*/ 165 h 183"/>
                    <a:gd name="T18" fmla="*/ 60 w 293"/>
                    <a:gd name="T19" fmla="*/ 183 h 183"/>
                    <a:gd name="T20" fmla="*/ 234 w 293"/>
                    <a:gd name="T21" fmla="*/ 183 h 183"/>
                    <a:gd name="T22" fmla="*/ 276 w 293"/>
                    <a:gd name="T23" fmla="*/ 165 h 183"/>
                    <a:gd name="T24" fmla="*/ 293 w 293"/>
                    <a:gd name="T25" fmla="*/ 123 h 183"/>
                    <a:gd name="T26" fmla="*/ 276 w 293"/>
                    <a:gd name="T27" fmla="*/ 81 h 183"/>
                    <a:gd name="T28" fmla="*/ 250 w 293"/>
                    <a:gd name="T29" fmla="*/ 65 h 183"/>
                    <a:gd name="T30" fmla="*/ 250 w 293"/>
                    <a:gd name="T31" fmla="*/ 61 h 183"/>
                    <a:gd name="T32" fmla="*/ 234 w 293"/>
                    <a:gd name="T33" fmla="*/ 19 h 183"/>
                    <a:gd name="T34" fmla="*/ 192 w 293"/>
                    <a:gd name="T35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93" h="183">
                      <a:moveTo>
                        <a:pt x="192" y="0"/>
                      </a:moveTo>
                      <a:cubicBezTo>
                        <a:pt x="171" y="0"/>
                        <a:pt x="152" y="12"/>
                        <a:pt x="141" y="30"/>
                      </a:cubicBezTo>
                      <a:cubicBezTo>
                        <a:pt x="134" y="27"/>
                        <a:pt x="126" y="25"/>
                        <a:pt x="118" y="25"/>
                      </a:cubicBezTo>
                      <a:cubicBezTo>
                        <a:pt x="102" y="25"/>
                        <a:pt x="88" y="31"/>
                        <a:pt x="76" y="41"/>
                      </a:cubicBezTo>
                      <a:cubicBezTo>
                        <a:pt x="70" y="47"/>
                        <a:pt x="65" y="55"/>
                        <a:pt x="62" y="63"/>
                      </a:cubicBezTo>
                      <a:cubicBezTo>
                        <a:pt x="61" y="63"/>
                        <a:pt x="60" y="63"/>
                        <a:pt x="60" y="63"/>
                      </a:cubicBezTo>
                      <a:cubicBezTo>
                        <a:pt x="44" y="63"/>
                        <a:pt x="29" y="69"/>
                        <a:pt x="18" y="81"/>
                      </a:cubicBezTo>
                      <a:cubicBezTo>
                        <a:pt x="6" y="92"/>
                        <a:pt x="0" y="107"/>
                        <a:pt x="0" y="123"/>
                      </a:cubicBezTo>
                      <a:cubicBezTo>
                        <a:pt x="0" y="139"/>
                        <a:pt x="6" y="154"/>
                        <a:pt x="18" y="165"/>
                      </a:cubicBezTo>
                      <a:cubicBezTo>
                        <a:pt x="29" y="177"/>
                        <a:pt x="44" y="183"/>
                        <a:pt x="60" y="183"/>
                      </a:cubicBezTo>
                      <a:cubicBezTo>
                        <a:pt x="234" y="183"/>
                        <a:pt x="234" y="183"/>
                        <a:pt x="234" y="183"/>
                      </a:cubicBezTo>
                      <a:cubicBezTo>
                        <a:pt x="250" y="183"/>
                        <a:pt x="265" y="177"/>
                        <a:pt x="276" y="165"/>
                      </a:cubicBezTo>
                      <a:cubicBezTo>
                        <a:pt x="287" y="154"/>
                        <a:pt x="293" y="139"/>
                        <a:pt x="293" y="123"/>
                      </a:cubicBezTo>
                      <a:cubicBezTo>
                        <a:pt x="293" y="107"/>
                        <a:pt x="287" y="92"/>
                        <a:pt x="276" y="81"/>
                      </a:cubicBezTo>
                      <a:cubicBezTo>
                        <a:pt x="269" y="73"/>
                        <a:pt x="260" y="68"/>
                        <a:pt x="250" y="65"/>
                      </a:cubicBezTo>
                      <a:cubicBezTo>
                        <a:pt x="250" y="64"/>
                        <a:pt x="250" y="62"/>
                        <a:pt x="250" y="61"/>
                      </a:cubicBezTo>
                      <a:cubicBezTo>
                        <a:pt x="250" y="45"/>
                        <a:pt x="245" y="30"/>
                        <a:pt x="234" y="19"/>
                      </a:cubicBezTo>
                      <a:cubicBezTo>
                        <a:pt x="223" y="7"/>
                        <a:pt x="208" y="0"/>
                        <a:pt x="192" y="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E8A00EF-2275-4E6D-9136-9EFECD451E13}"/>
                </a:ext>
              </a:extLst>
            </p:cNvPr>
            <p:cNvGrpSpPr/>
            <p:nvPr/>
          </p:nvGrpSpPr>
          <p:grpSpPr>
            <a:xfrm>
              <a:off x="7791513" y="2260704"/>
              <a:ext cx="1403889" cy="688504"/>
              <a:chOff x="7583" y="4935170"/>
              <a:chExt cx="2624545" cy="1287145"/>
            </a:xfrm>
          </p:grpSpPr>
          <p:sp>
            <p:nvSpPr>
              <p:cNvPr id="187" name="Text Placeholder 21">
                <a:extLst>
                  <a:ext uri="{FF2B5EF4-FFF2-40B4-BE49-F238E27FC236}">
                    <a16:creationId xmlns:a16="http://schemas.microsoft.com/office/drawing/2014/main" id="{08061E22-4577-44E2-894C-852E21A7BB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3" y="5599060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Local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4BC68FB-806F-43DA-80CC-AAFAA6BF064B}"/>
                  </a:ext>
                </a:extLst>
              </p:cNvPr>
              <p:cNvSpPr/>
              <p:nvPr/>
            </p:nvSpPr>
            <p:spPr bwMode="auto">
              <a:xfrm>
                <a:off x="995743" y="4935170"/>
                <a:ext cx="648226" cy="6482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68D4B51-CA1F-4027-A032-5E110EE157A7}"/>
                  </a:ext>
                </a:extLst>
              </p:cNvPr>
              <p:cNvGrpSpPr/>
              <p:nvPr/>
            </p:nvGrpSpPr>
            <p:grpSpPr>
              <a:xfrm>
                <a:off x="1089469" y="5125842"/>
                <a:ext cx="479455" cy="280723"/>
                <a:chOff x="2324101" y="5397500"/>
                <a:chExt cx="1336675" cy="782637"/>
              </a:xfrm>
            </p:grpSpPr>
            <p:sp>
              <p:nvSpPr>
                <p:cNvPr id="190" name="Freeform 121">
                  <a:extLst>
                    <a:ext uri="{FF2B5EF4-FFF2-40B4-BE49-F238E27FC236}">
                      <a16:creationId xmlns:a16="http://schemas.microsoft.com/office/drawing/2014/main" id="{12819843-EA53-4A44-BC7B-090018CCE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101" y="5397500"/>
                  <a:ext cx="1011238" cy="666750"/>
                </a:xfrm>
                <a:custGeom>
                  <a:avLst/>
                  <a:gdLst>
                    <a:gd name="T0" fmla="*/ 355 w 359"/>
                    <a:gd name="T1" fmla="*/ 188 h 236"/>
                    <a:gd name="T2" fmla="*/ 113 w 359"/>
                    <a:gd name="T3" fmla="*/ 236 h 236"/>
                    <a:gd name="T4" fmla="*/ 109 w 359"/>
                    <a:gd name="T5" fmla="*/ 234 h 236"/>
                    <a:gd name="T6" fmla="*/ 1 w 359"/>
                    <a:gd name="T7" fmla="*/ 5 h 236"/>
                    <a:gd name="T8" fmla="*/ 4 w 359"/>
                    <a:gd name="T9" fmla="*/ 0 h 236"/>
                    <a:gd name="T10" fmla="*/ 250 w 359"/>
                    <a:gd name="T11" fmla="*/ 0 h 236"/>
                    <a:gd name="T12" fmla="*/ 253 w 359"/>
                    <a:gd name="T13" fmla="*/ 2 h 236"/>
                    <a:gd name="T14" fmla="*/ 357 w 359"/>
                    <a:gd name="T15" fmla="*/ 183 h 236"/>
                    <a:gd name="T16" fmla="*/ 355 w 359"/>
                    <a:gd name="T17" fmla="*/ 188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236">
                      <a:moveTo>
                        <a:pt x="355" y="188"/>
                      </a:moveTo>
                      <a:cubicBezTo>
                        <a:pt x="113" y="236"/>
                        <a:pt x="113" y="236"/>
                        <a:pt x="113" y="236"/>
                      </a:cubicBezTo>
                      <a:cubicBezTo>
                        <a:pt x="111" y="236"/>
                        <a:pt x="110" y="236"/>
                        <a:pt x="109" y="23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0"/>
                        <a:pt x="4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1" y="0"/>
                        <a:pt x="252" y="1"/>
                        <a:pt x="253" y="2"/>
                      </a:cubicBezTo>
                      <a:cubicBezTo>
                        <a:pt x="357" y="183"/>
                        <a:pt x="357" y="183"/>
                        <a:pt x="357" y="183"/>
                      </a:cubicBezTo>
                      <a:cubicBezTo>
                        <a:pt x="359" y="185"/>
                        <a:pt x="357" y="188"/>
                        <a:pt x="355" y="188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22">
                  <a:extLst>
                    <a:ext uri="{FF2B5EF4-FFF2-40B4-BE49-F238E27FC236}">
                      <a16:creationId xmlns:a16="http://schemas.microsoft.com/office/drawing/2014/main" id="{A3AB2374-F22D-412A-B9FA-12A7FAE371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5863" y="5730875"/>
                  <a:ext cx="1204913" cy="449262"/>
                </a:xfrm>
                <a:custGeom>
                  <a:avLst/>
                  <a:gdLst>
                    <a:gd name="T0" fmla="*/ 7 w 428"/>
                    <a:gd name="T1" fmla="*/ 0 h 159"/>
                    <a:gd name="T2" fmla="*/ 0 w 428"/>
                    <a:gd name="T3" fmla="*/ 100 h 159"/>
                    <a:gd name="T4" fmla="*/ 3 w 428"/>
                    <a:gd name="T5" fmla="*/ 104 h 159"/>
                    <a:gd name="T6" fmla="*/ 195 w 428"/>
                    <a:gd name="T7" fmla="*/ 158 h 159"/>
                    <a:gd name="T8" fmla="*/ 210 w 428"/>
                    <a:gd name="T9" fmla="*/ 158 h 159"/>
                    <a:gd name="T10" fmla="*/ 424 w 428"/>
                    <a:gd name="T11" fmla="*/ 106 h 159"/>
                    <a:gd name="T12" fmla="*/ 425 w 428"/>
                    <a:gd name="T13" fmla="*/ 99 h 159"/>
                    <a:gd name="T14" fmla="*/ 313 w 428"/>
                    <a:gd name="T15" fmla="*/ 6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8" h="159">
                      <a:moveTo>
                        <a:pt x="7" y="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2"/>
                        <a:pt x="1" y="104"/>
                        <a:pt x="3" y="104"/>
                      </a:cubicBezTo>
                      <a:cubicBezTo>
                        <a:pt x="195" y="158"/>
                        <a:pt x="195" y="158"/>
                        <a:pt x="195" y="158"/>
                      </a:cubicBezTo>
                      <a:cubicBezTo>
                        <a:pt x="200" y="159"/>
                        <a:pt x="205" y="159"/>
                        <a:pt x="210" y="158"/>
                      </a:cubicBezTo>
                      <a:cubicBezTo>
                        <a:pt x="424" y="106"/>
                        <a:pt x="424" y="106"/>
                        <a:pt x="424" y="106"/>
                      </a:cubicBezTo>
                      <a:cubicBezTo>
                        <a:pt x="428" y="105"/>
                        <a:pt x="428" y="100"/>
                        <a:pt x="425" y="99"/>
                      </a:cubicBezTo>
                      <a:cubicBezTo>
                        <a:pt x="313" y="69"/>
                        <a:pt x="313" y="69"/>
                        <a:pt x="313" y="6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1123D33-7990-47BC-A978-5728801C0565}"/>
                </a:ext>
              </a:extLst>
            </p:cNvPr>
            <p:cNvGrpSpPr/>
            <p:nvPr/>
          </p:nvGrpSpPr>
          <p:grpSpPr>
            <a:xfrm>
              <a:off x="10058589" y="2260704"/>
              <a:ext cx="1403891" cy="688869"/>
              <a:chOff x="3914032" y="5258339"/>
              <a:chExt cx="2624545" cy="1287827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C73DC56-D95D-4A8B-A29B-738C8A85F6E0}"/>
                  </a:ext>
                </a:extLst>
              </p:cNvPr>
              <p:cNvGrpSpPr/>
              <p:nvPr/>
            </p:nvGrpSpPr>
            <p:grpSpPr>
              <a:xfrm>
                <a:off x="3914032" y="5258339"/>
                <a:ext cx="2624545" cy="1287827"/>
                <a:chOff x="3914032" y="4934489"/>
                <a:chExt cx="2624545" cy="1287827"/>
              </a:xfrm>
            </p:grpSpPr>
            <p:sp>
              <p:nvSpPr>
                <p:cNvPr id="195" name="Text Placeholder 21">
                  <a:extLst>
                    <a:ext uri="{FF2B5EF4-FFF2-40B4-BE49-F238E27FC236}">
                      <a16:creationId xmlns:a16="http://schemas.microsoft.com/office/drawing/2014/main" id="{7D70ECBC-07DA-4BBD-9488-D9061E8C97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4032" y="5599061"/>
                  <a:ext cx="2624545" cy="6232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lIns="89642" tIns="89642" rIns="89642" bIns="89642">
                  <a:spAutoFit/>
                </a:bodyPr>
                <a:lstStyle>
                  <a:lvl1pPr marL="0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ＭＳ Ｐゴシック" charset="0"/>
                      <a:cs typeface="Segoe UI Semibold" panose="020B0702040204020203" pitchFamily="34" charset="0"/>
                    </a:defRPr>
                  </a:lvl1pPr>
                  <a:lvl2pPr marL="336145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560241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784338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1008434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931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195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454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718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05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90000"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39B5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ＭＳ Ｐゴシック" charset="0"/>
                    </a:rPr>
                    <a:t>Azure</a:t>
                  </a: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0D1FEE0B-F324-42E2-8EF3-27FB394BA522}"/>
                    </a:ext>
                  </a:extLst>
                </p:cNvPr>
                <p:cNvSpPr/>
                <p:nvPr/>
              </p:nvSpPr>
              <p:spPr bwMode="auto">
                <a:xfrm>
                  <a:off x="4888896" y="4934489"/>
                  <a:ext cx="648226" cy="64822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194" name="Graphic 193">
                <a:extLst>
                  <a:ext uri="{FF2B5EF4-FFF2-40B4-BE49-F238E27FC236}">
                    <a16:creationId xmlns:a16="http://schemas.microsoft.com/office/drawing/2014/main" id="{2FE3944D-2129-4EA5-A9B6-F4173AFD4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11052"/>
              <a:stretch/>
            </p:blipFill>
            <p:spPr>
              <a:xfrm>
                <a:off x="4980725" y="5354699"/>
                <a:ext cx="458980" cy="398976"/>
              </a:xfrm>
              <a:prstGeom prst="rect">
                <a:avLst/>
              </a:prstGeom>
            </p:spPr>
          </p:pic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F3967CC-BF1B-42D2-B64E-19A88945AA6B}"/>
              </a:ext>
            </a:extLst>
          </p:cNvPr>
          <p:cNvGrpSpPr/>
          <p:nvPr/>
        </p:nvGrpSpPr>
        <p:grpSpPr>
          <a:xfrm>
            <a:off x="7668421" y="5249580"/>
            <a:ext cx="3670967" cy="692233"/>
            <a:chOff x="7791513" y="2260704"/>
            <a:chExt cx="3670967" cy="69223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7039090-3263-4A12-871A-D944DDD802B1}"/>
                </a:ext>
              </a:extLst>
            </p:cNvPr>
            <p:cNvGrpSpPr/>
            <p:nvPr/>
          </p:nvGrpSpPr>
          <p:grpSpPr>
            <a:xfrm>
              <a:off x="9302897" y="2260704"/>
              <a:ext cx="1403891" cy="692233"/>
              <a:chOff x="2666019" y="4946007"/>
              <a:chExt cx="2624545" cy="1294116"/>
            </a:xfrm>
          </p:grpSpPr>
          <p:sp>
            <p:nvSpPr>
              <p:cNvPr id="216" name="Text Placeholder 21">
                <a:extLst>
                  <a:ext uri="{FF2B5EF4-FFF2-40B4-BE49-F238E27FC236}">
                    <a16:creationId xmlns:a16="http://schemas.microsoft.com/office/drawing/2014/main" id="{CDA820F2-8D1F-4FD2-8C8E-45829AF8E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6019" y="5616868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On-prem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26EA79F-060A-4194-BE85-5DC6208AC76B}"/>
                  </a:ext>
                </a:extLst>
              </p:cNvPr>
              <p:cNvSpPr/>
              <p:nvPr/>
            </p:nvSpPr>
            <p:spPr bwMode="auto">
              <a:xfrm>
                <a:off x="3654179" y="4946007"/>
                <a:ext cx="648226" cy="6482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5B7308C5-D58A-4BD0-8B34-B1490A58CBBB}"/>
                  </a:ext>
                </a:extLst>
              </p:cNvPr>
              <p:cNvGrpSpPr/>
              <p:nvPr/>
            </p:nvGrpSpPr>
            <p:grpSpPr>
              <a:xfrm>
                <a:off x="3870227" y="5100013"/>
                <a:ext cx="263974" cy="338085"/>
                <a:chOff x="6654800" y="5372100"/>
                <a:chExt cx="593725" cy="760413"/>
              </a:xfrm>
            </p:grpSpPr>
            <p:sp>
              <p:nvSpPr>
                <p:cNvPr id="219" name="Freeform 130">
                  <a:extLst>
                    <a:ext uri="{FF2B5EF4-FFF2-40B4-BE49-F238E27FC236}">
                      <a16:creationId xmlns:a16="http://schemas.microsoft.com/office/drawing/2014/main" id="{EE148D3B-295B-4E3F-AB1C-12F80D346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4800" y="5372100"/>
                  <a:ext cx="433387" cy="760412"/>
                </a:xfrm>
                <a:custGeom>
                  <a:avLst/>
                  <a:gdLst>
                    <a:gd name="T0" fmla="*/ 161 w 273"/>
                    <a:gd name="T1" fmla="*/ 479 h 479"/>
                    <a:gd name="T2" fmla="*/ 0 w 273"/>
                    <a:gd name="T3" fmla="*/ 479 h 479"/>
                    <a:gd name="T4" fmla="*/ 0 w 273"/>
                    <a:gd name="T5" fmla="*/ 0 h 479"/>
                    <a:gd name="T6" fmla="*/ 273 w 273"/>
                    <a:gd name="T7" fmla="*/ 0 h 479"/>
                    <a:gd name="T8" fmla="*/ 273 w 273"/>
                    <a:gd name="T9" fmla="*/ 185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479">
                      <a:moveTo>
                        <a:pt x="161" y="479"/>
                      </a:moveTo>
                      <a:lnTo>
                        <a:pt x="0" y="479"/>
                      </a:lnTo>
                      <a:lnTo>
                        <a:pt x="0" y="0"/>
                      </a:lnTo>
                      <a:lnTo>
                        <a:pt x="273" y="0"/>
                      </a:lnTo>
                      <a:lnTo>
                        <a:pt x="273" y="185"/>
                      </a:ln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134">
                  <a:extLst>
                    <a:ext uri="{FF2B5EF4-FFF2-40B4-BE49-F238E27FC236}">
                      <a16:creationId xmlns:a16="http://schemas.microsoft.com/office/drawing/2014/main" id="{33DE693B-089F-4BE7-9CB3-598C4CF5E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0388" y="5665788"/>
                  <a:ext cx="338137" cy="466725"/>
                </a:xfrm>
                <a:prstGeom prst="rect">
                  <a:avLst/>
                </a:pr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135">
                  <a:extLst>
                    <a:ext uri="{FF2B5EF4-FFF2-40B4-BE49-F238E27FC236}">
                      <a16:creationId xmlns:a16="http://schemas.microsoft.com/office/drawing/2014/main" id="{4F973F30-EB2F-49DC-9C3A-2E027DB2F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7388" y="6008688"/>
                  <a:ext cx="79375" cy="123825"/>
                </a:xfrm>
                <a:custGeom>
                  <a:avLst/>
                  <a:gdLst>
                    <a:gd name="T0" fmla="*/ 28 w 28"/>
                    <a:gd name="T1" fmla="*/ 44 h 44"/>
                    <a:gd name="T2" fmla="*/ 1 w 28"/>
                    <a:gd name="T3" fmla="*/ 44 h 44"/>
                    <a:gd name="T4" fmla="*/ 0 w 28"/>
                    <a:gd name="T5" fmla="*/ 43 h 44"/>
                    <a:gd name="T6" fmla="*/ 0 w 28"/>
                    <a:gd name="T7" fmla="*/ 0 h 44"/>
                    <a:gd name="T8" fmla="*/ 1 w 28"/>
                    <a:gd name="T9" fmla="*/ 0 h 44"/>
                    <a:gd name="T10" fmla="*/ 28 w 28"/>
                    <a:gd name="T11" fmla="*/ 0 h 44"/>
                    <a:gd name="T12" fmla="*/ 28 w 28"/>
                    <a:gd name="T13" fmla="*/ 0 h 44"/>
                    <a:gd name="T14" fmla="*/ 28 w 28"/>
                    <a:gd name="T15" fmla="*/ 43 h 44"/>
                    <a:gd name="T16" fmla="*/ 28 w 28"/>
                    <a:gd name="T1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44">
                      <a:moveTo>
                        <a:pt x="28" y="44"/>
                      </a:move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4"/>
                        <a:pt x="0" y="4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28" y="44"/>
                        <a:pt x="28" y="44"/>
                        <a:pt x="28" y="44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9FE5875-87D7-4E48-B46D-8C6662CC57EE}"/>
                </a:ext>
              </a:extLst>
            </p:cNvPr>
            <p:cNvGrpSpPr/>
            <p:nvPr/>
          </p:nvGrpSpPr>
          <p:grpSpPr>
            <a:xfrm>
              <a:off x="8547204" y="2260704"/>
              <a:ext cx="1403891" cy="688869"/>
              <a:chOff x="1359330" y="4934489"/>
              <a:chExt cx="2624545" cy="1287827"/>
            </a:xfrm>
          </p:grpSpPr>
          <p:sp>
            <p:nvSpPr>
              <p:cNvPr id="211" name="Text Placeholder 21">
                <a:extLst>
                  <a:ext uri="{FF2B5EF4-FFF2-40B4-BE49-F238E27FC236}">
                    <a16:creationId xmlns:a16="http://schemas.microsoft.com/office/drawing/2014/main" id="{84746D46-E2C0-4064-B290-21291ED3A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9330" y="5599061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Any cloud</a:t>
                </a: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79B570E-C613-417C-9D11-521CD73DBF6E}"/>
                  </a:ext>
                </a:extLst>
              </p:cNvPr>
              <p:cNvSpPr/>
              <p:nvPr/>
            </p:nvSpPr>
            <p:spPr bwMode="auto">
              <a:xfrm>
                <a:off x="2352769" y="4934489"/>
                <a:ext cx="648226" cy="6482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2DD79E5A-F7F9-4288-96FD-663CBF480BCD}"/>
                  </a:ext>
                </a:extLst>
              </p:cNvPr>
              <p:cNvGrpSpPr/>
              <p:nvPr/>
            </p:nvGrpSpPr>
            <p:grpSpPr>
              <a:xfrm>
                <a:off x="2471148" y="5183526"/>
                <a:ext cx="411469" cy="192330"/>
                <a:chOff x="8529638" y="5526088"/>
                <a:chExt cx="1120775" cy="523875"/>
              </a:xfrm>
            </p:grpSpPr>
            <p:sp>
              <p:nvSpPr>
                <p:cNvPr id="214" name="Freeform 139">
                  <a:extLst>
                    <a:ext uri="{FF2B5EF4-FFF2-40B4-BE49-F238E27FC236}">
                      <a16:creationId xmlns:a16="http://schemas.microsoft.com/office/drawing/2014/main" id="{E639061C-9298-4071-B7A5-9FB0966FB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9563" y="5526088"/>
                  <a:ext cx="450850" cy="415925"/>
                </a:xfrm>
                <a:custGeom>
                  <a:avLst/>
                  <a:gdLst>
                    <a:gd name="T0" fmla="*/ 52 w 160"/>
                    <a:gd name="T1" fmla="*/ 146 h 146"/>
                    <a:gd name="T2" fmla="*/ 113 w 160"/>
                    <a:gd name="T3" fmla="*/ 146 h 146"/>
                    <a:gd name="T4" fmla="*/ 147 w 160"/>
                    <a:gd name="T5" fmla="*/ 132 h 146"/>
                    <a:gd name="T6" fmla="*/ 160 w 160"/>
                    <a:gd name="T7" fmla="*/ 98 h 146"/>
                    <a:gd name="T8" fmla="*/ 147 w 160"/>
                    <a:gd name="T9" fmla="*/ 64 h 146"/>
                    <a:gd name="T10" fmla="*/ 126 w 160"/>
                    <a:gd name="T11" fmla="*/ 52 h 146"/>
                    <a:gd name="T12" fmla="*/ 126 w 160"/>
                    <a:gd name="T13" fmla="*/ 48 h 146"/>
                    <a:gd name="T14" fmla="*/ 113 w 160"/>
                    <a:gd name="T15" fmla="*/ 14 h 146"/>
                    <a:gd name="T16" fmla="*/ 79 w 160"/>
                    <a:gd name="T17" fmla="*/ 0 h 146"/>
                    <a:gd name="T18" fmla="*/ 79 w 160"/>
                    <a:gd name="T19" fmla="*/ 0 h 146"/>
                    <a:gd name="T20" fmla="*/ 38 w 160"/>
                    <a:gd name="T21" fmla="*/ 23 h 146"/>
                    <a:gd name="T22" fmla="*/ 20 w 160"/>
                    <a:gd name="T23" fmla="*/ 20 h 146"/>
                    <a:gd name="T24" fmla="*/ 0 w 160"/>
                    <a:gd name="T25" fmla="*/ 24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0" h="146">
                      <a:moveTo>
                        <a:pt x="52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26" y="146"/>
                        <a:pt x="138" y="141"/>
                        <a:pt x="147" y="132"/>
                      </a:cubicBezTo>
                      <a:cubicBezTo>
                        <a:pt x="155" y="123"/>
                        <a:pt x="160" y="111"/>
                        <a:pt x="160" y="98"/>
                      </a:cubicBezTo>
                      <a:cubicBezTo>
                        <a:pt x="160" y="85"/>
                        <a:pt x="155" y="73"/>
                        <a:pt x="147" y="64"/>
                      </a:cubicBezTo>
                      <a:cubicBezTo>
                        <a:pt x="141" y="58"/>
                        <a:pt x="134" y="54"/>
                        <a:pt x="126" y="52"/>
                      </a:cubicBezTo>
                      <a:cubicBezTo>
                        <a:pt x="126" y="51"/>
                        <a:pt x="126" y="49"/>
                        <a:pt x="126" y="48"/>
                      </a:cubicBezTo>
                      <a:cubicBezTo>
                        <a:pt x="126" y="36"/>
                        <a:pt x="121" y="24"/>
                        <a:pt x="113" y="14"/>
                      </a:cubicBezTo>
                      <a:cubicBezTo>
                        <a:pt x="104" y="5"/>
                        <a:pt x="92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62" y="0"/>
                        <a:pt x="47" y="9"/>
                        <a:pt x="38" y="23"/>
                      </a:cubicBezTo>
                      <a:cubicBezTo>
                        <a:pt x="33" y="21"/>
                        <a:pt x="26" y="20"/>
                        <a:pt x="20" y="20"/>
                      </a:cubicBezTo>
                      <a:cubicBezTo>
                        <a:pt x="13" y="20"/>
                        <a:pt x="6" y="21"/>
                        <a:pt x="0" y="24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40">
                  <a:extLst>
                    <a:ext uri="{FF2B5EF4-FFF2-40B4-BE49-F238E27FC236}">
                      <a16:creationId xmlns:a16="http://schemas.microsoft.com/office/drawing/2014/main" id="{86B678D9-2ACF-4177-847B-EF23DA4EA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9638" y="5529263"/>
                  <a:ext cx="825500" cy="520700"/>
                </a:xfrm>
                <a:custGeom>
                  <a:avLst/>
                  <a:gdLst>
                    <a:gd name="T0" fmla="*/ 192 w 293"/>
                    <a:gd name="T1" fmla="*/ 0 h 183"/>
                    <a:gd name="T2" fmla="*/ 141 w 293"/>
                    <a:gd name="T3" fmla="*/ 30 h 183"/>
                    <a:gd name="T4" fmla="*/ 118 w 293"/>
                    <a:gd name="T5" fmla="*/ 25 h 183"/>
                    <a:gd name="T6" fmla="*/ 76 w 293"/>
                    <a:gd name="T7" fmla="*/ 41 h 183"/>
                    <a:gd name="T8" fmla="*/ 62 w 293"/>
                    <a:gd name="T9" fmla="*/ 63 h 183"/>
                    <a:gd name="T10" fmla="*/ 60 w 293"/>
                    <a:gd name="T11" fmla="*/ 63 h 183"/>
                    <a:gd name="T12" fmla="*/ 18 w 293"/>
                    <a:gd name="T13" fmla="*/ 81 h 183"/>
                    <a:gd name="T14" fmla="*/ 0 w 293"/>
                    <a:gd name="T15" fmla="*/ 123 h 183"/>
                    <a:gd name="T16" fmla="*/ 18 w 293"/>
                    <a:gd name="T17" fmla="*/ 165 h 183"/>
                    <a:gd name="T18" fmla="*/ 60 w 293"/>
                    <a:gd name="T19" fmla="*/ 183 h 183"/>
                    <a:gd name="T20" fmla="*/ 234 w 293"/>
                    <a:gd name="T21" fmla="*/ 183 h 183"/>
                    <a:gd name="T22" fmla="*/ 276 w 293"/>
                    <a:gd name="T23" fmla="*/ 165 h 183"/>
                    <a:gd name="T24" fmla="*/ 293 w 293"/>
                    <a:gd name="T25" fmla="*/ 123 h 183"/>
                    <a:gd name="T26" fmla="*/ 276 w 293"/>
                    <a:gd name="T27" fmla="*/ 81 h 183"/>
                    <a:gd name="T28" fmla="*/ 250 w 293"/>
                    <a:gd name="T29" fmla="*/ 65 h 183"/>
                    <a:gd name="T30" fmla="*/ 250 w 293"/>
                    <a:gd name="T31" fmla="*/ 61 h 183"/>
                    <a:gd name="T32" fmla="*/ 234 w 293"/>
                    <a:gd name="T33" fmla="*/ 19 h 183"/>
                    <a:gd name="T34" fmla="*/ 192 w 293"/>
                    <a:gd name="T35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93" h="183">
                      <a:moveTo>
                        <a:pt x="192" y="0"/>
                      </a:moveTo>
                      <a:cubicBezTo>
                        <a:pt x="171" y="0"/>
                        <a:pt x="152" y="12"/>
                        <a:pt x="141" y="30"/>
                      </a:cubicBezTo>
                      <a:cubicBezTo>
                        <a:pt x="134" y="27"/>
                        <a:pt x="126" y="25"/>
                        <a:pt x="118" y="25"/>
                      </a:cubicBezTo>
                      <a:cubicBezTo>
                        <a:pt x="102" y="25"/>
                        <a:pt x="88" y="31"/>
                        <a:pt x="76" y="41"/>
                      </a:cubicBezTo>
                      <a:cubicBezTo>
                        <a:pt x="70" y="47"/>
                        <a:pt x="65" y="55"/>
                        <a:pt x="62" y="63"/>
                      </a:cubicBezTo>
                      <a:cubicBezTo>
                        <a:pt x="61" y="63"/>
                        <a:pt x="60" y="63"/>
                        <a:pt x="60" y="63"/>
                      </a:cubicBezTo>
                      <a:cubicBezTo>
                        <a:pt x="44" y="63"/>
                        <a:pt x="29" y="69"/>
                        <a:pt x="18" y="81"/>
                      </a:cubicBezTo>
                      <a:cubicBezTo>
                        <a:pt x="6" y="92"/>
                        <a:pt x="0" y="107"/>
                        <a:pt x="0" y="123"/>
                      </a:cubicBezTo>
                      <a:cubicBezTo>
                        <a:pt x="0" y="139"/>
                        <a:pt x="6" y="154"/>
                        <a:pt x="18" y="165"/>
                      </a:cubicBezTo>
                      <a:cubicBezTo>
                        <a:pt x="29" y="177"/>
                        <a:pt x="44" y="183"/>
                        <a:pt x="60" y="183"/>
                      </a:cubicBezTo>
                      <a:cubicBezTo>
                        <a:pt x="234" y="183"/>
                        <a:pt x="234" y="183"/>
                        <a:pt x="234" y="183"/>
                      </a:cubicBezTo>
                      <a:cubicBezTo>
                        <a:pt x="250" y="183"/>
                        <a:pt x="265" y="177"/>
                        <a:pt x="276" y="165"/>
                      </a:cubicBezTo>
                      <a:cubicBezTo>
                        <a:pt x="287" y="154"/>
                        <a:pt x="293" y="139"/>
                        <a:pt x="293" y="123"/>
                      </a:cubicBezTo>
                      <a:cubicBezTo>
                        <a:pt x="293" y="107"/>
                        <a:pt x="287" y="92"/>
                        <a:pt x="276" y="81"/>
                      </a:cubicBezTo>
                      <a:cubicBezTo>
                        <a:pt x="269" y="73"/>
                        <a:pt x="260" y="68"/>
                        <a:pt x="250" y="65"/>
                      </a:cubicBezTo>
                      <a:cubicBezTo>
                        <a:pt x="250" y="64"/>
                        <a:pt x="250" y="62"/>
                        <a:pt x="250" y="61"/>
                      </a:cubicBezTo>
                      <a:cubicBezTo>
                        <a:pt x="250" y="45"/>
                        <a:pt x="245" y="30"/>
                        <a:pt x="234" y="19"/>
                      </a:cubicBezTo>
                      <a:cubicBezTo>
                        <a:pt x="223" y="7"/>
                        <a:pt x="208" y="0"/>
                        <a:pt x="192" y="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342FCA2-C395-46A7-842B-EFDA4E3BF822}"/>
                </a:ext>
              </a:extLst>
            </p:cNvPr>
            <p:cNvGrpSpPr/>
            <p:nvPr/>
          </p:nvGrpSpPr>
          <p:grpSpPr>
            <a:xfrm>
              <a:off x="7791513" y="2260704"/>
              <a:ext cx="1403889" cy="688504"/>
              <a:chOff x="7583" y="4935170"/>
              <a:chExt cx="2624545" cy="1287145"/>
            </a:xfrm>
          </p:grpSpPr>
          <p:sp>
            <p:nvSpPr>
              <p:cNvPr id="206" name="Text Placeholder 21">
                <a:extLst>
                  <a:ext uri="{FF2B5EF4-FFF2-40B4-BE49-F238E27FC236}">
                    <a16:creationId xmlns:a16="http://schemas.microsoft.com/office/drawing/2014/main" id="{3E3949B1-DC3A-4D4E-B7A2-12E910A87A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3" y="5599060"/>
                <a:ext cx="2624545" cy="623255"/>
              </a:xfrm>
              <a:prstGeom prst="rect">
                <a:avLst/>
              </a:prstGeom>
              <a:ln>
                <a:noFill/>
              </a:ln>
            </p:spPr>
            <p:txBody>
              <a:bodyPr lIns="89642" tIns="89642" rIns="89642" bIns="89642">
                <a:spAutoFit/>
              </a:bodyPr>
              <a:lstStyle>
                <a:lvl1pPr marL="0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ＭＳ Ｐゴシック" charset="0"/>
                    <a:cs typeface="Segoe UI Semibold" panose="020B0702040204020203" pitchFamily="34" charset="0"/>
                  </a:defRPr>
                </a:lvl1pPr>
                <a:lvl2pPr marL="336145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560241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784338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008434" indent="0" algn="l" defTabSz="913505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931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2195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454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718" indent="-228632" algn="l" defTabSz="91452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50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2139B5">
                        <a:lumMod val="75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ＭＳ Ｐゴシック" charset="0"/>
                  </a:rPr>
                  <a:t>Local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9AD39E7-BCAF-496E-ABF2-EC6593116D84}"/>
                  </a:ext>
                </a:extLst>
              </p:cNvPr>
              <p:cNvSpPr/>
              <p:nvPr/>
            </p:nvSpPr>
            <p:spPr bwMode="auto">
              <a:xfrm>
                <a:off x="995743" y="4935170"/>
                <a:ext cx="648226" cy="6482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F7137D1-4CE8-417C-ADE3-482C91F9C63B}"/>
                  </a:ext>
                </a:extLst>
              </p:cNvPr>
              <p:cNvGrpSpPr/>
              <p:nvPr/>
            </p:nvGrpSpPr>
            <p:grpSpPr>
              <a:xfrm>
                <a:off x="1089469" y="5125842"/>
                <a:ext cx="479455" cy="280723"/>
                <a:chOff x="2324101" y="5397500"/>
                <a:chExt cx="1336675" cy="782637"/>
              </a:xfrm>
            </p:grpSpPr>
            <p:sp>
              <p:nvSpPr>
                <p:cNvPr id="209" name="Freeform 121">
                  <a:extLst>
                    <a:ext uri="{FF2B5EF4-FFF2-40B4-BE49-F238E27FC236}">
                      <a16:creationId xmlns:a16="http://schemas.microsoft.com/office/drawing/2014/main" id="{9594801D-0215-48FA-B127-D3C0BFB34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101" y="5397500"/>
                  <a:ext cx="1011238" cy="666750"/>
                </a:xfrm>
                <a:custGeom>
                  <a:avLst/>
                  <a:gdLst>
                    <a:gd name="T0" fmla="*/ 355 w 359"/>
                    <a:gd name="T1" fmla="*/ 188 h 236"/>
                    <a:gd name="T2" fmla="*/ 113 w 359"/>
                    <a:gd name="T3" fmla="*/ 236 h 236"/>
                    <a:gd name="T4" fmla="*/ 109 w 359"/>
                    <a:gd name="T5" fmla="*/ 234 h 236"/>
                    <a:gd name="T6" fmla="*/ 1 w 359"/>
                    <a:gd name="T7" fmla="*/ 5 h 236"/>
                    <a:gd name="T8" fmla="*/ 4 w 359"/>
                    <a:gd name="T9" fmla="*/ 0 h 236"/>
                    <a:gd name="T10" fmla="*/ 250 w 359"/>
                    <a:gd name="T11" fmla="*/ 0 h 236"/>
                    <a:gd name="T12" fmla="*/ 253 w 359"/>
                    <a:gd name="T13" fmla="*/ 2 h 236"/>
                    <a:gd name="T14" fmla="*/ 357 w 359"/>
                    <a:gd name="T15" fmla="*/ 183 h 236"/>
                    <a:gd name="T16" fmla="*/ 355 w 359"/>
                    <a:gd name="T17" fmla="*/ 188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236">
                      <a:moveTo>
                        <a:pt x="355" y="188"/>
                      </a:moveTo>
                      <a:cubicBezTo>
                        <a:pt x="113" y="236"/>
                        <a:pt x="113" y="236"/>
                        <a:pt x="113" y="236"/>
                      </a:cubicBezTo>
                      <a:cubicBezTo>
                        <a:pt x="111" y="236"/>
                        <a:pt x="110" y="236"/>
                        <a:pt x="109" y="23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0"/>
                        <a:pt x="4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1" y="0"/>
                        <a:pt x="252" y="1"/>
                        <a:pt x="253" y="2"/>
                      </a:cubicBezTo>
                      <a:cubicBezTo>
                        <a:pt x="357" y="183"/>
                        <a:pt x="357" y="183"/>
                        <a:pt x="357" y="183"/>
                      </a:cubicBezTo>
                      <a:cubicBezTo>
                        <a:pt x="359" y="185"/>
                        <a:pt x="357" y="188"/>
                        <a:pt x="355" y="188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122">
                  <a:extLst>
                    <a:ext uri="{FF2B5EF4-FFF2-40B4-BE49-F238E27FC236}">
                      <a16:creationId xmlns:a16="http://schemas.microsoft.com/office/drawing/2014/main" id="{B0088306-B7CC-49C0-BB7D-0C3002A95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5863" y="5730875"/>
                  <a:ext cx="1204913" cy="449262"/>
                </a:xfrm>
                <a:custGeom>
                  <a:avLst/>
                  <a:gdLst>
                    <a:gd name="T0" fmla="*/ 7 w 428"/>
                    <a:gd name="T1" fmla="*/ 0 h 159"/>
                    <a:gd name="T2" fmla="*/ 0 w 428"/>
                    <a:gd name="T3" fmla="*/ 100 h 159"/>
                    <a:gd name="T4" fmla="*/ 3 w 428"/>
                    <a:gd name="T5" fmla="*/ 104 h 159"/>
                    <a:gd name="T6" fmla="*/ 195 w 428"/>
                    <a:gd name="T7" fmla="*/ 158 h 159"/>
                    <a:gd name="T8" fmla="*/ 210 w 428"/>
                    <a:gd name="T9" fmla="*/ 158 h 159"/>
                    <a:gd name="T10" fmla="*/ 424 w 428"/>
                    <a:gd name="T11" fmla="*/ 106 h 159"/>
                    <a:gd name="T12" fmla="*/ 425 w 428"/>
                    <a:gd name="T13" fmla="*/ 99 h 159"/>
                    <a:gd name="T14" fmla="*/ 313 w 428"/>
                    <a:gd name="T15" fmla="*/ 6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8" h="159">
                      <a:moveTo>
                        <a:pt x="7" y="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2"/>
                        <a:pt x="1" y="104"/>
                        <a:pt x="3" y="104"/>
                      </a:cubicBezTo>
                      <a:cubicBezTo>
                        <a:pt x="195" y="158"/>
                        <a:pt x="195" y="158"/>
                        <a:pt x="195" y="158"/>
                      </a:cubicBezTo>
                      <a:cubicBezTo>
                        <a:pt x="200" y="159"/>
                        <a:pt x="205" y="159"/>
                        <a:pt x="210" y="158"/>
                      </a:cubicBezTo>
                      <a:cubicBezTo>
                        <a:pt x="424" y="106"/>
                        <a:pt x="424" y="106"/>
                        <a:pt x="424" y="106"/>
                      </a:cubicBezTo>
                      <a:cubicBezTo>
                        <a:pt x="428" y="105"/>
                        <a:pt x="428" y="100"/>
                        <a:pt x="425" y="99"/>
                      </a:cubicBezTo>
                      <a:cubicBezTo>
                        <a:pt x="313" y="69"/>
                        <a:pt x="313" y="69"/>
                        <a:pt x="313" y="6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2FEEA51-CC37-4CDD-9DF7-430AD1181FFC}"/>
                </a:ext>
              </a:extLst>
            </p:cNvPr>
            <p:cNvGrpSpPr/>
            <p:nvPr/>
          </p:nvGrpSpPr>
          <p:grpSpPr>
            <a:xfrm>
              <a:off x="10058589" y="2260704"/>
              <a:ext cx="1403891" cy="688869"/>
              <a:chOff x="3914032" y="5258339"/>
              <a:chExt cx="2624545" cy="1287827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1A5DF3E-1E1D-4222-A3F2-E927C932D23F}"/>
                  </a:ext>
                </a:extLst>
              </p:cNvPr>
              <p:cNvGrpSpPr/>
              <p:nvPr/>
            </p:nvGrpSpPr>
            <p:grpSpPr>
              <a:xfrm>
                <a:off x="3914032" y="5258339"/>
                <a:ext cx="2624545" cy="1287827"/>
                <a:chOff x="3914032" y="4934489"/>
                <a:chExt cx="2624545" cy="1287827"/>
              </a:xfrm>
            </p:grpSpPr>
            <p:sp>
              <p:nvSpPr>
                <p:cNvPr id="204" name="Text Placeholder 21">
                  <a:extLst>
                    <a:ext uri="{FF2B5EF4-FFF2-40B4-BE49-F238E27FC236}">
                      <a16:creationId xmlns:a16="http://schemas.microsoft.com/office/drawing/2014/main" id="{0EB78DF1-F355-4962-B781-FF21F22750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4032" y="5599061"/>
                  <a:ext cx="2624545" cy="6232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lIns="89642" tIns="89642" rIns="89642" bIns="89642">
                  <a:spAutoFit/>
                </a:bodyPr>
                <a:lstStyle>
                  <a:lvl1pPr marL="0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ＭＳ Ｐゴシック" charset="0"/>
                      <a:cs typeface="Segoe UI Semibold" panose="020B0702040204020203" pitchFamily="34" charset="0"/>
                    </a:defRPr>
                  </a:lvl1pPr>
                  <a:lvl2pPr marL="336145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560241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784338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1008434" indent="0" algn="l" defTabSz="913505" rtl="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90000"/>
                    <a:buFontTx/>
                    <a:buNone/>
                    <a:defRPr sz="1400" kern="1200">
                      <a:solidFill>
                        <a:schemeClr val="tx2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931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195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454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718" indent="-228632" algn="l" defTabSz="914523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96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05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90000"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139B5">
                          <a:lumMod val="75000"/>
                        </a:srgb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ＭＳ Ｐゴシック" charset="0"/>
                    </a:rPr>
                    <a:t>Azure</a:t>
                  </a: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2C2FF1A-63F6-4104-A62F-63CBCBEDA9DC}"/>
                    </a:ext>
                  </a:extLst>
                </p:cNvPr>
                <p:cNvSpPr/>
                <p:nvPr/>
              </p:nvSpPr>
              <p:spPr bwMode="auto">
                <a:xfrm>
                  <a:off x="4888896" y="4934489"/>
                  <a:ext cx="648226" cy="64822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B52D6D95-280B-41E7-A406-C47C19DE3D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11052"/>
              <a:stretch/>
            </p:blipFill>
            <p:spPr>
              <a:xfrm>
                <a:off x="4980725" y="5354699"/>
                <a:ext cx="458980" cy="3989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407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Collections – Data Structures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69F153D-A1DC-4497-A5F6-0CE91C8C70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073" y="1383604"/>
            <a:ext cx="11018838" cy="1168400"/>
          </a:xfrm>
        </p:spPr>
        <p:txBody>
          <a:bodyPr/>
          <a:lstStyle/>
          <a:p>
            <a:r>
              <a:rPr lang="en-US"/>
              <a:t>Transactional storage anywhere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Local disk storage when running outside of Service Fabric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Replicated and partitioned when running on Service Fabric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DE062-2CEA-474D-9303-421263B94798}"/>
              </a:ext>
            </a:extLst>
          </p:cNvPr>
          <p:cNvGrpSpPr/>
          <p:nvPr/>
        </p:nvGrpSpPr>
        <p:grpSpPr>
          <a:xfrm>
            <a:off x="4091800" y="3107554"/>
            <a:ext cx="4006990" cy="3031715"/>
            <a:chOff x="3674192" y="2643610"/>
            <a:chExt cx="4843597" cy="36647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F9597D-0FAD-4DA2-A307-709BD4007239}"/>
                </a:ext>
              </a:extLst>
            </p:cNvPr>
            <p:cNvGrpSpPr/>
            <p:nvPr/>
          </p:nvGrpSpPr>
          <p:grpSpPr>
            <a:xfrm>
              <a:off x="3674192" y="2643610"/>
              <a:ext cx="4843597" cy="2395625"/>
              <a:chOff x="3674198" y="2643612"/>
              <a:chExt cx="4843604" cy="23956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40079F-39F7-4C2D-A24B-6A74BC7D850C}"/>
                  </a:ext>
                </a:extLst>
              </p:cNvPr>
              <p:cNvSpPr/>
              <p:nvPr/>
            </p:nvSpPr>
            <p:spPr bwMode="auto">
              <a:xfrm>
                <a:off x="6650779" y="3213979"/>
                <a:ext cx="1730784" cy="168945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Reliable Collections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3E0F50-F64B-4514-BF28-17E2C74CD721}"/>
                  </a:ext>
                </a:extLst>
              </p:cNvPr>
              <p:cNvSpPr/>
              <p:nvPr/>
            </p:nvSpPr>
            <p:spPr bwMode="auto">
              <a:xfrm>
                <a:off x="3674198" y="2643612"/>
                <a:ext cx="4843604" cy="239562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Service Package</a:t>
                </a:r>
              </a:p>
            </p:txBody>
          </p:sp>
          <p:sp>
            <p:nvSpPr>
              <p:cNvPr id="16" name="arrow_11" title="Icon of a circle made of two curved arrows">
                <a:extLst>
                  <a:ext uri="{FF2B5EF4-FFF2-40B4-BE49-F238E27FC236}">
                    <a16:creationId xmlns:a16="http://schemas.microsoft.com/office/drawing/2014/main" id="{107D87F6-7F89-4EC2-909C-B3D4F985A09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41106" y="4306442"/>
                <a:ext cx="350129" cy="365760"/>
              </a:xfrm>
              <a:custGeom>
                <a:avLst/>
                <a:gdLst>
                  <a:gd name="T0" fmla="*/ 310 w 310"/>
                  <a:gd name="T1" fmla="*/ 199 h 322"/>
                  <a:gd name="T2" fmla="*/ 154 w 310"/>
                  <a:gd name="T3" fmla="*/ 322 h 322"/>
                  <a:gd name="T4" fmla="*/ 1 w 310"/>
                  <a:gd name="T5" fmla="*/ 211 h 322"/>
                  <a:gd name="T6" fmla="*/ 304 w 310"/>
                  <a:gd name="T7" fmla="*/ 104 h 322"/>
                  <a:gd name="T8" fmla="*/ 154 w 310"/>
                  <a:gd name="T9" fmla="*/ 0 h 322"/>
                  <a:gd name="T10" fmla="*/ 0 w 310"/>
                  <a:gd name="T11" fmla="*/ 114 h 322"/>
                  <a:gd name="T12" fmla="*/ 299 w 310"/>
                  <a:gd name="T13" fmla="*/ 104 h 322"/>
                  <a:gd name="T14" fmla="*/ 230 w 310"/>
                  <a:gd name="T15" fmla="*/ 104 h 322"/>
                  <a:gd name="T16" fmla="*/ 295 w 310"/>
                  <a:gd name="T17" fmla="*/ 104 h 322"/>
                  <a:gd name="T18" fmla="*/ 304 w 310"/>
                  <a:gd name="T19" fmla="*/ 104 h 322"/>
                  <a:gd name="T20" fmla="*/ 304 w 310"/>
                  <a:gd name="T21" fmla="*/ 29 h 322"/>
                  <a:gd name="T22" fmla="*/ 9 w 310"/>
                  <a:gd name="T23" fmla="*/ 211 h 322"/>
                  <a:gd name="T24" fmla="*/ 75 w 310"/>
                  <a:gd name="T25" fmla="*/ 211 h 322"/>
                  <a:gd name="T26" fmla="*/ 9 w 310"/>
                  <a:gd name="T27" fmla="*/ 211 h 322"/>
                  <a:gd name="T28" fmla="*/ 1 w 310"/>
                  <a:gd name="T29" fmla="*/ 211 h 322"/>
                  <a:gd name="T30" fmla="*/ 1 w 310"/>
                  <a:gd name="T31" fmla="*/ 286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0" h="322">
                    <a:moveTo>
                      <a:pt x="310" y="199"/>
                    </a:moveTo>
                    <a:cubicBezTo>
                      <a:pt x="293" y="270"/>
                      <a:pt x="229" y="322"/>
                      <a:pt x="154" y="322"/>
                    </a:cubicBezTo>
                    <a:cubicBezTo>
                      <a:pt x="83" y="322"/>
                      <a:pt x="22" y="275"/>
                      <a:pt x="1" y="211"/>
                    </a:cubicBezTo>
                    <a:moveTo>
                      <a:pt x="304" y="104"/>
                    </a:moveTo>
                    <a:cubicBezTo>
                      <a:pt x="281" y="43"/>
                      <a:pt x="223" y="0"/>
                      <a:pt x="154" y="0"/>
                    </a:cubicBezTo>
                    <a:cubicBezTo>
                      <a:pt x="82" y="0"/>
                      <a:pt x="20" y="48"/>
                      <a:pt x="0" y="114"/>
                    </a:cubicBezTo>
                    <a:moveTo>
                      <a:pt x="299" y="104"/>
                    </a:moveTo>
                    <a:cubicBezTo>
                      <a:pt x="230" y="104"/>
                      <a:pt x="230" y="104"/>
                      <a:pt x="230" y="104"/>
                    </a:cubicBezTo>
                    <a:moveTo>
                      <a:pt x="295" y="104"/>
                    </a:move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4" y="29"/>
                      <a:pt x="304" y="29"/>
                      <a:pt x="304" y="29"/>
                    </a:cubicBezTo>
                    <a:moveTo>
                      <a:pt x="9" y="211"/>
                    </a:moveTo>
                    <a:cubicBezTo>
                      <a:pt x="75" y="211"/>
                      <a:pt x="75" y="211"/>
                      <a:pt x="75" y="211"/>
                    </a:cubicBezTo>
                    <a:moveTo>
                      <a:pt x="9" y="211"/>
                    </a:move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86"/>
                      <a:pt x="1" y="286"/>
                      <a:pt x="1" y="286"/>
                    </a:cubicBezTo>
                  </a:path>
                </a:pathLst>
              </a:custGeom>
              <a:noFill/>
              <a:ln w="15875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lationship_F003" title="Icon of three boxes connected by lines">
                <a:extLst>
                  <a:ext uri="{FF2B5EF4-FFF2-40B4-BE49-F238E27FC236}">
                    <a16:creationId xmlns:a16="http://schemas.microsoft.com/office/drawing/2014/main" id="{22451C2A-8E3D-4A04-86AB-822A92A085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07056" y="4306442"/>
                <a:ext cx="391055" cy="365760"/>
              </a:xfrm>
              <a:custGeom>
                <a:avLst/>
                <a:gdLst>
                  <a:gd name="T0" fmla="*/ 3230 w 4406"/>
                  <a:gd name="T1" fmla="*/ 0 h 4121"/>
                  <a:gd name="T2" fmla="*/ 4406 w 4406"/>
                  <a:gd name="T3" fmla="*/ 0 h 4121"/>
                  <a:gd name="T4" fmla="*/ 4406 w 4406"/>
                  <a:gd name="T5" fmla="*/ 1176 h 4121"/>
                  <a:gd name="T6" fmla="*/ 3230 w 4406"/>
                  <a:gd name="T7" fmla="*/ 1176 h 4121"/>
                  <a:gd name="T8" fmla="*/ 3230 w 4406"/>
                  <a:gd name="T9" fmla="*/ 0 h 4121"/>
                  <a:gd name="T10" fmla="*/ 3230 w 4406"/>
                  <a:gd name="T11" fmla="*/ 4121 h 4121"/>
                  <a:gd name="T12" fmla="*/ 4406 w 4406"/>
                  <a:gd name="T13" fmla="*/ 4121 h 4121"/>
                  <a:gd name="T14" fmla="*/ 4406 w 4406"/>
                  <a:gd name="T15" fmla="*/ 2945 h 4121"/>
                  <a:gd name="T16" fmla="*/ 3230 w 4406"/>
                  <a:gd name="T17" fmla="*/ 2945 h 4121"/>
                  <a:gd name="T18" fmla="*/ 3230 w 4406"/>
                  <a:gd name="T19" fmla="*/ 4121 h 4121"/>
                  <a:gd name="T20" fmla="*/ 0 w 4406"/>
                  <a:gd name="T21" fmla="*/ 2653 h 4121"/>
                  <a:gd name="T22" fmla="*/ 1175 w 4406"/>
                  <a:gd name="T23" fmla="*/ 2653 h 4121"/>
                  <a:gd name="T24" fmla="*/ 1175 w 4406"/>
                  <a:gd name="T25" fmla="*/ 1477 h 4121"/>
                  <a:gd name="T26" fmla="*/ 0 w 4406"/>
                  <a:gd name="T27" fmla="*/ 1477 h 4121"/>
                  <a:gd name="T28" fmla="*/ 0 w 4406"/>
                  <a:gd name="T29" fmla="*/ 2653 h 4121"/>
                  <a:gd name="T30" fmla="*/ 1176 w 4406"/>
                  <a:gd name="T31" fmla="*/ 2062 h 4121"/>
                  <a:gd name="T32" fmla="*/ 3230 w 4406"/>
                  <a:gd name="T33" fmla="*/ 690 h 4121"/>
                  <a:gd name="T34" fmla="*/ 3230 w 4406"/>
                  <a:gd name="T35" fmla="*/ 3434 h 4121"/>
                  <a:gd name="T36" fmla="*/ 1181 w 4406"/>
                  <a:gd name="T37" fmla="*/ 2064 h 4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06" h="4121">
                    <a:moveTo>
                      <a:pt x="3230" y="0"/>
                    </a:moveTo>
                    <a:lnTo>
                      <a:pt x="4406" y="0"/>
                    </a:lnTo>
                    <a:lnTo>
                      <a:pt x="4406" y="1176"/>
                    </a:lnTo>
                    <a:lnTo>
                      <a:pt x="3230" y="1176"/>
                    </a:lnTo>
                    <a:lnTo>
                      <a:pt x="3230" y="0"/>
                    </a:lnTo>
                    <a:moveTo>
                      <a:pt x="3230" y="4121"/>
                    </a:moveTo>
                    <a:lnTo>
                      <a:pt x="4406" y="4121"/>
                    </a:lnTo>
                    <a:lnTo>
                      <a:pt x="4406" y="2945"/>
                    </a:lnTo>
                    <a:lnTo>
                      <a:pt x="3230" y="2945"/>
                    </a:lnTo>
                    <a:lnTo>
                      <a:pt x="3230" y="4121"/>
                    </a:lnTo>
                    <a:moveTo>
                      <a:pt x="0" y="2653"/>
                    </a:moveTo>
                    <a:lnTo>
                      <a:pt x="1175" y="2653"/>
                    </a:lnTo>
                    <a:lnTo>
                      <a:pt x="1175" y="1477"/>
                    </a:lnTo>
                    <a:lnTo>
                      <a:pt x="0" y="1477"/>
                    </a:lnTo>
                    <a:lnTo>
                      <a:pt x="0" y="2653"/>
                    </a:lnTo>
                    <a:moveTo>
                      <a:pt x="1176" y="2062"/>
                    </a:moveTo>
                    <a:lnTo>
                      <a:pt x="3230" y="690"/>
                    </a:lnTo>
                    <a:moveTo>
                      <a:pt x="3230" y="3434"/>
                    </a:moveTo>
                    <a:lnTo>
                      <a:pt x="1181" y="2064"/>
                    </a:lnTo>
                  </a:path>
                </a:pathLst>
              </a:custGeom>
              <a:noFill/>
              <a:ln w="15875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17D1E26D-31D3-4D69-A763-F1FDA47910A2}"/>
                  </a:ext>
                </a:extLst>
              </p:cNvPr>
              <p:cNvSpPr/>
              <p:nvPr/>
            </p:nvSpPr>
            <p:spPr bwMode="auto">
              <a:xfrm>
                <a:off x="5675884" y="4273248"/>
                <a:ext cx="835907" cy="298765"/>
              </a:xfrm>
              <a:prstGeom prst="leftRightArrow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816723-532F-4B44-A7B0-EB754694AE85}"/>
                  </a:ext>
                </a:extLst>
              </p:cNvPr>
              <p:cNvSpPr/>
              <p:nvPr/>
            </p:nvSpPr>
            <p:spPr bwMode="auto">
              <a:xfrm>
                <a:off x="3809999" y="3213980"/>
                <a:ext cx="1730784" cy="1689456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Your Application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AC85F-0BED-452B-A65F-EE5F2C599C87}"/>
                </a:ext>
              </a:extLst>
            </p:cNvPr>
            <p:cNvSpPr/>
            <p:nvPr/>
          </p:nvSpPr>
          <p:spPr bwMode="auto">
            <a:xfrm>
              <a:off x="3674192" y="5710778"/>
              <a:ext cx="4843596" cy="597534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Local machine</a:t>
              </a: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0A8F61D8-549F-423F-BDA8-D09ABD024297}"/>
                </a:ext>
              </a:extLst>
            </p:cNvPr>
            <p:cNvSpPr/>
            <p:nvPr/>
          </p:nvSpPr>
          <p:spPr bwMode="auto">
            <a:xfrm rot="16200000">
              <a:off x="5843242" y="5225627"/>
              <a:ext cx="501189" cy="298765"/>
            </a:xfrm>
            <a:prstGeom prst="leftRightArrow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01B126-8404-4791-8D34-C3E50EE4A6D9}"/>
              </a:ext>
            </a:extLst>
          </p:cNvPr>
          <p:cNvGrpSpPr/>
          <p:nvPr/>
        </p:nvGrpSpPr>
        <p:grpSpPr>
          <a:xfrm>
            <a:off x="5786708" y="3107554"/>
            <a:ext cx="4776071" cy="3031715"/>
            <a:chOff x="9219800" y="2632726"/>
            <a:chExt cx="5773261" cy="36647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03709B-1127-4C74-92C3-06E1304F6F5B}"/>
                </a:ext>
              </a:extLst>
            </p:cNvPr>
            <p:cNvGrpSpPr/>
            <p:nvPr/>
          </p:nvGrpSpPr>
          <p:grpSpPr>
            <a:xfrm>
              <a:off x="12971120" y="2632726"/>
              <a:ext cx="2021941" cy="2395626"/>
              <a:chOff x="9243583" y="2607398"/>
              <a:chExt cx="2021941" cy="23956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9C5A08-FC47-4837-861B-9A623B6CA35B}"/>
                  </a:ext>
                </a:extLst>
              </p:cNvPr>
              <p:cNvSpPr/>
              <p:nvPr/>
            </p:nvSpPr>
            <p:spPr bwMode="auto">
              <a:xfrm>
                <a:off x="9398502" y="3177765"/>
                <a:ext cx="1730784" cy="168945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Reliable Collections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48923C-F8FD-418A-826B-35F28B6C1B38}"/>
                  </a:ext>
                </a:extLst>
              </p:cNvPr>
              <p:cNvSpPr/>
              <p:nvPr/>
            </p:nvSpPr>
            <p:spPr bwMode="auto">
              <a:xfrm>
                <a:off x="9243583" y="2607398"/>
                <a:ext cx="2021941" cy="239562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Service Package</a:t>
                </a:r>
              </a:p>
            </p:txBody>
          </p:sp>
          <p:sp>
            <p:nvSpPr>
              <p:cNvPr id="24" name="arrow_11" title="Icon of a circle made of two curved arrows">
                <a:extLst>
                  <a:ext uri="{FF2B5EF4-FFF2-40B4-BE49-F238E27FC236}">
                    <a16:creationId xmlns:a16="http://schemas.microsoft.com/office/drawing/2014/main" id="{B60C57F1-2822-4340-9F6D-85F140ABC1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088829" y="4270228"/>
                <a:ext cx="350129" cy="365760"/>
              </a:xfrm>
              <a:custGeom>
                <a:avLst/>
                <a:gdLst>
                  <a:gd name="T0" fmla="*/ 310 w 310"/>
                  <a:gd name="T1" fmla="*/ 199 h 322"/>
                  <a:gd name="T2" fmla="*/ 154 w 310"/>
                  <a:gd name="T3" fmla="*/ 322 h 322"/>
                  <a:gd name="T4" fmla="*/ 1 w 310"/>
                  <a:gd name="T5" fmla="*/ 211 h 322"/>
                  <a:gd name="T6" fmla="*/ 304 w 310"/>
                  <a:gd name="T7" fmla="*/ 104 h 322"/>
                  <a:gd name="T8" fmla="*/ 154 w 310"/>
                  <a:gd name="T9" fmla="*/ 0 h 322"/>
                  <a:gd name="T10" fmla="*/ 0 w 310"/>
                  <a:gd name="T11" fmla="*/ 114 h 322"/>
                  <a:gd name="T12" fmla="*/ 299 w 310"/>
                  <a:gd name="T13" fmla="*/ 104 h 322"/>
                  <a:gd name="T14" fmla="*/ 230 w 310"/>
                  <a:gd name="T15" fmla="*/ 104 h 322"/>
                  <a:gd name="T16" fmla="*/ 295 w 310"/>
                  <a:gd name="T17" fmla="*/ 104 h 322"/>
                  <a:gd name="T18" fmla="*/ 304 w 310"/>
                  <a:gd name="T19" fmla="*/ 104 h 322"/>
                  <a:gd name="T20" fmla="*/ 304 w 310"/>
                  <a:gd name="T21" fmla="*/ 29 h 322"/>
                  <a:gd name="T22" fmla="*/ 9 w 310"/>
                  <a:gd name="T23" fmla="*/ 211 h 322"/>
                  <a:gd name="T24" fmla="*/ 75 w 310"/>
                  <a:gd name="T25" fmla="*/ 211 h 322"/>
                  <a:gd name="T26" fmla="*/ 9 w 310"/>
                  <a:gd name="T27" fmla="*/ 211 h 322"/>
                  <a:gd name="T28" fmla="*/ 1 w 310"/>
                  <a:gd name="T29" fmla="*/ 211 h 322"/>
                  <a:gd name="T30" fmla="*/ 1 w 310"/>
                  <a:gd name="T31" fmla="*/ 286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0" h="322">
                    <a:moveTo>
                      <a:pt x="310" y="199"/>
                    </a:moveTo>
                    <a:cubicBezTo>
                      <a:pt x="293" y="270"/>
                      <a:pt x="229" y="322"/>
                      <a:pt x="154" y="322"/>
                    </a:cubicBezTo>
                    <a:cubicBezTo>
                      <a:pt x="83" y="322"/>
                      <a:pt x="22" y="275"/>
                      <a:pt x="1" y="211"/>
                    </a:cubicBezTo>
                    <a:moveTo>
                      <a:pt x="304" y="104"/>
                    </a:moveTo>
                    <a:cubicBezTo>
                      <a:pt x="281" y="43"/>
                      <a:pt x="223" y="0"/>
                      <a:pt x="154" y="0"/>
                    </a:cubicBezTo>
                    <a:cubicBezTo>
                      <a:pt x="82" y="0"/>
                      <a:pt x="20" y="48"/>
                      <a:pt x="0" y="114"/>
                    </a:cubicBezTo>
                    <a:moveTo>
                      <a:pt x="299" y="104"/>
                    </a:moveTo>
                    <a:cubicBezTo>
                      <a:pt x="230" y="104"/>
                      <a:pt x="230" y="104"/>
                      <a:pt x="230" y="104"/>
                    </a:cubicBezTo>
                    <a:moveTo>
                      <a:pt x="295" y="104"/>
                    </a:move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4" y="29"/>
                      <a:pt x="304" y="29"/>
                      <a:pt x="304" y="29"/>
                    </a:cubicBezTo>
                    <a:moveTo>
                      <a:pt x="9" y="211"/>
                    </a:moveTo>
                    <a:cubicBezTo>
                      <a:pt x="75" y="211"/>
                      <a:pt x="75" y="211"/>
                      <a:pt x="75" y="211"/>
                    </a:cubicBezTo>
                    <a:moveTo>
                      <a:pt x="9" y="211"/>
                    </a:move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86"/>
                      <a:pt x="1" y="286"/>
                      <a:pt x="1" y="286"/>
                    </a:cubicBezTo>
                  </a:path>
                </a:pathLst>
              </a:custGeom>
              <a:noFill/>
              <a:ln w="15875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D7D20A-1DFB-4434-8FDC-350367577520}"/>
                </a:ext>
              </a:extLst>
            </p:cNvPr>
            <p:cNvSpPr/>
            <p:nvPr/>
          </p:nvSpPr>
          <p:spPr bwMode="auto">
            <a:xfrm>
              <a:off x="12971120" y="5699895"/>
              <a:ext cx="2021941" cy="597534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SF node</a:t>
              </a:r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DC3ABEC1-ABFC-435E-B318-92D408C1ED82}"/>
                </a:ext>
              </a:extLst>
            </p:cNvPr>
            <p:cNvSpPr/>
            <p:nvPr/>
          </p:nvSpPr>
          <p:spPr bwMode="auto">
            <a:xfrm rot="16200000">
              <a:off x="13740835" y="5214741"/>
              <a:ext cx="501189" cy="298765"/>
            </a:xfrm>
            <a:prstGeom prst="leftRightArrow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B984B1-C1AC-4831-8A56-F80332FA9ADF}"/>
                </a:ext>
              </a:extLst>
            </p:cNvPr>
            <p:cNvGrpSpPr/>
            <p:nvPr/>
          </p:nvGrpSpPr>
          <p:grpSpPr>
            <a:xfrm>
              <a:off x="10040064" y="2632726"/>
              <a:ext cx="2021941" cy="2395626"/>
              <a:chOff x="6312527" y="2607398"/>
              <a:chExt cx="2021941" cy="2395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E995E99-3795-4425-B13C-806D0D4F9AA1}"/>
                  </a:ext>
                </a:extLst>
              </p:cNvPr>
              <p:cNvSpPr/>
              <p:nvPr/>
            </p:nvSpPr>
            <p:spPr bwMode="auto">
              <a:xfrm>
                <a:off x="6467446" y="3177765"/>
                <a:ext cx="1730784" cy="168945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Reliable Collections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4E2EF3-11AD-4798-B35A-E4C7E0EED178}"/>
                  </a:ext>
                </a:extLst>
              </p:cNvPr>
              <p:cNvSpPr/>
              <p:nvPr/>
            </p:nvSpPr>
            <p:spPr bwMode="auto">
              <a:xfrm>
                <a:off x="6312527" y="2607398"/>
                <a:ext cx="2021941" cy="239562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D2D2D2">
                        <a:lumMod val="50000"/>
                      </a:srgbClr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Service Package</a:t>
                </a:r>
              </a:p>
            </p:txBody>
          </p:sp>
          <p:sp>
            <p:nvSpPr>
              <p:cNvPr id="30" name="arrow_11" title="Icon of a circle made of two curved arrows">
                <a:extLst>
                  <a:ext uri="{FF2B5EF4-FFF2-40B4-BE49-F238E27FC236}">
                    <a16:creationId xmlns:a16="http://schemas.microsoft.com/office/drawing/2014/main" id="{681E3315-1F74-4750-BD6A-C294E041CD2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7773" y="4270228"/>
                <a:ext cx="350129" cy="365760"/>
              </a:xfrm>
              <a:custGeom>
                <a:avLst/>
                <a:gdLst>
                  <a:gd name="T0" fmla="*/ 310 w 310"/>
                  <a:gd name="T1" fmla="*/ 199 h 322"/>
                  <a:gd name="T2" fmla="*/ 154 w 310"/>
                  <a:gd name="T3" fmla="*/ 322 h 322"/>
                  <a:gd name="T4" fmla="*/ 1 w 310"/>
                  <a:gd name="T5" fmla="*/ 211 h 322"/>
                  <a:gd name="T6" fmla="*/ 304 w 310"/>
                  <a:gd name="T7" fmla="*/ 104 h 322"/>
                  <a:gd name="T8" fmla="*/ 154 w 310"/>
                  <a:gd name="T9" fmla="*/ 0 h 322"/>
                  <a:gd name="T10" fmla="*/ 0 w 310"/>
                  <a:gd name="T11" fmla="*/ 114 h 322"/>
                  <a:gd name="T12" fmla="*/ 299 w 310"/>
                  <a:gd name="T13" fmla="*/ 104 h 322"/>
                  <a:gd name="T14" fmla="*/ 230 w 310"/>
                  <a:gd name="T15" fmla="*/ 104 h 322"/>
                  <a:gd name="T16" fmla="*/ 295 w 310"/>
                  <a:gd name="T17" fmla="*/ 104 h 322"/>
                  <a:gd name="T18" fmla="*/ 304 w 310"/>
                  <a:gd name="T19" fmla="*/ 104 h 322"/>
                  <a:gd name="T20" fmla="*/ 304 w 310"/>
                  <a:gd name="T21" fmla="*/ 29 h 322"/>
                  <a:gd name="T22" fmla="*/ 9 w 310"/>
                  <a:gd name="T23" fmla="*/ 211 h 322"/>
                  <a:gd name="T24" fmla="*/ 75 w 310"/>
                  <a:gd name="T25" fmla="*/ 211 h 322"/>
                  <a:gd name="T26" fmla="*/ 9 w 310"/>
                  <a:gd name="T27" fmla="*/ 211 h 322"/>
                  <a:gd name="T28" fmla="*/ 1 w 310"/>
                  <a:gd name="T29" fmla="*/ 211 h 322"/>
                  <a:gd name="T30" fmla="*/ 1 w 310"/>
                  <a:gd name="T31" fmla="*/ 286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0" h="322">
                    <a:moveTo>
                      <a:pt x="310" y="199"/>
                    </a:moveTo>
                    <a:cubicBezTo>
                      <a:pt x="293" y="270"/>
                      <a:pt x="229" y="322"/>
                      <a:pt x="154" y="322"/>
                    </a:cubicBezTo>
                    <a:cubicBezTo>
                      <a:pt x="83" y="322"/>
                      <a:pt x="22" y="275"/>
                      <a:pt x="1" y="211"/>
                    </a:cubicBezTo>
                    <a:moveTo>
                      <a:pt x="304" y="104"/>
                    </a:moveTo>
                    <a:cubicBezTo>
                      <a:pt x="281" y="43"/>
                      <a:pt x="223" y="0"/>
                      <a:pt x="154" y="0"/>
                    </a:cubicBezTo>
                    <a:cubicBezTo>
                      <a:pt x="82" y="0"/>
                      <a:pt x="20" y="48"/>
                      <a:pt x="0" y="114"/>
                    </a:cubicBezTo>
                    <a:moveTo>
                      <a:pt x="299" y="104"/>
                    </a:moveTo>
                    <a:cubicBezTo>
                      <a:pt x="230" y="104"/>
                      <a:pt x="230" y="104"/>
                      <a:pt x="230" y="104"/>
                    </a:cubicBezTo>
                    <a:moveTo>
                      <a:pt x="295" y="104"/>
                    </a:move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4" y="29"/>
                      <a:pt x="304" y="29"/>
                      <a:pt x="304" y="29"/>
                    </a:cubicBezTo>
                    <a:moveTo>
                      <a:pt x="9" y="211"/>
                    </a:moveTo>
                    <a:cubicBezTo>
                      <a:pt x="75" y="211"/>
                      <a:pt x="75" y="211"/>
                      <a:pt x="75" y="211"/>
                    </a:cubicBezTo>
                    <a:moveTo>
                      <a:pt x="9" y="211"/>
                    </a:move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86"/>
                      <a:pt x="1" y="286"/>
                      <a:pt x="1" y="286"/>
                    </a:cubicBezTo>
                  </a:path>
                </a:pathLst>
              </a:custGeom>
              <a:noFill/>
              <a:ln w="15875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7BB216-BD6A-47A5-97F9-F4C6A0020470}"/>
                </a:ext>
              </a:extLst>
            </p:cNvPr>
            <p:cNvSpPr/>
            <p:nvPr/>
          </p:nvSpPr>
          <p:spPr bwMode="auto">
            <a:xfrm>
              <a:off x="10040064" y="5699895"/>
              <a:ext cx="2021941" cy="597534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D2D2D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SF node</a:t>
              </a:r>
            </a:p>
          </p:txBody>
        </p:sp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293502FD-9C2D-4427-B452-26E76BFC2651}"/>
                </a:ext>
              </a:extLst>
            </p:cNvPr>
            <p:cNvSpPr/>
            <p:nvPr/>
          </p:nvSpPr>
          <p:spPr bwMode="auto">
            <a:xfrm rot="16200000">
              <a:off x="10809779" y="5214741"/>
              <a:ext cx="501189" cy="298765"/>
            </a:xfrm>
            <a:prstGeom prst="leftRightArrow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Arrow: Left-Right 32">
              <a:extLst>
                <a:ext uri="{FF2B5EF4-FFF2-40B4-BE49-F238E27FC236}">
                  <a16:creationId xmlns:a16="http://schemas.microsoft.com/office/drawing/2014/main" id="{AEBA67E0-1F51-41D5-ABD7-74F35A227167}"/>
                </a:ext>
              </a:extLst>
            </p:cNvPr>
            <p:cNvSpPr/>
            <p:nvPr/>
          </p:nvSpPr>
          <p:spPr bwMode="auto">
            <a:xfrm>
              <a:off x="9219800" y="5849279"/>
              <a:ext cx="731410" cy="298765"/>
            </a:xfrm>
            <a:prstGeom prst="leftRightArrow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Arrow: Left-Right 33">
              <a:extLst>
                <a:ext uri="{FF2B5EF4-FFF2-40B4-BE49-F238E27FC236}">
                  <a16:creationId xmlns:a16="http://schemas.microsoft.com/office/drawing/2014/main" id="{94B04C27-2C43-47CD-951E-F0A7DCCC4881}"/>
                </a:ext>
              </a:extLst>
            </p:cNvPr>
            <p:cNvSpPr/>
            <p:nvPr/>
          </p:nvSpPr>
          <p:spPr bwMode="auto">
            <a:xfrm>
              <a:off x="12150857" y="5849279"/>
              <a:ext cx="731410" cy="298765"/>
            </a:xfrm>
            <a:prstGeom prst="leftRightArrow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BF9346A-F08D-446A-A5EC-82B362BE5C3D}"/>
              </a:ext>
            </a:extLst>
          </p:cNvPr>
          <p:cNvSpPr/>
          <p:nvPr/>
        </p:nvSpPr>
        <p:spPr bwMode="auto">
          <a:xfrm>
            <a:off x="2655303" y="5689521"/>
            <a:ext cx="2042772" cy="414622"/>
          </a:xfrm>
          <a:prstGeom prst="rect">
            <a:avLst/>
          </a:prstGeom>
          <a:solidFill>
            <a:srgbClr val="F9F9F9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SF node</a:t>
            </a:r>
          </a:p>
        </p:txBody>
      </p:sp>
    </p:spTree>
    <p:extLst>
      <p:ext uri="{BB962C8B-B14F-4D97-AF65-F5344CB8AC3E}">
        <p14:creationId xmlns:p14="http://schemas.microsoft.com/office/powerpoint/2010/main" val="27524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518 -4.07407E-6 " pathEditMode="relative" rAng="0" ptsTypes="AA">
                                      <p:cBhvr>
                                        <p:cTn id="17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9EEBFD-EEAC-40A8-B930-1FFBA85A3CF3}"/>
              </a:ext>
            </a:extLst>
          </p:cNvPr>
          <p:cNvSpPr txBox="1"/>
          <p:nvPr/>
        </p:nvSpPr>
        <p:spPr>
          <a:xfrm>
            <a:off x="338367" y="333056"/>
            <a:ext cx="561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once and run everywhere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45DD7DB6-002C-44AE-9B7A-9C2BED40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420" y="292638"/>
            <a:ext cx="594360" cy="59436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81128-0859-4F13-8925-8C535B61CF18}"/>
              </a:ext>
            </a:extLst>
          </p:cNvPr>
          <p:cNvGrpSpPr/>
          <p:nvPr/>
        </p:nvGrpSpPr>
        <p:grpSpPr>
          <a:xfrm>
            <a:off x="1326115" y="1707799"/>
            <a:ext cx="10248375" cy="2876276"/>
            <a:chOff x="742363" y="1707799"/>
            <a:chExt cx="10248375" cy="28762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076D51-4840-4309-AE84-2F6585DF21D9}"/>
                </a:ext>
              </a:extLst>
            </p:cNvPr>
            <p:cNvSpPr/>
            <p:nvPr/>
          </p:nvSpPr>
          <p:spPr>
            <a:xfrm>
              <a:off x="1341604" y="2304917"/>
              <a:ext cx="1188720" cy="1188720"/>
            </a:xfrm>
            <a:prstGeom prst="ellipse">
              <a:avLst/>
            </a:prstGeom>
            <a:noFill/>
            <a:ln w="12700">
              <a:solidFill>
                <a:srgbClr val="0078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8D7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3F3169-DF11-4CAC-9E5A-A9944FDA3C2D}"/>
                </a:ext>
              </a:extLst>
            </p:cNvPr>
            <p:cNvSpPr/>
            <p:nvPr/>
          </p:nvSpPr>
          <p:spPr>
            <a:xfrm>
              <a:off x="1010875" y="3523077"/>
              <a:ext cx="18501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Service Fabric </a:t>
              </a:r>
            </a:p>
            <a:p>
              <a:pPr algn="ctr"/>
              <a:r>
                <a:rPr lang="en-US" sz="2000" b="1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Mesh</a:t>
              </a:r>
              <a:endParaRPr lang="en-US" sz="2000">
                <a:solidFill>
                  <a:srgbClr val="0078D7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2EE16B-928C-4E45-B438-3C4B5A02A1D4}"/>
                </a:ext>
              </a:extLst>
            </p:cNvPr>
            <p:cNvSpPr/>
            <p:nvPr/>
          </p:nvSpPr>
          <p:spPr>
            <a:xfrm>
              <a:off x="742363" y="4230963"/>
              <a:ext cx="23134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74">
                <a:spcBef>
                  <a:spcPts val="300"/>
                </a:spcBef>
                <a:spcAft>
                  <a:spcPts val="2400"/>
                </a:spcAft>
              </a:pP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Fully managed by Azure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6E11E60A-13AA-446C-A646-6493C66E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53967" y="2517280"/>
              <a:ext cx="763994" cy="763994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1F70B2-2878-40DE-965F-C6B4AA2E9006}"/>
                </a:ext>
              </a:extLst>
            </p:cNvPr>
            <p:cNvSpPr/>
            <p:nvPr/>
          </p:nvSpPr>
          <p:spPr>
            <a:xfrm>
              <a:off x="4060782" y="4245521"/>
              <a:ext cx="25052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74">
                <a:spcBef>
                  <a:spcPts val="300"/>
                </a:spcBef>
                <a:spcAft>
                  <a:spcPts val="2400"/>
                </a:spcAft>
              </a:pP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Dedicated Azure clusters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6EE2C9-B4B2-44C6-AB23-AACC4CC05E09}"/>
                </a:ext>
              </a:extLst>
            </p:cNvPr>
            <p:cNvSpPr/>
            <p:nvPr/>
          </p:nvSpPr>
          <p:spPr>
            <a:xfrm>
              <a:off x="3963589" y="3523077"/>
              <a:ext cx="2699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Service Fabric Dedicated Cluster</a:t>
              </a:r>
              <a:endParaRPr lang="en-US" sz="2000">
                <a:solidFill>
                  <a:srgbClr val="0078D7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FDEBCF-848B-4135-BD4D-2A17EA220E04}"/>
                </a:ext>
              </a:extLst>
            </p:cNvPr>
            <p:cNvGrpSpPr/>
            <p:nvPr/>
          </p:nvGrpSpPr>
          <p:grpSpPr>
            <a:xfrm>
              <a:off x="4719029" y="2304917"/>
              <a:ext cx="1188720" cy="1188720"/>
              <a:chOff x="5253016" y="2304917"/>
              <a:chExt cx="1188720" cy="11887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C2EB2D-916C-47E0-AA7B-5FD07E8226B8}"/>
                  </a:ext>
                </a:extLst>
              </p:cNvPr>
              <p:cNvSpPr/>
              <p:nvPr/>
            </p:nvSpPr>
            <p:spPr>
              <a:xfrm>
                <a:off x="5253016" y="2304917"/>
                <a:ext cx="1188720" cy="1188720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126">
                <a:extLst>
                  <a:ext uri="{FF2B5EF4-FFF2-40B4-BE49-F238E27FC236}">
                    <a16:creationId xmlns:a16="http://schemas.microsoft.com/office/drawing/2014/main" id="{43B657A9-128C-487B-9FD6-7C25A5BA8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9829" y="2670186"/>
                <a:ext cx="735095" cy="458183"/>
              </a:xfrm>
              <a:custGeom>
                <a:avLst/>
                <a:gdLst>
                  <a:gd name="T0" fmla="*/ 243 w 372"/>
                  <a:gd name="T1" fmla="*/ 0 h 231"/>
                  <a:gd name="T2" fmla="*/ 178 w 372"/>
                  <a:gd name="T3" fmla="*/ 37 h 231"/>
                  <a:gd name="T4" fmla="*/ 149 w 372"/>
                  <a:gd name="T5" fmla="*/ 31 h 231"/>
                  <a:gd name="T6" fmla="*/ 97 w 372"/>
                  <a:gd name="T7" fmla="*/ 52 h 231"/>
                  <a:gd name="T8" fmla="*/ 79 w 372"/>
                  <a:gd name="T9" fmla="*/ 79 h 231"/>
                  <a:gd name="T10" fmla="*/ 75 w 372"/>
                  <a:gd name="T11" fmla="*/ 79 h 231"/>
                  <a:gd name="T12" fmla="*/ 22 w 372"/>
                  <a:gd name="T13" fmla="*/ 101 h 231"/>
                  <a:gd name="T14" fmla="*/ 0 w 372"/>
                  <a:gd name="T15" fmla="*/ 155 h 231"/>
                  <a:gd name="T16" fmla="*/ 22 w 372"/>
                  <a:gd name="T17" fmla="*/ 208 h 231"/>
                  <a:gd name="T18" fmla="*/ 75 w 372"/>
                  <a:gd name="T19" fmla="*/ 231 h 231"/>
                  <a:gd name="T20" fmla="*/ 296 w 372"/>
                  <a:gd name="T21" fmla="*/ 231 h 231"/>
                  <a:gd name="T22" fmla="*/ 350 w 372"/>
                  <a:gd name="T23" fmla="*/ 208 h 231"/>
                  <a:gd name="T24" fmla="*/ 372 w 372"/>
                  <a:gd name="T25" fmla="*/ 155 h 231"/>
                  <a:gd name="T26" fmla="*/ 350 w 372"/>
                  <a:gd name="T27" fmla="*/ 102 h 231"/>
                  <a:gd name="T28" fmla="*/ 317 w 372"/>
                  <a:gd name="T29" fmla="*/ 81 h 231"/>
                  <a:gd name="T30" fmla="*/ 317 w 372"/>
                  <a:gd name="T31" fmla="*/ 76 h 231"/>
                  <a:gd name="T32" fmla="*/ 296 w 372"/>
                  <a:gd name="T33" fmla="*/ 23 h 231"/>
                  <a:gd name="T34" fmla="*/ 243 w 372"/>
                  <a:gd name="T35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2" h="231">
                    <a:moveTo>
                      <a:pt x="243" y="0"/>
                    </a:moveTo>
                    <a:cubicBezTo>
                      <a:pt x="216" y="0"/>
                      <a:pt x="192" y="14"/>
                      <a:pt x="178" y="37"/>
                    </a:cubicBezTo>
                    <a:cubicBezTo>
                      <a:pt x="170" y="33"/>
                      <a:pt x="159" y="31"/>
                      <a:pt x="149" y="31"/>
                    </a:cubicBezTo>
                    <a:cubicBezTo>
                      <a:pt x="129" y="31"/>
                      <a:pt x="111" y="38"/>
                      <a:pt x="97" y="52"/>
                    </a:cubicBezTo>
                    <a:cubicBezTo>
                      <a:pt x="89" y="59"/>
                      <a:pt x="83" y="68"/>
                      <a:pt x="79" y="79"/>
                    </a:cubicBezTo>
                    <a:cubicBezTo>
                      <a:pt x="77" y="79"/>
                      <a:pt x="76" y="79"/>
                      <a:pt x="75" y="79"/>
                    </a:cubicBezTo>
                    <a:cubicBezTo>
                      <a:pt x="56" y="79"/>
                      <a:pt x="37" y="87"/>
                      <a:pt x="22" y="101"/>
                    </a:cubicBezTo>
                    <a:cubicBezTo>
                      <a:pt x="8" y="116"/>
                      <a:pt x="0" y="135"/>
                      <a:pt x="0" y="155"/>
                    </a:cubicBezTo>
                    <a:cubicBezTo>
                      <a:pt x="0" y="175"/>
                      <a:pt x="8" y="194"/>
                      <a:pt x="22" y="208"/>
                    </a:cubicBezTo>
                    <a:cubicBezTo>
                      <a:pt x="37" y="223"/>
                      <a:pt x="56" y="231"/>
                      <a:pt x="75" y="231"/>
                    </a:cubicBezTo>
                    <a:cubicBezTo>
                      <a:pt x="296" y="231"/>
                      <a:pt x="296" y="231"/>
                      <a:pt x="296" y="231"/>
                    </a:cubicBezTo>
                    <a:cubicBezTo>
                      <a:pt x="317" y="231"/>
                      <a:pt x="336" y="223"/>
                      <a:pt x="350" y="208"/>
                    </a:cubicBezTo>
                    <a:cubicBezTo>
                      <a:pt x="364" y="194"/>
                      <a:pt x="372" y="175"/>
                      <a:pt x="372" y="155"/>
                    </a:cubicBezTo>
                    <a:cubicBezTo>
                      <a:pt x="372" y="135"/>
                      <a:pt x="364" y="116"/>
                      <a:pt x="350" y="102"/>
                    </a:cubicBezTo>
                    <a:cubicBezTo>
                      <a:pt x="341" y="92"/>
                      <a:pt x="330" y="85"/>
                      <a:pt x="317" y="81"/>
                    </a:cubicBezTo>
                    <a:cubicBezTo>
                      <a:pt x="317" y="80"/>
                      <a:pt x="317" y="78"/>
                      <a:pt x="317" y="76"/>
                    </a:cubicBezTo>
                    <a:cubicBezTo>
                      <a:pt x="317" y="56"/>
                      <a:pt x="310" y="37"/>
                      <a:pt x="296" y="23"/>
                    </a:cubicBezTo>
                    <a:cubicBezTo>
                      <a:pt x="282" y="8"/>
                      <a:pt x="263" y="0"/>
                      <a:pt x="24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05BF56-B281-4A8F-93C5-BD6A1F6FF1EF}"/>
                </a:ext>
              </a:extLst>
            </p:cNvPr>
            <p:cNvSpPr/>
            <p:nvPr/>
          </p:nvSpPr>
          <p:spPr>
            <a:xfrm>
              <a:off x="7536072" y="4245521"/>
              <a:ext cx="27460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574">
                <a:spcBef>
                  <a:spcPts val="300"/>
                </a:spcBef>
                <a:spcAft>
                  <a:spcPts val="2400"/>
                </a:spcAft>
              </a:pP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Bring your own infrastructure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619ED63-9EB0-4189-B3EE-623DCAC6F414}"/>
                </a:ext>
              </a:extLst>
            </p:cNvPr>
            <p:cNvGrpSpPr/>
            <p:nvPr/>
          </p:nvGrpSpPr>
          <p:grpSpPr>
            <a:xfrm>
              <a:off x="6827466" y="1707799"/>
              <a:ext cx="4163272" cy="2523164"/>
              <a:chOff x="6827466" y="1707799"/>
              <a:chExt cx="4163272" cy="252316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365796-8823-43B6-B455-0077A1DE1E7E}"/>
                  </a:ext>
                </a:extLst>
              </p:cNvPr>
              <p:cNvSpPr/>
              <p:nvPr/>
            </p:nvSpPr>
            <p:spPr>
              <a:xfrm>
                <a:off x="7443000" y="3523077"/>
                <a:ext cx="290204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0078D7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Service Fabric Standalone</a:t>
                </a:r>
                <a:endParaRPr lang="en-US" sz="2000">
                  <a:solidFill>
                    <a:srgbClr val="0078D7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1E30B2-DAA7-4216-859A-B6B82D0249E2}"/>
                  </a:ext>
                </a:extLst>
              </p:cNvPr>
              <p:cNvSpPr/>
              <p:nvPr/>
            </p:nvSpPr>
            <p:spPr>
              <a:xfrm>
                <a:off x="8567774" y="2371177"/>
                <a:ext cx="659051" cy="659051"/>
              </a:xfrm>
              <a:prstGeom prst="ellipse">
                <a:avLst/>
              </a:prstGeom>
              <a:solidFill>
                <a:srgbClr val="E9E9E9"/>
              </a:solidFill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CC53034-19AD-45E2-B704-83FEED5E7DF0}"/>
                  </a:ext>
                </a:extLst>
              </p:cNvPr>
              <p:cNvSpPr/>
              <p:nvPr/>
            </p:nvSpPr>
            <p:spPr>
              <a:xfrm>
                <a:off x="8849384" y="2834586"/>
                <a:ext cx="659051" cy="659051"/>
              </a:xfrm>
              <a:prstGeom prst="ellipse">
                <a:avLst/>
              </a:prstGeom>
              <a:solidFill>
                <a:srgbClr val="E9E9E9"/>
              </a:solidFill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3E783A3-A2A5-4C76-89E8-DC4D7AE9ECCD}"/>
                  </a:ext>
                </a:extLst>
              </p:cNvPr>
              <p:cNvSpPr/>
              <p:nvPr/>
            </p:nvSpPr>
            <p:spPr>
              <a:xfrm>
                <a:off x="8286163" y="2834586"/>
                <a:ext cx="659051" cy="659051"/>
              </a:xfrm>
              <a:prstGeom prst="ellipse">
                <a:avLst/>
              </a:prstGeom>
              <a:solidFill>
                <a:srgbClr val="E9E9E9"/>
              </a:solidFill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27">
                <a:extLst>
                  <a:ext uri="{FF2B5EF4-FFF2-40B4-BE49-F238E27FC236}">
                    <a16:creationId xmlns:a16="http://schemas.microsoft.com/office/drawing/2014/main" id="{8913A829-2066-4B24-A54A-FC24D4D62CB2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8723668" y="2537551"/>
                <a:ext cx="347263" cy="273295"/>
              </a:xfrm>
              <a:custGeom>
                <a:avLst/>
                <a:gdLst>
                  <a:gd name="connsiteX0" fmla="*/ 427036 w 1971675"/>
                  <a:gd name="connsiteY0" fmla="*/ 1374775 h 1409700"/>
                  <a:gd name="connsiteX1" fmla="*/ 1544636 w 1971675"/>
                  <a:gd name="connsiteY1" fmla="*/ 1374775 h 1409700"/>
                  <a:gd name="connsiteX2" fmla="*/ 1544636 w 1971675"/>
                  <a:gd name="connsiteY2" fmla="*/ 1409700 h 1409700"/>
                  <a:gd name="connsiteX3" fmla="*/ 427036 w 1971675"/>
                  <a:gd name="connsiteY3" fmla="*/ 1409700 h 1409700"/>
                  <a:gd name="connsiteX4" fmla="*/ 104775 w 1971675"/>
                  <a:gd name="connsiteY4" fmla="*/ 104775 h 1409700"/>
                  <a:gd name="connsiteX5" fmla="*/ 104775 w 1971675"/>
                  <a:gd name="connsiteY5" fmla="*/ 1028700 h 1409700"/>
                  <a:gd name="connsiteX6" fmla="*/ 761999 w 1971675"/>
                  <a:gd name="connsiteY6" fmla="*/ 1028700 h 1409700"/>
                  <a:gd name="connsiteX7" fmla="*/ 1198562 w 1971675"/>
                  <a:gd name="connsiteY7" fmla="*/ 1028700 h 1409700"/>
                  <a:gd name="connsiteX8" fmla="*/ 1879600 w 1971675"/>
                  <a:gd name="connsiteY8" fmla="*/ 1028700 h 1409700"/>
                  <a:gd name="connsiteX9" fmla="*/ 1879600 w 1971675"/>
                  <a:gd name="connsiteY9" fmla="*/ 104775 h 1409700"/>
                  <a:gd name="connsiteX10" fmla="*/ 985837 w 1971675"/>
                  <a:gd name="connsiteY10" fmla="*/ 23812 h 1409700"/>
                  <a:gd name="connsiteX11" fmla="*/ 957262 w 1971675"/>
                  <a:gd name="connsiteY11" fmla="*/ 46831 h 1409700"/>
                  <a:gd name="connsiteX12" fmla="*/ 985837 w 1971675"/>
                  <a:gd name="connsiteY12" fmla="*/ 69850 h 1409700"/>
                  <a:gd name="connsiteX13" fmla="*/ 1014412 w 1971675"/>
                  <a:gd name="connsiteY13" fmla="*/ 46831 h 1409700"/>
                  <a:gd name="connsiteX14" fmla="*/ 985837 w 1971675"/>
                  <a:gd name="connsiteY14" fmla="*/ 23812 h 1409700"/>
                  <a:gd name="connsiteX15" fmla="*/ 103772 w 1971675"/>
                  <a:gd name="connsiteY15" fmla="*/ 0 h 1409700"/>
                  <a:gd name="connsiteX16" fmla="*/ 1856372 w 1971675"/>
                  <a:gd name="connsiteY16" fmla="*/ 0 h 1409700"/>
                  <a:gd name="connsiteX17" fmla="*/ 1971675 w 1971675"/>
                  <a:gd name="connsiteY17" fmla="*/ 103909 h 1409700"/>
                  <a:gd name="connsiteX18" fmla="*/ 1971675 w 1971675"/>
                  <a:gd name="connsiteY18" fmla="*/ 1027546 h 1409700"/>
                  <a:gd name="connsiteX19" fmla="*/ 1856372 w 1971675"/>
                  <a:gd name="connsiteY19" fmla="*/ 1143000 h 1409700"/>
                  <a:gd name="connsiteX20" fmla="*/ 1277877 w 1971675"/>
                  <a:gd name="connsiteY20" fmla="*/ 1143000 h 1409700"/>
                  <a:gd name="connsiteX21" fmla="*/ 1198562 w 1971675"/>
                  <a:gd name="connsiteY21" fmla="*/ 1143000 h 1409700"/>
                  <a:gd name="connsiteX22" fmla="*/ 1198562 w 1971675"/>
                  <a:gd name="connsiteY22" fmla="*/ 1212850 h 1409700"/>
                  <a:gd name="connsiteX23" fmla="*/ 1198562 w 1971675"/>
                  <a:gd name="connsiteY23" fmla="*/ 1258887 h 1409700"/>
                  <a:gd name="connsiteX24" fmla="*/ 1452561 w 1971675"/>
                  <a:gd name="connsiteY24" fmla="*/ 1258887 h 1409700"/>
                  <a:gd name="connsiteX25" fmla="*/ 1544636 w 1971675"/>
                  <a:gd name="connsiteY25" fmla="*/ 1374774 h 1409700"/>
                  <a:gd name="connsiteX26" fmla="*/ 427036 w 1971675"/>
                  <a:gd name="connsiteY26" fmla="*/ 1374774 h 1409700"/>
                  <a:gd name="connsiteX27" fmla="*/ 519111 w 1971675"/>
                  <a:gd name="connsiteY27" fmla="*/ 1258887 h 1409700"/>
                  <a:gd name="connsiteX28" fmla="*/ 761999 w 1971675"/>
                  <a:gd name="connsiteY28" fmla="*/ 1258887 h 1409700"/>
                  <a:gd name="connsiteX29" fmla="*/ 761999 w 1971675"/>
                  <a:gd name="connsiteY29" fmla="*/ 1212850 h 1409700"/>
                  <a:gd name="connsiteX30" fmla="*/ 761999 w 1971675"/>
                  <a:gd name="connsiteY30" fmla="*/ 1143000 h 1409700"/>
                  <a:gd name="connsiteX31" fmla="*/ 673281 w 1971675"/>
                  <a:gd name="connsiteY31" fmla="*/ 1143000 h 1409700"/>
                  <a:gd name="connsiteX32" fmla="*/ 103772 w 1971675"/>
                  <a:gd name="connsiteY32" fmla="*/ 1143000 h 1409700"/>
                  <a:gd name="connsiteX33" fmla="*/ 0 w 1971675"/>
                  <a:gd name="connsiteY33" fmla="*/ 1027546 h 1409700"/>
                  <a:gd name="connsiteX34" fmla="*/ 0 w 1971675"/>
                  <a:gd name="connsiteY34" fmla="*/ 103909 h 1409700"/>
                  <a:gd name="connsiteX35" fmla="*/ 103772 w 1971675"/>
                  <a:gd name="connsiteY35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971675" h="1409700">
                    <a:moveTo>
                      <a:pt x="427036" y="1374775"/>
                    </a:moveTo>
                    <a:lnTo>
                      <a:pt x="1544636" y="1374775"/>
                    </a:lnTo>
                    <a:lnTo>
                      <a:pt x="1544636" y="1409700"/>
                    </a:lnTo>
                    <a:lnTo>
                      <a:pt x="427036" y="1409700"/>
                    </a:lnTo>
                    <a:close/>
                    <a:moveTo>
                      <a:pt x="104775" y="104775"/>
                    </a:moveTo>
                    <a:lnTo>
                      <a:pt x="104775" y="1028700"/>
                    </a:lnTo>
                    <a:lnTo>
                      <a:pt x="761999" y="1028700"/>
                    </a:lnTo>
                    <a:lnTo>
                      <a:pt x="1198562" y="1028700"/>
                    </a:lnTo>
                    <a:lnTo>
                      <a:pt x="1879600" y="1028700"/>
                    </a:lnTo>
                    <a:lnTo>
                      <a:pt x="1879600" y="104775"/>
                    </a:lnTo>
                    <a:close/>
                    <a:moveTo>
                      <a:pt x="985837" y="23812"/>
                    </a:moveTo>
                    <a:cubicBezTo>
                      <a:pt x="970055" y="23812"/>
                      <a:pt x="957262" y="34118"/>
                      <a:pt x="957262" y="46831"/>
                    </a:cubicBezTo>
                    <a:cubicBezTo>
                      <a:pt x="957262" y="59544"/>
                      <a:pt x="970055" y="69850"/>
                      <a:pt x="985837" y="69850"/>
                    </a:cubicBezTo>
                    <a:cubicBezTo>
                      <a:pt x="1001619" y="69850"/>
                      <a:pt x="1014412" y="59544"/>
                      <a:pt x="1014412" y="46831"/>
                    </a:cubicBezTo>
                    <a:cubicBezTo>
                      <a:pt x="1014412" y="34118"/>
                      <a:pt x="1001619" y="23812"/>
                      <a:pt x="985837" y="23812"/>
                    </a:cubicBezTo>
                    <a:close/>
                    <a:moveTo>
                      <a:pt x="103772" y="0"/>
                    </a:moveTo>
                    <a:cubicBezTo>
                      <a:pt x="1856372" y="0"/>
                      <a:pt x="1856372" y="0"/>
                      <a:pt x="1856372" y="0"/>
                    </a:cubicBezTo>
                    <a:cubicBezTo>
                      <a:pt x="1925554" y="0"/>
                      <a:pt x="1971675" y="46182"/>
                      <a:pt x="1971675" y="103909"/>
                    </a:cubicBezTo>
                    <a:lnTo>
                      <a:pt x="1971675" y="1027546"/>
                    </a:lnTo>
                    <a:cubicBezTo>
                      <a:pt x="1971675" y="1085273"/>
                      <a:pt x="1925554" y="1143000"/>
                      <a:pt x="1856372" y="1143000"/>
                    </a:cubicBezTo>
                    <a:cubicBezTo>
                      <a:pt x="1637297" y="1143000"/>
                      <a:pt x="1445606" y="1143000"/>
                      <a:pt x="1277877" y="1143000"/>
                    </a:cubicBezTo>
                    <a:lnTo>
                      <a:pt x="1198562" y="1143000"/>
                    </a:lnTo>
                    <a:lnTo>
                      <a:pt x="1198562" y="1212850"/>
                    </a:lnTo>
                    <a:lnTo>
                      <a:pt x="1198562" y="1258887"/>
                    </a:lnTo>
                    <a:lnTo>
                      <a:pt x="1452561" y="1258887"/>
                    </a:lnTo>
                    <a:lnTo>
                      <a:pt x="1544636" y="1374774"/>
                    </a:lnTo>
                    <a:lnTo>
                      <a:pt x="427036" y="1374774"/>
                    </a:lnTo>
                    <a:lnTo>
                      <a:pt x="519111" y="1258887"/>
                    </a:lnTo>
                    <a:lnTo>
                      <a:pt x="761999" y="1258887"/>
                    </a:lnTo>
                    <a:lnTo>
                      <a:pt x="761999" y="1212850"/>
                    </a:lnTo>
                    <a:lnTo>
                      <a:pt x="761999" y="1143000"/>
                    </a:lnTo>
                    <a:lnTo>
                      <a:pt x="673281" y="1143000"/>
                    </a:lnTo>
                    <a:cubicBezTo>
                      <a:pt x="103772" y="1143000"/>
                      <a:pt x="103772" y="1143000"/>
                      <a:pt x="103772" y="1143000"/>
                    </a:cubicBezTo>
                    <a:cubicBezTo>
                      <a:pt x="46121" y="1143000"/>
                      <a:pt x="0" y="1085273"/>
                      <a:pt x="0" y="1027546"/>
                    </a:cubicBezTo>
                    <a:cubicBezTo>
                      <a:pt x="0" y="103909"/>
                      <a:pt x="0" y="103909"/>
                      <a:pt x="0" y="103909"/>
                    </a:cubicBezTo>
                    <a:cubicBezTo>
                      <a:pt x="0" y="46182"/>
                      <a:pt x="46121" y="0"/>
                      <a:pt x="103772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6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87362B-0006-4D95-B45C-4C76ABB0E7C3}"/>
                  </a:ext>
                </a:extLst>
              </p:cNvPr>
              <p:cNvGrpSpPr/>
              <p:nvPr/>
            </p:nvGrpSpPr>
            <p:grpSpPr>
              <a:xfrm>
                <a:off x="8384078" y="3061061"/>
                <a:ext cx="463220" cy="206101"/>
                <a:chOff x="7138851" y="5154348"/>
                <a:chExt cx="546890" cy="243328"/>
              </a:xfrm>
            </p:grpSpPr>
            <p:sp>
              <p:nvSpPr>
                <p:cNvPr id="82" name="Freeform 5">
                  <a:extLst>
                    <a:ext uri="{FF2B5EF4-FFF2-40B4-BE49-F238E27FC236}">
                      <a16:creationId xmlns:a16="http://schemas.microsoft.com/office/drawing/2014/main" id="{297A5316-D61C-4A5F-8155-8372DBE47E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7404804" y="5168777"/>
                  <a:ext cx="280937" cy="166146"/>
                </a:xfrm>
                <a:custGeom>
                  <a:avLst/>
                  <a:gdLst>
                    <a:gd name="T0" fmla="*/ 1942 w 2359"/>
                    <a:gd name="T1" fmla="*/ 1394 h 1394"/>
                    <a:gd name="T2" fmla="*/ 416 w 2359"/>
                    <a:gd name="T3" fmla="*/ 1394 h 1394"/>
                    <a:gd name="T4" fmla="*/ 0 w 2359"/>
                    <a:gd name="T5" fmla="*/ 971 h 1394"/>
                    <a:gd name="T6" fmla="*/ 416 w 2359"/>
                    <a:gd name="T7" fmla="*/ 552 h 1394"/>
                    <a:gd name="T8" fmla="*/ 517 w 2359"/>
                    <a:gd name="T9" fmla="*/ 565 h 1394"/>
                    <a:gd name="T10" fmla="*/ 925 w 2359"/>
                    <a:gd name="T11" fmla="*/ 221 h 1394"/>
                    <a:gd name="T12" fmla="*/ 1175 w 2359"/>
                    <a:gd name="T13" fmla="*/ 305 h 1394"/>
                    <a:gd name="T14" fmla="*/ 1578 w 2359"/>
                    <a:gd name="T15" fmla="*/ 0 h 1394"/>
                    <a:gd name="T16" fmla="*/ 1982 w 2359"/>
                    <a:gd name="T17" fmla="*/ 424 h 1394"/>
                    <a:gd name="T18" fmla="*/ 1968 w 2359"/>
                    <a:gd name="T19" fmla="*/ 552 h 1394"/>
                    <a:gd name="T20" fmla="*/ 2359 w 2359"/>
                    <a:gd name="T21" fmla="*/ 971 h 1394"/>
                    <a:gd name="T22" fmla="*/ 1942 w 2359"/>
                    <a:gd name="T23" fmla="*/ 1394 h 1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59" h="1394">
                      <a:moveTo>
                        <a:pt x="1942" y="1394"/>
                      </a:moveTo>
                      <a:cubicBezTo>
                        <a:pt x="416" y="1394"/>
                        <a:pt x="416" y="1394"/>
                        <a:pt x="416" y="1394"/>
                      </a:cubicBezTo>
                      <a:cubicBezTo>
                        <a:pt x="193" y="1394"/>
                        <a:pt x="0" y="1200"/>
                        <a:pt x="0" y="971"/>
                      </a:cubicBezTo>
                      <a:cubicBezTo>
                        <a:pt x="0" y="741"/>
                        <a:pt x="193" y="552"/>
                        <a:pt x="416" y="552"/>
                      </a:cubicBezTo>
                      <a:cubicBezTo>
                        <a:pt x="451" y="552"/>
                        <a:pt x="487" y="556"/>
                        <a:pt x="517" y="565"/>
                      </a:cubicBezTo>
                      <a:cubicBezTo>
                        <a:pt x="552" y="362"/>
                        <a:pt x="719" y="221"/>
                        <a:pt x="925" y="221"/>
                      </a:cubicBezTo>
                      <a:cubicBezTo>
                        <a:pt x="1021" y="221"/>
                        <a:pt x="1105" y="247"/>
                        <a:pt x="1175" y="305"/>
                      </a:cubicBezTo>
                      <a:cubicBezTo>
                        <a:pt x="1227" y="128"/>
                        <a:pt x="1394" y="0"/>
                        <a:pt x="1578" y="0"/>
                      </a:cubicBezTo>
                      <a:cubicBezTo>
                        <a:pt x="1802" y="0"/>
                        <a:pt x="1982" y="190"/>
                        <a:pt x="1982" y="424"/>
                      </a:cubicBezTo>
                      <a:cubicBezTo>
                        <a:pt x="1982" y="468"/>
                        <a:pt x="1977" y="512"/>
                        <a:pt x="1968" y="552"/>
                      </a:cubicBezTo>
                      <a:cubicBezTo>
                        <a:pt x="2188" y="565"/>
                        <a:pt x="2359" y="750"/>
                        <a:pt x="2359" y="971"/>
                      </a:cubicBezTo>
                      <a:cubicBezTo>
                        <a:pt x="2359" y="1205"/>
                        <a:pt x="2170" y="1394"/>
                        <a:pt x="1942" y="1394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38100">
                  <a:noFill/>
                </a:ln>
              </p:spPr>
              <p:txBody>
                <a:bodyPr vert="horz" wrap="square" lIns="68574" tIns="34287" rIns="68574" bIns="3428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7" name="Freeform 5">
                  <a:extLst>
                    <a:ext uri="{FF2B5EF4-FFF2-40B4-BE49-F238E27FC236}">
                      <a16:creationId xmlns:a16="http://schemas.microsoft.com/office/drawing/2014/main" id="{ADDDDFB8-ECB5-4608-876B-3C91CF221A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7138851" y="5154348"/>
                  <a:ext cx="411445" cy="243328"/>
                </a:xfrm>
                <a:custGeom>
                  <a:avLst/>
                  <a:gdLst>
                    <a:gd name="T0" fmla="*/ 1942 w 2359"/>
                    <a:gd name="T1" fmla="*/ 1394 h 1394"/>
                    <a:gd name="T2" fmla="*/ 416 w 2359"/>
                    <a:gd name="T3" fmla="*/ 1394 h 1394"/>
                    <a:gd name="T4" fmla="*/ 0 w 2359"/>
                    <a:gd name="T5" fmla="*/ 971 h 1394"/>
                    <a:gd name="T6" fmla="*/ 416 w 2359"/>
                    <a:gd name="T7" fmla="*/ 552 h 1394"/>
                    <a:gd name="T8" fmla="*/ 517 w 2359"/>
                    <a:gd name="T9" fmla="*/ 565 h 1394"/>
                    <a:gd name="T10" fmla="*/ 925 w 2359"/>
                    <a:gd name="T11" fmla="*/ 221 h 1394"/>
                    <a:gd name="T12" fmla="*/ 1175 w 2359"/>
                    <a:gd name="T13" fmla="*/ 305 h 1394"/>
                    <a:gd name="T14" fmla="*/ 1578 w 2359"/>
                    <a:gd name="T15" fmla="*/ 0 h 1394"/>
                    <a:gd name="T16" fmla="*/ 1982 w 2359"/>
                    <a:gd name="T17" fmla="*/ 424 h 1394"/>
                    <a:gd name="T18" fmla="*/ 1968 w 2359"/>
                    <a:gd name="T19" fmla="*/ 552 h 1394"/>
                    <a:gd name="T20" fmla="*/ 2359 w 2359"/>
                    <a:gd name="T21" fmla="*/ 971 h 1394"/>
                    <a:gd name="T22" fmla="*/ 1942 w 2359"/>
                    <a:gd name="T23" fmla="*/ 1394 h 1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59" h="1394">
                      <a:moveTo>
                        <a:pt x="1942" y="1394"/>
                      </a:moveTo>
                      <a:cubicBezTo>
                        <a:pt x="416" y="1394"/>
                        <a:pt x="416" y="1394"/>
                        <a:pt x="416" y="1394"/>
                      </a:cubicBezTo>
                      <a:cubicBezTo>
                        <a:pt x="193" y="1394"/>
                        <a:pt x="0" y="1200"/>
                        <a:pt x="0" y="971"/>
                      </a:cubicBezTo>
                      <a:cubicBezTo>
                        <a:pt x="0" y="741"/>
                        <a:pt x="193" y="552"/>
                        <a:pt x="416" y="552"/>
                      </a:cubicBezTo>
                      <a:cubicBezTo>
                        <a:pt x="451" y="552"/>
                        <a:pt x="487" y="556"/>
                        <a:pt x="517" y="565"/>
                      </a:cubicBezTo>
                      <a:cubicBezTo>
                        <a:pt x="552" y="362"/>
                        <a:pt x="719" y="221"/>
                        <a:pt x="925" y="221"/>
                      </a:cubicBezTo>
                      <a:cubicBezTo>
                        <a:pt x="1021" y="221"/>
                        <a:pt x="1105" y="247"/>
                        <a:pt x="1175" y="305"/>
                      </a:cubicBezTo>
                      <a:cubicBezTo>
                        <a:pt x="1227" y="128"/>
                        <a:pt x="1394" y="0"/>
                        <a:pt x="1578" y="0"/>
                      </a:cubicBezTo>
                      <a:cubicBezTo>
                        <a:pt x="1802" y="0"/>
                        <a:pt x="1982" y="190"/>
                        <a:pt x="1982" y="424"/>
                      </a:cubicBezTo>
                      <a:cubicBezTo>
                        <a:pt x="1982" y="468"/>
                        <a:pt x="1977" y="512"/>
                        <a:pt x="1968" y="552"/>
                      </a:cubicBezTo>
                      <a:cubicBezTo>
                        <a:pt x="2188" y="565"/>
                        <a:pt x="2359" y="750"/>
                        <a:pt x="2359" y="971"/>
                      </a:cubicBezTo>
                      <a:cubicBezTo>
                        <a:pt x="2359" y="1205"/>
                        <a:pt x="2170" y="1394"/>
                        <a:pt x="1942" y="1394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19050">
                  <a:solidFill>
                    <a:srgbClr val="E9E9E9"/>
                  </a:solidFill>
                </a:ln>
              </p:spPr>
              <p:txBody>
                <a:bodyPr vert="horz" wrap="square" lIns="68574" tIns="34287" rIns="68574" bIns="3428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CAE75B8-5DE2-4419-840A-93F5D03E322D}"/>
                  </a:ext>
                </a:extLst>
              </p:cNvPr>
              <p:cNvGrpSpPr/>
              <p:nvPr/>
            </p:nvGrpSpPr>
            <p:grpSpPr>
              <a:xfrm>
                <a:off x="9046922" y="2995069"/>
                <a:ext cx="263975" cy="338085"/>
                <a:chOff x="10889683" y="4895108"/>
                <a:chExt cx="263975" cy="338085"/>
              </a:xfrm>
            </p:grpSpPr>
            <p:sp>
              <p:nvSpPr>
                <p:cNvPr id="83" name="Freeform 130">
                  <a:extLst>
                    <a:ext uri="{FF2B5EF4-FFF2-40B4-BE49-F238E27FC236}">
                      <a16:creationId xmlns:a16="http://schemas.microsoft.com/office/drawing/2014/main" id="{174B496D-0284-42B3-9044-E12B49ECD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89683" y="4895108"/>
                  <a:ext cx="192687" cy="338085"/>
                </a:xfrm>
                <a:custGeom>
                  <a:avLst/>
                  <a:gdLst>
                    <a:gd name="T0" fmla="*/ 161 w 273"/>
                    <a:gd name="T1" fmla="*/ 479 h 479"/>
                    <a:gd name="T2" fmla="*/ 0 w 273"/>
                    <a:gd name="T3" fmla="*/ 479 h 479"/>
                    <a:gd name="T4" fmla="*/ 0 w 273"/>
                    <a:gd name="T5" fmla="*/ 0 h 479"/>
                    <a:gd name="T6" fmla="*/ 273 w 273"/>
                    <a:gd name="T7" fmla="*/ 0 h 479"/>
                    <a:gd name="T8" fmla="*/ 273 w 273"/>
                    <a:gd name="T9" fmla="*/ 185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479">
                      <a:moveTo>
                        <a:pt x="161" y="479"/>
                      </a:moveTo>
                      <a:lnTo>
                        <a:pt x="0" y="479"/>
                      </a:lnTo>
                      <a:lnTo>
                        <a:pt x="0" y="0"/>
                      </a:lnTo>
                      <a:lnTo>
                        <a:pt x="273" y="0"/>
                      </a:lnTo>
                      <a:lnTo>
                        <a:pt x="273" y="185"/>
                      </a:lnTo>
                    </a:path>
                  </a:pathLst>
                </a:custGeom>
                <a:solidFill>
                  <a:srgbClr val="0078D7"/>
                </a:solidFill>
                <a:ln w="19050" cap="rnd">
                  <a:solidFill>
                    <a:srgbClr val="E9E9E9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84" name="Rectangle 134">
                  <a:extLst>
                    <a:ext uri="{FF2B5EF4-FFF2-40B4-BE49-F238E27FC236}">
                      <a16:creationId xmlns:a16="http://schemas.microsoft.com/office/drawing/2014/main" id="{FD972476-8F67-42EF-93E3-97859F149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03320" y="5025684"/>
                  <a:ext cx="150338" cy="207509"/>
                </a:xfrm>
                <a:prstGeom prst="rect">
                  <a:avLst/>
                </a:prstGeom>
                <a:solidFill>
                  <a:srgbClr val="0078D7"/>
                </a:solidFill>
                <a:ln w="19050" cap="rnd">
                  <a:solidFill>
                    <a:srgbClr val="E9E9E9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833CED0-8A27-4269-B038-0207000B2256}"/>
                  </a:ext>
                </a:extLst>
              </p:cNvPr>
              <p:cNvSpPr/>
              <p:nvPr/>
            </p:nvSpPr>
            <p:spPr>
              <a:xfrm>
                <a:off x="9866508" y="3025612"/>
                <a:ext cx="11242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32574">
                  <a:spcBef>
                    <a:spcPts val="300"/>
                  </a:spcBef>
                  <a:spcAft>
                    <a:spcPts val="2400"/>
                  </a:spcAft>
                </a:pPr>
                <a:r>
                  <a:rPr lang="en-US" sz="1200">
                    <a:solidFill>
                      <a:srgbClr val="0078D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On-premises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76D41AA-10E7-4DA3-8E03-F642FAFDC5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4682" y="3159120"/>
                <a:ext cx="337671" cy="6557"/>
              </a:xfrm>
              <a:prstGeom prst="line">
                <a:avLst/>
              </a:prstGeom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27F189-0886-4B79-BC46-093FA5F22BFF}"/>
                  </a:ext>
                </a:extLst>
              </p:cNvPr>
              <p:cNvSpPr/>
              <p:nvPr/>
            </p:nvSpPr>
            <p:spPr>
              <a:xfrm>
                <a:off x="6827466" y="3025612"/>
                <a:ext cx="11242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32574">
                  <a:spcBef>
                    <a:spcPts val="300"/>
                  </a:spcBef>
                  <a:spcAft>
                    <a:spcPts val="2400"/>
                  </a:spcAft>
                </a:pPr>
                <a:r>
                  <a:rPr lang="en-US" sz="1200">
                    <a:solidFill>
                      <a:srgbClr val="0078D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Any cloud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BC78C78-7096-441D-8E37-1CD112FAD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1553" y="3160833"/>
                <a:ext cx="337671" cy="6557"/>
              </a:xfrm>
              <a:prstGeom prst="line">
                <a:avLst/>
              </a:prstGeom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AEE61EE-75BB-453E-9E8D-3B61BC01B6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28464" y="2189656"/>
                <a:ext cx="337671" cy="6557"/>
              </a:xfrm>
              <a:prstGeom prst="line">
                <a:avLst/>
              </a:prstGeom>
              <a:ln w="127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4A82B92-59FF-4FC7-94A0-EA86808E5FE9}"/>
                  </a:ext>
                </a:extLst>
              </p:cNvPr>
              <p:cNvSpPr/>
              <p:nvPr/>
            </p:nvSpPr>
            <p:spPr>
              <a:xfrm>
                <a:off x="8333544" y="1707799"/>
                <a:ext cx="11242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32574">
                  <a:spcBef>
                    <a:spcPts val="300"/>
                  </a:spcBef>
                  <a:spcAft>
                    <a:spcPts val="2400"/>
                  </a:spcAft>
                </a:pPr>
                <a:r>
                  <a:rPr lang="en-US" sz="1200">
                    <a:solidFill>
                      <a:srgbClr val="0078D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Dev machine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2076C62-96A9-4BC2-9C30-93D6508D610C}"/>
              </a:ext>
            </a:extLst>
          </p:cNvPr>
          <p:cNvSpPr/>
          <p:nvPr/>
        </p:nvSpPr>
        <p:spPr>
          <a:xfrm>
            <a:off x="9133051" y="5263483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Full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63F8-F5AD-4498-A350-55A3E4638C78}"/>
              </a:ext>
            </a:extLst>
          </p:cNvPr>
          <p:cNvSpPr/>
          <p:nvPr/>
        </p:nvSpPr>
        <p:spPr>
          <a:xfrm>
            <a:off x="1369027" y="5263483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Fully managed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97726D-392C-4C2E-B292-6EE17F80331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038074" y="5448149"/>
            <a:ext cx="609497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8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3C96-A196-48B5-A272-4839FAA9F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US" dirty="0"/>
              <a:t>Download this demo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vturecek</a:t>
            </a:r>
            <a:r>
              <a:rPr lang="en-US" dirty="0"/>
              <a:t>/netconf2018demo</a:t>
            </a:r>
          </a:p>
          <a:p>
            <a:r>
              <a:rPr lang="en-US" dirty="0"/>
              <a:t>Download the Service Fabric SDK</a:t>
            </a:r>
          </a:p>
          <a:p>
            <a:pPr lvl="1"/>
            <a:r>
              <a:rPr lang="en-US" dirty="0"/>
              <a:t>aka.ms/</a:t>
            </a:r>
            <a:r>
              <a:rPr lang="en-US" dirty="0" err="1"/>
              <a:t>servicefabricsdk</a:t>
            </a:r>
            <a:endParaRPr lang="en-US" dirty="0"/>
          </a:p>
          <a:p>
            <a:r>
              <a:rPr lang="en-US" dirty="0"/>
              <a:t>Try out Service Fabric Mesh</a:t>
            </a:r>
          </a:p>
          <a:p>
            <a:pPr lvl="1"/>
            <a:r>
              <a:rPr lang="en-US" dirty="0"/>
              <a:t>github.com/Azure/service-fabric-mesh-preview</a:t>
            </a:r>
          </a:p>
          <a:p>
            <a:r>
              <a:rPr lang="en-US" dirty="0"/>
              <a:t>Visit us on GitHub</a:t>
            </a:r>
          </a:p>
          <a:p>
            <a:pPr lvl="1"/>
            <a:r>
              <a:rPr lang="en-US" dirty="0"/>
              <a:t>github.com/Microsoft/service-fabric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C1258-60F1-459E-87A7-8DB91FB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321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6140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1245976-3b4d-4794-a754-317688483df2"/>
    <ds:schemaRef ds:uri="569b343d-e775-480b-9b2b-6a6986deb9b0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91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Dotnet_Template</vt:lpstr>
      <vt:lpstr>PowerPoint Presentation</vt:lpstr>
      <vt:lpstr>Building resilient microservices with .NET on Azure Service Fabric </vt:lpstr>
      <vt:lpstr>In this session</vt:lpstr>
      <vt:lpstr>Demos</vt:lpstr>
      <vt:lpstr>How you write your applications</vt:lpstr>
      <vt:lpstr>Reliable Collections – Data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Vaclav Turecek</cp:lastModifiedBy>
  <cp:revision>2</cp:revision>
  <dcterms:modified xsi:type="dcterms:W3CDTF">2018-09-14T15:43:24Z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