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5.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6.xml" ContentType="application/vnd.openxmlformats-officedocument.them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541" r:id="rId4"/>
    <p:sldMasterId id="2147484565" r:id="rId5"/>
    <p:sldMasterId id="2147484581" r:id="rId6"/>
    <p:sldMasterId id="2147484603" r:id="rId7"/>
    <p:sldMasterId id="2147484622" r:id="rId8"/>
    <p:sldMasterId id="2147484637" r:id="rId9"/>
  </p:sldMasterIdLst>
  <p:notesMasterIdLst>
    <p:notesMasterId r:id="rId25"/>
  </p:notesMasterIdLst>
  <p:handoutMasterIdLst>
    <p:handoutMasterId r:id="rId26"/>
  </p:handoutMasterIdLst>
  <p:sldIdLst>
    <p:sldId id="257" r:id="rId10"/>
    <p:sldId id="2147469842" r:id="rId11"/>
    <p:sldId id="2147469837" r:id="rId12"/>
    <p:sldId id="2147469843" r:id="rId13"/>
    <p:sldId id="2147469844" r:id="rId14"/>
    <p:sldId id="2147469845" r:id="rId15"/>
    <p:sldId id="2147469846" r:id="rId16"/>
    <p:sldId id="2147469847" r:id="rId17"/>
    <p:sldId id="2147469848" r:id="rId18"/>
    <p:sldId id="2147469850" r:id="rId19"/>
    <p:sldId id="2147469851" r:id="rId20"/>
    <p:sldId id="2147469853" r:id="rId21"/>
    <p:sldId id="2147469854" r:id="rId22"/>
    <p:sldId id="2147469855" r:id="rId23"/>
    <p:sldId id="2147469856" r:id="rId2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A073DAE3-B461-442F-A3D3-6642BD875E45}">
          <p14:sldIdLst>
            <p14:sldId id="257"/>
            <p14:sldId id="2147469842"/>
            <p14:sldId id="2147469837"/>
            <p14:sldId id="2147469843"/>
            <p14:sldId id="2147469844"/>
            <p14:sldId id="2147469845"/>
            <p14:sldId id="2147469846"/>
            <p14:sldId id="2147469847"/>
            <p14:sldId id="2147469848"/>
            <p14:sldId id="2147469850"/>
            <p14:sldId id="2147469851"/>
            <p14:sldId id="2147469853"/>
            <p14:sldId id="2147469854"/>
            <p14:sldId id="2147469855"/>
            <p14:sldId id="214746985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Cesar De la Torre" initials="CDlT" lastIdx="1" clrIdx="4">
    <p:extLst>
      <p:ext uri="{19B8F6BF-5375-455C-9EA6-DF929625EA0E}">
        <p15:presenceInfo xmlns:p15="http://schemas.microsoft.com/office/powerpoint/2012/main" userId="f9c14db2e5fef70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E6E6E6"/>
    <a:srgbClr val="D93A00"/>
    <a:srgbClr val="F8F8F8"/>
    <a:srgbClr val="D83B01"/>
    <a:srgbClr val="505050"/>
    <a:srgbClr val="FF8C00"/>
    <a:srgbClr val="D2D2D2"/>
    <a:srgbClr val="FFFFFF"/>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46" autoAdjust="0"/>
    <p:restoredTop sz="69819" autoAdjust="0"/>
  </p:normalViewPr>
  <p:slideViewPr>
    <p:cSldViewPr>
      <p:cViewPr varScale="1">
        <p:scale>
          <a:sx n="114" d="100"/>
          <a:sy n="114" d="100"/>
        </p:scale>
        <p:origin x="1556" y="8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83" d="100"/>
          <a:sy n="83" d="100"/>
        </p:scale>
        <p:origin x="2328" y="108"/>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2.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presProps" Target="presProp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commentAuthors" Target="commentAuthors.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97B-8F44-89CF-7542D6E6FD40}"/>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97B-8F44-89CF-7542D6E6FD40}"/>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97B-8F44-89CF-7542D6E6FD40}"/>
            </c:ext>
          </c:extLst>
        </c:ser>
        <c:dLbls>
          <c:showLegendKey val="0"/>
          <c:showVal val="0"/>
          <c:showCatName val="0"/>
          <c:showSerName val="0"/>
          <c:showPercent val="0"/>
          <c:showBubbleSize val="0"/>
        </c:dLbls>
        <c:gapWidth val="219"/>
        <c:overlap val="-27"/>
        <c:axId val="1711123119"/>
        <c:axId val="1674100047"/>
      </c:barChart>
      <c:catAx>
        <c:axId val="171112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crossAx val="1674100047"/>
        <c:crosses val="autoZero"/>
        <c:auto val="1"/>
        <c:lblAlgn val="ctr"/>
        <c:lblOffset val="100"/>
        <c:noMultiLvlLbl val="0"/>
      </c:catAx>
      <c:valAx>
        <c:axId val="1674100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crossAx val="1711123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Open Sans" panose="020B0606030504020204" pitchFamily="34" charset="0"/>
          <a:ea typeface="Open Sans" panose="020B0606030504020204" pitchFamily="34" charset="0"/>
          <a:cs typeface="Open Sans" panose="020B0606030504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97B-8F44-89CF-7542D6E6FD40}"/>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97B-8F44-89CF-7542D6E6FD40}"/>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97B-8F44-89CF-7542D6E6FD40}"/>
            </c:ext>
          </c:extLst>
        </c:ser>
        <c:dLbls>
          <c:showLegendKey val="0"/>
          <c:showVal val="0"/>
          <c:showCatName val="0"/>
          <c:showSerName val="0"/>
          <c:showPercent val="0"/>
          <c:showBubbleSize val="0"/>
        </c:dLbls>
        <c:gapWidth val="219"/>
        <c:overlap val="-27"/>
        <c:axId val="1711123119"/>
        <c:axId val="1674100047"/>
      </c:barChart>
      <c:catAx>
        <c:axId val="171112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crossAx val="1674100047"/>
        <c:crosses val="autoZero"/>
        <c:auto val="1"/>
        <c:lblAlgn val="ctr"/>
        <c:lblOffset val="100"/>
        <c:noMultiLvlLbl val="0"/>
      </c:catAx>
      <c:valAx>
        <c:axId val="1674100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crossAx val="1711123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Open Sans" panose="020B0606030504020204" pitchFamily="34" charset="0"/>
          <a:ea typeface="Open Sans" panose="020B0606030504020204" pitchFamily="34" charset="0"/>
          <a:cs typeface="Open Sans" panose="020B0606030504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123" y="1581880"/>
          <a:ext cx="1874944" cy="12096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06680" numCol="1" spcCol="1270" anchor="t" anchorCtr="0">
          <a:noAutofit/>
        </a:bodyPr>
        <a:lstStyle/>
        <a:p>
          <a:pPr marL="0" lvl="0" indent="0" algn="l" defTabSz="1244600">
            <a:lnSpc>
              <a:spcPct val="90000"/>
            </a:lnSpc>
            <a:spcBef>
              <a:spcPct val="0"/>
            </a:spcBef>
            <a:spcAft>
              <a:spcPct val="35000"/>
            </a:spcAft>
            <a:buNone/>
          </a:pPr>
          <a:endParaRPr lang="en-US" sz="2800" kern="1200">
            <a:latin typeface="Open Sans" panose="020B0606030504020204" pitchFamily="34" charset="0"/>
            <a:ea typeface="Open Sans" panose="020B0606030504020204" pitchFamily="34" charset="0"/>
            <a:cs typeface="Open Sans" panose="020B0606030504020204" pitchFamily="34" charset="0"/>
          </a:endParaRPr>
        </a:p>
      </dsp:txBody>
      <dsp:txXfrm>
        <a:off x="4123" y="1581880"/>
        <a:ext cx="1874944" cy="749977"/>
      </dsp:txXfrm>
    </dsp:sp>
    <dsp:sp modelId="{9BD2978A-4856-D348-8705-94E548350B43}">
      <dsp:nvSpPr>
        <dsp:cNvPr id="0" name=""/>
        <dsp:cNvSpPr/>
      </dsp:nvSpPr>
      <dsp:spPr>
        <a:xfrm>
          <a:off x="388148" y="2331858"/>
          <a:ext cx="1874944" cy="16128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99136" rIns="199136" bIns="199136" numCol="1" spcCol="1270" anchor="t" anchorCtr="0">
          <a:noAutofit/>
        </a:bodyPr>
        <a:lstStyle/>
        <a:p>
          <a:pPr marL="285750" lvl="1" indent="-285750" algn="l" defTabSz="1244600">
            <a:lnSpc>
              <a:spcPct val="90000"/>
            </a:lnSpc>
            <a:spcBef>
              <a:spcPct val="0"/>
            </a:spcBef>
            <a:spcAft>
              <a:spcPct val="15000"/>
            </a:spcAft>
            <a:buChar char="•"/>
          </a:pPr>
          <a:endParaRPr lang="en-US" sz="2800" kern="1200">
            <a:latin typeface="Open Sans" panose="020B0606030504020204" pitchFamily="34" charset="0"/>
            <a:ea typeface="Open Sans" panose="020B0606030504020204" pitchFamily="34" charset="0"/>
            <a:cs typeface="Open Sans" panose="020B0606030504020204" pitchFamily="34" charset="0"/>
          </a:endParaRPr>
        </a:p>
      </dsp:txBody>
      <dsp:txXfrm>
        <a:off x="435385" y="2379095"/>
        <a:ext cx="1780470" cy="1518326"/>
      </dsp:txXfrm>
    </dsp:sp>
    <dsp:sp modelId="{01336F47-7A01-854B-B682-4DF1D2D387D7}">
      <dsp:nvSpPr>
        <dsp:cNvPr id="0" name=""/>
        <dsp:cNvSpPr/>
      </dsp:nvSpPr>
      <dsp:spPr>
        <a:xfrm>
          <a:off x="2163302" y="1723466"/>
          <a:ext cx="602577" cy="466806"/>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63302" y="1816827"/>
        <a:ext cx="462535" cy="280084"/>
      </dsp:txXfrm>
    </dsp:sp>
    <dsp:sp modelId="{E001AAE2-2F6F-E941-9448-9281FF4D5158}">
      <dsp:nvSpPr>
        <dsp:cNvPr id="0" name=""/>
        <dsp:cNvSpPr/>
      </dsp:nvSpPr>
      <dsp:spPr>
        <a:xfrm>
          <a:off x="3016006" y="1581880"/>
          <a:ext cx="1874944" cy="12096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06680" numCol="1" spcCol="1270" anchor="t" anchorCtr="0">
          <a:noAutofit/>
        </a:bodyPr>
        <a:lstStyle/>
        <a:p>
          <a:pPr marL="0" lvl="0" indent="0" algn="l" defTabSz="1244600">
            <a:lnSpc>
              <a:spcPct val="90000"/>
            </a:lnSpc>
            <a:spcBef>
              <a:spcPct val="0"/>
            </a:spcBef>
            <a:spcAft>
              <a:spcPct val="35000"/>
            </a:spcAft>
            <a:buNone/>
          </a:pPr>
          <a:endParaRPr lang="en-US" sz="2800" kern="1200">
            <a:latin typeface="Open Sans" panose="020B0606030504020204" pitchFamily="34" charset="0"/>
            <a:ea typeface="Open Sans" panose="020B0606030504020204" pitchFamily="34" charset="0"/>
            <a:cs typeface="Open Sans" panose="020B0606030504020204" pitchFamily="34" charset="0"/>
          </a:endParaRPr>
        </a:p>
      </dsp:txBody>
      <dsp:txXfrm>
        <a:off x="3016006" y="1581880"/>
        <a:ext cx="1874944" cy="749977"/>
      </dsp:txXfrm>
    </dsp:sp>
    <dsp:sp modelId="{492B1704-3054-1340-B8F1-AC29D1106B72}">
      <dsp:nvSpPr>
        <dsp:cNvPr id="0" name=""/>
        <dsp:cNvSpPr/>
      </dsp:nvSpPr>
      <dsp:spPr>
        <a:xfrm>
          <a:off x="3400031" y="2331858"/>
          <a:ext cx="1874944" cy="16128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99136" rIns="199136" bIns="199136" numCol="1" spcCol="1270" anchor="t" anchorCtr="0">
          <a:noAutofit/>
        </a:bodyPr>
        <a:lstStyle/>
        <a:p>
          <a:pPr marL="285750" lvl="1" indent="-285750" algn="l" defTabSz="1244600">
            <a:lnSpc>
              <a:spcPct val="90000"/>
            </a:lnSpc>
            <a:spcBef>
              <a:spcPct val="0"/>
            </a:spcBef>
            <a:spcAft>
              <a:spcPct val="15000"/>
            </a:spcAft>
            <a:buChar char="•"/>
          </a:pPr>
          <a:endParaRPr lang="en-US" sz="2800" kern="1200">
            <a:latin typeface="Open Sans" panose="020B0606030504020204" pitchFamily="34" charset="0"/>
            <a:ea typeface="Open Sans" panose="020B0606030504020204" pitchFamily="34" charset="0"/>
            <a:cs typeface="Open Sans" panose="020B0606030504020204" pitchFamily="34" charset="0"/>
          </a:endParaRPr>
        </a:p>
      </dsp:txBody>
      <dsp:txXfrm>
        <a:off x="3447268" y="2379095"/>
        <a:ext cx="1780470" cy="1518326"/>
      </dsp:txXfrm>
    </dsp:sp>
    <dsp:sp modelId="{C20A7731-0B40-AB48-8A4D-1301AD3C2796}">
      <dsp:nvSpPr>
        <dsp:cNvPr id="0" name=""/>
        <dsp:cNvSpPr/>
      </dsp:nvSpPr>
      <dsp:spPr>
        <a:xfrm>
          <a:off x="5175186" y="1723466"/>
          <a:ext cx="602577" cy="466806"/>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175186" y="1816827"/>
        <a:ext cx="462535" cy="280084"/>
      </dsp:txXfrm>
    </dsp:sp>
    <dsp:sp modelId="{D19BA441-39B0-B343-B752-120EFF3B3112}">
      <dsp:nvSpPr>
        <dsp:cNvPr id="0" name=""/>
        <dsp:cNvSpPr/>
      </dsp:nvSpPr>
      <dsp:spPr>
        <a:xfrm>
          <a:off x="6027890" y="1581880"/>
          <a:ext cx="1874944" cy="12096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06680" numCol="1" spcCol="1270" anchor="t" anchorCtr="0">
          <a:noAutofit/>
        </a:bodyPr>
        <a:lstStyle/>
        <a:p>
          <a:pPr marL="0" lvl="0" indent="0" algn="l" defTabSz="1244600">
            <a:lnSpc>
              <a:spcPct val="90000"/>
            </a:lnSpc>
            <a:spcBef>
              <a:spcPct val="0"/>
            </a:spcBef>
            <a:spcAft>
              <a:spcPct val="35000"/>
            </a:spcAft>
            <a:buNone/>
          </a:pPr>
          <a:endParaRPr lang="en-US" sz="2800" kern="1200">
            <a:latin typeface="Open Sans" panose="020B0606030504020204" pitchFamily="34" charset="0"/>
            <a:ea typeface="Open Sans" panose="020B0606030504020204" pitchFamily="34" charset="0"/>
            <a:cs typeface="Open Sans" panose="020B0606030504020204" pitchFamily="34" charset="0"/>
          </a:endParaRPr>
        </a:p>
      </dsp:txBody>
      <dsp:txXfrm>
        <a:off x="6027890" y="1581880"/>
        <a:ext cx="1874944" cy="749977"/>
      </dsp:txXfrm>
    </dsp:sp>
    <dsp:sp modelId="{B034060D-911A-6C4A-B882-60AC7B34A118}">
      <dsp:nvSpPr>
        <dsp:cNvPr id="0" name=""/>
        <dsp:cNvSpPr/>
      </dsp:nvSpPr>
      <dsp:spPr>
        <a:xfrm>
          <a:off x="6411915" y="2331858"/>
          <a:ext cx="1874944" cy="16128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99136" rIns="199136" bIns="199136" numCol="1" spcCol="1270" anchor="t" anchorCtr="0">
          <a:noAutofit/>
        </a:bodyPr>
        <a:lstStyle/>
        <a:p>
          <a:pPr marL="285750" lvl="1" indent="-285750" algn="l" defTabSz="1244600">
            <a:lnSpc>
              <a:spcPct val="90000"/>
            </a:lnSpc>
            <a:spcBef>
              <a:spcPct val="0"/>
            </a:spcBef>
            <a:spcAft>
              <a:spcPct val="15000"/>
            </a:spcAft>
            <a:buChar char="•"/>
          </a:pPr>
          <a:endParaRPr lang="en-US" sz="2800" kern="1200">
            <a:latin typeface="Open Sans" panose="020B0606030504020204" pitchFamily="34" charset="0"/>
            <a:ea typeface="Open Sans" panose="020B0606030504020204" pitchFamily="34" charset="0"/>
            <a:cs typeface="Open Sans" panose="020B0606030504020204" pitchFamily="34" charset="0"/>
          </a:endParaRPr>
        </a:p>
      </dsp:txBody>
      <dsp:txXfrm>
        <a:off x="6459152" y="2379095"/>
        <a:ext cx="1780470" cy="15183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123" y="1581880"/>
          <a:ext cx="1874944" cy="12096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06680" numCol="1" spcCol="1270" anchor="t" anchorCtr="0">
          <a:noAutofit/>
        </a:bodyPr>
        <a:lstStyle/>
        <a:p>
          <a:pPr marL="0" lvl="0" indent="0" algn="l" defTabSz="1244600">
            <a:lnSpc>
              <a:spcPct val="90000"/>
            </a:lnSpc>
            <a:spcBef>
              <a:spcPct val="0"/>
            </a:spcBef>
            <a:spcAft>
              <a:spcPct val="35000"/>
            </a:spcAft>
            <a:buNone/>
          </a:pPr>
          <a:endParaRPr lang="en-US" sz="2800" kern="1200">
            <a:latin typeface="Open Sans" panose="020B0606030504020204" pitchFamily="34" charset="0"/>
            <a:ea typeface="Open Sans" panose="020B0606030504020204" pitchFamily="34" charset="0"/>
            <a:cs typeface="Open Sans" panose="020B0606030504020204" pitchFamily="34" charset="0"/>
          </a:endParaRPr>
        </a:p>
      </dsp:txBody>
      <dsp:txXfrm>
        <a:off x="4123" y="1581880"/>
        <a:ext cx="1874944" cy="749977"/>
      </dsp:txXfrm>
    </dsp:sp>
    <dsp:sp modelId="{9BD2978A-4856-D348-8705-94E548350B43}">
      <dsp:nvSpPr>
        <dsp:cNvPr id="0" name=""/>
        <dsp:cNvSpPr/>
      </dsp:nvSpPr>
      <dsp:spPr>
        <a:xfrm>
          <a:off x="388148" y="2331858"/>
          <a:ext cx="1874944" cy="16128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99136" rIns="199136" bIns="199136" numCol="1" spcCol="1270" anchor="t" anchorCtr="0">
          <a:noAutofit/>
        </a:bodyPr>
        <a:lstStyle/>
        <a:p>
          <a:pPr marL="285750" lvl="1" indent="-285750" algn="l" defTabSz="1244600">
            <a:lnSpc>
              <a:spcPct val="90000"/>
            </a:lnSpc>
            <a:spcBef>
              <a:spcPct val="0"/>
            </a:spcBef>
            <a:spcAft>
              <a:spcPct val="15000"/>
            </a:spcAft>
            <a:buChar char="•"/>
          </a:pPr>
          <a:endParaRPr lang="en-US" sz="2800" kern="1200">
            <a:latin typeface="Open Sans" panose="020B0606030504020204" pitchFamily="34" charset="0"/>
            <a:ea typeface="Open Sans" panose="020B0606030504020204" pitchFamily="34" charset="0"/>
            <a:cs typeface="Open Sans" panose="020B0606030504020204" pitchFamily="34" charset="0"/>
          </a:endParaRPr>
        </a:p>
      </dsp:txBody>
      <dsp:txXfrm>
        <a:off x="435385" y="2379095"/>
        <a:ext cx="1780470" cy="1518326"/>
      </dsp:txXfrm>
    </dsp:sp>
    <dsp:sp modelId="{01336F47-7A01-854B-B682-4DF1D2D387D7}">
      <dsp:nvSpPr>
        <dsp:cNvPr id="0" name=""/>
        <dsp:cNvSpPr/>
      </dsp:nvSpPr>
      <dsp:spPr>
        <a:xfrm>
          <a:off x="2163302" y="1723466"/>
          <a:ext cx="602577" cy="466806"/>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63302" y="1816827"/>
        <a:ext cx="462535" cy="280084"/>
      </dsp:txXfrm>
    </dsp:sp>
    <dsp:sp modelId="{E001AAE2-2F6F-E941-9448-9281FF4D5158}">
      <dsp:nvSpPr>
        <dsp:cNvPr id="0" name=""/>
        <dsp:cNvSpPr/>
      </dsp:nvSpPr>
      <dsp:spPr>
        <a:xfrm>
          <a:off x="3016006" y="1581880"/>
          <a:ext cx="1874944" cy="12096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06680" numCol="1" spcCol="1270" anchor="t" anchorCtr="0">
          <a:noAutofit/>
        </a:bodyPr>
        <a:lstStyle/>
        <a:p>
          <a:pPr marL="0" lvl="0" indent="0" algn="l" defTabSz="1244600">
            <a:lnSpc>
              <a:spcPct val="90000"/>
            </a:lnSpc>
            <a:spcBef>
              <a:spcPct val="0"/>
            </a:spcBef>
            <a:spcAft>
              <a:spcPct val="35000"/>
            </a:spcAft>
            <a:buNone/>
          </a:pPr>
          <a:endParaRPr lang="en-US" sz="2800" kern="1200">
            <a:latin typeface="Open Sans" panose="020B0606030504020204" pitchFamily="34" charset="0"/>
            <a:ea typeface="Open Sans" panose="020B0606030504020204" pitchFamily="34" charset="0"/>
            <a:cs typeface="Open Sans" panose="020B0606030504020204" pitchFamily="34" charset="0"/>
          </a:endParaRPr>
        </a:p>
      </dsp:txBody>
      <dsp:txXfrm>
        <a:off x="3016006" y="1581880"/>
        <a:ext cx="1874944" cy="749977"/>
      </dsp:txXfrm>
    </dsp:sp>
    <dsp:sp modelId="{492B1704-3054-1340-B8F1-AC29D1106B72}">
      <dsp:nvSpPr>
        <dsp:cNvPr id="0" name=""/>
        <dsp:cNvSpPr/>
      </dsp:nvSpPr>
      <dsp:spPr>
        <a:xfrm>
          <a:off x="3400031" y="2331858"/>
          <a:ext cx="1874944" cy="16128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99136" rIns="199136" bIns="199136" numCol="1" spcCol="1270" anchor="t" anchorCtr="0">
          <a:noAutofit/>
        </a:bodyPr>
        <a:lstStyle/>
        <a:p>
          <a:pPr marL="285750" lvl="1" indent="-285750" algn="l" defTabSz="1244600">
            <a:lnSpc>
              <a:spcPct val="90000"/>
            </a:lnSpc>
            <a:spcBef>
              <a:spcPct val="0"/>
            </a:spcBef>
            <a:spcAft>
              <a:spcPct val="15000"/>
            </a:spcAft>
            <a:buChar char="•"/>
          </a:pPr>
          <a:endParaRPr lang="en-US" sz="2800" kern="1200">
            <a:latin typeface="Open Sans" panose="020B0606030504020204" pitchFamily="34" charset="0"/>
            <a:ea typeface="Open Sans" panose="020B0606030504020204" pitchFamily="34" charset="0"/>
            <a:cs typeface="Open Sans" panose="020B0606030504020204" pitchFamily="34" charset="0"/>
          </a:endParaRPr>
        </a:p>
      </dsp:txBody>
      <dsp:txXfrm>
        <a:off x="3447268" y="2379095"/>
        <a:ext cx="1780470" cy="1518326"/>
      </dsp:txXfrm>
    </dsp:sp>
    <dsp:sp modelId="{C20A7731-0B40-AB48-8A4D-1301AD3C2796}">
      <dsp:nvSpPr>
        <dsp:cNvPr id="0" name=""/>
        <dsp:cNvSpPr/>
      </dsp:nvSpPr>
      <dsp:spPr>
        <a:xfrm>
          <a:off x="5175186" y="1723466"/>
          <a:ext cx="602577" cy="466806"/>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175186" y="1816827"/>
        <a:ext cx="462535" cy="280084"/>
      </dsp:txXfrm>
    </dsp:sp>
    <dsp:sp modelId="{D19BA441-39B0-B343-B752-120EFF3B3112}">
      <dsp:nvSpPr>
        <dsp:cNvPr id="0" name=""/>
        <dsp:cNvSpPr/>
      </dsp:nvSpPr>
      <dsp:spPr>
        <a:xfrm>
          <a:off x="6027890" y="1581880"/>
          <a:ext cx="1874944" cy="12096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06680" numCol="1" spcCol="1270" anchor="t" anchorCtr="0">
          <a:noAutofit/>
        </a:bodyPr>
        <a:lstStyle/>
        <a:p>
          <a:pPr marL="0" lvl="0" indent="0" algn="l" defTabSz="1244600">
            <a:lnSpc>
              <a:spcPct val="90000"/>
            </a:lnSpc>
            <a:spcBef>
              <a:spcPct val="0"/>
            </a:spcBef>
            <a:spcAft>
              <a:spcPct val="35000"/>
            </a:spcAft>
            <a:buNone/>
          </a:pPr>
          <a:endParaRPr lang="en-US" sz="2800" kern="1200">
            <a:latin typeface="Open Sans" panose="020B0606030504020204" pitchFamily="34" charset="0"/>
            <a:ea typeface="Open Sans" panose="020B0606030504020204" pitchFamily="34" charset="0"/>
            <a:cs typeface="Open Sans" panose="020B0606030504020204" pitchFamily="34" charset="0"/>
          </a:endParaRPr>
        </a:p>
      </dsp:txBody>
      <dsp:txXfrm>
        <a:off x="6027890" y="1581880"/>
        <a:ext cx="1874944" cy="749977"/>
      </dsp:txXfrm>
    </dsp:sp>
    <dsp:sp modelId="{B034060D-911A-6C4A-B882-60AC7B34A118}">
      <dsp:nvSpPr>
        <dsp:cNvPr id="0" name=""/>
        <dsp:cNvSpPr/>
      </dsp:nvSpPr>
      <dsp:spPr>
        <a:xfrm>
          <a:off x="6411915" y="2331858"/>
          <a:ext cx="1874944" cy="16128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99136" rIns="199136" bIns="199136" numCol="1" spcCol="1270" anchor="t" anchorCtr="0">
          <a:noAutofit/>
        </a:bodyPr>
        <a:lstStyle/>
        <a:p>
          <a:pPr marL="285750" lvl="1" indent="-285750" algn="l" defTabSz="1244600">
            <a:lnSpc>
              <a:spcPct val="90000"/>
            </a:lnSpc>
            <a:spcBef>
              <a:spcPct val="0"/>
            </a:spcBef>
            <a:spcAft>
              <a:spcPct val="15000"/>
            </a:spcAft>
            <a:buChar char="•"/>
          </a:pPr>
          <a:endParaRPr lang="en-US" sz="2800" kern="1200">
            <a:latin typeface="Open Sans" panose="020B0606030504020204" pitchFamily="34" charset="0"/>
            <a:ea typeface="Open Sans" panose="020B0606030504020204" pitchFamily="34" charset="0"/>
            <a:cs typeface="Open Sans" panose="020B0606030504020204" pitchFamily="34" charset="0"/>
          </a:endParaRPr>
        </a:p>
      </dsp:txBody>
      <dsp:txXfrm>
        <a:off x="6459152" y="2379095"/>
        <a:ext cx="1780470" cy="151832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Ignite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12/2/2021 3:05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Ignite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12/2/2021 3:02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.NET Workshop. In this overview session, I would like to set the stage for this workshop with the current landscape on how to build apps with .NET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5E74FF-B95A-3049-B6BA-741949CDE0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5023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4E7EBF-8FEE-4079-889B-EEE134D308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7990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latin typeface="Segoe UI Light" pitchFamily="34" charset="0"/>
                <a:ea typeface="+mn-ea"/>
                <a:cs typeface="Times New Roman" panose="02020603050405020304" pitchFamily="18" charset="0"/>
              </a:rPr>
              <a:t>Docker is also a company promoting and evolving this technology with a tight collaboration with cloud, Linux and Windows vendors, like Microsoft.</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4E7EBF-8FEE-4079-889B-EEE134D308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3554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 Machines require significant resources for each application, since each VM runs a separate instance of the operating system.</a:t>
            </a:r>
          </a:p>
          <a:p>
            <a:endParaRPr lang="en-US" dirty="0"/>
          </a:p>
          <a:p>
            <a:r>
              <a:rPr lang="en-US" sz="900" b="0" i="0" kern="1200" dirty="0">
                <a:solidFill>
                  <a:schemeClr val="tx1"/>
                </a:solidFill>
                <a:effectLst/>
                <a:latin typeface="Segoe UI Light" pitchFamily="34" charset="0"/>
                <a:ea typeface="+mn-ea"/>
                <a:cs typeface="+mn-cs"/>
              </a:rPr>
              <a:t>Docker containers running on a single machine share that machine's operating system kernel; they start instantly and use less compute and RAM. Images are constructed from filesystem layers and share common files. This minimizes disk usage and image downloads are much faster.</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4E7EBF-8FEE-4079-889B-EEE134D308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3051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been making significant progress towards enabling multi-container, distributed applications in the past few months. Composing multi-Docker container applications will become significantly easier as we integrate Fig into Docker.  We’ve also been making progress on other critical capabilities for orchestration including provisioning and managing Docker hosts, creating clusters of Docker hosts, and inter-Docker container networking, all of which will be previewed this quarter.</a:t>
            </a:r>
          </a:p>
          <a:p>
            <a:r>
              <a:rPr lang="en-US" dirty="0"/>
              <a:t>Microsoft’s endorsement and early work with our orchestration APIs is hugely exciting.  Microsoft and Docker share a common vision that multi-container applications should be assembled using both </a:t>
            </a:r>
            <a:r>
              <a:rPr lang="en-US" dirty="0" err="1"/>
              <a:t>Dockerized</a:t>
            </a:r>
            <a:r>
              <a:rPr lang="en-US" dirty="0"/>
              <a:t> Windows and </a:t>
            </a:r>
            <a:r>
              <a:rPr lang="en-US" dirty="0" err="1"/>
              <a:t>Dockerized</a:t>
            </a:r>
            <a:r>
              <a:rPr lang="en-US" dirty="0"/>
              <a:t> Linux components.  The two companies will work with emergent infrastructure tools for multi-container applications like Kubernetes, Mesos, Helios etc. to provide a uniform Docker interface that provides developers with multi-platform orchestration capabilities leveraging </a:t>
            </a:r>
            <a:r>
              <a:rPr lang="en-US" dirty="0" err="1"/>
              <a:t>Dockerized</a:t>
            </a:r>
            <a:r>
              <a:rPr lang="en-US" dirty="0"/>
              <a:t> content from these two ecosystems.</a:t>
            </a:r>
          </a:p>
          <a:p>
            <a:endParaRPr lang="es-ES_tradnl"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4E7EBF-8FEE-4079-889B-EEE134D308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827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on Windows supports two models. The first is similar to standard Linux containers: the container runs on top of the kernel</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4E7EBF-8FEE-4079-889B-EEE134D308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5552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Windows Server also supports running Docker instances using Hyper-V Isolation, which gives increased security and isolation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4E7EBF-8FEE-4079-889B-EEE134D308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6627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support also runs with Hyper-V Isolation, running on individual Linux distributions or via </a:t>
            </a:r>
            <a:r>
              <a:rPr lang="en-US" dirty="0" err="1"/>
              <a:t>LinuxKit</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4E7EBF-8FEE-4079-889B-EEE134D308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3385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4E7EBF-8FEE-4079-889B-EEE134D308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0051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4E7EBF-8FEE-4079-889B-EEE134D308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51260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4.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5.xml"/><Relationship Id="rId5" Type="http://schemas.openxmlformats.org/officeDocument/2006/relationships/image" Target="../media/image14.svg"/><Relationship Id="rId4" Type="http://schemas.openxmlformats.org/officeDocument/2006/relationships/image" Target="../media/image13.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Master" Target="../slideMasters/slideMaster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6.xml"/><Relationship Id="rId5" Type="http://schemas.openxmlformats.org/officeDocument/2006/relationships/image" Target="../media/image14.svg"/><Relationship Id="rId4" Type="http://schemas.openxmlformats.org/officeDocument/2006/relationships/image" Target="../media/image1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pic>
        <p:nvPicPr>
          <p:cNvPr id="8" name="Picture 7"/>
          <p:cNvPicPr>
            <a:picLocks noChangeAspect="1"/>
          </p:cNvPicPr>
          <p:nvPr userDrawn="1"/>
        </p:nvPicPr>
        <p:blipFill rotWithShape="1">
          <a:blip r:embed="rId3" cstate="hqprint">
            <a:extLst>
              <a:ext uri="{28A0092B-C50C-407E-A947-70E740481C1C}">
                <a14:useLocalDpi xmlns:a14="http://schemas.microsoft.com/office/drawing/2010/main"/>
              </a:ext>
            </a:extLst>
          </a:blip>
          <a:srcRect l="-33002"/>
          <a:stretch/>
        </p:blipFill>
        <p:spPr>
          <a:xfrm>
            <a:off x="7752216" y="5084764"/>
            <a:ext cx="4684259" cy="1909762"/>
          </a:xfrm>
          <a:prstGeom prst="rect">
            <a:avLst/>
          </a:prstGeom>
        </p:spPr>
      </p:pic>
      <p:sp>
        <p:nvSpPr>
          <p:cNvPr id="7" name="Text Placeholder 3"/>
          <p:cNvSpPr>
            <a:spLocks noGrp="1"/>
          </p:cNvSpPr>
          <p:nvPr>
            <p:ph type="body" sz="quarter" idx="15" hasCustomPrompt="1"/>
          </p:nvPr>
        </p:nvSpPr>
        <p:spPr>
          <a:xfrm>
            <a:off x="9418638" y="296863"/>
            <a:ext cx="2743200" cy="461665"/>
          </a:xfrm>
        </p:spPr>
        <p:txBody>
          <a:bodyPr/>
          <a:lstStyle>
            <a:lvl1pPr marL="0" marR="0" indent="0" algn="r" defTabSz="932742"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Tree>
    <p:extLst>
      <p:ext uri="{BB962C8B-B14F-4D97-AF65-F5344CB8AC3E}">
        <p14:creationId xmlns:p14="http://schemas.microsoft.com/office/powerpoint/2010/main" val="10698414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61579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341326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6450529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p>
        </p:txBody>
      </p:sp>
      <p:sp>
        <p:nvSpPr>
          <p:cNvPr id="3" name="Subtitle 2"/>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
        <p:nvSpPr>
          <p:cNvPr id="4" name="Date Placeholder 3"/>
          <p:cNvSpPr>
            <a:spLocks noGrp="1"/>
          </p:cNvSpPr>
          <p:nvPr>
            <p:ph type="dt" sz="half" idx="10"/>
          </p:nvPr>
        </p:nvSpPr>
        <p:spPr/>
        <p:txBody>
          <a:bodyPr/>
          <a:lstStyle/>
          <a:p>
            <a:fld id="{F8E97784-E3E6-405D-A188-BB21A2BFA422}"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53DE1E-725A-4079-ADE7-6C8DF8549E49}" type="slidenum">
              <a:rPr lang="en-US" smtClean="0"/>
              <a:t>‹#›</a:t>
            </a:fld>
            <a:endParaRPr lang="en-US"/>
          </a:p>
        </p:txBody>
      </p:sp>
    </p:spTree>
    <p:extLst>
      <p:ext uri="{BB962C8B-B14F-4D97-AF65-F5344CB8AC3E}">
        <p14:creationId xmlns:p14="http://schemas.microsoft.com/office/powerpoint/2010/main" val="16253472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2" name="Picture 1" descr="body-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6475" cy="6994525"/>
          </a:xfrm>
          <a:prstGeom prst="rect">
            <a:avLst/>
          </a:prstGeom>
        </p:spPr>
      </p:pic>
    </p:spTree>
    <p:extLst>
      <p:ext uri="{BB962C8B-B14F-4D97-AF65-F5344CB8AC3E}">
        <p14:creationId xmlns:p14="http://schemas.microsoft.com/office/powerpoint/2010/main" val="34348470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alkin Build 2017">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436475" cy="5571636"/>
          </a:xfrm>
          <a:prstGeom prst="rect">
            <a:avLst/>
          </a:prstGeom>
        </p:spPr>
      </p:pic>
      <p:sp>
        <p:nvSpPr>
          <p:cNvPr id="8" name="Rectangle 7"/>
          <p:cNvSpPr/>
          <p:nvPr userDrawn="1"/>
        </p:nvSpPr>
        <p:spPr bwMode="auto">
          <a:xfrm>
            <a:off x="1681" y="4960286"/>
            <a:ext cx="12434794" cy="203423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60689" y="5357956"/>
            <a:ext cx="2648621" cy="1169808"/>
          </a:xfrm>
          <a:prstGeom prst="rect">
            <a:avLst/>
          </a:prstGeom>
        </p:spPr>
      </p:pic>
      <p:pic>
        <p:nvPicPr>
          <p:cNvPr id="12" name="Picture 11"/>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0688" y="479424"/>
            <a:ext cx="1451843" cy="309656"/>
          </a:xfrm>
          <a:prstGeom prst="rect">
            <a:avLst/>
          </a:prstGeom>
        </p:spPr>
      </p:pic>
      <p:pic>
        <p:nvPicPr>
          <p:cNvPr id="14" name="Picture 13"/>
          <p:cNvPicPr>
            <a:picLocks noChangeAspect="1"/>
          </p:cNvPicPr>
          <p:nvPr userDrawn="1"/>
        </p:nvPicPr>
        <p:blipFill rotWithShape="1">
          <a:blip r:embed="rId5" cstate="screen">
            <a:extLst>
              <a:ext uri="{28A0092B-C50C-407E-A947-70E740481C1C}">
                <a14:useLocalDpi xmlns:a14="http://schemas.microsoft.com/office/drawing/2010/main"/>
              </a:ext>
            </a:extLst>
          </a:blip>
          <a:srcRect l="-17523"/>
          <a:stretch/>
        </p:blipFill>
        <p:spPr>
          <a:xfrm>
            <a:off x="7752216" y="4960286"/>
            <a:ext cx="4684259" cy="2034239"/>
          </a:xfrm>
          <a:prstGeom prst="rect">
            <a:avLst/>
          </a:prstGeom>
        </p:spPr>
      </p:pic>
    </p:spTree>
    <p:extLst>
      <p:ext uri="{BB962C8B-B14F-4D97-AF65-F5344CB8AC3E}">
        <p14:creationId xmlns:p14="http://schemas.microsoft.com/office/powerpoint/2010/main" val="30678809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pic>
        <p:nvPicPr>
          <p:cNvPr id="7" name="Picture 6"/>
          <p:cNvPicPr>
            <a:picLocks noChangeAspect="1"/>
          </p:cNvPicPr>
          <p:nvPr userDrawn="1"/>
        </p:nvPicPr>
        <p:blipFill rotWithShape="1">
          <a:blip r:embed="rId3" cstate="screen">
            <a:extLst>
              <a:ext uri="{28A0092B-C50C-407E-A947-70E740481C1C}">
                <a14:useLocalDpi xmlns:a14="http://schemas.microsoft.com/office/drawing/2010/main"/>
              </a:ext>
            </a:extLst>
          </a:blip>
          <a:srcRect l="-33002"/>
          <a:stretch/>
        </p:blipFill>
        <p:spPr>
          <a:xfrm>
            <a:off x="7752216" y="5084764"/>
            <a:ext cx="4684259" cy="1909762"/>
          </a:xfrm>
          <a:prstGeom prst="rect">
            <a:avLst/>
          </a:prstGeom>
        </p:spPr>
      </p:pic>
      <p:sp>
        <p:nvSpPr>
          <p:cNvPr id="8" name="Text Placeholder 3"/>
          <p:cNvSpPr>
            <a:spLocks noGrp="1"/>
          </p:cNvSpPr>
          <p:nvPr>
            <p:ph type="body" sz="quarter" idx="15" hasCustomPrompt="1"/>
          </p:nvPr>
        </p:nvSpPr>
        <p:spPr>
          <a:xfrm>
            <a:off x="9418638" y="296863"/>
            <a:ext cx="2743200" cy="461665"/>
          </a:xfrm>
        </p:spPr>
        <p:txBody>
          <a:bodyPr/>
          <a:lstStyle>
            <a:lvl1pPr marL="0" marR="0" indent="0" algn="r" defTabSz="932742"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
        <p:nvSpPr>
          <p:cNvPr id="4" name="Rectangle 3"/>
          <p:cNvSpPr/>
          <p:nvPr userDrawn="1"/>
        </p:nvSpPr>
        <p:spPr>
          <a:xfrm>
            <a:off x="282738" y="6041341"/>
            <a:ext cx="1634102" cy="664797"/>
          </a:xfrm>
          <a:prstGeom prst="rect">
            <a:avLst/>
          </a:prstGeom>
        </p:spPr>
        <p:txBody>
          <a:bodyPr wrap="none" lIns="182880" tIns="146304" rIns="182880" bIns="146304">
            <a:spAutoFit/>
          </a:bodyPr>
          <a:lstStyle/>
          <a:p>
            <a:r>
              <a:rPr lang="en-US" sz="2400" dirty="0">
                <a:gradFill>
                  <a:gsLst>
                    <a:gs pos="2597">
                      <a:schemeClr val="tx1"/>
                    </a:gs>
                    <a:gs pos="18182">
                      <a:schemeClr val="tx1"/>
                    </a:gs>
                  </a:gsLst>
                  <a:lin ang="5400000" scaled="1"/>
                </a:gradFill>
              </a:rPr>
              <a:t>#</a:t>
            </a:r>
            <a:r>
              <a:rPr lang="en-US" sz="2400" dirty="0" err="1">
                <a:gradFill>
                  <a:gsLst>
                    <a:gs pos="2597">
                      <a:schemeClr val="tx1"/>
                    </a:gs>
                    <a:gs pos="18182">
                      <a:schemeClr val="tx1"/>
                    </a:gs>
                  </a:gsLst>
                  <a:lin ang="5400000" scaled="1"/>
                </a:gradFill>
              </a:rPr>
              <a:t>MSBuild</a:t>
            </a:r>
            <a:endParaRPr lang="en-US" sz="2400" dirty="0">
              <a:gradFill>
                <a:gsLst>
                  <a:gs pos="2597">
                    <a:schemeClr val="tx1"/>
                  </a:gs>
                  <a:gs pos="18182">
                    <a:schemeClr val="tx1"/>
                  </a:gs>
                </a:gsLst>
                <a:lin ang="5400000" scaled="1"/>
              </a:gradFill>
            </a:endParaRPr>
          </a:p>
        </p:txBody>
      </p:sp>
    </p:spTree>
    <p:extLst>
      <p:ext uri="{BB962C8B-B14F-4D97-AF65-F5344CB8AC3E}">
        <p14:creationId xmlns:p14="http://schemas.microsoft.com/office/powerpoint/2010/main" val="38407415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50785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12482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293460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17638867"/>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2286077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1092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9631781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4136344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028520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877382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07883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42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57444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3087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847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822444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15043136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82140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12/2/2021</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6594348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12/2/2021</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0186520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48530" y="1743775"/>
            <a:ext cx="10726460" cy="2909528"/>
          </a:xfrm>
        </p:spPr>
        <p:txBody>
          <a:bodyPr anchor="b"/>
          <a:lstStyle>
            <a:lvl1pPr>
              <a:defRPr sz="6119"/>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48530" y="4680828"/>
            <a:ext cx="10726460" cy="1530052"/>
          </a:xfr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12/2/2021</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r>
              <a:rPr lang="en-US"/>
              <a:t>.NET Conf 2020</a:t>
            </a:r>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18803916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55008" y="1861968"/>
            <a:ext cx="5285502" cy="4437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295965" y="1861968"/>
            <a:ext cx="5285502" cy="4437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12/2/2021</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2265675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56627" y="372394"/>
            <a:ext cx="10726460" cy="13519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56628" y="1714631"/>
            <a:ext cx="5261211"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56628" y="2554944"/>
            <a:ext cx="5261211"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295965" y="1714631"/>
            <a:ext cx="5287122"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295965" y="2554944"/>
            <a:ext cx="5287122"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12/2/2021</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86390389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66298" indent="0">
              <a:buNone/>
              <a:defRPr>
                <a:latin typeface="Consolas" panose="020B0609020204030204" pitchFamily="49" charset="0"/>
                <a:cs typeface="Consolas" panose="020B0609020204030204" pitchFamily="49" charset="0"/>
              </a:defRPr>
            </a:lvl2pPr>
            <a:lvl3pPr marL="932597" indent="0">
              <a:buNone/>
              <a:defRPr>
                <a:latin typeface="Consolas" panose="020B0609020204030204" pitchFamily="49" charset="0"/>
                <a:cs typeface="Consolas" panose="020B0609020204030204" pitchFamily="49" charset="0"/>
              </a:defRPr>
            </a:lvl3pPr>
            <a:lvl4pPr marL="1398895" indent="0">
              <a:buNone/>
              <a:defRPr>
                <a:latin typeface="Consolas" panose="020B0609020204030204" pitchFamily="49" charset="0"/>
                <a:cs typeface="Consolas" panose="020B0609020204030204" pitchFamily="49" charset="0"/>
              </a:defRPr>
            </a:lvl4pPr>
            <a:lvl5pPr marL="1865193"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12/2/2021</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05901514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056624A-E4D8-624A-AF52-D5C15E20BD99}"/>
              </a:ext>
            </a:extLst>
          </p:cNvPr>
          <p:cNvSpPr>
            <a:spLocks noGrp="1"/>
          </p:cNvSpPr>
          <p:nvPr>
            <p:ph type="dt" sz="half" idx="10"/>
          </p:nvPr>
        </p:nvSpPr>
        <p:spPr/>
        <p:txBody>
          <a:bodyPr/>
          <a:lstStyle/>
          <a:p>
            <a:fld id="{0A627400-D089-7447-864B-77479EBD4214}" type="datetimeFigureOut">
              <a:rPr lang="en-US" smtClean="0"/>
              <a:pPr/>
              <a:t>12/2/2021</a:t>
            </a:fld>
            <a:endParaRPr lang="en-US"/>
          </a:p>
        </p:txBody>
      </p:sp>
      <p:sp>
        <p:nvSpPr>
          <p:cNvPr id="4" name="Footer Placeholder 3">
            <a:extLst>
              <a:ext uri="{FF2B5EF4-FFF2-40B4-BE49-F238E27FC236}">
                <a16:creationId xmlns:a16="http://schemas.microsoft.com/office/drawing/2014/main" id="{0A51B6B7-52EB-3046-BF6F-023178C750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CAA532-BC67-8A4F-B223-0004D108EADB}"/>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6" name="Chart 5">
            <a:extLst>
              <a:ext uri="{FF2B5EF4-FFF2-40B4-BE49-F238E27FC236}">
                <a16:creationId xmlns:a16="http://schemas.microsoft.com/office/drawing/2014/main" id="{BDCD4FA8-3C28-E842-9AA7-6143A425B8AB}"/>
              </a:ext>
            </a:extLst>
          </p:cNvPr>
          <p:cNvGraphicFramePr/>
          <p:nvPr userDrawn="1"/>
        </p:nvGraphicFramePr>
        <p:xfrm>
          <a:off x="2072746" y="733993"/>
          <a:ext cx="8290983" cy="552653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5630920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12/2/2021</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72746" y="733993"/>
          <a:ext cx="8290983" cy="55265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6260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078516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12/2/2021</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13302034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Announcement">
    <p:bg>
      <p:bgPr>
        <a:solidFill>
          <a:srgbClr val="000000"/>
        </a:solidFill>
        <a:effectLst/>
      </p:bgPr>
    </p:bg>
    <p:spTree>
      <p:nvGrpSpPr>
        <p:cNvPr id="1" name=""/>
        <p:cNvGrpSpPr/>
        <p:nvPr/>
      </p:nvGrpSpPr>
      <p:grpSpPr>
        <a:xfrm>
          <a:off x="0" y="0"/>
          <a:ext cx="0" cy="0"/>
          <a:chOff x="0" y="0"/>
          <a:chExt cx="0" cy="0"/>
        </a:xfrm>
      </p:grpSpPr>
      <p:pic>
        <p:nvPicPr>
          <p:cNvPr id="22" name="Graphic 21">
            <a:extLst>
              <a:ext uri="{FF2B5EF4-FFF2-40B4-BE49-F238E27FC236}">
                <a16:creationId xmlns:a16="http://schemas.microsoft.com/office/drawing/2014/main" id="{358A6850-D9C4-3746-B59F-1EB779D13AF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126713"/>
            <a:ext cx="12436475" cy="7247951"/>
          </a:xfrm>
          <a:prstGeom prst="rect">
            <a:avLst/>
          </a:prstGeom>
        </p:spPr>
      </p:pic>
      <p:sp>
        <p:nvSpPr>
          <p:cNvPr id="6" name="Rectangle: Rounded Corners 4">
            <a:extLst>
              <a:ext uri="{FF2B5EF4-FFF2-40B4-BE49-F238E27FC236}">
                <a16:creationId xmlns:a16="http://schemas.microsoft.com/office/drawing/2014/main" id="{E3D2D5C4-B844-114B-9697-42D21689D269}"/>
              </a:ext>
            </a:extLst>
          </p:cNvPr>
          <p:cNvSpPr/>
          <p:nvPr userDrawn="1"/>
        </p:nvSpPr>
        <p:spPr bwMode="auto">
          <a:xfrm>
            <a:off x="855008" y="1042019"/>
            <a:ext cx="1883110" cy="391693"/>
          </a:xfrm>
          <a:prstGeom prst="roundRect">
            <a:avLst>
              <a:gd name="adj" fmla="val 2632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0" rIns="93260" bIns="0" numCol="1" spcCol="0" rtlCol="0" fromWordArt="0" anchor="ctr" anchorCtr="0" forceAA="0" compatLnSpc="1">
            <a:prstTxWarp prst="textNoShape">
              <a:avLst/>
            </a:prstTxWarp>
            <a:noAutofit/>
          </a:bodyPr>
          <a:lstStyle/>
          <a:p>
            <a:pPr marL="0" marR="0" lvl="0" indent="0" algn="ctr" defTabSz="951028" rtl="0" eaLnBrk="1" fontAlgn="base" latinLnBrk="0" hangingPunct="1">
              <a:lnSpc>
                <a:spcPct val="100000"/>
              </a:lnSpc>
              <a:spcBef>
                <a:spcPct val="0"/>
              </a:spcBef>
              <a:spcAft>
                <a:spcPct val="0"/>
              </a:spcAft>
              <a:buClrTx/>
              <a:buSzTx/>
              <a:buFontTx/>
              <a:buNone/>
              <a:tabLst/>
              <a:defRPr/>
            </a:pPr>
            <a:r>
              <a:rPr kumimoji="0" lang="en-US" sz="1530" b="0" i="0" u="none" strike="noStrike" kern="1200" cap="none" spc="204" normalizeH="0" baseline="0" noProof="0">
                <a:ln>
                  <a:noFill/>
                </a:ln>
                <a:gradFill>
                  <a:gsLst>
                    <a:gs pos="0">
                      <a:srgbClr val="002050"/>
                    </a:gs>
                    <a:gs pos="100000">
                      <a:srgbClr val="002050"/>
                    </a:gs>
                  </a:gsLst>
                  <a:lin ang="5400000" scaled="0"/>
                </a:gradFill>
                <a:effectLst/>
                <a:uLnTx/>
                <a:uFillTx/>
                <a:latin typeface="Open Sans" panose="020B0606030504020204" pitchFamily="34" charset="0"/>
                <a:ea typeface="+mn-ea"/>
                <a:cs typeface="Open Sans" panose="020B0606030504020204" pitchFamily="34" charset="0"/>
              </a:rPr>
              <a:t>RELEASED</a:t>
            </a:r>
          </a:p>
        </p:txBody>
      </p:sp>
      <p:pic>
        <p:nvPicPr>
          <p:cNvPr id="11" name="Graphic 10">
            <a:extLst>
              <a:ext uri="{FF2B5EF4-FFF2-40B4-BE49-F238E27FC236}">
                <a16:creationId xmlns:a16="http://schemas.microsoft.com/office/drawing/2014/main" id="{89CF02AA-2166-2947-AE4F-C1E42119F0B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909264" y="3394571"/>
            <a:ext cx="3357804" cy="3072809"/>
          </a:xfrm>
          <a:prstGeom prst="rect">
            <a:avLst/>
          </a:prstGeom>
        </p:spPr>
      </p:pic>
      <p:sp>
        <p:nvSpPr>
          <p:cNvPr id="12" name="Title 1">
            <a:extLst>
              <a:ext uri="{FF2B5EF4-FFF2-40B4-BE49-F238E27FC236}">
                <a16:creationId xmlns:a16="http://schemas.microsoft.com/office/drawing/2014/main" id="{BA29FA64-87F9-C143-8ECF-2FD642B19CE6}"/>
              </a:ext>
            </a:extLst>
          </p:cNvPr>
          <p:cNvSpPr>
            <a:spLocks noGrp="1"/>
          </p:cNvSpPr>
          <p:nvPr>
            <p:ph type="title" hasCustomPrompt="1"/>
          </p:nvPr>
        </p:nvSpPr>
        <p:spPr>
          <a:xfrm>
            <a:off x="855008" y="1606421"/>
            <a:ext cx="10726460" cy="682326"/>
          </a:xfrm>
        </p:spPr>
        <p:txBody>
          <a:bodyPr>
            <a:normAutofit/>
          </a:bodyPr>
          <a:lstStyle>
            <a:lvl1pPr>
              <a:defRPr sz="3672"/>
            </a:lvl1pPr>
          </a:lstStyle>
          <a:p>
            <a:r>
              <a:rPr lang="en-US"/>
              <a:t>Announcement</a:t>
            </a:r>
          </a:p>
        </p:txBody>
      </p:sp>
      <p:sp>
        <p:nvSpPr>
          <p:cNvPr id="13" name="Content Placeholder 2">
            <a:extLst>
              <a:ext uri="{FF2B5EF4-FFF2-40B4-BE49-F238E27FC236}">
                <a16:creationId xmlns:a16="http://schemas.microsoft.com/office/drawing/2014/main" id="{D1EA77C7-A181-484D-8707-4D5A9B4D5A97}"/>
              </a:ext>
            </a:extLst>
          </p:cNvPr>
          <p:cNvSpPr>
            <a:spLocks noGrp="1"/>
          </p:cNvSpPr>
          <p:nvPr>
            <p:ph idx="1" hasCustomPrompt="1"/>
          </p:nvPr>
        </p:nvSpPr>
        <p:spPr>
          <a:xfrm>
            <a:off x="855008" y="2526210"/>
            <a:ext cx="10726460" cy="2689461"/>
          </a:xfrm>
        </p:spPr>
        <p:txBody>
          <a:bodyPr/>
          <a:lstStyle/>
          <a:p>
            <a:pPr lvl="0"/>
            <a:r>
              <a:rPr lang="en-US"/>
              <a:t>Value prop 1</a:t>
            </a:r>
          </a:p>
          <a:p>
            <a:pPr lvl="0"/>
            <a:r>
              <a:rPr lang="en-US"/>
              <a:t>Value prop 2</a:t>
            </a:r>
          </a:p>
          <a:p>
            <a:pPr lvl="0"/>
            <a:r>
              <a:rPr lang="en-US"/>
              <a:t>Value prop 3</a:t>
            </a:r>
          </a:p>
        </p:txBody>
      </p:sp>
      <p:sp>
        <p:nvSpPr>
          <p:cNvPr id="15" name="Content Placeholder 2">
            <a:extLst>
              <a:ext uri="{FF2B5EF4-FFF2-40B4-BE49-F238E27FC236}">
                <a16:creationId xmlns:a16="http://schemas.microsoft.com/office/drawing/2014/main" id="{50ABA7B6-E505-4F46-AC54-EB852D64446C}"/>
              </a:ext>
            </a:extLst>
          </p:cNvPr>
          <p:cNvSpPr>
            <a:spLocks noGrp="1"/>
          </p:cNvSpPr>
          <p:nvPr>
            <p:ph idx="13" hasCustomPrompt="1"/>
          </p:nvPr>
        </p:nvSpPr>
        <p:spPr>
          <a:xfrm>
            <a:off x="855008" y="5361828"/>
            <a:ext cx="10726460" cy="590678"/>
          </a:xfrm>
        </p:spPr>
        <p:txBody>
          <a:bodyPr/>
          <a:lstStyle>
            <a:lvl1pPr>
              <a:buNone/>
              <a:defRPr>
                <a:solidFill>
                  <a:schemeClr val="accent4">
                    <a:lumMod val="60000"/>
                    <a:lumOff val="40000"/>
                  </a:schemeClr>
                </a:solidFill>
              </a:defRPr>
            </a:lvl1pPr>
          </a:lstStyle>
          <a:p>
            <a:pPr lvl="0"/>
            <a:r>
              <a:rPr lang="en-US"/>
              <a:t>Link</a:t>
            </a:r>
          </a:p>
        </p:txBody>
      </p:sp>
    </p:spTree>
    <p:extLst>
      <p:ext uri="{BB962C8B-B14F-4D97-AF65-F5344CB8AC3E}">
        <p14:creationId xmlns:p14="http://schemas.microsoft.com/office/powerpoint/2010/main" val="3621766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42" presetClass="path" presetSubtype="0" decel="100000" fill="hold" grpId="1" nodeType="withEffect">
                                  <p:stCondLst>
                                    <p:cond delay="0"/>
                                  </p:stCondLst>
                                  <p:childTnLst>
                                    <p:animMotion origin="layout" path="M 2.08333E-6 2.96296E-6 L 2.08333E-6 0.03842 " pathEditMode="relative" rAng="0" ptsTypes="AA">
                                      <p:cBhvr>
                                        <p:cTn id="9" dur="500" spd="-100000" fill="hold"/>
                                        <p:tgtEl>
                                          <p:spTgt spid="6"/>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12/2/2021</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1184026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287122" y="1007083"/>
            <a:ext cx="6295965" cy="4970646"/>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12/2/2021</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09292011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287122" y="1007083"/>
            <a:ext cx="6295965" cy="4970646"/>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12/2/2021</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49682580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632780"/>
            <a:ext cx="11533187" cy="411162"/>
          </a:xfrm>
          <a:prstGeom prst="rect">
            <a:avLst/>
          </a:prstGeom>
        </p:spPr>
        <p:txBody>
          <a:bodyPr wrap="square" lIns="0" tIns="0" rIns="0" bIns="0">
            <a:spAutoFit/>
          </a:bodyPr>
          <a:lstStyle>
            <a:lvl1pPr>
              <a:lnSpc>
                <a:spcPts val="3199"/>
              </a:lnSpc>
              <a:defRPr sz="2800">
                <a:solidFill>
                  <a:srgbClr val="000000"/>
                </a:solidFill>
              </a:defRPr>
            </a:lvl1pPr>
          </a:lstStyle>
          <a:p>
            <a:r>
              <a:rPr lang="en-US"/>
              <a:t>Text option 2: two columns copy heavy</a:t>
            </a:r>
          </a:p>
        </p:txBody>
      </p:sp>
      <p:sp>
        <p:nvSpPr>
          <p:cNvPr id="16" name="Text Placeholder 4">
            <a:extLst>
              <a:ext uri="{FF2B5EF4-FFF2-40B4-BE49-F238E27FC236}">
                <a16:creationId xmlns:a16="http://schemas.microsoft.com/office/drawing/2014/main" id="{99E39B6D-21AF-485C-B606-D6EA248988A6}"/>
              </a:ext>
            </a:extLst>
          </p:cNvPr>
          <p:cNvSpPr>
            <a:spLocks noGrp="1"/>
          </p:cNvSpPr>
          <p:nvPr>
            <p:ph type="body" sz="quarter" idx="13" hasCustomPrompt="1"/>
          </p:nvPr>
        </p:nvSpPr>
        <p:spPr>
          <a:xfrm>
            <a:off x="465139" y="2410676"/>
            <a:ext cx="3690937" cy="220510"/>
          </a:xfrm>
          <a:prstGeom prst="rect">
            <a:avLst/>
          </a:prstGeom>
        </p:spPr>
        <p:txBody>
          <a:bodyPr lIns="0" tIns="0" rIns="0" bIns="0"/>
          <a:lstStyle>
            <a:lvl1pPr marL="0" indent="0">
              <a:lnSpc>
                <a:spcPts val="1800"/>
              </a:lnSpc>
              <a:spcBef>
                <a:spcPts val="1224"/>
              </a:spcBef>
              <a:buNone/>
              <a:defRPr lang="en-US" sz="1399" b="0" kern="1200" spc="0" baseline="0" dirty="0">
                <a:solidFill>
                  <a:schemeClr val="tx2"/>
                </a:solidFill>
                <a:latin typeface="+mj-lt"/>
                <a:ea typeface="+mn-ea"/>
                <a:cs typeface="+mn-cs"/>
              </a:defRPr>
            </a:lvl1pPr>
            <a:lvl2pPr marL="0" marR="0" indent="0" algn="l" defTabSz="932563" rtl="0" eaLnBrk="1" fontAlgn="auto" latinLnBrk="0" hangingPunct="1">
              <a:lnSpc>
                <a:spcPts val="1800"/>
              </a:lnSpc>
              <a:spcBef>
                <a:spcPts val="450"/>
              </a:spcBef>
              <a:spcAft>
                <a:spcPts val="0"/>
              </a:spcAft>
              <a:buClrTx/>
              <a:buSzPct val="90000"/>
              <a:buFont typeface="Arial" panose="020B0604020202020204" pitchFamily="34" charset="0"/>
              <a:buNone/>
              <a:tabLst/>
              <a:defRPr sz="1399">
                <a:solidFill>
                  <a:srgbClr val="000000"/>
                </a:solidFill>
              </a:defRPr>
            </a:lvl2pPr>
            <a:lvl3pPr marL="457112" indent="0">
              <a:buNone/>
              <a:defRPr/>
            </a:lvl3pPr>
            <a:lvl4pPr marL="685669" indent="0">
              <a:buNone/>
              <a:defRPr/>
            </a:lvl4pPr>
            <a:lvl5pPr marL="914224"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7" name="Text Placeholder 4">
            <a:extLst>
              <a:ext uri="{FF2B5EF4-FFF2-40B4-BE49-F238E27FC236}">
                <a16:creationId xmlns:a16="http://schemas.microsoft.com/office/drawing/2014/main" id="{D0D85DDD-B7EA-4D73-BA98-A5ACF1DB2D33}"/>
              </a:ext>
            </a:extLst>
          </p:cNvPr>
          <p:cNvSpPr>
            <a:spLocks noGrp="1"/>
          </p:cNvSpPr>
          <p:nvPr>
            <p:ph type="body" sz="quarter" idx="14" hasCustomPrompt="1"/>
          </p:nvPr>
        </p:nvSpPr>
        <p:spPr>
          <a:xfrm>
            <a:off x="4389439" y="2410676"/>
            <a:ext cx="3690937" cy="220510"/>
          </a:xfrm>
          <a:prstGeom prst="rect">
            <a:avLst/>
          </a:prstGeom>
        </p:spPr>
        <p:txBody>
          <a:bodyPr lIns="0" tIns="0" rIns="0" bIns="0"/>
          <a:lstStyle>
            <a:lvl1pPr marL="0" indent="0">
              <a:lnSpc>
                <a:spcPts val="1800"/>
              </a:lnSpc>
              <a:spcBef>
                <a:spcPts val="1224"/>
              </a:spcBef>
              <a:buNone/>
              <a:defRPr lang="en-US" sz="1399" b="0" kern="1200" spc="0" baseline="0" dirty="0">
                <a:solidFill>
                  <a:schemeClr val="tx2"/>
                </a:solidFill>
                <a:latin typeface="+mj-lt"/>
                <a:ea typeface="+mn-ea"/>
                <a:cs typeface="+mn-cs"/>
              </a:defRPr>
            </a:lvl1pPr>
            <a:lvl2pPr marL="0" marR="0" indent="0" algn="l" defTabSz="932563" rtl="0" eaLnBrk="1" fontAlgn="auto" latinLnBrk="0" hangingPunct="1">
              <a:lnSpc>
                <a:spcPts val="1800"/>
              </a:lnSpc>
              <a:spcBef>
                <a:spcPts val="450"/>
              </a:spcBef>
              <a:spcAft>
                <a:spcPts val="0"/>
              </a:spcAft>
              <a:buClrTx/>
              <a:buSzPct val="90000"/>
              <a:buFont typeface="Arial" panose="020B0604020202020204" pitchFamily="34" charset="0"/>
              <a:buNone/>
              <a:tabLst/>
              <a:defRPr sz="1399">
                <a:solidFill>
                  <a:srgbClr val="000000"/>
                </a:solidFill>
              </a:defRPr>
            </a:lvl2pPr>
            <a:lvl3pPr marL="457112" indent="0">
              <a:buNone/>
              <a:defRPr/>
            </a:lvl3pPr>
            <a:lvl4pPr marL="685669" indent="0">
              <a:buNone/>
              <a:defRPr/>
            </a:lvl4pPr>
            <a:lvl5pPr marL="914224"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3" name="Text Box 3">
            <a:extLst>
              <a:ext uri="{FF2B5EF4-FFF2-40B4-BE49-F238E27FC236}">
                <a16:creationId xmlns:a16="http://schemas.microsoft.com/office/drawing/2014/main" id="{CCDF1654-4D2D-794C-BBB7-E1447C036FDB}"/>
              </a:ext>
            </a:extLst>
          </p:cNvPr>
          <p:cNvSpPr txBox="1">
            <a:spLocks noChangeArrowheads="1"/>
          </p:cNvSpPr>
          <p:nvPr userDrawn="1"/>
        </p:nvSpPr>
        <p:spPr bwMode="blackWhite">
          <a:xfrm>
            <a:off x="463277" y="6583681"/>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111" eaLnBrk="0" hangingPunct="0"/>
            <a:r>
              <a:rPr lang="en-US" sz="700">
                <a:solidFill>
                  <a:schemeClr val="accent6">
                    <a:lumMod val="75000"/>
                  </a:schemeClr>
                </a:solidFill>
                <a:cs typeface="Segoe UI" pitchFamily="34" charset="0"/>
              </a:rPr>
              <a:t>©Microsoft Corporation									                                                                                                                                             Azure </a:t>
            </a:r>
          </a:p>
        </p:txBody>
      </p:sp>
      <p:sp>
        <p:nvSpPr>
          <p:cNvPr id="18" name="Text Placeholder 4">
            <a:extLst>
              <a:ext uri="{FF2B5EF4-FFF2-40B4-BE49-F238E27FC236}">
                <a16:creationId xmlns:a16="http://schemas.microsoft.com/office/drawing/2014/main" id="{82A6E05B-C65A-8C44-AC8B-AA08746E6668}"/>
              </a:ext>
            </a:extLst>
          </p:cNvPr>
          <p:cNvSpPr>
            <a:spLocks noGrp="1"/>
          </p:cNvSpPr>
          <p:nvPr>
            <p:ph type="body" sz="quarter" idx="17" hasCustomPrompt="1"/>
          </p:nvPr>
        </p:nvSpPr>
        <p:spPr>
          <a:xfrm>
            <a:off x="465139" y="2645384"/>
            <a:ext cx="3690937" cy="2100669"/>
          </a:xfrm>
          <a:prstGeom prst="rect">
            <a:avLst/>
          </a:prstGeom>
        </p:spPr>
        <p:txBody>
          <a:bodyPr lIns="0" tIns="0" rIns="0" bIns="0"/>
          <a:lstStyle>
            <a:lvl1pPr marL="0" indent="0">
              <a:lnSpc>
                <a:spcPts val="1800"/>
              </a:lnSpc>
              <a:spcBef>
                <a:spcPts val="0"/>
              </a:spcBef>
              <a:buFont typeface="Arial" panose="020B0604020202020204" pitchFamily="34" charset="0"/>
              <a:buNone/>
              <a:defRPr sz="1399" b="0" i="0" spc="0">
                <a:solidFill>
                  <a:srgbClr val="000000"/>
                </a:solidFill>
                <a:latin typeface="+mn-lt"/>
              </a:defRPr>
            </a:lvl1pPr>
            <a:lvl2pPr marL="0" indent="0">
              <a:lnSpc>
                <a:spcPts val="1800"/>
              </a:lnSpc>
              <a:spcBef>
                <a:spcPts val="0"/>
              </a:spcBef>
              <a:buNone/>
              <a:defRPr sz="1399">
                <a:solidFill>
                  <a:schemeClr val="tx1"/>
                </a:solidFill>
              </a:defRPr>
            </a:lvl2pPr>
            <a:lvl3pPr marL="457112" indent="0">
              <a:buNone/>
              <a:defRPr/>
            </a:lvl3pPr>
            <a:lvl4pPr marL="685669" indent="0">
              <a:buNone/>
              <a:defRPr/>
            </a:lvl4pPr>
            <a:lvl5pPr marL="914224"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19" name="Text Placeholder 4">
            <a:extLst>
              <a:ext uri="{FF2B5EF4-FFF2-40B4-BE49-F238E27FC236}">
                <a16:creationId xmlns:a16="http://schemas.microsoft.com/office/drawing/2014/main" id="{D52482AC-A354-B546-9AAD-B3E028512046}"/>
              </a:ext>
            </a:extLst>
          </p:cNvPr>
          <p:cNvSpPr>
            <a:spLocks noGrp="1"/>
          </p:cNvSpPr>
          <p:nvPr>
            <p:ph type="body" sz="quarter" idx="18" hasCustomPrompt="1"/>
          </p:nvPr>
        </p:nvSpPr>
        <p:spPr>
          <a:xfrm>
            <a:off x="4372769" y="2645384"/>
            <a:ext cx="3690937" cy="2100669"/>
          </a:xfrm>
          <a:prstGeom prst="rect">
            <a:avLst/>
          </a:prstGeom>
        </p:spPr>
        <p:txBody>
          <a:bodyPr lIns="0" tIns="0" rIns="0" bIns="0"/>
          <a:lstStyle>
            <a:lvl1pPr marL="0" indent="0">
              <a:lnSpc>
                <a:spcPts val="1800"/>
              </a:lnSpc>
              <a:spcBef>
                <a:spcPts val="0"/>
              </a:spcBef>
              <a:buFont typeface="Arial" panose="020B0604020202020204" pitchFamily="34" charset="0"/>
              <a:buNone/>
              <a:defRPr sz="1399" b="0" i="0" spc="0">
                <a:solidFill>
                  <a:srgbClr val="000000"/>
                </a:solidFill>
                <a:latin typeface="+mn-lt"/>
              </a:defRPr>
            </a:lvl1pPr>
            <a:lvl2pPr marL="0" indent="0">
              <a:lnSpc>
                <a:spcPts val="1800"/>
              </a:lnSpc>
              <a:spcBef>
                <a:spcPts val="0"/>
              </a:spcBef>
              <a:buNone/>
              <a:defRPr sz="1399">
                <a:solidFill>
                  <a:schemeClr val="tx1"/>
                </a:solidFill>
              </a:defRPr>
            </a:lvl2pPr>
            <a:lvl3pPr marL="457112" indent="0">
              <a:buNone/>
              <a:defRPr/>
            </a:lvl3pPr>
            <a:lvl4pPr marL="685669" indent="0">
              <a:buNone/>
              <a:defRPr/>
            </a:lvl4pPr>
            <a:lvl5pPr marL="914224"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Tree>
    <p:extLst>
      <p:ext uri="{BB962C8B-B14F-4D97-AF65-F5344CB8AC3E}">
        <p14:creationId xmlns:p14="http://schemas.microsoft.com/office/powerpoint/2010/main" val="51670517"/>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12/2/2021</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5132142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12/2/2021</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52274835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48530" y="1743775"/>
            <a:ext cx="10726460" cy="2909528"/>
          </a:xfrm>
        </p:spPr>
        <p:txBody>
          <a:bodyPr anchor="b"/>
          <a:lstStyle>
            <a:lvl1pPr>
              <a:defRPr sz="6119"/>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48530" y="4680828"/>
            <a:ext cx="10726460" cy="1530052"/>
          </a:xfr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12/2/2021</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14402683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55008" y="1861968"/>
            <a:ext cx="5285502" cy="4437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295965" y="1861968"/>
            <a:ext cx="5285502" cy="4437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12/2/2021</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838896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8931512"/>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56627" y="372394"/>
            <a:ext cx="10726460" cy="13519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56628" y="1714631"/>
            <a:ext cx="5261211"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56628" y="2554944"/>
            <a:ext cx="5261211"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295965" y="1714631"/>
            <a:ext cx="5287122"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295965" y="2554944"/>
            <a:ext cx="5287122"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12/2/2021</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01670507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66298" indent="0">
              <a:buNone/>
              <a:defRPr>
                <a:latin typeface="Consolas" panose="020B0609020204030204" pitchFamily="49" charset="0"/>
                <a:cs typeface="Consolas" panose="020B0609020204030204" pitchFamily="49" charset="0"/>
              </a:defRPr>
            </a:lvl2pPr>
            <a:lvl3pPr marL="932597" indent="0">
              <a:buNone/>
              <a:defRPr>
                <a:latin typeface="Consolas" panose="020B0609020204030204" pitchFamily="49" charset="0"/>
                <a:cs typeface="Consolas" panose="020B0609020204030204" pitchFamily="49" charset="0"/>
              </a:defRPr>
            </a:lvl3pPr>
            <a:lvl4pPr marL="1398895" indent="0">
              <a:buNone/>
              <a:defRPr>
                <a:latin typeface="Consolas" panose="020B0609020204030204" pitchFamily="49" charset="0"/>
                <a:cs typeface="Consolas" panose="020B0609020204030204" pitchFamily="49" charset="0"/>
              </a:defRPr>
            </a:lvl4pPr>
            <a:lvl5pPr marL="1865193"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12/2/2021</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96028054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056624A-E4D8-624A-AF52-D5C15E20BD99}"/>
              </a:ext>
            </a:extLst>
          </p:cNvPr>
          <p:cNvSpPr>
            <a:spLocks noGrp="1"/>
          </p:cNvSpPr>
          <p:nvPr>
            <p:ph type="dt" sz="half" idx="10"/>
          </p:nvPr>
        </p:nvSpPr>
        <p:spPr/>
        <p:txBody>
          <a:bodyPr/>
          <a:lstStyle/>
          <a:p>
            <a:fld id="{0A627400-D089-7447-864B-77479EBD4214}" type="datetimeFigureOut">
              <a:rPr lang="en-US" smtClean="0"/>
              <a:pPr/>
              <a:t>12/2/2021</a:t>
            </a:fld>
            <a:endParaRPr lang="en-US"/>
          </a:p>
        </p:txBody>
      </p:sp>
      <p:sp>
        <p:nvSpPr>
          <p:cNvPr id="4" name="Footer Placeholder 3">
            <a:extLst>
              <a:ext uri="{FF2B5EF4-FFF2-40B4-BE49-F238E27FC236}">
                <a16:creationId xmlns:a16="http://schemas.microsoft.com/office/drawing/2014/main" id="{0A51B6B7-52EB-3046-BF6F-023178C750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CAA532-BC67-8A4F-B223-0004D108EADB}"/>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6" name="Chart 5">
            <a:extLst>
              <a:ext uri="{FF2B5EF4-FFF2-40B4-BE49-F238E27FC236}">
                <a16:creationId xmlns:a16="http://schemas.microsoft.com/office/drawing/2014/main" id="{BDCD4FA8-3C28-E842-9AA7-6143A425B8AB}"/>
              </a:ext>
            </a:extLst>
          </p:cNvPr>
          <p:cNvGraphicFramePr/>
          <p:nvPr userDrawn="1"/>
        </p:nvGraphicFramePr>
        <p:xfrm>
          <a:off x="2072746" y="733993"/>
          <a:ext cx="8290983" cy="552653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8932855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12/2/2021</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72746" y="733993"/>
          <a:ext cx="8290983" cy="55265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092971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12/2/2021</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0890559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12/2/2021</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00133827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287122" y="1007083"/>
            <a:ext cx="6295965" cy="4970646"/>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12/2/2021</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31328303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287122" y="1007083"/>
            <a:ext cx="6295965" cy="4970646"/>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12/2/2021</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70194627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960548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nnouncement">
    <p:spTree>
      <p:nvGrpSpPr>
        <p:cNvPr id="1" name=""/>
        <p:cNvGrpSpPr/>
        <p:nvPr/>
      </p:nvGrpSpPr>
      <p:grpSpPr>
        <a:xfrm>
          <a:off x="0" y="0"/>
          <a:ext cx="0" cy="0"/>
          <a:chOff x="0" y="0"/>
          <a:chExt cx="0" cy="0"/>
        </a:xfrm>
      </p:grpSpPr>
      <p:pic>
        <p:nvPicPr>
          <p:cNvPr id="22" name="Graphic 21">
            <a:extLst>
              <a:ext uri="{FF2B5EF4-FFF2-40B4-BE49-F238E27FC236}">
                <a16:creationId xmlns:a16="http://schemas.microsoft.com/office/drawing/2014/main" id="{358A6850-D9C4-3746-B59F-1EB779D13AF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134355"/>
            <a:ext cx="12436475" cy="7247951"/>
          </a:xfrm>
          <a:prstGeom prst="rect">
            <a:avLst/>
          </a:prstGeom>
        </p:spPr>
      </p:pic>
      <p:sp>
        <p:nvSpPr>
          <p:cNvPr id="6" name="Rectangle: Rounded Corners 4">
            <a:extLst>
              <a:ext uri="{FF2B5EF4-FFF2-40B4-BE49-F238E27FC236}">
                <a16:creationId xmlns:a16="http://schemas.microsoft.com/office/drawing/2014/main" id="{E3D2D5C4-B844-114B-9697-42D21689D269}"/>
              </a:ext>
            </a:extLst>
          </p:cNvPr>
          <p:cNvSpPr/>
          <p:nvPr userDrawn="1"/>
        </p:nvSpPr>
        <p:spPr bwMode="auto">
          <a:xfrm>
            <a:off x="855008" y="1042019"/>
            <a:ext cx="1883110" cy="391693"/>
          </a:xfrm>
          <a:prstGeom prst="roundRect">
            <a:avLst>
              <a:gd name="adj" fmla="val 2632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0" rIns="93260" bIns="0" numCol="1" spcCol="0" rtlCol="0" fromWordArt="0" anchor="ctr" anchorCtr="0" forceAA="0" compatLnSpc="1">
            <a:prstTxWarp prst="textNoShape">
              <a:avLst/>
            </a:prstTxWarp>
            <a:noAutofit/>
          </a:bodyPr>
          <a:lstStyle/>
          <a:p>
            <a:pPr marL="0" marR="0" lvl="0" indent="0" algn="ctr" defTabSz="951028" rtl="0" eaLnBrk="1" fontAlgn="base" latinLnBrk="0" hangingPunct="1">
              <a:lnSpc>
                <a:spcPct val="100000"/>
              </a:lnSpc>
              <a:spcBef>
                <a:spcPct val="0"/>
              </a:spcBef>
              <a:spcAft>
                <a:spcPct val="0"/>
              </a:spcAft>
              <a:buClrTx/>
              <a:buSzTx/>
              <a:buFontTx/>
              <a:buNone/>
              <a:tabLst/>
              <a:defRPr/>
            </a:pPr>
            <a:r>
              <a:rPr kumimoji="0" lang="en-US" sz="1530" b="0" i="0" u="none" strike="noStrike" kern="1200" cap="none" spc="204" normalizeH="0" baseline="0" noProof="0">
                <a:ln>
                  <a:noFill/>
                </a:ln>
                <a:gradFill>
                  <a:gsLst>
                    <a:gs pos="0">
                      <a:srgbClr val="002050"/>
                    </a:gs>
                    <a:gs pos="100000">
                      <a:srgbClr val="002050"/>
                    </a:gs>
                  </a:gsLst>
                  <a:lin ang="5400000" scaled="0"/>
                </a:gradFill>
                <a:effectLst/>
                <a:uLnTx/>
                <a:uFillTx/>
                <a:latin typeface="Open Sans" panose="020B0606030504020204" pitchFamily="34" charset="0"/>
                <a:ea typeface="+mn-ea"/>
                <a:cs typeface="Open Sans" panose="020B0606030504020204" pitchFamily="34" charset="0"/>
              </a:rPr>
              <a:t>RELEASED</a:t>
            </a:r>
          </a:p>
        </p:txBody>
      </p:sp>
      <p:pic>
        <p:nvPicPr>
          <p:cNvPr id="11" name="Graphic 10">
            <a:extLst>
              <a:ext uri="{FF2B5EF4-FFF2-40B4-BE49-F238E27FC236}">
                <a16:creationId xmlns:a16="http://schemas.microsoft.com/office/drawing/2014/main" id="{89CF02AA-2166-2947-AE4F-C1E42119F0B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909264" y="3394571"/>
            <a:ext cx="3357804" cy="3072809"/>
          </a:xfrm>
          <a:prstGeom prst="rect">
            <a:avLst/>
          </a:prstGeom>
        </p:spPr>
      </p:pic>
      <p:sp>
        <p:nvSpPr>
          <p:cNvPr id="12" name="Title 1">
            <a:extLst>
              <a:ext uri="{FF2B5EF4-FFF2-40B4-BE49-F238E27FC236}">
                <a16:creationId xmlns:a16="http://schemas.microsoft.com/office/drawing/2014/main" id="{BA29FA64-87F9-C143-8ECF-2FD642B19CE6}"/>
              </a:ext>
            </a:extLst>
          </p:cNvPr>
          <p:cNvSpPr>
            <a:spLocks noGrp="1"/>
          </p:cNvSpPr>
          <p:nvPr>
            <p:ph type="title" hasCustomPrompt="1"/>
          </p:nvPr>
        </p:nvSpPr>
        <p:spPr>
          <a:xfrm>
            <a:off x="855008" y="1606421"/>
            <a:ext cx="10726460" cy="682326"/>
          </a:xfrm>
        </p:spPr>
        <p:txBody>
          <a:bodyPr>
            <a:normAutofit/>
          </a:bodyPr>
          <a:lstStyle>
            <a:lvl1pPr>
              <a:defRPr sz="3672"/>
            </a:lvl1pPr>
          </a:lstStyle>
          <a:p>
            <a:r>
              <a:rPr lang="en-US"/>
              <a:t>Announcement</a:t>
            </a:r>
          </a:p>
        </p:txBody>
      </p:sp>
      <p:sp>
        <p:nvSpPr>
          <p:cNvPr id="13" name="Content Placeholder 2">
            <a:extLst>
              <a:ext uri="{FF2B5EF4-FFF2-40B4-BE49-F238E27FC236}">
                <a16:creationId xmlns:a16="http://schemas.microsoft.com/office/drawing/2014/main" id="{D1EA77C7-A181-484D-8707-4D5A9B4D5A97}"/>
              </a:ext>
            </a:extLst>
          </p:cNvPr>
          <p:cNvSpPr>
            <a:spLocks noGrp="1"/>
          </p:cNvSpPr>
          <p:nvPr>
            <p:ph idx="1" hasCustomPrompt="1"/>
          </p:nvPr>
        </p:nvSpPr>
        <p:spPr>
          <a:xfrm>
            <a:off x="855008" y="2526210"/>
            <a:ext cx="10726460" cy="3390260"/>
          </a:xfrm>
        </p:spPr>
        <p:txBody>
          <a:bodyPr/>
          <a:lstStyle/>
          <a:p>
            <a:pPr lvl="0"/>
            <a:r>
              <a:rPr lang="en-US"/>
              <a:t>Value prop 1</a:t>
            </a:r>
          </a:p>
          <a:p>
            <a:pPr lvl="0"/>
            <a:r>
              <a:rPr lang="en-US"/>
              <a:t>Value prop 2</a:t>
            </a:r>
          </a:p>
          <a:p>
            <a:pPr lvl="0"/>
            <a:r>
              <a:rPr lang="en-US"/>
              <a:t>Value prop 3</a:t>
            </a:r>
          </a:p>
        </p:txBody>
      </p:sp>
      <p:sp>
        <p:nvSpPr>
          <p:cNvPr id="15" name="Content Placeholder 2">
            <a:extLst>
              <a:ext uri="{FF2B5EF4-FFF2-40B4-BE49-F238E27FC236}">
                <a16:creationId xmlns:a16="http://schemas.microsoft.com/office/drawing/2014/main" id="{50ABA7B6-E505-4F46-AC54-EB852D64446C}"/>
              </a:ext>
            </a:extLst>
          </p:cNvPr>
          <p:cNvSpPr>
            <a:spLocks noGrp="1"/>
          </p:cNvSpPr>
          <p:nvPr>
            <p:ph idx="13" hasCustomPrompt="1"/>
          </p:nvPr>
        </p:nvSpPr>
        <p:spPr>
          <a:xfrm>
            <a:off x="855008" y="6026156"/>
            <a:ext cx="10726460" cy="590678"/>
          </a:xfrm>
        </p:spPr>
        <p:txBody>
          <a:bodyPr>
            <a:normAutofit/>
          </a:bodyPr>
          <a:lstStyle>
            <a:lvl1pPr>
              <a:buNone/>
              <a:defRPr sz="2448">
                <a:solidFill>
                  <a:schemeClr val="accent4">
                    <a:lumMod val="60000"/>
                    <a:lumOff val="40000"/>
                  </a:schemeClr>
                </a:solidFill>
              </a:defRPr>
            </a:lvl1pPr>
          </a:lstStyle>
          <a:p>
            <a:pPr lvl="0"/>
            <a:r>
              <a:rPr lang="en-US"/>
              <a:t>Link</a:t>
            </a:r>
          </a:p>
        </p:txBody>
      </p:sp>
    </p:spTree>
    <p:extLst>
      <p:ext uri="{BB962C8B-B14F-4D97-AF65-F5344CB8AC3E}">
        <p14:creationId xmlns:p14="http://schemas.microsoft.com/office/powerpoint/2010/main" val="72033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42" presetClass="path" presetSubtype="0" decel="100000" fill="hold" grpId="1" nodeType="withEffect">
                                  <p:stCondLst>
                                    <p:cond delay="0"/>
                                  </p:stCondLst>
                                  <p:childTnLst>
                                    <p:animMotion origin="layout" path="M 2.08333E-6 2.96296E-6 L 2.08333E-6 0.03842 " pathEditMode="relative" rAng="0" ptsTypes="AA">
                                      <p:cBhvr>
                                        <p:cTn id="9" dur="500" spd="-100000" fill="hold"/>
                                        <p:tgtEl>
                                          <p:spTgt spid="6"/>
                                        </p:tgtEl>
                                        <p:attrNameLst>
                                          <p:attrName>ppt_x</p:attrName>
                                          <p:attrName>ppt_y</p:attrName>
                                        </p:attrNameLst>
                                      </p:cBhvr>
                                      <p:rCtr x="0" y="1921"/>
                                    </p:animMotion>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animEffect transition="in" filter="fade">
                                      <p:cBhvr>
                                        <p:cTn id="13"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Blank Accent Color 2">
    <p:bg>
      <p:bgPr>
        <a:solidFill>
          <a:srgbClr val="F8F8F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74519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Announcement-no-bot">
    <p:spTree>
      <p:nvGrpSpPr>
        <p:cNvPr id="1" name=""/>
        <p:cNvGrpSpPr/>
        <p:nvPr/>
      </p:nvGrpSpPr>
      <p:grpSpPr>
        <a:xfrm>
          <a:off x="0" y="0"/>
          <a:ext cx="0" cy="0"/>
          <a:chOff x="0" y="0"/>
          <a:chExt cx="0" cy="0"/>
        </a:xfrm>
      </p:grpSpPr>
      <p:pic>
        <p:nvPicPr>
          <p:cNvPr id="22" name="Graphic 21">
            <a:extLst>
              <a:ext uri="{FF2B5EF4-FFF2-40B4-BE49-F238E27FC236}">
                <a16:creationId xmlns:a16="http://schemas.microsoft.com/office/drawing/2014/main" id="{358A6850-D9C4-3746-B59F-1EB779D13AF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158586"/>
            <a:ext cx="12436475" cy="7247951"/>
          </a:xfrm>
          <a:prstGeom prst="rect">
            <a:avLst/>
          </a:prstGeom>
        </p:spPr>
      </p:pic>
      <p:sp>
        <p:nvSpPr>
          <p:cNvPr id="6" name="Rectangle: Rounded Corners 4">
            <a:extLst>
              <a:ext uri="{FF2B5EF4-FFF2-40B4-BE49-F238E27FC236}">
                <a16:creationId xmlns:a16="http://schemas.microsoft.com/office/drawing/2014/main" id="{E3D2D5C4-B844-114B-9697-42D21689D269}"/>
              </a:ext>
            </a:extLst>
          </p:cNvPr>
          <p:cNvSpPr/>
          <p:nvPr userDrawn="1"/>
        </p:nvSpPr>
        <p:spPr bwMode="auto">
          <a:xfrm>
            <a:off x="855008" y="1042019"/>
            <a:ext cx="1883110" cy="391693"/>
          </a:xfrm>
          <a:prstGeom prst="roundRect">
            <a:avLst>
              <a:gd name="adj" fmla="val 2632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0" rIns="93260" bIns="0" numCol="1" spcCol="0" rtlCol="0" fromWordArt="0" anchor="ctr" anchorCtr="0" forceAA="0" compatLnSpc="1">
            <a:prstTxWarp prst="textNoShape">
              <a:avLst/>
            </a:prstTxWarp>
            <a:noAutofit/>
          </a:bodyPr>
          <a:lstStyle/>
          <a:p>
            <a:pPr marL="0" marR="0" lvl="0" indent="0" algn="ctr" defTabSz="951028" rtl="0" eaLnBrk="1" fontAlgn="base" latinLnBrk="0" hangingPunct="1">
              <a:lnSpc>
                <a:spcPct val="100000"/>
              </a:lnSpc>
              <a:spcBef>
                <a:spcPct val="0"/>
              </a:spcBef>
              <a:spcAft>
                <a:spcPct val="0"/>
              </a:spcAft>
              <a:buClrTx/>
              <a:buSzTx/>
              <a:buFontTx/>
              <a:buNone/>
              <a:tabLst/>
              <a:defRPr/>
            </a:pPr>
            <a:r>
              <a:rPr kumimoji="0" lang="en-US" sz="1530" b="0" i="0" u="none" strike="noStrike" kern="1200" cap="none" spc="204" normalizeH="0" baseline="0" noProof="0">
                <a:ln>
                  <a:noFill/>
                </a:ln>
                <a:gradFill>
                  <a:gsLst>
                    <a:gs pos="0">
                      <a:srgbClr val="002050"/>
                    </a:gs>
                    <a:gs pos="100000">
                      <a:srgbClr val="002050"/>
                    </a:gs>
                  </a:gsLst>
                  <a:lin ang="5400000" scaled="0"/>
                </a:gradFill>
                <a:effectLst/>
                <a:uLnTx/>
                <a:uFillTx/>
                <a:latin typeface="Open Sans" panose="020B0606030504020204" pitchFamily="34" charset="0"/>
                <a:ea typeface="+mn-ea"/>
                <a:cs typeface="Open Sans" panose="020B0606030504020204" pitchFamily="34" charset="0"/>
              </a:rPr>
              <a:t>RELEASED</a:t>
            </a:r>
          </a:p>
        </p:txBody>
      </p:sp>
      <p:sp>
        <p:nvSpPr>
          <p:cNvPr id="12" name="Title 1">
            <a:extLst>
              <a:ext uri="{FF2B5EF4-FFF2-40B4-BE49-F238E27FC236}">
                <a16:creationId xmlns:a16="http://schemas.microsoft.com/office/drawing/2014/main" id="{BA29FA64-87F9-C143-8ECF-2FD642B19CE6}"/>
              </a:ext>
            </a:extLst>
          </p:cNvPr>
          <p:cNvSpPr>
            <a:spLocks noGrp="1"/>
          </p:cNvSpPr>
          <p:nvPr>
            <p:ph type="title" hasCustomPrompt="1"/>
          </p:nvPr>
        </p:nvSpPr>
        <p:spPr>
          <a:xfrm>
            <a:off x="855008" y="1606421"/>
            <a:ext cx="10726460" cy="682326"/>
          </a:xfrm>
        </p:spPr>
        <p:txBody>
          <a:bodyPr>
            <a:normAutofit/>
          </a:bodyPr>
          <a:lstStyle>
            <a:lvl1pPr>
              <a:defRPr sz="3672"/>
            </a:lvl1pPr>
          </a:lstStyle>
          <a:p>
            <a:r>
              <a:rPr lang="en-US" dirty="0"/>
              <a:t>Announcement</a:t>
            </a:r>
          </a:p>
        </p:txBody>
      </p:sp>
      <p:sp>
        <p:nvSpPr>
          <p:cNvPr id="13" name="Content Placeholder 2">
            <a:extLst>
              <a:ext uri="{FF2B5EF4-FFF2-40B4-BE49-F238E27FC236}">
                <a16:creationId xmlns:a16="http://schemas.microsoft.com/office/drawing/2014/main" id="{D1EA77C7-A181-484D-8707-4D5A9B4D5A97}"/>
              </a:ext>
            </a:extLst>
          </p:cNvPr>
          <p:cNvSpPr>
            <a:spLocks noGrp="1"/>
          </p:cNvSpPr>
          <p:nvPr>
            <p:ph idx="1" hasCustomPrompt="1"/>
          </p:nvPr>
        </p:nvSpPr>
        <p:spPr>
          <a:xfrm>
            <a:off x="855008" y="2526209"/>
            <a:ext cx="10726460" cy="3326091"/>
          </a:xfrm>
        </p:spPr>
        <p:txBody>
          <a:bodyPr/>
          <a:lstStyle/>
          <a:p>
            <a:pPr lvl="0"/>
            <a:r>
              <a:rPr lang="en-US" dirty="0"/>
              <a:t>Value prop 1</a:t>
            </a:r>
          </a:p>
          <a:p>
            <a:pPr lvl="0"/>
            <a:r>
              <a:rPr lang="en-US" dirty="0"/>
              <a:t>Value prop 2</a:t>
            </a:r>
          </a:p>
          <a:p>
            <a:pPr lvl="0"/>
            <a:r>
              <a:rPr lang="en-US" dirty="0"/>
              <a:t>Value prop 3</a:t>
            </a:r>
          </a:p>
        </p:txBody>
      </p:sp>
      <p:sp>
        <p:nvSpPr>
          <p:cNvPr id="15" name="Content Placeholder 2">
            <a:extLst>
              <a:ext uri="{FF2B5EF4-FFF2-40B4-BE49-F238E27FC236}">
                <a16:creationId xmlns:a16="http://schemas.microsoft.com/office/drawing/2014/main" id="{50ABA7B6-E505-4F46-AC54-EB852D64446C}"/>
              </a:ext>
            </a:extLst>
          </p:cNvPr>
          <p:cNvSpPr>
            <a:spLocks noGrp="1"/>
          </p:cNvSpPr>
          <p:nvPr>
            <p:ph idx="13" hasCustomPrompt="1"/>
          </p:nvPr>
        </p:nvSpPr>
        <p:spPr>
          <a:xfrm>
            <a:off x="855008" y="5989384"/>
            <a:ext cx="10726460" cy="590678"/>
          </a:xfrm>
        </p:spPr>
        <p:txBody>
          <a:bodyPr>
            <a:normAutofit/>
          </a:bodyPr>
          <a:lstStyle>
            <a:lvl1pPr>
              <a:buNone/>
              <a:defRPr sz="2448">
                <a:solidFill>
                  <a:schemeClr val="accent4">
                    <a:lumMod val="60000"/>
                    <a:lumOff val="40000"/>
                  </a:schemeClr>
                </a:solidFill>
              </a:defRPr>
            </a:lvl1pPr>
          </a:lstStyle>
          <a:p>
            <a:pPr lvl="0"/>
            <a:r>
              <a:rPr lang="en-US"/>
              <a:t>Link</a:t>
            </a:r>
          </a:p>
        </p:txBody>
      </p:sp>
    </p:spTree>
    <p:extLst>
      <p:ext uri="{BB962C8B-B14F-4D97-AF65-F5344CB8AC3E}">
        <p14:creationId xmlns:p14="http://schemas.microsoft.com/office/powerpoint/2010/main" val="67702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42" presetClass="path" presetSubtype="0" decel="100000" fill="hold" grpId="1" nodeType="withEffect">
                                  <p:stCondLst>
                                    <p:cond delay="0"/>
                                  </p:stCondLst>
                                  <p:childTnLst>
                                    <p:animMotion origin="layout" path="M 2.08333E-6 2.96296E-6 L 2.08333E-6 0.03842 " pathEditMode="relative" rAng="0" ptsTypes="AA">
                                      <p:cBhvr>
                                        <p:cTn id="9" dur="500" spd="-100000" fill="hold"/>
                                        <p:tgtEl>
                                          <p:spTgt spid="6"/>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losing_sta">
    <p:spTree>
      <p:nvGrpSpPr>
        <p:cNvPr id="1" name=""/>
        <p:cNvGrpSpPr/>
        <p:nvPr/>
      </p:nvGrpSpPr>
      <p:grpSpPr>
        <a:xfrm>
          <a:off x="0" y="0"/>
          <a:ext cx="0" cy="0"/>
          <a:chOff x="0" y="0"/>
          <a:chExt cx="0" cy="0"/>
        </a:xfrm>
      </p:grpSpPr>
      <p:pic>
        <p:nvPicPr>
          <p:cNvPr id="22" name="Graphic 21">
            <a:extLst>
              <a:ext uri="{FF2B5EF4-FFF2-40B4-BE49-F238E27FC236}">
                <a16:creationId xmlns:a16="http://schemas.microsoft.com/office/drawing/2014/main" id="{358A6850-D9C4-3746-B59F-1EB779D13AF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111167"/>
            <a:ext cx="12436475" cy="7247951"/>
          </a:xfrm>
          <a:prstGeom prst="rect">
            <a:avLst/>
          </a:prstGeom>
        </p:spPr>
      </p:pic>
      <p:sp>
        <p:nvSpPr>
          <p:cNvPr id="12" name="Title 1">
            <a:extLst>
              <a:ext uri="{FF2B5EF4-FFF2-40B4-BE49-F238E27FC236}">
                <a16:creationId xmlns:a16="http://schemas.microsoft.com/office/drawing/2014/main" id="{BA29FA64-87F9-C143-8ECF-2FD642B19CE6}"/>
              </a:ext>
            </a:extLst>
          </p:cNvPr>
          <p:cNvSpPr>
            <a:spLocks noGrp="1"/>
          </p:cNvSpPr>
          <p:nvPr>
            <p:ph type="title" hasCustomPrompt="1"/>
          </p:nvPr>
        </p:nvSpPr>
        <p:spPr>
          <a:xfrm>
            <a:off x="855008" y="1606421"/>
            <a:ext cx="10726460" cy="682326"/>
          </a:xfrm>
        </p:spPr>
        <p:txBody>
          <a:bodyPr>
            <a:normAutofit/>
          </a:bodyPr>
          <a:lstStyle>
            <a:lvl1pPr>
              <a:defRPr sz="3672"/>
            </a:lvl1pPr>
          </a:lstStyle>
          <a:p>
            <a:r>
              <a:rPr lang="en-US" dirty="0"/>
              <a:t>Announcement</a:t>
            </a:r>
          </a:p>
        </p:txBody>
      </p:sp>
      <p:sp>
        <p:nvSpPr>
          <p:cNvPr id="13" name="Content Placeholder 2">
            <a:extLst>
              <a:ext uri="{FF2B5EF4-FFF2-40B4-BE49-F238E27FC236}">
                <a16:creationId xmlns:a16="http://schemas.microsoft.com/office/drawing/2014/main" id="{D1EA77C7-A181-484D-8707-4D5A9B4D5A97}"/>
              </a:ext>
            </a:extLst>
          </p:cNvPr>
          <p:cNvSpPr>
            <a:spLocks noGrp="1"/>
          </p:cNvSpPr>
          <p:nvPr>
            <p:ph idx="1" hasCustomPrompt="1"/>
          </p:nvPr>
        </p:nvSpPr>
        <p:spPr>
          <a:xfrm>
            <a:off x="855008" y="2526209"/>
            <a:ext cx="10726460" cy="3326091"/>
          </a:xfrm>
        </p:spPr>
        <p:txBody>
          <a:bodyPr/>
          <a:lstStyle/>
          <a:p>
            <a:pPr lvl="0"/>
            <a:r>
              <a:rPr lang="en-US" dirty="0"/>
              <a:t>Value prop 1</a:t>
            </a:r>
          </a:p>
          <a:p>
            <a:pPr lvl="0"/>
            <a:r>
              <a:rPr lang="en-US" dirty="0"/>
              <a:t>Value prop 2</a:t>
            </a:r>
          </a:p>
          <a:p>
            <a:pPr lvl="0"/>
            <a:r>
              <a:rPr lang="en-US" dirty="0"/>
              <a:t>Value prop 3</a:t>
            </a:r>
          </a:p>
        </p:txBody>
      </p:sp>
    </p:spTree>
    <p:extLst>
      <p:ext uri="{BB962C8B-B14F-4D97-AF65-F5344CB8AC3E}">
        <p14:creationId xmlns:p14="http://schemas.microsoft.com/office/powerpoint/2010/main" val="121420709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Closing_cta">
    <p:spTree>
      <p:nvGrpSpPr>
        <p:cNvPr id="1" name=""/>
        <p:cNvGrpSpPr/>
        <p:nvPr/>
      </p:nvGrpSpPr>
      <p:grpSpPr>
        <a:xfrm>
          <a:off x="0" y="0"/>
          <a:ext cx="0" cy="0"/>
          <a:chOff x="0" y="0"/>
          <a:chExt cx="0" cy="0"/>
        </a:xfrm>
      </p:grpSpPr>
      <p:pic>
        <p:nvPicPr>
          <p:cNvPr id="22" name="Graphic 21">
            <a:extLst>
              <a:ext uri="{FF2B5EF4-FFF2-40B4-BE49-F238E27FC236}">
                <a16:creationId xmlns:a16="http://schemas.microsoft.com/office/drawing/2014/main" id="{358A6850-D9C4-3746-B59F-1EB779D13AF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166565"/>
            <a:ext cx="12436475" cy="7247951"/>
          </a:xfrm>
          <a:prstGeom prst="rect">
            <a:avLst/>
          </a:prstGeom>
        </p:spPr>
      </p:pic>
      <p:sp>
        <p:nvSpPr>
          <p:cNvPr id="12" name="Title 1">
            <a:extLst>
              <a:ext uri="{FF2B5EF4-FFF2-40B4-BE49-F238E27FC236}">
                <a16:creationId xmlns:a16="http://schemas.microsoft.com/office/drawing/2014/main" id="{BA29FA64-87F9-C143-8ECF-2FD642B19CE6}"/>
              </a:ext>
            </a:extLst>
          </p:cNvPr>
          <p:cNvSpPr>
            <a:spLocks noGrp="1"/>
          </p:cNvSpPr>
          <p:nvPr>
            <p:ph type="title" hasCustomPrompt="1"/>
          </p:nvPr>
        </p:nvSpPr>
        <p:spPr>
          <a:xfrm>
            <a:off x="855008" y="1606421"/>
            <a:ext cx="10726460" cy="682326"/>
          </a:xfrm>
        </p:spPr>
        <p:txBody>
          <a:bodyPr>
            <a:normAutofit/>
          </a:bodyPr>
          <a:lstStyle>
            <a:lvl1pPr>
              <a:defRPr sz="3672"/>
            </a:lvl1pPr>
          </a:lstStyle>
          <a:p>
            <a:r>
              <a:rPr lang="en-US" dirty="0"/>
              <a:t>CTA</a:t>
            </a:r>
          </a:p>
        </p:txBody>
      </p:sp>
      <p:sp>
        <p:nvSpPr>
          <p:cNvPr id="13" name="Content Placeholder 2">
            <a:extLst>
              <a:ext uri="{FF2B5EF4-FFF2-40B4-BE49-F238E27FC236}">
                <a16:creationId xmlns:a16="http://schemas.microsoft.com/office/drawing/2014/main" id="{D1EA77C7-A181-484D-8707-4D5A9B4D5A97}"/>
              </a:ext>
            </a:extLst>
          </p:cNvPr>
          <p:cNvSpPr>
            <a:spLocks noGrp="1"/>
          </p:cNvSpPr>
          <p:nvPr>
            <p:ph idx="1" hasCustomPrompt="1"/>
          </p:nvPr>
        </p:nvSpPr>
        <p:spPr>
          <a:xfrm>
            <a:off x="855008" y="2526209"/>
            <a:ext cx="5203201" cy="3326091"/>
          </a:xfrm>
        </p:spPr>
        <p:txBody>
          <a:bodyPr/>
          <a:lstStyle/>
          <a:p>
            <a:pPr lvl="0"/>
            <a:r>
              <a:rPr lang="en-US" dirty="0"/>
              <a:t>Value prop 1</a:t>
            </a:r>
          </a:p>
          <a:p>
            <a:pPr lvl="0"/>
            <a:r>
              <a:rPr lang="en-US" dirty="0"/>
              <a:t>Value prop 2</a:t>
            </a:r>
          </a:p>
          <a:p>
            <a:pPr lvl="0"/>
            <a:r>
              <a:rPr lang="en-US" dirty="0"/>
              <a:t>Value prop 3</a:t>
            </a:r>
          </a:p>
        </p:txBody>
      </p:sp>
      <p:sp>
        <p:nvSpPr>
          <p:cNvPr id="7" name="Content Placeholder 2">
            <a:extLst>
              <a:ext uri="{FF2B5EF4-FFF2-40B4-BE49-F238E27FC236}">
                <a16:creationId xmlns:a16="http://schemas.microsoft.com/office/drawing/2014/main" id="{A753371A-F22C-45AF-9D47-E1F0A4B46999}"/>
              </a:ext>
            </a:extLst>
          </p:cNvPr>
          <p:cNvSpPr>
            <a:spLocks noGrp="1"/>
          </p:cNvSpPr>
          <p:nvPr>
            <p:ph idx="10" hasCustomPrompt="1"/>
          </p:nvPr>
        </p:nvSpPr>
        <p:spPr>
          <a:xfrm>
            <a:off x="6378267" y="2526209"/>
            <a:ext cx="5203202" cy="3326091"/>
          </a:xfrm>
        </p:spPr>
        <p:txBody>
          <a:bodyPr/>
          <a:lstStyle>
            <a:lvl1pPr marL="0" indent="0">
              <a:buNone/>
              <a:defRPr>
                <a:solidFill>
                  <a:schemeClr val="accent4"/>
                </a:solidFill>
              </a:defRPr>
            </a:lvl1pPr>
          </a:lstStyle>
          <a:p>
            <a:pPr lvl="0"/>
            <a:r>
              <a:rPr lang="en-US" dirty="0"/>
              <a:t>CTA 1</a:t>
            </a:r>
          </a:p>
          <a:p>
            <a:pPr lvl="0"/>
            <a:r>
              <a:rPr lang="en-US" dirty="0"/>
              <a:t>CTA 2</a:t>
            </a:r>
          </a:p>
          <a:p>
            <a:pPr lvl="0"/>
            <a:r>
              <a:rPr lang="en-US" dirty="0"/>
              <a:t>CTA 3</a:t>
            </a:r>
          </a:p>
        </p:txBody>
      </p:sp>
    </p:spTree>
    <p:extLst>
      <p:ext uri="{BB962C8B-B14F-4D97-AF65-F5344CB8AC3E}">
        <p14:creationId xmlns:p14="http://schemas.microsoft.com/office/powerpoint/2010/main" val="379611147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8343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gradFill>
                  <a:gsLst>
                    <a:gs pos="8333">
                      <a:schemeClr val="tx1"/>
                    </a:gs>
                    <a:gs pos="26000">
                      <a:schemeClr val="tx1"/>
                    </a:gs>
                  </a:gsLst>
                  <a:lin ang="5400000" scaled="1"/>
                </a:gra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463669"/>
            <a:ext cx="11239789" cy="49301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906312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gradFill>
                  <a:gsLst>
                    <a:gs pos="96795">
                      <a:schemeClr val="tx1"/>
                    </a:gs>
                    <a:gs pos="82051">
                      <a:schemeClr val="tx1"/>
                    </a:gs>
                  </a:gsLst>
                  <a:lin ang="5400000" scaled="0"/>
                </a:gra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00059" y="1465289"/>
            <a:ext cx="11239464" cy="1946203"/>
          </a:xfrm>
        </p:spPr>
        <p:txBody>
          <a:bodyPr/>
          <a:lstStyle>
            <a:lvl1pPr marL="0" indent="0">
              <a:buNone/>
              <a:defRPr sz="285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025396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gradFill>
                  <a:gsLst>
                    <a:gs pos="8333">
                      <a:schemeClr val="tx1"/>
                    </a:gs>
                    <a:gs pos="26000">
                      <a:schemeClr val="tx1"/>
                    </a:gs>
                  </a:gsLst>
                  <a:lin ang="5400000" scaled="1"/>
                </a:gra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463669"/>
            <a:ext cx="11239789" cy="49301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4862212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gradFill>
                  <a:gsLst>
                    <a:gs pos="8333">
                      <a:schemeClr val="tx1"/>
                    </a:gs>
                    <a:gs pos="26000">
                      <a:schemeClr val="tx1"/>
                    </a:gs>
                  </a:gsLst>
                  <a:lin ang="5400000" scaled="1"/>
                </a:gra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463669"/>
            <a:ext cx="11239789" cy="49301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8617129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gradFill>
                  <a:gsLst>
                    <a:gs pos="8333">
                      <a:schemeClr val="tx1"/>
                    </a:gs>
                    <a:gs pos="26000">
                      <a:schemeClr val="tx1"/>
                    </a:gs>
                  </a:gsLst>
                  <a:lin ang="5400000" scaled="1"/>
                </a:gra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463669"/>
            <a:ext cx="11239789" cy="49301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30619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lank Accent Color 2">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99589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Ref idx="1001">
        <a:schemeClr val="bg2"/>
      </p:bgRef>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5" y="4395788"/>
            <a:ext cx="12433300" cy="2601913"/>
          </a:xfrm>
          <a:prstGeom prst="rect">
            <a:avLst/>
          </a:prstGeom>
          <a:solidFill>
            <a:srgbClr val="4DA0E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userDrawn="1"/>
        </p:nvSpPr>
        <p:spPr bwMode="auto">
          <a:xfrm>
            <a:off x="0" y="5843588"/>
            <a:ext cx="12433301" cy="1154113"/>
          </a:xfrm>
          <a:prstGeom prst="rect">
            <a:avLst/>
          </a:prstGeom>
          <a:solidFill>
            <a:srgbClr val="00188F"/>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userDrawn="1"/>
        </p:nvSpPr>
        <p:spPr bwMode="white">
          <a:xfrm>
            <a:off x="0"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551231"/>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1713939"/>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Text Placeholder 16"/>
          <p:cNvSpPr>
            <a:spLocks noGrp="1"/>
          </p:cNvSpPr>
          <p:nvPr>
            <p:ph type="body" sz="quarter" idx="13" hasCustomPrompt="1"/>
          </p:nvPr>
        </p:nvSpPr>
        <p:spPr>
          <a:xfrm>
            <a:off x="8481738" y="294304"/>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5" name="Text Placeholder 16"/>
          <p:cNvSpPr>
            <a:spLocks noGrp="1"/>
          </p:cNvSpPr>
          <p:nvPr>
            <p:ph type="body" sz="quarter" idx="14" hasCustomPrompt="1"/>
          </p:nvPr>
        </p:nvSpPr>
        <p:spPr>
          <a:xfrm>
            <a:off x="274703" y="6026443"/>
            <a:ext cx="3657600" cy="461665"/>
          </a:xfrm>
        </p:spPr>
        <p:txBody>
          <a:bodyPr/>
          <a:lstStyle>
            <a:lvl1pPr marL="0" indent="0" algn="l">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pic>
        <p:nvPicPr>
          <p:cNvPr id="16" name="Picture 15"/>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2327676048"/>
      </p:ext>
    </p:extLst>
  </p:cSld>
  <p:clrMapOvr>
    <a:overrideClrMapping bg1="dk1" tx1="lt1" bg2="dk2" tx2="lt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4.96142E-6 L -4.34261E-6 4.9614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2.42851E-6 L -3.02783E-6 2.42851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950"/>
                                        <p:tgtEl>
                                          <p:spTgt spid="1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1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16"/>
                                        </p:tgtEl>
                                      </p:cBhvr>
                                      <p:by x="95000" y="95000"/>
                                    </p:animScale>
                                  </p:childTnLst>
                                </p:cTn>
                              </p:par>
                              <p:par>
                                <p:cTn id="34" presetID="10" presetClass="entr" presetSubtype="0" fill="hold" grpId="0" nodeType="withEffect">
                                  <p:stCondLst>
                                    <p:cond delay="70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950"/>
                                        <p:tgtEl>
                                          <p:spTgt spid="17"/>
                                        </p:tgtEl>
                                      </p:cBhvr>
                                    </p:animEffect>
                                  </p:childTnLst>
                                </p:cTn>
                              </p:par>
                              <p:par>
                                <p:cTn id="37" presetID="63" presetClass="path" presetSubtype="0" decel="100000" fill="hold" grpId="1" nodeType="withEffect">
                                  <p:stCondLst>
                                    <p:cond delay="700"/>
                                  </p:stCondLst>
                                  <p:childTnLst>
                                    <p:animMotion origin="layout" path="M -0.01455 2.13345E-6 L 1.62369E-6 2.13345E-6 " pathEditMode="relative" rAng="0" ptsTypes="AA">
                                      <p:cBhvr>
                                        <p:cTn id="38" dur="950" fill="hold"/>
                                        <p:tgtEl>
                                          <p:spTgt spid="17"/>
                                        </p:tgtEl>
                                        <p:attrNameLst>
                                          <p:attrName>ppt_x</p:attrName>
                                          <p:attrName>ppt_y</p:attrName>
                                        </p:attrNameLst>
                                      </p:cBhvr>
                                      <p:rCtr x="728" y="0"/>
                                    </p:animMotion>
                                  </p:childTnLst>
                                </p:cTn>
                              </p:par>
                              <p:par>
                                <p:cTn id="39" presetID="6" presetClass="emph" presetSubtype="0" accel="100000" autoRev="1" fill="hold" grpId="2" nodeType="withEffect">
                                  <p:stCondLst>
                                    <p:cond delay="0"/>
                                  </p:stCondLst>
                                  <p:childTnLst>
                                    <p:animScale>
                                      <p:cBhvr>
                                        <p:cTn id="40" dur="500" fill="hold"/>
                                        <p:tgtEl>
                                          <p:spTgt spid="17"/>
                                        </p:tgtEl>
                                      </p:cBhvr>
                                      <p:by x="95000" y="95000"/>
                                    </p:animScale>
                                  </p:childTnLst>
                                </p:cTn>
                              </p:par>
                              <p:par>
                                <p:cTn id="41" presetID="10" presetClass="entr" presetSubtype="0" fill="hold" grpId="0" nodeType="withEffect">
                                  <p:stCondLst>
                                    <p:cond delay="70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950"/>
                                        <p:tgtEl>
                                          <p:spTgt spid="15"/>
                                        </p:tgtEl>
                                      </p:cBhvr>
                                    </p:animEffect>
                                  </p:childTnLst>
                                </p:cTn>
                              </p:par>
                              <p:par>
                                <p:cTn id="44" presetID="63" presetClass="path" presetSubtype="0" decel="100000" fill="hold" grpId="1" nodeType="withEffect">
                                  <p:stCondLst>
                                    <p:cond delay="700"/>
                                  </p:stCondLst>
                                  <p:childTnLst>
                                    <p:animMotion origin="layout" path="M -0.01455 -2.09714E-6 L -4.54174E-6 -2.09714E-6 " pathEditMode="relative" rAng="0" ptsTypes="AA">
                                      <p:cBhvr>
                                        <p:cTn id="45" dur="950" fill="hold"/>
                                        <p:tgtEl>
                                          <p:spTgt spid="15"/>
                                        </p:tgtEl>
                                        <p:attrNameLst>
                                          <p:attrName>ppt_x</p:attrName>
                                          <p:attrName>ppt_y</p:attrName>
                                        </p:attrNameLst>
                                      </p:cBhvr>
                                      <p:rCtr x="728" y="0"/>
                                    </p:animMotion>
                                  </p:childTnLst>
                                </p:cTn>
                              </p:par>
                              <p:par>
                                <p:cTn id="46" presetID="6" presetClass="emph" presetSubtype="0" accel="100000" autoRev="1" fill="hold" grpId="2" nodeType="withEffect">
                                  <p:stCondLst>
                                    <p:cond delay="0"/>
                                  </p:stCondLst>
                                  <p:childTnLst>
                                    <p:animScale>
                                      <p:cBhvr>
                                        <p:cTn id="47" dur="500" fill="hold"/>
                                        <p:tgtEl>
                                          <p:spTgt spid="15"/>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2.42851E-6 L -3.02783E-6 2.42851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tmplLst>
          <p:tmpl>
            <p:tnLst>
              <p:par>
                <p:cTn presetID="63" presetClass="path" presetSubtype="0" decel="100000" fill="hold" nodeType="withEffect">
                  <p:stCondLst>
                    <p:cond delay="700"/>
                  </p:stCondLst>
                  <p:childTnLst>
                    <p:animMotion origin="layout" path="M -0.01455 2.13345E-6 L 1.62369E-6 2.13345E-6 " pathEditMode="relative" rAng="0" ptsTypes="AA">
                      <p:cBhvr>
                        <p:cTn dur="950" fill="hold"/>
                        <p:tgtEl>
                          <p:spTgt spid="17"/>
                        </p:tgtEl>
                        <p:attrNameLst>
                          <p:attrName>ppt_x</p:attrName>
                          <p:attrName>ppt_y</p:attrName>
                        </p:attrNameLst>
                      </p:cBhvr>
                      <p:rCtr x="728" y="0"/>
                    </p:animMotion>
                  </p:childTnLst>
                </p:cTn>
              </p:par>
            </p:tnLst>
          </p:tmpl>
        </p:tmplLst>
      </p:bldP>
      <p:bldP spid="17" grpId="2"/>
      <p:bldP spid="15" grpId="0">
        <p:tmplLst>
          <p:tmpl>
            <p:tnLst>
              <p:par>
                <p:cTn presetID="10" presetClass="entr" presetSubtype="0" fill="hold" nodeType="withEffect">
                  <p:stCondLst>
                    <p:cond delay="700"/>
                  </p:stCondLst>
                  <p:childTnLst>
                    <p:set>
                      <p:cBhvr>
                        <p:cTn dur="1" fill="hold">
                          <p:stCondLst>
                            <p:cond delay="0"/>
                          </p:stCondLst>
                        </p:cTn>
                        <p:tgtEl>
                          <p:spTgt spid="15"/>
                        </p:tgtEl>
                        <p:attrNameLst>
                          <p:attrName>style.visibility</p:attrName>
                        </p:attrNameLst>
                      </p:cBhvr>
                      <p:to>
                        <p:strVal val="visible"/>
                      </p:to>
                    </p:set>
                    <p:animEffect transition="in" filter="fade">
                      <p:cBhvr>
                        <p:cTn dur="950"/>
                        <p:tgtEl>
                          <p:spTgt spid="15"/>
                        </p:tgtEl>
                      </p:cBhvr>
                    </p:animEffect>
                  </p:childTnLst>
                </p:cTn>
              </p:par>
            </p:tnLst>
          </p:tmpl>
        </p:tmplLst>
      </p:bldP>
      <p:bldP spid="15" grpId="1">
        <p:tmplLst>
          <p:tmpl>
            <p:tnLst>
              <p:par>
                <p:cTn presetID="63" presetClass="path" presetSubtype="0" decel="100000" fill="hold" nodeType="withEffect">
                  <p:stCondLst>
                    <p:cond delay="700"/>
                  </p:stCondLst>
                  <p:childTnLst>
                    <p:animMotion origin="layout" path="M -0.01455 -2.09714E-6 L -4.54174E-6 -2.09714E-6 " pathEditMode="relative" rAng="0" ptsTypes="AA">
                      <p:cBhvr>
                        <p:cTn dur="950" fill="hold"/>
                        <p:tgtEl>
                          <p:spTgt spid="15"/>
                        </p:tgtEl>
                        <p:attrNameLst>
                          <p:attrName>ppt_x</p:attrName>
                          <p:attrName>ppt_y</p:attrName>
                        </p:attrNameLst>
                      </p:cBhvr>
                      <p:rCtr x="728" y="0"/>
                    </p:animMotion>
                  </p:childTnLst>
                </p:cTn>
              </p:par>
            </p:tnLst>
          </p:tmpl>
        </p:tmplLst>
      </p:bldP>
      <p:bldP spid="15" grpId="2"/>
    </p:bldLst>
  </p:timing>
  <p:extLst>
    <p:ext uri="{DCECCB84-F9BA-43D5-87BE-67443E8EF086}">
      <p15:sldGuideLst xmlns:p15="http://schemas.microsoft.com/office/powerpoint/2012/main">
        <p15:guide id="4" orient="horz" pos="4406">
          <p15:clr>
            <a:srgbClr val="C35EA4"/>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93853908"/>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2.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10" Type="http://schemas.openxmlformats.org/officeDocument/2006/relationships/theme" Target="../theme/theme3.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theme" Target="../theme/theme4.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image" Target="../media/image1.emf"/><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theme" Target="../theme/theme5.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slideLayout" Target="../slideLayouts/slideLayout63.xml"/><Relationship Id="rId3" Type="http://schemas.openxmlformats.org/officeDocument/2006/relationships/slideLayout" Target="../slideLayouts/slideLayout48.xml"/><Relationship Id="rId21" Type="http://schemas.openxmlformats.org/officeDocument/2006/relationships/slideLayout" Target="../slideLayouts/slideLayout66.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0" Type="http://schemas.openxmlformats.org/officeDocument/2006/relationships/slideLayout" Target="../slideLayouts/slideLayout65.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24" Type="http://schemas.openxmlformats.org/officeDocument/2006/relationships/theme" Target="../theme/theme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23" Type="http://schemas.openxmlformats.org/officeDocument/2006/relationships/slideLayout" Target="../slideLayouts/slideLayout68.xml"/><Relationship Id="rId10" Type="http://schemas.openxmlformats.org/officeDocument/2006/relationships/slideLayout" Target="../slideLayouts/slideLayout55.xml"/><Relationship Id="rId19" Type="http://schemas.openxmlformats.org/officeDocument/2006/relationships/slideLayout" Target="../slideLayouts/slideLayout64.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grpSp>
        <p:nvGrpSpPr>
          <p:cNvPr id="6" name="Group 5"/>
          <p:cNvGrpSpPr/>
          <p:nvPr userDrawn="1"/>
        </p:nvGrpSpPr>
        <p:grpSpPr>
          <a:xfrm>
            <a:off x="12618975" y="0"/>
            <a:ext cx="952402" cy="5766965"/>
            <a:chOff x="12618967" y="-1"/>
            <a:chExt cx="952402" cy="5766966"/>
          </a:xfrm>
        </p:grpSpPr>
        <p:grpSp>
          <p:nvGrpSpPr>
            <p:cNvPr id="7" name="Group 6"/>
            <p:cNvGrpSpPr/>
            <p:nvPr userDrawn="1"/>
          </p:nvGrpSpPr>
          <p:grpSpPr>
            <a:xfrm rot="5400000">
              <a:off x="11582059" y="1045293"/>
              <a:ext cx="2703052" cy="629236"/>
              <a:chOff x="1586734" y="4543426"/>
              <a:chExt cx="2703052" cy="629236"/>
            </a:xfrm>
          </p:grpSpPr>
          <p:sp>
            <p:nvSpPr>
              <p:cNvPr id="14" name="Rectangle 13"/>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15" name="Rectangle 14"/>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16" name="Rectangle 15"/>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17" name="Rectangle 16"/>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18" name="Rectangle 17"/>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19" name="Rectangle 18"/>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8" name="Group 7"/>
            <p:cNvGrpSpPr/>
            <p:nvPr userDrawn="1"/>
          </p:nvGrpSpPr>
          <p:grpSpPr>
            <a:xfrm rot="5400000">
              <a:off x="11412325" y="4270556"/>
              <a:ext cx="2703052" cy="289766"/>
              <a:chOff x="4476564" y="4543426"/>
              <a:chExt cx="2703052" cy="289766"/>
            </a:xfrm>
          </p:grpSpPr>
          <p:sp>
            <p:nvSpPr>
              <p:cNvPr id="11" name="Rectangle 10"/>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11"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11"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12" name="Rectangle 11"/>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13" name="Rectangle 12"/>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9" name="TextBox 8"/>
            <p:cNvSpPr txBox="1"/>
            <p:nvPr userDrawn="1"/>
          </p:nvSpPr>
          <p:spPr>
            <a:xfrm rot="5400000">
              <a:off x="12988036" y="260167"/>
              <a:ext cx="843501" cy="323165"/>
            </a:xfrm>
            <a:prstGeom prst="rect">
              <a:avLst/>
            </a:prstGeom>
            <a:noFill/>
          </p:spPr>
          <p:txBody>
            <a:bodyPr wrap="none" lIns="0" tIns="91440" rIns="182880" bIns="91440" rtlCol="0">
              <a:spAutoFit/>
            </a:bodyPr>
            <a:lstStyle/>
            <a:p>
              <a:pPr marL="0" marR="0" lvl="0" indent="0" defTabSz="91434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10" name="TextBox 9"/>
            <p:cNvSpPr txBox="1"/>
            <p:nvPr userDrawn="1"/>
          </p:nvSpPr>
          <p:spPr>
            <a:xfrm rot="5400000">
              <a:off x="11742070" y="4230581"/>
              <a:ext cx="2656496" cy="323165"/>
            </a:xfrm>
            <a:prstGeom prst="rect">
              <a:avLst/>
            </a:prstGeom>
            <a:noFill/>
          </p:spPr>
          <p:txBody>
            <a:bodyPr wrap="none" lIns="0" tIns="91440" rIns="182880" bIns="91440" rtlCol="0">
              <a:spAutoFit/>
            </a:bodyPr>
            <a:lstStyle/>
            <a:p>
              <a:pPr marL="0" marR="0" lvl="0" indent="0" defTabSz="91434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362337330"/>
      </p:ext>
    </p:extLst>
  </p:cSld>
  <p:clrMap bg1="lt1" tx1="dk1" bg2="lt2" tx2="dk2" accent1="accent1" accent2="accent2" accent3="accent3" accent4="accent4" accent5="accent5" accent6="accent6" hlink="hlink" folHlink="folHlink"/>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1073085070"/>
      </p:ext>
    </p:extLst>
  </p:cSld>
  <p:clrMap bg1="dk1" tx1="lt1" bg2="dk2" tx2="lt2" accent1="accent1" accent2="accent2" accent3="accent3" accent4="accent4" accent5="accent5" accent6="accent6" hlink="hlink" folHlink="folHlink"/>
  <p:sldLayoutIdLst>
    <p:sldLayoutId id="2147484567" r:id="rId1"/>
    <p:sldLayoutId id="2147484569" r:id="rId2"/>
    <p:sldLayoutId id="2147484573" r:id="rId3"/>
    <p:sldLayoutId id="2147484576" r:id="rId4"/>
    <p:sldLayoutId id="2147484580" r:id="rId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618967" y="0"/>
            <a:ext cx="952401" cy="5766965"/>
            <a:chOff x="12618967" y="0"/>
            <a:chExt cx="952401" cy="5766965"/>
          </a:xfrm>
        </p:grpSpPr>
        <p:grpSp>
          <p:nvGrpSpPr>
            <p:cNvPr id="18" name="Group 17"/>
            <p:cNvGrpSpPr/>
            <p:nvPr userDrawn="1"/>
          </p:nvGrpSpPr>
          <p:grpSpPr>
            <a:xfrm>
              <a:off x="12618967" y="0"/>
              <a:ext cx="952401" cy="5720411"/>
              <a:chOff x="12618967" y="0"/>
              <a:chExt cx="952401" cy="5720411"/>
            </a:xfrm>
          </p:grpSpPr>
          <p:grpSp>
            <p:nvGrpSpPr>
              <p:cNvPr id="26" name="Group 25"/>
              <p:cNvGrpSpPr/>
              <p:nvPr userDrawn="1"/>
            </p:nvGrpSpPr>
            <p:grpSpPr>
              <a:xfrm rot="5400000">
                <a:off x="11580864" y="1044098"/>
                <a:ext cx="2705442" cy="629236"/>
                <a:chOff x="1584344" y="4543426"/>
                <a:chExt cx="2705442"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G:120 B:215</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userDrawn="1"/>
              </p:nvSpPr>
              <p:spPr bwMode="auto">
                <a:xfrm>
                  <a:off x="3419856"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32472" fontAlgn="base">
                    <a:lnSpc>
                      <a:spcPct val="100000"/>
                    </a:lnSpc>
                    <a:spcBef>
                      <a:spcPct val="0"/>
                    </a:spcBef>
                    <a:spcAft>
                      <a:spcPct val="0"/>
                    </a:spcAft>
                  </a:pPr>
                  <a:r>
                    <a:rPr lang="en-US" sz="500" dirty="0">
                      <a:gradFill>
                        <a:gsLst>
                          <a:gs pos="10042">
                            <a:schemeClr val="tx1"/>
                          </a:gs>
                          <a:gs pos="39000">
                            <a:schemeClr val="tx1"/>
                          </a:gs>
                        </a:gsLst>
                        <a:lin ang="5400000" scaled="0"/>
                      </a:gradFill>
                      <a:ea typeface="Segoe UI" pitchFamily="34" charset="0"/>
                      <a:cs typeface="Segoe UI" pitchFamily="34" charset="0"/>
                    </a:rPr>
                    <a:t>R:</a:t>
                  </a:r>
                  <a:r>
                    <a:rPr lang="en-US" sz="500" baseline="0" dirty="0">
                      <a:gradFill>
                        <a:gsLst>
                          <a:gs pos="10042">
                            <a:schemeClr val="tx1"/>
                          </a:gs>
                          <a:gs pos="39000">
                            <a:schemeClr val="tx1"/>
                          </a:gs>
                        </a:gsLst>
                        <a:lin ang="5400000" scaled="0"/>
                      </a:gradFill>
                      <a:ea typeface="Segoe UI" pitchFamily="34" charset="0"/>
                      <a:cs typeface="Segoe UI" pitchFamily="34" charset="0"/>
                    </a:rPr>
                    <a:t>186 G:216 B:10</a:t>
                  </a:r>
                  <a:endParaRPr lang="en-US" sz="500" dirty="0">
                    <a:gradFill>
                      <a:gsLst>
                        <a:gs pos="10042">
                          <a:schemeClr val="tx1"/>
                        </a:gs>
                        <a:gs pos="39000">
                          <a:schemeClr val="tx1"/>
                        </a:gs>
                      </a:gsLst>
                      <a:lin ang="5400000" scaled="0"/>
                    </a:gradFill>
                    <a:ea typeface="Segoe UI" pitchFamily="34" charset="0"/>
                    <a:cs typeface="Segoe UI" pitchFamily="34" charset="0"/>
                  </a:endParaRP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92 G:45 B:145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G:32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R:255 G:185 B:0</a:t>
                  </a:r>
                </a:p>
              </p:txBody>
            </p:sp>
          </p:grpSp>
          <p:grpSp>
            <p:nvGrpSpPr>
              <p:cNvPr id="27" name="Group 26"/>
              <p:cNvGrpSpPr/>
              <p:nvPr userDrawn="1"/>
            </p:nvGrpSpPr>
            <p:grpSpPr>
              <a:xfrm rot="5400000">
                <a:off x="11870606" y="3812276"/>
                <a:ext cx="1786491" cy="289766"/>
                <a:chOff x="4476564" y="4543426"/>
                <a:chExt cx="1786491" cy="289766"/>
              </a:xfrm>
            </p:grpSpPr>
            <p:sp>
              <p:nvSpPr>
                <p:cNvPr id="33" name="Rectangle 32"/>
                <p:cNvSpPr/>
                <p:nvPr userDrawn="1"/>
              </p:nvSpPr>
              <p:spPr bwMode="auto">
                <a:xfrm>
                  <a:off x="4476564" y="4543426"/>
                  <a:ext cx="869930" cy="28976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Mid-Blue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G:24 B:143</a:t>
                  </a:r>
                </a:p>
              </p:txBody>
            </p:sp>
            <p:sp>
              <p:nvSpPr>
                <p:cNvPr id="19" name="Rectangle 18"/>
                <p:cNvSpPr/>
                <p:nvPr userDrawn="1"/>
              </p:nvSpPr>
              <p:spPr bwMode="auto">
                <a:xfrm>
                  <a:off x="5393125" y="4543426"/>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Blue</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R:0 G:188 B:242</a:t>
                  </a: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
          <p:nvSpPr>
            <p:cNvPr id="20" name="Rectangle 19"/>
            <p:cNvSpPr/>
            <p:nvPr userDrawn="1"/>
          </p:nvSpPr>
          <p:spPr bwMode="auto">
            <a:xfrm rot="5400000">
              <a:off x="12328886" y="5187117"/>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2389">
                        <a:srgbClr val="FFFFFF"/>
                      </a:gs>
                      <a:gs pos="46000">
                        <a:srgbClr val="FFFFFF"/>
                      </a:gs>
                    </a:gsLst>
                    <a:lin ang="5400000" scaled="0"/>
                  </a:gradFill>
                  <a:latin typeface="+mn-lt"/>
                  <a:ea typeface="Segoe UI" pitchFamily="34" charset="0"/>
                  <a:cs typeface="Segoe UI" pitchFamily="34" charset="0"/>
                </a:rPr>
                <a:t>Gray</a:t>
              </a:r>
            </a:p>
            <a:p>
              <a:pPr marL="0" algn="l" defTabSz="932472" rtl="0" eaLnBrk="1" fontAlgn="base" latinLnBrk="0" hangingPunct="1">
                <a:lnSpc>
                  <a:spcPct val="100000"/>
                </a:lnSpc>
                <a:spcBef>
                  <a:spcPct val="0"/>
                </a:spcBef>
                <a:spcAft>
                  <a:spcPct val="0"/>
                </a:spcAft>
              </a:pPr>
              <a:r>
                <a:rPr lang="en-US" sz="500" kern="1200" dirty="0">
                  <a:gradFill>
                    <a:gsLst>
                      <a:gs pos="12389">
                        <a:srgbClr val="FFFFFF"/>
                      </a:gs>
                      <a:gs pos="46000">
                        <a:srgbClr val="FFFFFF"/>
                      </a:gs>
                    </a:gsLst>
                    <a:lin ang="5400000" scaled="0"/>
                  </a:gradFill>
                  <a:latin typeface="+mn-lt"/>
                  <a:ea typeface="Segoe UI" pitchFamily="34" charset="0"/>
                  <a:cs typeface="Segoe UI" pitchFamily="34" charset="0"/>
                </a:rPr>
                <a:t>R:80 G:80 B:80</a:t>
              </a:r>
            </a:p>
          </p:txBody>
        </p:sp>
      </p:grpSp>
    </p:spTree>
    <p:extLst>
      <p:ext uri="{BB962C8B-B14F-4D97-AF65-F5344CB8AC3E}">
        <p14:creationId xmlns:p14="http://schemas.microsoft.com/office/powerpoint/2010/main" val="1807344856"/>
      </p:ext>
    </p:extLst>
  </p:cSld>
  <p:clrMap bg1="lt1" tx1="dk1" bg2="lt2" tx2="dk2" accent1="accent1" accent2="accent2" accent3="accent3" accent4="accent4" accent5="accent5" accent6="accent6" hlink="hlink" folHlink="folHlink"/>
  <p:sldLayoutIdLst>
    <p:sldLayoutId id="2147484582" r:id="rId1"/>
    <p:sldLayoutId id="2147484583" r:id="rId2"/>
    <p:sldLayoutId id="2147484584" r:id="rId3"/>
    <p:sldLayoutId id="2147484585" r:id="rId4"/>
    <p:sldLayoutId id="2147484586" r:id="rId5"/>
    <p:sldLayoutId id="2147484587" r:id="rId6"/>
    <p:sldLayoutId id="2147484588" r:id="rId7"/>
    <p:sldLayoutId id="2147484589" r:id="rId8"/>
    <p:sldLayoutId id="2147484621" r:id="rId9"/>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341161912"/>
      </p:ext>
    </p:extLst>
  </p:cSld>
  <p:clrMap bg1="lt1" tx1="dk1" bg2="lt2" tx2="dk2" accent1="accent1" accent2="accent2" accent3="accent3" accent4="accent4" accent5="accent5" accent6="accent6" hlink="hlink" folHlink="folHlink"/>
  <p:sldLayoutIdLst>
    <p:sldLayoutId id="2147484604" r:id="rId1"/>
    <p:sldLayoutId id="2147484605" r:id="rId2"/>
    <p:sldLayoutId id="2147484606" r:id="rId3"/>
    <p:sldLayoutId id="2147484607" r:id="rId4"/>
    <p:sldLayoutId id="2147484608" r:id="rId5"/>
    <p:sldLayoutId id="2147484609" r:id="rId6"/>
    <p:sldLayoutId id="2147484610" r:id="rId7"/>
    <p:sldLayoutId id="2147484611" r:id="rId8"/>
    <p:sldLayoutId id="2147484612" r:id="rId9"/>
    <p:sldLayoutId id="2147484613" r:id="rId10"/>
    <p:sldLayoutId id="2147484614" r:id="rId11"/>
    <p:sldLayoutId id="2147484615" r:id="rId12"/>
    <p:sldLayoutId id="2147484616" r:id="rId13"/>
    <p:sldLayoutId id="2147484617" r:id="rId14"/>
    <p:sldLayoutId id="2147484618" r:id="rId15"/>
    <p:sldLayoutId id="2147484619" r:id="rId16"/>
    <p:sldLayoutId id="2147484620" r:id="rId17"/>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55008" y="372394"/>
            <a:ext cx="10726460" cy="135195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55008" y="1861968"/>
            <a:ext cx="10726460" cy="4437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55008" y="6482889"/>
            <a:ext cx="2798207" cy="372394"/>
          </a:xfrm>
          <a:prstGeom prst="rect">
            <a:avLst/>
          </a:prstGeom>
        </p:spPr>
        <p:txBody>
          <a:bodyPr vert="horz" lIns="91440" tIns="45720" rIns="91440" bIns="45720" rtlCol="0" anchor="ctr"/>
          <a:lstStyle>
            <a:lvl1pPr algn="l">
              <a:defRPr sz="1224">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12/2/2021</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119583" y="6482889"/>
            <a:ext cx="4197310" cy="372394"/>
          </a:xfrm>
          <a:prstGeom prst="rect">
            <a:avLst/>
          </a:prstGeom>
        </p:spPr>
        <p:txBody>
          <a:bodyPr vert="horz" lIns="91440" tIns="45720" rIns="91440" bIns="45720" rtlCol="0" anchor="ctr"/>
          <a:lstStyle>
            <a:lvl1pPr algn="ctr">
              <a:defRPr sz="1224">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783260" y="6482889"/>
            <a:ext cx="2798207" cy="372394"/>
          </a:xfrm>
          <a:prstGeom prst="rect">
            <a:avLst/>
          </a:prstGeom>
        </p:spPr>
        <p:txBody>
          <a:bodyPr vert="horz" lIns="91440" tIns="45720" rIns="91440" bIns="45720" rtlCol="0" anchor="ctr"/>
          <a:lstStyle>
            <a:lvl1pPr algn="r">
              <a:defRPr sz="1224">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3280211641"/>
      </p:ext>
    </p:extLst>
  </p:cSld>
  <p:clrMap bg1="dk1" tx1="lt1" bg2="dk2" tx2="lt2" accent1="accent1" accent2="accent2" accent3="accent3" accent4="accent4" accent5="accent5" accent6="accent6" hlink="hlink" folHlink="folHlink"/>
  <p:sldLayoutIdLst>
    <p:sldLayoutId id="2147484623" r:id="rId1"/>
    <p:sldLayoutId id="2147484624" r:id="rId2"/>
    <p:sldLayoutId id="2147484625" r:id="rId3"/>
    <p:sldLayoutId id="2147484626" r:id="rId4"/>
    <p:sldLayoutId id="2147484627" r:id="rId5"/>
    <p:sldLayoutId id="2147484628" r:id="rId6"/>
    <p:sldLayoutId id="2147484629" r:id="rId7"/>
    <p:sldLayoutId id="2147484630" r:id="rId8"/>
    <p:sldLayoutId id="2147484631" r:id="rId9"/>
    <p:sldLayoutId id="2147484632" r:id="rId10"/>
    <p:sldLayoutId id="2147484633" r:id="rId11"/>
    <p:sldLayoutId id="2147484634" r:id="rId12"/>
    <p:sldLayoutId id="2147484635" r:id="rId13"/>
    <p:sldLayoutId id="2147484636" r:id="rId14"/>
  </p:sldLayoutIdLst>
  <p:txStyles>
    <p:titleStyle>
      <a:lvl1pPr algn="l" defTabSz="932597" rtl="0" eaLnBrk="1" latinLnBrk="0" hangingPunct="1">
        <a:lnSpc>
          <a:spcPct val="90000"/>
        </a:lnSpc>
        <a:spcBef>
          <a:spcPct val="0"/>
        </a:spcBef>
        <a:buNone/>
        <a:defRPr sz="4488"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55008" y="372394"/>
            <a:ext cx="10726460" cy="135195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55008" y="1861968"/>
            <a:ext cx="10726460" cy="4437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55008" y="6482889"/>
            <a:ext cx="2798207" cy="372394"/>
          </a:xfrm>
          <a:prstGeom prst="rect">
            <a:avLst/>
          </a:prstGeom>
        </p:spPr>
        <p:txBody>
          <a:bodyPr vert="horz" lIns="91440" tIns="45720" rIns="91440" bIns="45720" rtlCol="0" anchor="ctr"/>
          <a:lstStyle>
            <a:lvl1pPr algn="l">
              <a:defRPr sz="1224">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12/2/2021</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119583" y="6482889"/>
            <a:ext cx="4197310" cy="372394"/>
          </a:xfrm>
          <a:prstGeom prst="rect">
            <a:avLst/>
          </a:prstGeom>
        </p:spPr>
        <p:txBody>
          <a:bodyPr vert="horz" lIns="91440" tIns="45720" rIns="91440" bIns="45720" rtlCol="0" anchor="ctr"/>
          <a:lstStyle>
            <a:lvl1pPr algn="ctr">
              <a:defRPr sz="1224">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783260" y="6482889"/>
            <a:ext cx="2798207" cy="372394"/>
          </a:xfrm>
          <a:prstGeom prst="rect">
            <a:avLst/>
          </a:prstGeom>
        </p:spPr>
        <p:txBody>
          <a:bodyPr vert="horz" lIns="91440" tIns="45720" rIns="91440" bIns="45720" rtlCol="0" anchor="ctr"/>
          <a:lstStyle>
            <a:lvl1pPr algn="r">
              <a:defRPr sz="1224">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1755702687"/>
      </p:ext>
    </p:extLst>
  </p:cSld>
  <p:clrMap bg1="dk1" tx1="lt1" bg2="dk2" tx2="lt2" accent1="accent1" accent2="accent2" accent3="accent3" accent4="accent4" accent5="accent5" accent6="accent6" hlink="hlink" folHlink="folHlink"/>
  <p:sldLayoutIdLst>
    <p:sldLayoutId id="2147484638" r:id="rId1"/>
    <p:sldLayoutId id="2147484639" r:id="rId2"/>
    <p:sldLayoutId id="2147484640" r:id="rId3"/>
    <p:sldLayoutId id="2147484641" r:id="rId4"/>
    <p:sldLayoutId id="2147484642" r:id="rId5"/>
    <p:sldLayoutId id="2147484643" r:id="rId6"/>
    <p:sldLayoutId id="2147484644" r:id="rId7"/>
    <p:sldLayoutId id="2147484645" r:id="rId8"/>
    <p:sldLayoutId id="2147484646" r:id="rId9"/>
    <p:sldLayoutId id="2147484647" r:id="rId10"/>
    <p:sldLayoutId id="2147484648" r:id="rId11"/>
    <p:sldLayoutId id="2147484649" r:id="rId12"/>
    <p:sldLayoutId id="2147484650" r:id="rId13"/>
    <p:sldLayoutId id="2147484651" r:id="rId14"/>
    <p:sldLayoutId id="2147484652" r:id="rId15"/>
    <p:sldLayoutId id="2147484653" r:id="rId16"/>
    <p:sldLayoutId id="2147484654" r:id="rId17"/>
    <p:sldLayoutId id="2147484655" r:id="rId18"/>
    <p:sldLayoutId id="2147484656" r:id="rId19"/>
    <p:sldLayoutId id="2147484657" r:id="rId20"/>
    <p:sldLayoutId id="2147484658" r:id="rId21"/>
    <p:sldLayoutId id="2147484659" r:id="rId22"/>
    <p:sldLayoutId id="2147484660" r:id="rId23"/>
  </p:sldLayoutIdLst>
  <p:txStyles>
    <p:titleStyle>
      <a:lvl1pPr algn="l" defTabSz="932597" rtl="0" eaLnBrk="1" latinLnBrk="0" hangingPunct="1">
        <a:lnSpc>
          <a:spcPct val="90000"/>
        </a:lnSpc>
        <a:spcBef>
          <a:spcPct val="0"/>
        </a:spcBef>
        <a:buNone/>
        <a:defRPr sz="4488"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34.xml"/><Relationship Id="rId6" Type="http://schemas.openxmlformats.org/officeDocument/2006/relationships/image" Target="../media/image14.svg"/><Relationship Id="rId5" Type="http://schemas.openxmlformats.org/officeDocument/2006/relationships/image" Target="../media/image17.png"/><Relationship Id="rId4" Type="http://schemas.openxmlformats.org/officeDocument/2006/relationships/image" Target="../media/image12.sv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47.xml"/><Relationship Id="rId6" Type="http://schemas.openxmlformats.org/officeDocument/2006/relationships/image" Target="../media/image27.png"/><Relationship Id="rId5" Type="http://schemas.openxmlformats.org/officeDocument/2006/relationships/hyperlink" Target="https://hub.docker.com/_/microsoft-dotnet" TargetMode="Externa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4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7.xml"/></Relationships>
</file>

<file path=ppt/slides/_rels/slide13.xml.rels><?xml version="1.0" encoding="UTF-8" standalone="yes"?>
<Relationships xmlns="http://schemas.openxmlformats.org/package/2006/relationships"><Relationship Id="rId2" Type="http://schemas.openxmlformats.org/officeDocument/2006/relationships/hyperlink" Target="https://docs.microsoft.com/en-us/aspnet/core/host-and-deploy/docker/building-net-docker-images" TargetMode="External"/><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2" Type="http://schemas.openxmlformats.org/officeDocument/2006/relationships/hyperlink" Target="https://docs.microsoft.com/en-us/aspnet/core/host-and-deploy/docker/building-net-docker-images" TargetMode="Externa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dotnet-architecture/eShopOnContainers/wiki/Windows-setup" TargetMode="Externa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47.xml"/><Relationship Id="rId5" Type="http://schemas.openxmlformats.org/officeDocument/2006/relationships/image" Target="../media/image21.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47.xml"/><Relationship Id="rId6" Type="http://schemas.openxmlformats.org/officeDocument/2006/relationships/image" Target="../media/image24.png"/><Relationship Id="rId5" Type="http://schemas.openxmlformats.org/officeDocument/2006/relationships/image" Target="../media/image23.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4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F81361A8-31D3-8143-8F3F-AC906256F3D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2" y="0"/>
            <a:ext cx="12434711" cy="7247951"/>
          </a:xfrm>
          <a:prstGeom prst="rect">
            <a:avLst/>
          </a:prstGeom>
        </p:spPr>
      </p:pic>
      <p:pic>
        <p:nvPicPr>
          <p:cNvPr id="8" name="Graphic 7">
            <a:extLst>
              <a:ext uri="{FF2B5EF4-FFF2-40B4-BE49-F238E27FC236}">
                <a16:creationId xmlns:a16="http://schemas.microsoft.com/office/drawing/2014/main" id="{1EB15B65-641B-B747-9ED0-F09D51A384B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530059">
            <a:off x="8908882" y="3394571"/>
            <a:ext cx="3357328" cy="3072809"/>
          </a:xfrm>
          <a:prstGeom prst="rect">
            <a:avLst/>
          </a:prstGeom>
        </p:spPr>
      </p:pic>
      <p:sp>
        <p:nvSpPr>
          <p:cNvPr id="2" name="Title 1">
            <a:extLst>
              <a:ext uri="{FF2B5EF4-FFF2-40B4-BE49-F238E27FC236}">
                <a16:creationId xmlns:a16="http://schemas.microsoft.com/office/drawing/2014/main" id="{096FE8AF-C54E-8B47-969A-459B511062AA}"/>
              </a:ext>
            </a:extLst>
          </p:cNvPr>
          <p:cNvSpPr>
            <a:spLocks noGrp="1"/>
          </p:cNvSpPr>
          <p:nvPr>
            <p:ph type="title"/>
          </p:nvPr>
        </p:nvSpPr>
        <p:spPr/>
        <p:txBody>
          <a:bodyPr>
            <a:normAutofit/>
          </a:bodyPr>
          <a:lstStyle/>
          <a:p>
            <a:r>
              <a:rPr lang="en-US" sz="4400" dirty="0"/>
              <a:t>.NET Microservices</a:t>
            </a:r>
            <a:endParaRPr lang="en-US" sz="4896" dirty="0"/>
          </a:p>
        </p:txBody>
      </p:sp>
      <p:sp>
        <p:nvSpPr>
          <p:cNvPr id="3" name="Text Placeholder 2">
            <a:extLst>
              <a:ext uri="{FF2B5EF4-FFF2-40B4-BE49-F238E27FC236}">
                <a16:creationId xmlns:a16="http://schemas.microsoft.com/office/drawing/2014/main" id="{0783A175-10B8-0B47-A3ED-FDEB68569CA0}"/>
              </a:ext>
            </a:extLst>
          </p:cNvPr>
          <p:cNvSpPr>
            <a:spLocks noGrp="1"/>
          </p:cNvSpPr>
          <p:nvPr>
            <p:ph type="body" idx="1"/>
          </p:nvPr>
        </p:nvSpPr>
        <p:spPr/>
        <p:txBody>
          <a:bodyPr/>
          <a:lstStyle/>
          <a:p>
            <a:r>
              <a:rPr lang="en-US" dirty="0"/>
              <a:t>Speaker Name</a:t>
            </a:r>
          </a:p>
        </p:txBody>
      </p:sp>
    </p:spTree>
    <p:extLst>
      <p:ext uri="{BB962C8B-B14F-4D97-AF65-F5344CB8AC3E}">
        <p14:creationId xmlns:p14="http://schemas.microsoft.com/office/powerpoint/2010/main" val="3852120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027F0BC3-C680-42FD-AE3C-D8E11700F3CA}"/>
              </a:ext>
            </a:extLst>
          </p:cNvPr>
          <p:cNvSpPr/>
          <p:nvPr/>
        </p:nvSpPr>
        <p:spPr bwMode="auto">
          <a:xfrm>
            <a:off x="7148678" y="22323"/>
            <a:ext cx="5287797" cy="6994525"/>
          </a:xfrm>
          <a:prstGeom prst="rect">
            <a:avLst/>
          </a:prstGeom>
          <a:solidFill>
            <a:srgbClr val="398BB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5439">
                    <a:srgbClr val="F8F8F8"/>
                  </a:gs>
                  <a:gs pos="10000">
                    <a:srgbClr val="F8F8F8"/>
                  </a:gs>
                </a:gsLst>
                <a:lin ang="5400000" scaled="0"/>
              </a:gra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pic>
        <p:nvPicPr>
          <p:cNvPr id="1030" name="Picture 6" descr="See the source image">
            <a:extLst>
              <a:ext uri="{FF2B5EF4-FFF2-40B4-BE49-F238E27FC236}">
                <a16:creationId xmlns:a16="http://schemas.microsoft.com/office/drawing/2014/main" id="{63461A8A-ABA7-4F7D-949D-230B9331D7DF}"/>
              </a:ext>
            </a:extLst>
          </p:cNvPr>
          <p:cNvPicPr>
            <a:picLocks noChangeAspect="1" noChangeArrowheads="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8047037" y="2519237"/>
            <a:ext cx="3310695" cy="283296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See the source image">
            <a:extLst>
              <a:ext uri="{FF2B5EF4-FFF2-40B4-BE49-F238E27FC236}">
                <a16:creationId xmlns:a16="http://schemas.microsoft.com/office/drawing/2014/main" id="{7E0C4C0B-83AD-4CA7-A07F-241C10109C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8823543" y="1349099"/>
            <a:ext cx="1143693" cy="1416651"/>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4426008B-8A48-4206-8334-F882E8931C62}"/>
              </a:ext>
            </a:extLst>
          </p:cNvPr>
          <p:cNvSpPr/>
          <p:nvPr/>
        </p:nvSpPr>
        <p:spPr>
          <a:xfrm>
            <a:off x="61118" y="75701"/>
            <a:ext cx="6553200" cy="1015663"/>
          </a:xfrm>
          <a:prstGeom prst="rect">
            <a:avLst/>
          </a:prstGeom>
        </p:spPr>
        <p:txBody>
          <a:bodyPr wrap="square">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Docker and .NET</a:t>
            </a:r>
          </a:p>
        </p:txBody>
      </p:sp>
      <p:sp>
        <p:nvSpPr>
          <p:cNvPr id="15" name="Rectangle 14">
            <a:extLst>
              <a:ext uri="{FF2B5EF4-FFF2-40B4-BE49-F238E27FC236}">
                <a16:creationId xmlns:a16="http://schemas.microsoft.com/office/drawing/2014/main" id="{D5030821-20DB-4980-9B60-8CA39237702E}"/>
              </a:ext>
            </a:extLst>
          </p:cNvPr>
          <p:cNvSpPr/>
          <p:nvPr/>
        </p:nvSpPr>
        <p:spPr>
          <a:xfrm>
            <a:off x="731837" y="1741994"/>
            <a:ext cx="5638800" cy="2677656"/>
          </a:xfrm>
          <a:prstGeom prst="rect">
            <a:avLst/>
          </a:prstGeom>
        </p:spPr>
        <p:txBody>
          <a:bodyPr wrap="square">
            <a:spAutoFit/>
          </a:bodyPr>
          <a:lstStyle/>
          <a:p>
            <a:pPr marL="457200" marR="0" lvl="0" indent="-45720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.NET 6 </a:t>
            </a:r>
            <a:r>
              <a:rPr kumimoji="0" lang="en-US" sz="2800" b="0"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Docker images</a:t>
            </a:r>
          </a:p>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lang="en-US" sz="2800" dirty="0">
                <a:solidFill>
                  <a:srgbClr val="FFFFFF"/>
                </a:solidFill>
                <a:latin typeface="Open Sans" panose="020B0606030504020204" pitchFamily="34" charset="0"/>
                <a:ea typeface="Open Sans" panose="020B0606030504020204" pitchFamily="34" charset="0"/>
                <a:cs typeface="Open Sans" panose="020B0606030504020204" pitchFamily="34" charset="0"/>
              </a:rPr>
              <a:t>xPlat. (Linux &amp; Windows)</a:t>
            </a:r>
          </a:p>
          <a:p>
            <a:pPr marL="457200" marR="0" lvl="0" indent="-45720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457200" marR="0" lvl="0" indent="-45720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.NET Framework </a:t>
            </a:r>
            <a:r>
              <a:rPr kumimoji="0" lang="en-US" sz="2800" b="0"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images</a:t>
            </a:r>
          </a:p>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   Windows only</a:t>
            </a:r>
          </a:p>
          <a:p>
            <a:pPr marL="457200" marR="0" lvl="0" indent="-45720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7" name="Rectangle 16">
            <a:extLst>
              <a:ext uri="{FF2B5EF4-FFF2-40B4-BE49-F238E27FC236}">
                <a16:creationId xmlns:a16="http://schemas.microsoft.com/office/drawing/2014/main" id="{9B9E7EB9-D5CB-4500-B577-E4B020863890}"/>
              </a:ext>
            </a:extLst>
          </p:cNvPr>
          <p:cNvSpPr/>
          <p:nvPr/>
        </p:nvSpPr>
        <p:spPr>
          <a:xfrm>
            <a:off x="1874837" y="4956730"/>
            <a:ext cx="2175596" cy="369332"/>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See at </a:t>
            </a:r>
            <a:r>
              <a:rPr kumimoji="0" lang="en-US" sz="1800" b="0"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hlinkClick r:id="rId5"/>
              </a:rPr>
              <a:t>Docker Hub</a:t>
            </a:r>
            <a:endParaRPr kumimoji="0" lang="en-US" sz="1800" b="0" i="0" u="none" strike="noStrike" kern="1200" cap="none" spc="0" normalizeH="0" baseline="0" noProof="0" dirty="0">
              <a:ln>
                <a:noFill/>
              </a:ln>
              <a:solidFill>
                <a:srgbClr val="50505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7E2CE661-4118-443F-A19D-F90EE4088BF5}"/>
              </a:ext>
            </a:extLst>
          </p:cNvPr>
          <p:cNvPicPr>
            <a:picLocks noChangeAspect="1"/>
          </p:cNvPicPr>
          <p:nvPr/>
        </p:nvPicPr>
        <p:blipFill>
          <a:blip r:embed="rId6"/>
          <a:stretch>
            <a:fillRect/>
          </a:stretch>
        </p:blipFill>
        <p:spPr>
          <a:xfrm>
            <a:off x="1554848" y="5417481"/>
            <a:ext cx="3219391" cy="1338952"/>
          </a:xfrm>
          <a:prstGeom prst="rect">
            <a:avLst/>
          </a:prstGeom>
        </p:spPr>
      </p:pic>
    </p:spTree>
    <p:extLst>
      <p:ext uri="{BB962C8B-B14F-4D97-AF65-F5344CB8AC3E}">
        <p14:creationId xmlns:p14="http://schemas.microsoft.com/office/powerpoint/2010/main" val="6388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254FFD3D-A563-472D-B888-16702DD52234}"/>
              </a:ext>
            </a:extLst>
          </p:cNvPr>
          <p:cNvPicPr>
            <a:picLocks noChangeAspect="1"/>
          </p:cNvPicPr>
          <p:nvPr/>
        </p:nvPicPr>
        <p:blipFill>
          <a:blip r:embed="rId3"/>
          <a:stretch>
            <a:fillRect/>
          </a:stretch>
        </p:blipFill>
        <p:spPr>
          <a:xfrm>
            <a:off x="407987" y="911224"/>
            <a:ext cx="11620500" cy="5172075"/>
          </a:xfrm>
          <a:prstGeom prst="rect">
            <a:avLst/>
          </a:prstGeom>
        </p:spPr>
      </p:pic>
    </p:spTree>
    <p:extLst>
      <p:ext uri="{BB962C8B-B14F-4D97-AF65-F5344CB8AC3E}">
        <p14:creationId xmlns:p14="http://schemas.microsoft.com/office/powerpoint/2010/main" val="3984612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6">
            <a:extLst>
              <a:ext uri="{FF2B5EF4-FFF2-40B4-BE49-F238E27FC236}">
                <a16:creationId xmlns:a16="http://schemas.microsoft.com/office/drawing/2014/main" id="{6A22A58B-D990-43F5-9FD6-2D3E55B490FB}"/>
              </a:ext>
            </a:extLst>
          </p:cNvPr>
          <p:cNvSpPr txBox="1">
            <a:spLocks/>
          </p:cNvSpPr>
          <p:nvPr/>
        </p:nvSpPr>
        <p:spPr>
          <a:xfrm>
            <a:off x="274638" y="1212850"/>
            <a:ext cx="11887200" cy="5210460"/>
          </a:xfrm>
          <a:prstGeom prst="rect">
            <a:avLst/>
          </a:prstGeom>
        </p:spPr>
        <p:txBody>
          <a:bodyPr vert="horz" lIns="91440" tIns="45720" rIns="91440" bIns="45720" rtlCol="0" anchor="ctr"/>
          <a:lstStyle>
            <a:defPPr>
              <a:defRPr lang="en-US"/>
            </a:defPPr>
            <a:lvl1pPr marL="0" algn="l" defTabSz="932742" rtl="0" eaLnBrk="1" latinLnBrk="0" hangingPunct="1">
              <a:defRPr sz="1224"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571500" indent="-571500">
              <a:buFont typeface="Arial" panose="020B0604020202020204" pitchFamily="34" charset="0"/>
              <a:buChar char="•"/>
            </a:pPr>
            <a:r>
              <a:rPr lang="en-US" sz="4000" dirty="0" err="1"/>
              <a:t>sdk</a:t>
            </a:r>
            <a:r>
              <a:rPr lang="en-US" sz="4000" dirty="0"/>
              <a:t> (715MB)</a:t>
            </a:r>
          </a:p>
          <a:p>
            <a:pPr marL="923571" lvl="1" indent="-457200">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Contains tools and SDKs to </a:t>
            </a:r>
            <a:r>
              <a:rPr lang="en-US" sz="2400" b="1" dirty="0">
                <a:latin typeface="Open Sans" panose="020B0606030504020204" pitchFamily="34" charset="0"/>
                <a:ea typeface="Open Sans" panose="020B0606030504020204" pitchFamily="34" charset="0"/>
                <a:cs typeface="Open Sans" panose="020B0606030504020204" pitchFamily="34" charset="0"/>
              </a:rPr>
              <a:t>build</a:t>
            </a:r>
            <a:r>
              <a:rPr lang="en-US" sz="2400" dirty="0">
                <a:latin typeface="Open Sans" panose="020B0606030504020204" pitchFamily="34" charset="0"/>
                <a:ea typeface="Open Sans" panose="020B0606030504020204" pitchFamily="34" charset="0"/>
                <a:cs typeface="Open Sans" panose="020B0606030504020204" pitchFamily="34" charset="0"/>
              </a:rPr>
              <a:t> your applications</a:t>
            </a:r>
          </a:p>
          <a:p>
            <a:pPr marL="571500" indent="-571500">
              <a:buFont typeface="Arial" panose="020B0604020202020204" pitchFamily="34" charset="0"/>
              <a:buChar char="•"/>
            </a:pPr>
            <a:r>
              <a:rPr lang="en-US" sz="4000" dirty="0" err="1"/>
              <a:t>aspnet</a:t>
            </a:r>
            <a:r>
              <a:rPr lang="en-US" sz="4000" dirty="0"/>
              <a:t> (207MB)</a:t>
            </a:r>
          </a:p>
          <a:p>
            <a:pPr marL="923571" lvl="1" indent="-457200">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Optimized runtime image</a:t>
            </a:r>
          </a:p>
          <a:p>
            <a:pPr marL="923571" lvl="1" indent="-457200">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Contains only what you need to </a:t>
            </a:r>
            <a:r>
              <a:rPr lang="en-US" sz="2400" b="1" dirty="0">
                <a:latin typeface="Open Sans" panose="020B0606030504020204" pitchFamily="34" charset="0"/>
                <a:ea typeface="Open Sans" panose="020B0606030504020204" pitchFamily="34" charset="0"/>
                <a:cs typeface="Open Sans" panose="020B0606030504020204" pitchFamily="34" charset="0"/>
              </a:rPr>
              <a:t>run</a:t>
            </a:r>
            <a:r>
              <a:rPr lang="en-US" sz="2400" dirty="0">
                <a:latin typeface="Open Sans" panose="020B0606030504020204" pitchFamily="34" charset="0"/>
                <a:ea typeface="Open Sans" panose="020B0606030504020204" pitchFamily="34" charset="0"/>
                <a:cs typeface="Open Sans" panose="020B0606030504020204" pitchFamily="34" charset="0"/>
              </a:rPr>
              <a:t> your ASP.NET Core application</a:t>
            </a:r>
          </a:p>
          <a:p>
            <a:pPr marL="571500" indent="-571500">
              <a:buFont typeface="Arial" panose="020B0604020202020204" pitchFamily="34" charset="0"/>
              <a:buChar char="•"/>
            </a:pPr>
            <a:r>
              <a:rPr lang="en-US" sz="4000" dirty="0"/>
              <a:t>runtime (187MB)</a:t>
            </a:r>
          </a:p>
          <a:p>
            <a:pPr marL="923571" lvl="1" indent="-457200">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Optimized runtime image</a:t>
            </a:r>
          </a:p>
          <a:p>
            <a:pPr marL="923571" lvl="1" indent="-457200">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Contains only what you need to </a:t>
            </a:r>
            <a:r>
              <a:rPr lang="en-US" sz="2400" b="1" dirty="0">
                <a:latin typeface="Open Sans" panose="020B0606030504020204" pitchFamily="34" charset="0"/>
                <a:ea typeface="Open Sans" panose="020B0606030504020204" pitchFamily="34" charset="0"/>
                <a:cs typeface="Open Sans" panose="020B0606030504020204" pitchFamily="34" charset="0"/>
              </a:rPr>
              <a:t>run</a:t>
            </a:r>
            <a:r>
              <a:rPr lang="en-US" sz="2400" dirty="0">
                <a:latin typeface="Open Sans" panose="020B0606030504020204" pitchFamily="34" charset="0"/>
                <a:ea typeface="Open Sans" panose="020B0606030504020204" pitchFamily="34" charset="0"/>
                <a:cs typeface="Open Sans" panose="020B0606030504020204" pitchFamily="34" charset="0"/>
              </a:rPr>
              <a:t> your ASP.NET Core application</a:t>
            </a:r>
          </a:p>
        </p:txBody>
      </p:sp>
      <p:sp>
        <p:nvSpPr>
          <p:cNvPr id="22" name="Title 3">
            <a:extLst>
              <a:ext uri="{FF2B5EF4-FFF2-40B4-BE49-F238E27FC236}">
                <a16:creationId xmlns:a16="http://schemas.microsoft.com/office/drawing/2014/main" id="{FA8E8375-2CF9-48DB-A1F1-DE8BBF027AB6}"/>
              </a:ext>
            </a:extLst>
          </p:cNvPr>
          <p:cNvSpPr>
            <a:spLocks noGrp="1"/>
          </p:cNvSpPr>
          <p:nvPr>
            <p:ph type="title"/>
          </p:nvPr>
        </p:nvSpPr>
        <p:spPr>
          <a:xfrm>
            <a:off x="274639" y="295274"/>
            <a:ext cx="11889564" cy="917575"/>
          </a:xfrm>
        </p:spPr>
        <p:txBody>
          <a:bodyPr/>
          <a:lstStyle/>
          <a:p>
            <a:r>
              <a:rPr lang="en-US" dirty="0"/>
              <a:t>.NET Core Docker Images</a:t>
            </a:r>
          </a:p>
        </p:txBody>
      </p:sp>
    </p:spTree>
    <p:extLst>
      <p:ext uri="{BB962C8B-B14F-4D97-AF65-F5344CB8AC3E}">
        <p14:creationId xmlns:p14="http://schemas.microsoft.com/office/powerpoint/2010/main" val="3129931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39E6567-A62B-49A7-9295-D7C012ABFC08}"/>
              </a:ext>
            </a:extLst>
          </p:cNvPr>
          <p:cNvSpPr>
            <a:spLocks noGrp="1"/>
          </p:cNvSpPr>
          <p:nvPr>
            <p:ph type="title"/>
          </p:nvPr>
        </p:nvSpPr>
        <p:spPr>
          <a:xfrm>
            <a:off x="274637" y="2125677"/>
            <a:ext cx="11064183" cy="2179058"/>
          </a:xfrm>
        </p:spPr>
        <p:txBody>
          <a:bodyPr/>
          <a:lstStyle/>
          <a:p>
            <a:r>
              <a:rPr lang="en-US" dirty="0"/>
              <a:t>Demo: .NET Core on Docker</a:t>
            </a:r>
          </a:p>
        </p:txBody>
      </p:sp>
      <p:sp>
        <p:nvSpPr>
          <p:cNvPr id="6" name="Text Placeholder 2">
            <a:extLst>
              <a:ext uri="{FF2B5EF4-FFF2-40B4-BE49-F238E27FC236}">
                <a16:creationId xmlns:a16="http://schemas.microsoft.com/office/drawing/2014/main" id="{4FA84193-BBF6-4D54-9989-9442F744F21B}"/>
              </a:ext>
            </a:extLst>
          </p:cNvPr>
          <p:cNvSpPr txBox="1">
            <a:spLocks/>
          </p:cNvSpPr>
          <p:nvPr/>
        </p:nvSpPr>
        <p:spPr>
          <a:xfrm>
            <a:off x="457580" y="4777408"/>
            <a:ext cx="11338500" cy="1181862"/>
          </a:xfrm>
          <a:prstGeom prst="rect">
            <a:avLst/>
          </a:prstGeom>
        </p:spPr>
        <p:txBody>
          <a:bodyPr vert="horz" lIns="91440" tIns="45720" rIns="91440" bIns="45720" rtlCol="0" anchor="ctr"/>
          <a:lstStyle>
            <a:defPPr>
              <a:defRPr lang="en-US"/>
            </a:defPPr>
            <a:lvl1pPr marL="0" algn="r" defTabSz="932742" rtl="0" eaLnBrk="1" latinLnBrk="0" hangingPunct="1">
              <a:defRPr sz="1224"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l"/>
            <a:r>
              <a:rPr lang="en-US" sz="2800" dirty="0">
                <a:solidFill>
                  <a:schemeClr val="tx1"/>
                </a:solidFill>
                <a:hlinkClick r:id="rId2">
                  <a:extLst>
                    <a:ext uri="{A12FA001-AC4F-418D-AE19-62706E023703}">
                      <ahyp:hlinkClr xmlns:ahyp="http://schemas.microsoft.com/office/drawing/2018/hyperlinkcolor" val="tx"/>
                    </a:ext>
                  </a:extLst>
                </a:hlinkClick>
              </a:rPr>
              <a:t>https://docs.microsoft.com/en-us/aspnet/core/host-and-deploy/docker/building-net-docker-images</a:t>
            </a:r>
            <a:endParaRPr lang="en-US" sz="2800" dirty="0">
              <a:solidFill>
                <a:schemeClr val="tx1"/>
              </a:solidFill>
            </a:endParaRPr>
          </a:p>
        </p:txBody>
      </p:sp>
    </p:spTree>
    <p:extLst>
      <p:ext uri="{BB962C8B-B14F-4D97-AF65-F5344CB8AC3E}">
        <p14:creationId xmlns:p14="http://schemas.microsoft.com/office/powerpoint/2010/main" val="3108704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39E6567-A62B-49A7-9295-D7C012ABFC08}"/>
              </a:ext>
            </a:extLst>
          </p:cNvPr>
          <p:cNvSpPr>
            <a:spLocks noGrp="1"/>
          </p:cNvSpPr>
          <p:nvPr>
            <p:ph type="title"/>
          </p:nvPr>
        </p:nvSpPr>
        <p:spPr>
          <a:xfrm>
            <a:off x="274637" y="2125677"/>
            <a:ext cx="11064183" cy="2179058"/>
          </a:xfrm>
        </p:spPr>
        <p:txBody>
          <a:bodyPr/>
          <a:lstStyle/>
          <a:p>
            <a:r>
              <a:rPr lang="en-US" dirty="0"/>
              <a:t>Demo: </a:t>
            </a:r>
            <a:br>
              <a:rPr lang="en-US" dirty="0"/>
            </a:br>
            <a:r>
              <a:rPr lang="en-US" dirty="0"/>
              <a:t>Visual Studio Docker Tools</a:t>
            </a:r>
          </a:p>
        </p:txBody>
      </p:sp>
      <p:sp>
        <p:nvSpPr>
          <p:cNvPr id="6" name="Text Placeholder 2">
            <a:extLst>
              <a:ext uri="{FF2B5EF4-FFF2-40B4-BE49-F238E27FC236}">
                <a16:creationId xmlns:a16="http://schemas.microsoft.com/office/drawing/2014/main" id="{4FA84193-BBF6-4D54-9989-9442F744F21B}"/>
              </a:ext>
            </a:extLst>
          </p:cNvPr>
          <p:cNvSpPr txBox="1">
            <a:spLocks/>
          </p:cNvSpPr>
          <p:nvPr/>
        </p:nvSpPr>
        <p:spPr>
          <a:xfrm>
            <a:off x="457580" y="4777408"/>
            <a:ext cx="11338500" cy="1181862"/>
          </a:xfrm>
          <a:prstGeom prst="rect">
            <a:avLst/>
          </a:prstGeom>
        </p:spPr>
        <p:txBody>
          <a:bodyPr vert="horz" lIns="91440" tIns="45720" rIns="91440" bIns="45720" rtlCol="0" anchor="ctr"/>
          <a:lstStyle>
            <a:defPPr>
              <a:defRPr lang="en-US"/>
            </a:defPPr>
            <a:lvl1pPr marL="0" algn="r" defTabSz="932742" rtl="0" eaLnBrk="1" latinLnBrk="0" hangingPunct="1">
              <a:defRPr sz="1224"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l"/>
            <a:r>
              <a:rPr lang="en-US" sz="2800" dirty="0">
                <a:solidFill>
                  <a:schemeClr val="tx1"/>
                </a:solidFill>
                <a:hlinkClick r:id="rId2">
                  <a:extLst>
                    <a:ext uri="{A12FA001-AC4F-418D-AE19-62706E023703}">
                      <ahyp:hlinkClr xmlns:ahyp="http://schemas.microsoft.com/office/drawing/2018/hyperlinkcolor" val="tx"/>
                    </a:ext>
                  </a:extLst>
                </a:hlinkClick>
              </a:rPr>
              <a:t>https://docs.microsoft.com/en-us/aspnet/core/host-and-deploy/docker/building-net-docker-images</a:t>
            </a:r>
            <a:endParaRPr lang="en-US" sz="2800" dirty="0">
              <a:solidFill>
                <a:schemeClr val="tx1"/>
              </a:solidFill>
            </a:endParaRPr>
          </a:p>
        </p:txBody>
      </p:sp>
    </p:spTree>
    <p:extLst>
      <p:ext uri="{BB962C8B-B14F-4D97-AF65-F5344CB8AC3E}">
        <p14:creationId xmlns:p14="http://schemas.microsoft.com/office/powerpoint/2010/main" val="3795515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39E6567-A62B-49A7-9295-D7C012ABFC08}"/>
              </a:ext>
            </a:extLst>
          </p:cNvPr>
          <p:cNvSpPr>
            <a:spLocks noGrp="1"/>
          </p:cNvSpPr>
          <p:nvPr>
            <p:ph type="title"/>
          </p:nvPr>
        </p:nvSpPr>
        <p:spPr>
          <a:xfrm>
            <a:off x="274637" y="2125677"/>
            <a:ext cx="11064183" cy="2179058"/>
          </a:xfrm>
        </p:spPr>
        <p:txBody>
          <a:bodyPr>
            <a:normAutofit fontScale="90000"/>
          </a:bodyPr>
          <a:lstStyle/>
          <a:p>
            <a:r>
              <a:rPr lang="en-US" dirty="0"/>
              <a:t>Lab: </a:t>
            </a:r>
            <a:br>
              <a:rPr lang="en-US" dirty="0"/>
            </a:br>
            <a:r>
              <a:rPr lang="en-US" dirty="0"/>
              <a:t>Development workflow for Docker apps</a:t>
            </a:r>
          </a:p>
        </p:txBody>
      </p:sp>
      <p:sp>
        <p:nvSpPr>
          <p:cNvPr id="6" name="Text Placeholder 2">
            <a:extLst>
              <a:ext uri="{FF2B5EF4-FFF2-40B4-BE49-F238E27FC236}">
                <a16:creationId xmlns:a16="http://schemas.microsoft.com/office/drawing/2014/main" id="{4FA84193-BBF6-4D54-9989-9442F744F21B}"/>
              </a:ext>
            </a:extLst>
          </p:cNvPr>
          <p:cNvSpPr txBox="1">
            <a:spLocks/>
          </p:cNvSpPr>
          <p:nvPr/>
        </p:nvSpPr>
        <p:spPr>
          <a:xfrm>
            <a:off x="457580" y="4777408"/>
            <a:ext cx="11338500" cy="1181862"/>
          </a:xfrm>
          <a:prstGeom prst="rect">
            <a:avLst/>
          </a:prstGeom>
        </p:spPr>
        <p:txBody>
          <a:bodyPr vert="horz" lIns="91440" tIns="45720" rIns="91440" bIns="45720" rtlCol="0" anchor="ctr"/>
          <a:lstStyle>
            <a:defPPr>
              <a:defRPr lang="en-US"/>
            </a:defPPr>
            <a:lvl1pPr marL="0" algn="r" defTabSz="932742" rtl="0" eaLnBrk="1" latinLnBrk="0" hangingPunct="1">
              <a:defRPr sz="1224"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l"/>
            <a:r>
              <a:rPr lang="en-US" sz="2800" dirty="0">
                <a:solidFill>
                  <a:schemeClr val="tx1"/>
                </a:solidFill>
                <a:hlinkClick r:id="rId2">
                  <a:extLst>
                    <a:ext uri="{A12FA001-AC4F-418D-AE19-62706E023703}">
                      <ahyp:hlinkClr xmlns:ahyp="http://schemas.microsoft.com/office/drawing/2018/hyperlinkcolor" val="tx"/>
                    </a:ext>
                  </a:extLst>
                </a:hlinkClick>
              </a:rPr>
              <a:t>Windows setup</a:t>
            </a:r>
          </a:p>
          <a:p>
            <a:pPr algn="l"/>
            <a:r>
              <a:rPr lang="en-US" sz="2800" dirty="0">
                <a:solidFill>
                  <a:schemeClr val="tx1"/>
                </a:solidFill>
                <a:hlinkClick r:id="rId2">
                  <a:extLst>
                    <a:ext uri="{A12FA001-AC4F-418D-AE19-62706E023703}">
                      <ahyp:hlinkClr xmlns:ahyp="http://schemas.microsoft.com/office/drawing/2018/hyperlinkcolor" val="tx"/>
                    </a:ext>
                  </a:extLst>
                </a:hlinkClick>
              </a:rPr>
              <a:t>dotnet-architecture/</a:t>
            </a:r>
            <a:r>
              <a:rPr lang="en-US" sz="2800" dirty="0" err="1">
                <a:solidFill>
                  <a:schemeClr val="tx1"/>
                </a:solidFill>
                <a:hlinkClick r:id="rId2">
                  <a:extLst>
                    <a:ext uri="{A12FA001-AC4F-418D-AE19-62706E023703}">
                      <ahyp:hlinkClr xmlns:ahyp="http://schemas.microsoft.com/office/drawing/2018/hyperlinkcolor" val="tx"/>
                    </a:ext>
                  </a:extLst>
                </a:hlinkClick>
              </a:rPr>
              <a:t>eShopOnContainers</a:t>
            </a:r>
            <a:r>
              <a:rPr lang="en-US" sz="2800" dirty="0">
                <a:solidFill>
                  <a:schemeClr val="tx1"/>
                </a:solidFill>
                <a:hlinkClick r:id="rId2">
                  <a:extLst>
                    <a:ext uri="{A12FA001-AC4F-418D-AE19-62706E023703}">
                      <ahyp:hlinkClr xmlns:ahyp="http://schemas.microsoft.com/office/drawing/2018/hyperlinkcolor" val="tx"/>
                    </a:ext>
                  </a:extLst>
                </a:hlinkClick>
              </a:rPr>
              <a:t> Wiki</a:t>
            </a:r>
            <a:endParaRPr lang="en-US" sz="2800" dirty="0">
              <a:solidFill>
                <a:schemeClr val="tx1"/>
              </a:solidFill>
            </a:endParaRPr>
          </a:p>
        </p:txBody>
      </p:sp>
    </p:spTree>
    <p:extLst>
      <p:ext uri="{BB962C8B-B14F-4D97-AF65-F5344CB8AC3E}">
        <p14:creationId xmlns:p14="http://schemas.microsoft.com/office/powerpoint/2010/main" val="400124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8581D-5C4A-45B9-AC8F-BE92FCA30995}"/>
              </a:ext>
            </a:extLst>
          </p:cNvPr>
          <p:cNvSpPr>
            <a:spLocks noGrp="1"/>
          </p:cNvSpPr>
          <p:nvPr>
            <p:ph type="title"/>
          </p:nvPr>
        </p:nvSpPr>
        <p:spPr/>
        <p:txBody>
          <a:bodyPr/>
          <a:lstStyle/>
          <a:p>
            <a:r>
              <a:rPr lang="en-US" dirty="0"/>
              <a:t>Introduction to Docker</a:t>
            </a:r>
          </a:p>
        </p:txBody>
      </p:sp>
    </p:spTree>
    <p:extLst>
      <p:ext uri="{BB962C8B-B14F-4D97-AF65-F5344CB8AC3E}">
        <p14:creationId xmlns:p14="http://schemas.microsoft.com/office/powerpoint/2010/main" val="1253441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027F0BC3-C680-42FD-AE3C-D8E11700F3CA}"/>
              </a:ext>
            </a:extLst>
          </p:cNvPr>
          <p:cNvSpPr/>
          <p:nvPr/>
        </p:nvSpPr>
        <p:spPr bwMode="auto">
          <a:xfrm>
            <a:off x="7148678" y="22323"/>
            <a:ext cx="5287797" cy="6994525"/>
          </a:xfrm>
          <a:prstGeom prst="rect">
            <a:avLst/>
          </a:prstGeom>
          <a:solidFill>
            <a:srgbClr val="398BB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5439">
                    <a:srgbClr val="F8F8F8"/>
                  </a:gs>
                  <a:gs pos="10000">
                    <a:srgbClr val="F8F8F8"/>
                  </a:gs>
                </a:gsLst>
                <a:lin ang="5400000" scaled="0"/>
              </a:gra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39" name="Rectangle 38">
            <a:extLst>
              <a:ext uri="{FF2B5EF4-FFF2-40B4-BE49-F238E27FC236}">
                <a16:creationId xmlns:a16="http://schemas.microsoft.com/office/drawing/2014/main" id="{3CEBCD91-6808-4947-9BA9-97A6A9210A6C}"/>
              </a:ext>
            </a:extLst>
          </p:cNvPr>
          <p:cNvSpPr/>
          <p:nvPr/>
        </p:nvSpPr>
        <p:spPr>
          <a:xfrm>
            <a:off x="61118" y="75701"/>
            <a:ext cx="6553200" cy="923330"/>
          </a:xfrm>
          <a:prstGeom prst="rect">
            <a:avLst/>
          </a:prstGeom>
        </p:spPr>
        <p:txBody>
          <a:bodyPr wrap="square">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Docker Containers</a:t>
            </a:r>
          </a:p>
        </p:txBody>
      </p:sp>
      <p:sp>
        <p:nvSpPr>
          <p:cNvPr id="40" name="Rectangle 39">
            <a:extLst>
              <a:ext uri="{FF2B5EF4-FFF2-40B4-BE49-F238E27FC236}">
                <a16:creationId xmlns:a16="http://schemas.microsoft.com/office/drawing/2014/main" id="{C188BDF1-B16D-4B6A-862B-2701773C4FDC}"/>
              </a:ext>
            </a:extLst>
          </p:cNvPr>
          <p:cNvSpPr/>
          <p:nvPr/>
        </p:nvSpPr>
        <p:spPr>
          <a:xfrm>
            <a:off x="579437" y="1211262"/>
            <a:ext cx="5334000" cy="2308324"/>
          </a:xfrm>
          <a:prstGeom prst="rect">
            <a:avLst/>
          </a:prstGeom>
        </p:spPr>
        <p:txBody>
          <a:bodyPr wrap="square">
            <a:spAutoFit/>
          </a:bodyPr>
          <a:lstStyle/>
          <a:p>
            <a:pPr marL="457200" marR="0" lvl="0" indent="-45720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Docker helps automating the deployment of applications as portable, self-sufficient containers that can run on any cloud or on-premises. </a:t>
            </a:r>
          </a:p>
          <a:p>
            <a:pPr marL="457200" marR="0" lvl="0" indent="-45720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43" name="Rectangle 42">
            <a:extLst>
              <a:ext uri="{FF2B5EF4-FFF2-40B4-BE49-F238E27FC236}">
                <a16:creationId xmlns:a16="http://schemas.microsoft.com/office/drawing/2014/main" id="{27341891-48CA-49B6-91B8-999FB00AFE82}"/>
              </a:ext>
            </a:extLst>
          </p:cNvPr>
          <p:cNvSpPr/>
          <p:nvPr/>
        </p:nvSpPr>
        <p:spPr>
          <a:xfrm>
            <a:off x="336702" y="3649655"/>
            <a:ext cx="3608680" cy="1015663"/>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No more:</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“It works in my dev machine!...</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Why not in production?”</a:t>
            </a:r>
          </a:p>
        </p:txBody>
      </p:sp>
      <p:sp>
        <p:nvSpPr>
          <p:cNvPr id="44" name="Rectangle 43">
            <a:extLst>
              <a:ext uri="{FF2B5EF4-FFF2-40B4-BE49-F238E27FC236}">
                <a16:creationId xmlns:a16="http://schemas.microsoft.com/office/drawing/2014/main" id="{C79AC8EA-FBC4-4225-B140-6588DD9182B1}"/>
              </a:ext>
            </a:extLst>
          </p:cNvPr>
          <p:cNvSpPr/>
          <p:nvPr/>
        </p:nvSpPr>
        <p:spPr>
          <a:xfrm>
            <a:off x="1646237" y="5684720"/>
            <a:ext cx="3906839" cy="1015663"/>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Key words about WHY Docker?</a:t>
            </a:r>
          </a:p>
          <a:p>
            <a:pPr marL="457200" marR="0" lvl="0" indent="-457200" algn="l" defTabSz="932742" rtl="0" eaLnBrk="1" fontAlgn="auto" latinLnBrk="0" hangingPunct="1">
              <a:lnSpc>
                <a:spcPct val="100000"/>
              </a:lnSpc>
              <a:spcBef>
                <a:spcPts val="0"/>
              </a:spcBef>
              <a:spcAft>
                <a:spcPts val="0"/>
              </a:spcAft>
              <a:buClrTx/>
              <a:buSzTx/>
              <a:buFontTx/>
              <a:buChar char="-"/>
              <a:tabLst/>
              <a:defRPr/>
            </a:pPr>
            <a:r>
              <a:rPr kumimoji="0" lang="en-US" sz="2000" b="0" i="1"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Dependencies (self-sufficient)</a:t>
            </a:r>
          </a:p>
          <a:p>
            <a:pPr marL="457200" marR="0" lvl="0" indent="-457200" algn="l" defTabSz="932742" rtl="0" eaLnBrk="1" fontAlgn="auto" latinLnBrk="0" hangingPunct="1">
              <a:lnSpc>
                <a:spcPct val="100000"/>
              </a:lnSpc>
              <a:spcBef>
                <a:spcPts val="0"/>
              </a:spcBef>
              <a:spcAft>
                <a:spcPts val="0"/>
              </a:spcAft>
              <a:buClrTx/>
              <a:buSzTx/>
              <a:buFontTx/>
              <a:buChar char="-"/>
              <a:tabLst/>
              <a:defRPr/>
            </a:pPr>
            <a:r>
              <a:rPr kumimoji="0" lang="en-US" sz="2000" b="0" i="1"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Deployment</a:t>
            </a:r>
          </a:p>
        </p:txBody>
      </p:sp>
      <p:sp>
        <p:nvSpPr>
          <p:cNvPr id="45" name="Rectangle 44">
            <a:extLst>
              <a:ext uri="{FF2B5EF4-FFF2-40B4-BE49-F238E27FC236}">
                <a16:creationId xmlns:a16="http://schemas.microsoft.com/office/drawing/2014/main" id="{4B0B6932-0440-42E9-9025-8414DDB7447E}"/>
              </a:ext>
            </a:extLst>
          </p:cNvPr>
          <p:cNvSpPr/>
          <p:nvPr/>
        </p:nvSpPr>
        <p:spPr>
          <a:xfrm>
            <a:off x="3471151" y="4426058"/>
            <a:ext cx="3677527" cy="1015663"/>
          </a:xfrm>
          <a:prstGeom prst="rect">
            <a:avLst/>
          </a:prstGeom>
        </p:spPr>
        <p:txBody>
          <a:bodyPr wrap="squar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Now it is:</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“If it works in Docker, it works in production”</a:t>
            </a:r>
          </a:p>
        </p:txBody>
      </p:sp>
      <p:sp>
        <p:nvSpPr>
          <p:cNvPr id="46" name="Arrow: Curved Right 45">
            <a:extLst>
              <a:ext uri="{FF2B5EF4-FFF2-40B4-BE49-F238E27FC236}">
                <a16:creationId xmlns:a16="http://schemas.microsoft.com/office/drawing/2014/main" id="{B81EB382-BF9D-4FCC-B2D1-E20E78D44B8E}"/>
              </a:ext>
            </a:extLst>
          </p:cNvPr>
          <p:cNvSpPr/>
          <p:nvPr/>
        </p:nvSpPr>
        <p:spPr bwMode="auto">
          <a:xfrm rot="18687639">
            <a:off x="2844140" y="4654689"/>
            <a:ext cx="444697" cy="838200"/>
          </a:xfrm>
          <a:prstGeom prst="curved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5439">
                    <a:srgbClr val="F8F8F8"/>
                  </a:gs>
                  <a:gs pos="10000">
                    <a:srgbClr val="F8F8F8"/>
                  </a:gs>
                </a:gsLst>
                <a:lin ang="5400000" scaled="0"/>
              </a:gra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pic>
        <p:nvPicPr>
          <p:cNvPr id="1030" name="Picture 6" descr="See the source image">
            <a:extLst>
              <a:ext uri="{FF2B5EF4-FFF2-40B4-BE49-F238E27FC236}">
                <a16:creationId xmlns:a16="http://schemas.microsoft.com/office/drawing/2014/main" id="{63461A8A-ABA7-4F7D-949D-230B9331D7DF}"/>
              </a:ext>
            </a:extLst>
          </p:cNvPr>
          <p:cNvPicPr>
            <a:picLocks noChangeAspect="1" noChangeArrowheads="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8047037" y="1055956"/>
            <a:ext cx="3310695" cy="283296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ee the source image">
            <a:extLst>
              <a:ext uri="{FF2B5EF4-FFF2-40B4-BE49-F238E27FC236}">
                <a16:creationId xmlns:a16="http://schemas.microsoft.com/office/drawing/2014/main" id="{76CD22FF-632D-471E-BA60-09C58286DB12}"/>
              </a:ext>
            </a:extLst>
          </p:cNvPr>
          <p:cNvPicPr>
            <a:picLocks noChangeAspect="1" noChangeArrowheads="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10150114" y="4527321"/>
            <a:ext cx="1821329"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See the source image">
            <a:extLst>
              <a:ext uri="{FF2B5EF4-FFF2-40B4-BE49-F238E27FC236}">
                <a16:creationId xmlns:a16="http://schemas.microsoft.com/office/drawing/2014/main" id="{637B6164-7651-4699-9D6A-5A1E045525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09891" y="4527321"/>
            <a:ext cx="1555268"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749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37689B5-F39D-4520-B119-D3714B217BE9}"/>
              </a:ext>
            </a:extLst>
          </p:cNvPr>
          <p:cNvSpPr/>
          <p:nvPr/>
        </p:nvSpPr>
        <p:spPr>
          <a:xfrm>
            <a:off x="1028054" y="4117106"/>
            <a:ext cx="4724440" cy="797517"/>
          </a:xfrm>
          <a:prstGeom prst="rect">
            <a:avLst/>
          </a:prstGeom>
          <a:solidFill>
            <a:srgbClr val="54BCB6"/>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3199"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3" name="Rectangle 12">
            <a:extLst>
              <a:ext uri="{FF2B5EF4-FFF2-40B4-BE49-F238E27FC236}">
                <a16:creationId xmlns:a16="http://schemas.microsoft.com/office/drawing/2014/main" id="{5FF0D5C9-32A4-49E6-9FE1-A42B6433F89C}"/>
              </a:ext>
            </a:extLst>
          </p:cNvPr>
          <p:cNvSpPr/>
          <p:nvPr/>
        </p:nvSpPr>
        <p:spPr>
          <a:xfrm>
            <a:off x="1028054" y="4962265"/>
            <a:ext cx="4724440" cy="1149617"/>
          </a:xfrm>
          <a:prstGeom prst="rect">
            <a:avLst/>
          </a:prstGeom>
          <a:solidFill>
            <a:srgbClr val="5D6979"/>
          </a:solidFill>
          <a:ln w="10795" cap="flat" cmpd="sng" algn="ctr">
            <a:noFill/>
            <a:prstDash val="solid"/>
          </a:ln>
          <a:effectLst/>
        </p:spPr>
        <p:txBody>
          <a:bodyPr rtlCol="0" anchor="ctr"/>
          <a:lstStyle/>
          <a:p>
            <a:pPr marL="0" marR="0" lvl="0" indent="0" algn="l" defTabSz="685669" rtl="0"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 </a:t>
            </a:r>
          </a:p>
        </p:txBody>
      </p:sp>
      <p:sp>
        <p:nvSpPr>
          <p:cNvPr id="14" name="Rectangle 13">
            <a:extLst>
              <a:ext uri="{FF2B5EF4-FFF2-40B4-BE49-F238E27FC236}">
                <a16:creationId xmlns:a16="http://schemas.microsoft.com/office/drawing/2014/main" id="{7D6C22B3-0716-4F6E-9F3F-36455AEDABD1}"/>
              </a:ext>
            </a:extLst>
          </p:cNvPr>
          <p:cNvSpPr/>
          <p:nvPr/>
        </p:nvSpPr>
        <p:spPr>
          <a:xfrm>
            <a:off x="1024897" y="3258114"/>
            <a:ext cx="4727597" cy="806625"/>
          </a:xfrm>
          <a:prstGeom prst="rect">
            <a:avLst/>
          </a:prstGeom>
          <a:solidFill>
            <a:srgbClr val="F0E9E2"/>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5" name="Rectangle 14">
            <a:extLst>
              <a:ext uri="{FF2B5EF4-FFF2-40B4-BE49-F238E27FC236}">
                <a16:creationId xmlns:a16="http://schemas.microsoft.com/office/drawing/2014/main" id="{207E62E8-0CF1-4CD7-9B01-8B6DC889B1CA}"/>
              </a:ext>
            </a:extLst>
          </p:cNvPr>
          <p:cNvSpPr/>
          <p:nvPr/>
        </p:nvSpPr>
        <p:spPr>
          <a:xfrm>
            <a:off x="2515559" y="4942447"/>
            <a:ext cx="1744945" cy="720197"/>
          </a:xfrm>
          <a:prstGeom prst="rect">
            <a:avLst/>
          </a:prstGeom>
        </p:spPr>
        <p:txBody>
          <a:bodyPr wrap="square">
            <a:spAutoFit/>
          </a:bodyPr>
          <a:lstStyle/>
          <a:p>
            <a:pPr marL="0" marR="0" lvl="0" indent="0" algn="l" defTabSz="685669" rtl="0" eaLnBrk="1" fontAlgn="base" latinLnBrk="0" hangingPunct="1">
              <a:lnSpc>
                <a:spcPct val="100000"/>
              </a:lnSpc>
              <a:spcBef>
                <a:spcPct val="0"/>
              </a:spcBef>
              <a:spcAft>
                <a:spcPct val="0"/>
              </a:spcAft>
              <a:buClrTx/>
              <a:buSzTx/>
              <a:buFontTx/>
              <a:buNone/>
              <a:tabLst/>
              <a:defRPr/>
            </a:pPr>
            <a:r>
              <a:rPr kumimoji="0" lang="en-US" sz="2040"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Infrastructure</a:t>
            </a:r>
          </a:p>
        </p:txBody>
      </p:sp>
      <p:sp>
        <p:nvSpPr>
          <p:cNvPr id="16" name="Rectangle 15">
            <a:extLst>
              <a:ext uri="{FF2B5EF4-FFF2-40B4-BE49-F238E27FC236}">
                <a16:creationId xmlns:a16="http://schemas.microsoft.com/office/drawing/2014/main" id="{C0B3F981-7958-442A-A6B3-05A80898A350}"/>
              </a:ext>
            </a:extLst>
          </p:cNvPr>
          <p:cNvSpPr/>
          <p:nvPr/>
        </p:nvSpPr>
        <p:spPr>
          <a:xfrm>
            <a:off x="6673636" y="3258113"/>
            <a:ext cx="4727597" cy="806625"/>
          </a:xfrm>
          <a:prstGeom prst="rect">
            <a:avLst/>
          </a:prstGeom>
          <a:solidFill>
            <a:srgbClr val="61AEFF"/>
          </a:solidFill>
          <a:ln w="10795" cap="flat" cmpd="sng" algn="ctr">
            <a:noFill/>
            <a:prstDash val="solid"/>
          </a:ln>
          <a:effectLst/>
        </p:spPr>
        <p:txBody>
          <a:bodyPr rtlCol="0" anchor="ctr"/>
          <a:lstStyle/>
          <a:p>
            <a:pPr marL="0" marR="0" lvl="0" indent="0" algn="l" defTabSz="685669" rtl="0"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 </a:t>
            </a:r>
          </a:p>
        </p:txBody>
      </p:sp>
      <p:sp>
        <p:nvSpPr>
          <p:cNvPr id="17" name="Rectangle 16">
            <a:extLst>
              <a:ext uri="{FF2B5EF4-FFF2-40B4-BE49-F238E27FC236}">
                <a16:creationId xmlns:a16="http://schemas.microsoft.com/office/drawing/2014/main" id="{7CF425E5-2557-40F4-8D06-0A183203822B}"/>
              </a:ext>
            </a:extLst>
          </p:cNvPr>
          <p:cNvSpPr/>
          <p:nvPr/>
        </p:nvSpPr>
        <p:spPr>
          <a:xfrm>
            <a:off x="1024898" y="1931576"/>
            <a:ext cx="1444410" cy="1274170"/>
          </a:xfrm>
          <a:prstGeom prst="rect">
            <a:avLst/>
          </a:prstGeom>
          <a:solidFill>
            <a:srgbClr val="EF8E80"/>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8" name="Rectangle 17">
            <a:extLst>
              <a:ext uri="{FF2B5EF4-FFF2-40B4-BE49-F238E27FC236}">
                <a16:creationId xmlns:a16="http://schemas.microsoft.com/office/drawing/2014/main" id="{8190E4DA-EC79-4DCD-AC23-C4DDEA560BC2}"/>
              </a:ext>
            </a:extLst>
          </p:cNvPr>
          <p:cNvSpPr/>
          <p:nvPr/>
        </p:nvSpPr>
        <p:spPr>
          <a:xfrm>
            <a:off x="6673636" y="4962265"/>
            <a:ext cx="4724440" cy="1149617"/>
          </a:xfrm>
          <a:prstGeom prst="rect">
            <a:avLst/>
          </a:prstGeom>
          <a:solidFill>
            <a:srgbClr val="5D6979"/>
          </a:solidFill>
          <a:ln w="10795" cap="flat" cmpd="sng" algn="ctr">
            <a:noFill/>
            <a:prstDash val="solid"/>
          </a:ln>
          <a:effectLst/>
        </p:spPr>
        <p:txBody>
          <a:bodyPr rtlCol="0" anchor="ctr"/>
          <a:lstStyle/>
          <a:p>
            <a:pPr marL="0" marR="0" lvl="0" indent="0" algn="l" defTabSz="685669" rtl="0"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 </a:t>
            </a:r>
          </a:p>
        </p:txBody>
      </p:sp>
      <p:sp>
        <p:nvSpPr>
          <p:cNvPr id="19" name="Rectangle 18">
            <a:extLst>
              <a:ext uri="{FF2B5EF4-FFF2-40B4-BE49-F238E27FC236}">
                <a16:creationId xmlns:a16="http://schemas.microsoft.com/office/drawing/2014/main" id="{7BB47A2D-21F9-406F-8813-CD7FCD13E03A}"/>
              </a:ext>
            </a:extLst>
          </p:cNvPr>
          <p:cNvSpPr/>
          <p:nvPr/>
        </p:nvSpPr>
        <p:spPr>
          <a:xfrm>
            <a:off x="8114889" y="4942447"/>
            <a:ext cx="1744945" cy="720197"/>
          </a:xfrm>
          <a:prstGeom prst="rect">
            <a:avLst/>
          </a:prstGeom>
        </p:spPr>
        <p:txBody>
          <a:bodyPr wrap="square">
            <a:spAutoFit/>
          </a:bodyPr>
          <a:lstStyle/>
          <a:p>
            <a:pPr marL="0" marR="0" lvl="0" indent="0" algn="l" defTabSz="685669" rtl="0" eaLnBrk="1" fontAlgn="base" latinLnBrk="0" hangingPunct="1">
              <a:lnSpc>
                <a:spcPct val="100000"/>
              </a:lnSpc>
              <a:spcBef>
                <a:spcPct val="0"/>
              </a:spcBef>
              <a:spcAft>
                <a:spcPct val="0"/>
              </a:spcAft>
              <a:buClrTx/>
              <a:buSzTx/>
              <a:buFontTx/>
              <a:buNone/>
              <a:tabLst/>
              <a:defRPr/>
            </a:pPr>
            <a:r>
              <a:rPr kumimoji="0" lang="en-US" sz="2040"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Infrastructure</a:t>
            </a:r>
          </a:p>
        </p:txBody>
      </p:sp>
      <p:sp>
        <p:nvSpPr>
          <p:cNvPr id="20" name="Rectangle 19">
            <a:extLst>
              <a:ext uri="{FF2B5EF4-FFF2-40B4-BE49-F238E27FC236}">
                <a16:creationId xmlns:a16="http://schemas.microsoft.com/office/drawing/2014/main" id="{338501F5-10F9-4EF2-B279-DC7C90E29353}"/>
              </a:ext>
            </a:extLst>
          </p:cNvPr>
          <p:cNvSpPr/>
          <p:nvPr/>
        </p:nvSpPr>
        <p:spPr>
          <a:xfrm>
            <a:off x="6673636" y="4117106"/>
            <a:ext cx="4724440" cy="797517"/>
          </a:xfrm>
          <a:prstGeom prst="rect">
            <a:avLst/>
          </a:prstGeom>
          <a:solidFill>
            <a:srgbClr val="54BCB6"/>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3199"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1" name="Rectangle 20">
            <a:extLst>
              <a:ext uri="{FF2B5EF4-FFF2-40B4-BE49-F238E27FC236}">
                <a16:creationId xmlns:a16="http://schemas.microsoft.com/office/drawing/2014/main" id="{7A43144C-D595-4F02-82D8-19F9044AD0E0}"/>
              </a:ext>
            </a:extLst>
          </p:cNvPr>
          <p:cNvSpPr/>
          <p:nvPr/>
        </p:nvSpPr>
        <p:spPr>
          <a:xfrm>
            <a:off x="2665828" y="1931576"/>
            <a:ext cx="1444410" cy="1274170"/>
          </a:xfrm>
          <a:prstGeom prst="rect">
            <a:avLst/>
          </a:prstGeom>
          <a:solidFill>
            <a:srgbClr val="E64B36"/>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2" name="Rectangle 21">
            <a:extLst>
              <a:ext uri="{FF2B5EF4-FFF2-40B4-BE49-F238E27FC236}">
                <a16:creationId xmlns:a16="http://schemas.microsoft.com/office/drawing/2014/main" id="{169E581E-71E4-4A0C-BA3E-B8B43286F2BC}"/>
              </a:ext>
            </a:extLst>
          </p:cNvPr>
          <p:cNvSpPr/>
          <p:nvPr/>
        </p:nvSpPr>
        <p:spPr>
          <a:xfrm>
            <a:off x="4306758" y="1931576"/>
            <a:ext cx="1444410" cy="1274170"/>
          </a:xfrm>
          <a:prstGeom prst="rect">
            <a:avLst/>
          </a:prstGeom>
          <a:solidFill>
            <a:srgbClr val="B52A17"/>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3" name="Rectangle 22">
            <a:extLst>
              <a:ext uri="{FF2B5EF4-FFF2-40B4-BE49-F238E27FC236}">
                <a16:creationId xmlns:a16="http://schemas.microsoft.com/office/drawing/2014/main" id="{8A6C6971-85DF-4742-9C32-E48C6EAE6357}"/>
              </a:ext>
            </a:extLst>
          </p:cNvPr>
          <p:cNvSpPr/>
          <p:nvPr/>
        </p:nvSpPr>
        <p:spPr>
          <a:xfrm>
            <a:off x="1024898" y="1465514"/>
            <a:ext cx="1444410" cy="408382"/>
          </a:xfrm>
          <a:prstGeom prst="rect">
            <a:avLst/>
          </a:prstGeom>
          <a:solidFill>
            <a:srgbClr val="EF8E80"/>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4" name="Rectangle 23">
            <a:extLst>
              <a:ext uri="{FF2B5EF4-FFF2-40B4-BE49-F238E27FC236}">
                <a16:creationId xmlns:a16="http://schemas.microsoft.com/office/drawing/2014/main" id="{31084DF0-7B31-471E-B029-ED00994C3637}"/>
              </a:ext>
            </a:extLst>
          </p:cNvPr>
          <p:cNvSpPr/>
          <p:nvPr/>
        </p:nvSpPr>
        <p:spPr>
          <a:xfrm>
            <a:off x="2665828" y="1465514"/>
            <a:ext cx="1444410" cy="408382"/>
          </a:xfrm>
          <a:prstGeom prst="rect">
            <a:avLst/>
          </a:prstGeom>
          <a:solidFill>
            <a:srgbClr val="E64B36"/>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5" name="Rectangle 24">
            <a:extLst>
              <a:ext uri="{FF2B5EF4-FFF2-40B4-BE49-F238E27FC236}">
                <a16:creationId xmlns:a16="http://schemas.microsoft.com/office/drawing/2014/main" id="{116018CA-9E99-4ECC-89CB-5EDD4ACED75C}"/>
              </a:ext>
            </a:extLst>
          </p:cNvPr>
          <p:cNvSpPr/>
          <p:nvPr/>
        </p:nvSpPr>
        <p:spPr>
          <a:xfrm>
            <a:off x="4306758" y="1465514"/>
            <a:ext cx="1444410" cy="408382"/>
          </a:xfrm>
          <a:prstGeom prst="rect">
            <a:avLst/>
          </a:prstGeom>
          <a:solidFill>
            <a:srgbClr val="B52A17"/>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6" name="Rectangle 25">
            <a:extLst>
              <a:ext uri="{FF2B5EF4-FFF2-40B4-BE49-F238E27FC236}">
                <a16:creationId xmlns:a16="http://schemas.microsoft.com/office/drawing/2014/main" id="{DF1B235F-3215-4D90-81E4-86404AFBBC4C}"/>
              </a:ext>
            </a:extLst>
          </p:cNvPr>
          <p:cNvSpPr/>
          <p:nvPr/>
        </p:nvSpPr>
        <p:spPr>
          <a:xfrm>
            <a:off x="1024898" y="999453"/>
            <a:ext cx="1444410" cy="408382"/>
          </a:xfrm>
          <a:prstGeom prst="rect">
            <a:avLst/>
          </a:prstGeom>
          <a:solidFill>
            <a:srgbClr val="EF8E80"/>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7" name="Rectangle 26">
            <a:extLst>
              <a:ext uri="{FF2B5EF4-FFF2-40B4-BE49-F238E27FC236}">
                <a16:creationId xmlns:a16="http://schemas.microsoft.com/office/drawing/2014/main" id="{C077676B-D529-41DB-931F-E75F9E5EC725}"/>
              </a:ext>
            </a:extLst>
          </p:cNvPr>
          <p:cNvSpPr/>
          <p:nvPr/>
        </p:nvSpPr>
        <p:spPr>
          <a:xfrm>
            <a:off x="2665828" y="999453"/>
            <a:ext cx="1444410" cy="408382"/>
          </a:xfrm>
          <a:prstGeom prst="rect">
            <a:avLst/>
          </a:prstGeom>
          <a:solidFill>
            <a:srgbClr val="E64B36"/>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8" name="Rectangle 27">
            <a:extLst>
              <a:ext uri="{FF2B5EF4-FFF2-40B4-BE49-F238E27FC236}">
                <a16:creationId xmlns:a16="http://schemas.microsoft.com/office/drawing/2014/main" id="{D9B13E7D-BF58-43B2-B66E-3B59B7A063FB}"/>
              </a:ext>
            </a:extLst>
          </p:cNvPr>
          <p:cNvSpPr/>
          <p:nvPr/>
        </p:nvSpPr>
        <p:spPr>
          <a:xfrm>
            <a:off x="4306758" y="999453"/>
            <a:ext cx="1444410" cy="408382"/>
          </a:xfrm>
          <a:prstGeom prst="rect">
            <a:avLst/>
          </a:prstGeom>
          <a:solidFill>
            <a:srgbClr val="B52A17"/>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9" name="Rectangle 28">
            <a:extLst>
              <a:ext uri="{FF2B5EF4-FFF2-40B4-BE49-F238E27FC236}">
                <a16:creationId xmlns:a16="http://schemas.microsoft.com/office/drawing/2014/main" id="{C90D358B-0396-4DE3-8E20-1658F739762D}"/>
              </a:ext>
            </a:extLst>
          </p:cNvPr>
          <p:cNvSpPr/>
          <p:nvPr/>
        </p:nvSpPr>
        <p:spPr>
          <a:xfrm>
            <a:off x="1024898" y="4316422"/>
            <a:ext cx="4726269" cy="414353"/>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2040"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Host Operating System</a:t>
            </a:r>
          </a:p>
        </p:txBody>
      </p:sp>
      <p:sp>
        <p:nvSpPr>
          <p:cNvPr id="30" name="Rectangle 29">
            <a:extLst>
              <a:ext uri="{FF2B5EF4-FFF2-40B4-BE49-F238E27FC236}">
                <a16:creationId xmlns:a16="http://schemas.microsoft.com/office/drawing/2014/main" id="{B6A48D58-0760-450C-8FF5-DC91AEEF7EB5}"/>
              </a:ext>
            </a:extLst>
          </p:cNvPr>
          <p:cNvSpPr/>
          <p:nvPr/>
        </p:nvSpPr>
        <p:spPr>
          <a:xfrm>
            <a:off x="1024897" y="3450471"/>
            <a:ext cx="4726269" cy="414353"/>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2040" b="0" i="0" u="none" strike="noStrike" kern="0" cap="none" spc="0" normalizeH="0" baseline="0" noProof="0" dirty="0">
                <a:ln>
                  <a:noFill/>
                </a:ln>
                <a:solidFill>
                  <a:schemeClr val="bg2"/>
                </a:solidFill>
                <a:effectLst/>
                <a:uLnTx/>
                <a:uFillTx/>
                <a:latin typeface="Open Sans" panose="020B0606030504020204" pitchFamily="34" charset="0"/>
                <a:ea typeface="Open Sans" panose="020B0606030504020204" pitchFamily="34" charset="0"/>
                <a:cs typeface="Open Sans" panose="020B0606030504020204" pitchFamily="34" charset="0"/>
              </a:rPr>
              <a:t>Hypervisor</a:t>
            </a:r>
          </a:p>
        </p:txBody>
      </p:sp>
      <p:sp>
        <p:nvSpPr>
          <p:cNvPr id="31" name="Rectangle 30">
            <a:extLst>
              <a:ext uri="{FF2B5EF4-FFF2-40B4-BE49-F238E27FC236}">
                <a16:creationId xmlns:a16="http://schemas.microsoft.com/office/drawing/2014/main" id="{152CEFC3-1BFB-4680-9E2D-ECDE8719EEBF}"/>
              </a:ext>
            </a:extLst>
          </p:cNvPr>
          <p:cNvSpPr/>
          <p:nvPr/>
        </p:nvSpPr>
        <p:spPr>
          <a:xfrm>
            <a:off x="1024898" y="2352773"/>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Guest OS</a:t>
            </a:r>
          </a:p>
        </p:txBody>
      </p:sp>
      <p:sp>
        <p:nvSpPr>
          <p:cNvPr id="32" name="Rectangle 31">
            <a:extLst>
              <a:ext uri="{FF2B5EF4-FFF2-40B4-BE49-F238E27FC236}">
                <a16:creationId xmlns:a16="http://schemas.microsoft.com/office/drawing/2014/main" id="{F1469182-0E46-44F3-A228-5CADD718195B}"/>
              </a:ext>
            </a:extLst>
          </p:cNvPr>
          <p:cNvSpPr/>
          <p:nvPr/>
        </p:nvSpPr>
        <p:spPr>
          <a:xfrm>
            <a:off x="1024898" y="1501599"/>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Bins/Libs</a:t>
            </a:r>
          </a:p>
        </p:txBody>
      </p:sp>
      <p:sp>
        <p:nvSpPr>
          <p:cNvPr id="33" name="Rectangle 32">
            <a:extLst>
              <a:ext uri="{FF2B5EF4-FFF2-40B4-BE49-F238E27FC236}">
                <a16:creationId xmlns:a16="http://schemas.microsoft.com/office/drawing/2014/main" id="{EB18EEBB-CCF0-4680-93B9-587217D0C658}"/>
              </a:ext>
            </a:extLst>
          </p:cNvPr>
          <p:cNvSpPr/>
          <p:nvPr/>
        </p:nvSpPr>
        <p:spPr>
          <a:xfrm>
            <a:off x="1024898" y="1030043"/>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App 1</a:t>
            </a:r>
          </a:p>
        </p:txBody>
      </p:sp>
      <p:sp>
        <p:nvSpPr>
          <p:cNvPr id="34" name="Rectangle 33">
            <a:extLst>
              <a:ext uri="{FF2B5EF4-FFF2-40B4-BE49-F238E27FC236}">
                <a16:creationId xmlns:a16="http://schemas.microsoft.com/office/drawing/2014/main" id="{7B31AF15-3E05-4C54-80D2-A26FFAB5EAF4}"/>
              </a:ext>
            </a:extLst>
          </p:cNvPr>
          <p:cNvSpPr/>
          <p:nvPr/>
        </p:nvSpPr>
        <p:spPr>
          <a:xfrm>
            <a:off x="2662084" y="2347222"/>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Guest OS</a:t>
            </a:r>
          </a:p>
        </p:txBody>
      </p:sp>
      <p:sp>
        <p:nvSpPr>
          <p:cNvPr id="35" name="Rectangle 34">
            <a:extLst>
              <a:ext uri="{FF2B5EF4-FFF2-40B4-BE49-F238E27FC236}">
                <a16:creationId xmlns:a16="http://schemas.microsoft.com/office/drawing/2014/main" id="{43EB329F-FF07-4EF8-92F0-6E4EB503B003}"/>
              </a:ext>
            </a:extLst>
          </p:cNvPr>
          <p:cNvSpPr/>
          <p:nvPr/>
        </p:nvSpPr>
        <p:spPr>
          <a:xfrm>
            <a:off x="2662084" y="1485190"/>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Bins/Libs</a:t>
            </a:r>
          </a:p>
        </p:txBody>
      </p:sp>
      <p:sp>
        <p:nvSpPr>
          <p:cNvPr id="36" name="Rectangle 35">
            <a:extLst>
              <a:ext uri="{FF2B5EF4-FFF2-40B4-BE49-F238E27FC236}">
                <a16:creationId xmlns:a16="http://schemas.microsoft.com/office/drawing/2014/main" id="{59C4315D-655D-4F0D-8CD6-08D5A2E1A06B}"/>
              </a:ext>
            </a:extLst>
          </p:cNvPr>
          <p:cNvSpPr/>
          <p:nvPr/>
        </p:nvSpPr>
        <p:spPr>
          <a:xfrm>
            <a:off x="2662084" y="1013634"/>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App 2</a:t>
            </a:r>
          </a:p>
        </p:txBody>
      </p:sp>
      <p:sp>
        <p:nvSpPr>
          <p:cNvPr id="37" name="Rectangle 36">
            <a:extLst>
              <a:ext uri="{FF2B5EF4-FFF2-40B4-BE49-F238E27FC236}">
                <a16:creationId xmlns:a16="http://schemas.microsoft.com/office/drawing/2014/main" id="{8ED22620-2CD7-4F62-BAF2-34699A6D1908}"/>
              </a:ext>
            </a:extLst>
          </p:cNvPr>
          <p:cNvSpPr/>
          <p:nvPr/>
        </p:nvSpPr>
        <p:spPr>
          <a:xfrm>
            <a:off x="4299270" y="2341888"/>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Guest OS</a:t>
            </a:r>
          </a:p>
        </p:txBody>
      </p:sp>
      <p:sp>
        <p:nvSpPr>
          <p:cNvPr id="41" name="Rectangle 40">
            <a:extLst>
              <a:ext uri="{FF2B5EF4-FFF2-40B4-BE49-F238E27FC236}">
                <a16:creationId xmlns:a16="http://schemas.microsoft.com/office/drawing/2014/main" id="{4CB4D1B8-185C-48D3-8D17-EADCCC7E4185}"/>
              </a:ext>
            </a:extLst>
          </p:cNvPr>
          <p:cNvSpPr/>
          <p:nvPr/>
        </p:nvSpPr>
        <p:spPr>
          <a:xfrm>
            <a:off x="4306758" y="1474427"/>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Bins/Libs</a:t>
            </a:r>
          </a:p>
        </p:txBody>
      </p:sp>
      <p:sp>
        <p:nvSpPr>
          <p:cNvPr id="42" name="Rectangle 41">
            <a:extLst>
              <a:ext uri="{FF2B5EF4-FFF2-40B4-BE49-F238E27FC236}">
                <a16:creationId xmlns:a16="http://schemas.microsoft.com/office/drawing/2014/main" id="{C96BE880-D3CB-493C-AAD3-6B3A040C76D3}"/>
              </a:ext>
            </a:extLst>
          </p:cNvPr>
          <p:cNvSpPr/>
          <p:nvPr/>
        </p:nvSpPr>
        <p:spPr>
          <a:xfrm>
            <a:off x="4306758" y="1002870"/>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App 3</a:t>
            </a:r>
          </a:p>
        </p:txBody>
      </p:sp>
      <p:sp>
        <p:nvSpPr>
          <p:cNvPr id="47" name="Rectangle 46">
            <a:extLst>
              <a:ext uri="{FF2B5EF4-FFF2-40B4-BE49-F238E27FC236}">
                <a16:creationId xmlns:a16="http://schemas.microsoft.com/office/drawing/2014/main" id="{BEB80489-E54F-45FB-8083-9D4C7CAC632D}"/>
              </a:ext>
            </a:extLst>
          </p:cNvPr>
          <p:cNvSpPr/>
          <p:nvPr/>
        </p:nvSpPr>
        <p:spPr>
          <a:xfrm>
            <a:off x="6673636" y="2797361"/>
            <a:ext cx="1444410" cy="408382"/>
          </a:xfrm>
          <a:prstGeom prst="rect">
            <a:avLst/>
          </a:prstGeom>
          <a:solidFill>
            <a:srgbClr val="EF8E80"/>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48" name="Rectangle 47">
            <a:extLst>
              <a:ext uri="{FF2B5EF4-FFF2-40B4-BE49-F238E27FC236}">
                <a16:creationId xmlns:a16="http://schemas.microsoft.com/office/drawing/2014/main" id="{F9D12C13-DDA4-49A8-BFEB-822F550C5BB6}"/>
              </a:ext>
            </a:extLst>
          </p:cNvPr>
          <p:cNvSpPr/>
          <p:nvPr/>
        </p:nvSpPr>
        <p:spPr>
          <a:xfrm>
            <a:off x="8314567" y="2797361"/>
            <a:ext cx="1444410" cy="408382"/>
          </a:xfrm>
          <a:prstGeom prst="rect">
            <a:avLst/>
          </a:prstGeom>
          <a:solidFill>
            <a:srgbClr val="E64B36"/>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49" name="Rectangle 48">
            <a:extLst>
              <a:ext uri="{FF2B5EF4-FFF2-40B4-BE49-F238E27FC236}">
                <a16:creationId xmlns:a16="http://schemas.microsoft.com/office/drawing/2014/main" id="{9EBD903B-128E-4832-8851-481D8A1DCF8D}"/>
              </a:ext>
            </a:extLst>
          </p:cNvPr>
          <p:cNvSpPr/>
          <p:nvPr/>
        </p:nvSpPr>
        <p:spPr>
          <a:xfrm>
            <a:off x="9955497" y="2797361"/>
            <a:ext cx="1444410" cy="408382"/>
          </a:xfrm>
          <a:prstGeom prst="rect">
            <a:avLst/>
          </a:prstGeom>
          <a:solidFill>
            <a:srgbClr val="B52A17"/>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50" name="Rectangle 49">
            <a:extLst>
              <a:ext uri="{FF2B5EF4-FFF2-40B4-BE49-F238E27FC236}">
                <a16:creationId xmlns:a16="http://schemas.microsoft.com/office/drawing/2014/main" id="{2B6CD279-71D8-46B6-B706-355421659CB0}"/>
              </a:ext>
            </a:extLst>
          </p:cNvPr>
          <p:cNvSpPr/>
          <p:nvPr/>
        </p:nvSpPr>
        <p:spPr>
          <a:xfrm>
            <a:off x="6673636" y="2331300"/>
            <a:ext cx="1444410" cy="408382"/>
          </a:xfrm>
          <a:prstGeom prst="rect">
            <a:avLst/>
          </a:prstGeom>
          <a:solidFill>
            <a:srgbClr val="EF8E80"/>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51" name="Rectangle 50">
            <a:extLst>
              <a:ext uri="{FF2B5EF4-FFF2-40B4-BE49-F238E27FC236}">
                <a16:creationId xmlns:a16="http://schemas.microsoft.com/office/drawing/2014/main" id="{D42BF8AD-3EF1-441F-B07A-0B89C93453BC}"/>
              </a:ext>
            </a:extLst>
          </p:cNvPr>
          <p:cNvSpPr/>
          <p:nvPr/>
        </p:nvSpPr>
        <p:spPr>
          <a:xfrm>
            <a:off x="8314567" y="2331300"/>
            <a:ext cx="1444410" cy="408382"/>
          </a:xfrm>
          <a:prstGeom prst="rect">
            <a:avLst/>
          </a:prstGeom>
          <a:solidFill>
            <a:srgbClr val="E64B36"/>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52" name="Rectangle 51">
            <a:extLst>
              <a:ext uri="{FF2B5EF4-FFF2-40B4-BE49-F238E27FC236}">
                <a16:creationId xmlns:a16="http://schemas.microsoft.com/office/drawing/2014/main" id="{B9F24ED1-DDAF-4C53-AE55-BD90D0E88F55}"/>
              </a:ext>
            </a:extLst>
          </p:cNvPr>
          <p:cNvSpPr/>
          <p:nvPr/>
        </p:nvSpPr>
        <p:spPr>
          <a:xfrm>
            <a:off x="9955497" y="2331300"/>
            <a:ext cx="1444410" cy="408382"/>
          </a:xfrm>
          <a:prstGeom prst="rect">
            <a:avLst/>
          </a:prstGeom>
          <a:solidFill>
            <a:srgbClr val="B52A17"/>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53" name="Rectangle 52">
            <a:extLst>
              <a:ext uri="{FF2B5EF4-FFF2-40B4-BE49-F238E27FC236}">
                <a16:creationId xmlns:a16="http://schemas.microsoft.com/office/drawing/2014/main" id="{7429BE2F-6DE4-42D8-AC6F-1F59BB187A87}"/>
              </a:ext>
            </a:extLst>
          </p:cNvPr>
          <p:cNvSpPr/>
          <p:nvPr/>
        </p:nvSpPr>
        <p:spPr>
          <a:xfrm>
            <a:off x="6673636" y="2833446"/>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Bins/Libs</a:t>
            </a:r>
          </a:p>
        </p:txBody>
      </p:sp>
      <p:sp>
        <p:nvSpPr>
          <p:cNvPr id="54" name="Rectangle 53">
            <a:extLst>
              <a:ext uri="{FF2B5EF4-FFF2-40B4-BE49-F238E27FC236}">
                <a16:creationId xmlns:a16="http://schemas.microsoft.com/office/drawing/2014/main" id="{F889B45D-23FE-42D5-A899-A6B522A69ADA}"/>
              </a:ext>
            </a:extLst>
          </p:cNvPr>
          <p:cNvSpPr/>
          <p:nvPr/>
        </p:nvSpPr>
        <p:spPr>
          <a:xfrm>
            <a:off x="6673636" y="2361890"/>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App 1</a:t>
            </a:r>
          </a:p>
        </p:txBody>
      </p:sp>
      <p:sp>
        <p:nvSpPr>
          <p:cNvPr id="55" name="Rectangle 54">
            <a:extLst>
              <a:ext uri="{FF2B5EF4-FFF2-40B4-BE49-F238E27FC236}">
                <a16:creationId xmlns:a16="http://schemas.microsoft.com/office/drawing/2014/main" id="{4B5BF6F0-25D4-46DA-BE90-DBCBC9B5C2B9}"/>
              </a:ext>
            </a:extLst>
          </p:cNvPr>
          <p:cNvSpPr/>
          <p:nvPr/>
        </p:nvSpPr>
        <p:spPr>
          <a:xfrm>
            <a:off x="8310822" y="2817037"/>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Bins/Libs</a:t>
            </a:r>
          </a:p>
        </p:txBody>
      </p:sp>
      <p:sp>
        <p:nvSpPr>
          <p:cNvPr id="56" name="Rectangle 55">
            <a:extLst>
              <a:ext uri="{FF2B5EF4-FFF2-40B4-BE49-F238E27FC236}">
                <a16:creationId xmlns:a16="http://schemas.microsoft.com/office/drawing/2014/main" id="{E8003DBD-D70B-4ECB-869C-91F923770CDA}"/>
              </a:ext>
            </a:extLst>
          </p:cNvPr>
          <p:cNvSpPr/>
          <p:nvPr/>
        </p:nvSpPr>
        <p:spPr>
          <a:xfrm>
            <a:off x="8310822" y="2345481"/>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App 2</a:t>
            </a:r>
          </a:p>
        </p:txBody>
      </p:sp>
      <p:sp>
        <p:nvSpPr>
          <p:cNvPr id="57" name="Rectangle 56">
            <a:extLst>
              <a:ext uri="{FF2B5EF4-FFF2-40B4-BE49-F238E27FC236}">
                <a16:creationId xmlns:a16="http://schemas.microsoft.com/office/drawing/2014/main" id="{188A7705-1013-4DAE-AF99-E1A8832FA6C0}"/>
              </a:ext>
            </a:extLst>
          </p:cNvPr>
          <p:cNvSpPr/>
          <p:nvPr/>
        </p:nvSpPr>
        <p:spPr>
          <a:xfrm>
            <a:off x="9955497" y="2806274"/>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Bins/Libs</a:t>
            </a:r>
          </a:p>
        </p:txBody>
      </p:sp>
      <p:sp>
        <p:nvSpPr>
          <p:cNvPr id="58" name="Rectangle 57">
            <a:extLst>
              <a:ext uri="{FF2B5EF4-FFF2-40B4-BE49-F238E27FC236}">
                <a16:creationId xmlns:a16="http://schemas.microsoft.com/office/drawing/2014/main" id="{FA6E94CD-F527-4A52-B7B4-5D8235D061EA}"/>
              </a:ext>
            </a:extLst>
          </p:cNvPr>
          <p:cNvSpPr/>
          <p:nvPr/>
        </p:nvSpPr>
        <p:spPr>
          <a:xfrm>
            <a:off x="9955497" y="2334718"/>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App 3</a:t>
            </a:r>
          </a:p>
        </p:txBody>
      </p:sp>
      <p:sp>
        <p:nvSpPr>
          <p:cNvPr id="59" name="Rectangle 58">
            <a:extLst>
              <a:ext uri="{FF2B5EF4-FFF2-40B4-BE49-F238E27FC236}">
                <a16:creationId xmlns:a16="http://schemas.microsoft.com/office/drawing/2014/main" id="{0BDAF0EA-F847-496C-8FD7-C152542A4144}"/>
              </a:ext>
            </a:extLst>
          </p:cNvPr>
          <p:cNvSpPr/>
          <p:nvPr/>
        </p:nvSpPr>
        <p:spPr>
          <a:xfrm>
            <a:off x="6676029" y="3449859"/>
            <a:ext cx="4726269" cy="414353"/>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2040"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Container Engine</a:t>
            </a:r>
          </a:p>
        </p:txBody>
      </p:sp>
      <p:sp>
        <p:nvSpPr>
          <p:cNvPr id="60" name="Rectangle 59">
            <a:extLst>
              <a:ext uri="{FF2B5EF4-FFF2-40B4-BE49-F238E27FC236}">
                <a16:creationId xmlns:a16="http://schemas.microsoft.com/office/drawing/2014/main" id="{18D02B0D-07E8-41D8-BB4D-9FE1AD4F7942}"/>
              </a:ext>
            </a:extLst>
          </p:cNvPr>
          <p:cNvSpPr/>
          <p:nvPr/>
        </p:nvSpPr>
        <p:spPr>
          <a:xfrm>
            <a:off x="6676029" y="4300352"/>
            <a:ext cx="4726269" cy="414353"/>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2040"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Operating System</a:t>
            </a:r>
          </a:p>
        </p:txBody>
      </p:sp>
      <p:sp>
        <p:nvSpPr>
          <p:cNvPr id="61" name="Rectangle 60">
            <a:extLst>
              <a:ext uri="{FF2B5EF4-FFF2-40B4-BE49-F238E27FC236}">
                <a16:creationId xmlns:a16="http://schemas.microsoft.com/office/drawing/2014/main" id="{EA6C06EF-1E76-487A-BEF3-8DF9F20158BD}"/>
              </a:ext>
            </a:extLst>
          </p:cNvPr>
          <p:cNvSpPr/>
          <p:nvPr/>
        </p:nvSpPr>
        <p:spPr>
          <a:xfrm>
            <a:off x="2032868" y="106238"/>
            <a:ext cx="3273653" cy="531812"/>
          </a:xfrm>
          <a:prstGeom prst="rect">
            <a:avLst/>
          </a:prstGeom>
        </p:spPr>
        <p:txBody>
          <a:bodyPr wrap="none">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856" b="1"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Virtual Machines</a:t>
            </a:r>
          </a:p>
        </p:txBody>
      </p:sp>
      <p:sp>
        <p:nvSpPr>
          <p:cNvPr id="62" name="Rectangle 61">
            <a:extLst>
              <a:ext uri="{FF2B5EF4-FFF2-40B4-BE49-F238E27FC236}">
                <a16:creationId xmlns:a16="http://schemas.microsoft.com/office/drawing/2014/main" id="{0B98A039-152F-4025-A332-7B17FDF626BC}"/>
              </a:ext>
            </a:extLst>
          </p:cNvPr>
          <p:cNvSpPr/>
          <p:nvPr/>
        </p:nvSpPr>
        <p:spPr>
          <a:xfrm>
            <a:off x="7681606" y="106238"/>
            <a:ext cx="3573414" cy="531812"/>
          </a:xfrm>
          <a:prstGeom prst="rect">
            <a:avLst/>
          </a:prstGeom>
        </p:spPr>
        <p:txBody>
          <a:bodyPr wrap="none">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856" b="1"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Docker Containers</a:t>
            </a:r>
          </a:p>
        </p:txBody>
      </p:sp>
      <p:pic>
        <p:nvPicPr>
          <p:cNvPr id="63" name="Picture 62">
            <a:extLst>
              <a:ext uri="{FF2B5EF4-FFF2-40B4-BE49-F238E27FC236}">
                <a16:creationId xmlns:a16="http://schemas.microsoft.com/office/drawing/2014/main" id="{3934B237-6881-4AFE-8E79-07D19F893EE3}"/>
              </a:ext>
            </a:extLst>
          </p:cNvPr>
          <p:cNvPicPr>
            <a:picLocks noChangeAspect="1"/>
          </p:cNvPicPr>
          <p:nvPr/>
        </p:nvPicPr>
        <p:blipFill>
          <a:blip r:embed="rId3" cstate="print">
            <a:lum bright="70000" contrast="-70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3126185" y="5378345"/>
            <a:ext cx="537327" cy="537327"/>
          </a:xfrm>
          <a:prstGeom prst="rect">
            <a:avLst/>
          </a:prstGeom>
        </p:spPr>
      </p:pic>
      <p:pic>
        <p:nvPicPr>
          <p:cNvPr id="64" name="Picture 63">
            <a:extLst>
              <a:ext uri="{FF2B5EF4-FFF2-40B4-BE49-F238E27FC236}">
                <a16:creationId xmlns:a16="http://schemas.microsoft.com/office/drawing/2014/main" id="{F770F56E-9F64-4D88-9457-7F97584A0A24}"/>
              </a:ext>
            </a:extLst>
          </p:cNvPr>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3975626" y="5254310"/>
            <a:ext cx="770818" cy="688987"/>
          </a:xfrm>
          <a:prstGeom prst="rect">
            <a:avLst/>
          </a:prstGeom>
        </p:spPr>
      </p:pic>
      <p:pic>
        <p:nvPicPr>
          <p:cNvPr id="65" name="Picture 64">
            <a:extLst>
              <a:ext uri="{FF2B5EF4-FFF2-40B4-BE49-F238E27FC236}">
                <a16:creationId xmlns:a16="http://schemas.microsoft.com/office/drawing/2014/main" id="{6A21DFD5-0AEF-4BBE-B439-06D68D56B0D8}"/>
              </a:ext>
            </a:extLst>
          </p:cNvPr>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2066652" y="5280682"/>
            <a:ext cx="678476" cy="678476"/>
          </a:xfrm>
          <a:prstGeom prst="rect">
            <a:avLst/>
          </a:prstGeom>
        </p:spPr>
      </p:pic>
      <p:pic>
        <p:nvPicPr>
          <p:cNvPr id="66" name="Picture 65">
            <a:extLst>
              <a:ext uri="{FF2B5EF4-FFF2-40B4-BE49-F238E27FC236}">
                <a16:creationId xmlns:a16="http://schemas.microsoft.com/office/drawing/2014/main" id="{D0499DF6-5A87-4A37-B696-EEFB1450A1C4}"/>
              </a:ext>
            </a:extLst>
          </p:cNvPr>
          <p:cNvPicPr>
            <a:picLocks noChangeAspect="1"/>
          </p:cNvPicPr>
          <p:nvPr/>
        </p:nvPicPr>
        <p:blipFill>
          <a:blip r:embed="rId3" cstate="print">
            <a:lum bright="70000" contrast="-70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8805074" y="5385455"/>
            <a:ext cx="537327" cy="537327"/>
          </a:xfrm>
          <a:prstGeom prst="rect">
            <a:avLst/>
          </a:prstGeom>
        </p:spPr>
      </p:pic>
      <p:pic>
        <p:nvPicPr>
          <p:cNvPr id="67" name="Picture 66">
            <a:extLst>
              <a:ext uri="{FF2B5EF4-FFF2-40B4-BE49-F238E27FC236}">
                <a16:creationId xmlns:a16="http://schemas.microsoft.com/office/drawing/2014/main" id="{DCD76BC2-67B5-4852-85C4-C344E342013C}"/>
              </a:ext>
            </a:extLst>
          </p:cNvPr>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9654514" y="5261420"/>
            <a:ext cx="770818" cy="688987"/>
          </a:xfrm>
          <a:prstGeom prst="rect">
            <a:avLst/>
          </a:prstGeom>
        </p:spPr>
      </p:pic>
      <p:pic>
        <p:nvPicPr>
          <p:cNvPr id="68" name="Picture 67">
            <a:extLst>
              <a:ext uri="{FF2B5EF4-FFF2-40B4-BE49-F238E27FC236}">
                <a16:creationId xmlns:a16="http://schemas.microsoft.com/office/drawing/2014/main" id="{01812A06-079D-43A0-BBD7-C9BF9BFBFD2C}"/>
              </a:ext>
            </a:extLst>
          </p:cNvPr>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7745541" y="5287792"/>
            <a:ext cx="678476" cy="678476"/>
          </a:xfrm>
          <a:prstGeom prst="rect">
            <a:avLst/>
          </a:prstGeom>
        </p:spPr>
      </p:pic>
      <p:sp>
        <p:nvSpPr>
          <p:cNvPr id="69" name="Rectangle 68">
            <a:extLst>
              <a:ext uri="{FF2B5EF4-FFF2-40B4-BE49-F238E27FC236}">
                <a16:creationId xmlns:a16="http://schemas.microsoft.com/office/drawing/2014/main" id="{043E4F2A-C005-42FF-8B61-24611DF46303}"/>
              </a:ext>
            </a:extLst>
          </p:cNvPr>
          <p:cNvSpPr/>
          <p:nvPr/>
        </p:nvSpPr>
        <p:spPr>
          <a:xfrm>
            <a:off x="5149930" y="101927"/>
            <a:ext cx="2374368" cy="531812"/>
          </a:xfrm>
          <a:prstGeom prst="rect">
            <a:avLst/>
          </a:prstGeom>
        </p:spPr>
        <p:txBody>
          <a:bodyPr wrap="none">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856"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compared to</a:t>
            </a:r>
          </a:p>
        </p:txBody>
      </p:sp>
    </p:spTree>
    <p:extLst>
      <p:ext uri="{BB962C8B-B14F-4D97-AF65-F5344CB8AC3E}">
        <p14:creationId xmlns:p14="http://schemas.microsoft.com/office/powerpoint/2010/main" val="2154649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4">
            <a:extLst>
              <a:ext uri="{FF2B5EF4-FFF2-40B4-BE49-F238E27FC236}">
                <a16:creationId xmlns:a16="http://schemas.microsoft.com/office/drawing/2014/main" id="{A557ED61-312D-424C-8DC9-006CF72B5CF5}"/>
              </a:ext>
            </a:extLst>
          </p:cNvPr>
          <p:cNvSpPr>
            <a:spLocks noGrp="1"/>
          </p:cNvSpPr>
          <p:nvPr>
            <p:ph type="title"/>
          </p:nvPr>
        </p:nvSpPr>
        <p:spPr>
          <a:xfrm>
            <a:off x="274320" y="296898"/>
            <a:ext cx="11887518" cy="914365"/>
          </a:xfrm>
        </p:spPr>
        <p:txBody>
          <a:bodyPr/>
          <a:lstStyle/>
          <a:p>
            <a:r>
              <a:rPr lang="es-ES" dirty="0"/>
              <a:t>Docker Engine </a:t>
            </a:r>
            <a:r>
              <a:rPr lang="es-ES" dirty="0" err="1"/>
              <a:t>for</a:t>
            </a:r>
            <a:r>
              <a:rPr lang="es-ES" dirty="0"/>
              <a:t> Linux and Windows</a:t>
            </a:r>
            <a:endParaRPr lang="es-ES_tradnl" dirty="0"/>
          </a:p>
        </p:txBody>
      </p:sp>
      <p:sp>
        <p:nvSpPr>
          <p:cNvPr id="71" name="Slide Number Placeholder 3">
            <a:extLst>
              <a:ext uri="{FF2B5EF4-FFF2-40B4-BE49-F238E27FC236}">
                <a16:creationId xmlns:a16="http://schemas.microsoft.com/office/drawing/2014/main" id="{9D2803F5-355F-4992-B267-6BD22D44EE99}"/>
              </a:ext>
            </a:extLst>
          </p:cNvPr>
          <p:cNvSpPr>
            <a:spLocks noGrp="1"/>
          </p:cNvSpPr>
          <p:nvPr>
            <p:ph type="sldNum" sz="quarter" idx="12"/>
          </p:nvPr>
        </p:nvSpPr>
        <p:spPr>
          <a:xfrm>
            <a:off x="9328894" y="6407701"/>
            <a:ext cx="2798207" cy="372394"/>
          </a:xfrm>
        </p:spPr>
        <p:txBody>
          <a:bodyPr/>
          <a:lstStyle/>
          <a:p>
            <a:pPr marL="0" marR="0" lvl="0" indent="0" algn="r" defTabSz="932597" rtl="0" eaLnBrk="1" fontAlgn="auto" latinLnBrk="0" hangingPunct="1">
              <a:lnSpc>
                <a:spcPct val="100000"/>
              </a:lnSpc>
              <a:spcBef>
                <a:spcPts val="0"/>
              </a:spcBef>
              <a:spcAft>
                <a:spcPts val="0"/>
              </a:spcAft>
              <a:buClrTx/>
              <a:buSzTx/>
              <a:buFontTx/>
              <a:buNone/>
              <a:tabLst/>
              <a:defRPr/>
            </a:pPr>
            <a:fld id="{0A164282-434E-41D4-9582-783D542A7B68}" type="slidenum">
              <a:rPr kumimoji="0" lang="en-US" sz="1836" b="0" i="0" u="none" strike="noStrike" kern="0" cap="none" spc="0" normalizeH="0" baseline="0" noProof="0">
                <a:ln>
                  <a:noFill/>
                </a:ln>
                <a:solidFill>
                  <a:sysClr val="windowText" lastClr="000000"/>
                </a:solidFill>
                <a:effectLst/>
                <a:uLnTx/>
                <a:uFillTx/>
                <a:latin typeface="Calibri" panose="020F0502020204030204"/>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5</a:t>
            </a:fld>
            <a:endParaRPr kumimoji="0" lang="en-US" sz="1836"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pic>
        <p:nvPicPr>
          <p:cNvPr id="72" name="Image 1">
            <a:extLst>
              <a:ext uri="{FF2B5EF4-FFF2-40B4-BE49-F238E27FC236}">
                <a16:creationId xmlns:a16="http://schemas.microsoft.com/office/drawing/2014/main" id="{865BF477-712C-427B-8F09-9D9DA4482FC0}"/>
              </a:ext>
            </a:extLst>
          </p:cNvPr>
          <p:cNvPicPr>
            <a:picLocks noChangeAspect="1"/>
          </p:cNvPicPr>
          <p:nvPr/>
        </p:nvPicPr>
        <p:blipFill>
          <a:blip r:embed="rId3"/>
          <a:stretch>
            <a:fillRect/>
          </a:stretch>
        </p:blipFill>
        <p:spPr>
          <a:xfrm>
            <a:off x="1306497" y="1435469"/>
            <a:ext cx="9823163" cy="4748027"/>
          </a:xfrm>
          <a:prstGeom prst="rect">
            <a:avLst/>
          </a:prstGeom>
        </p:spPr>
      </p:pic>
    </p:spTree>
    <p:extLst>
      <p:ext uri="{BB962C8B-B14F-4D97-AF65-F5344CB8AC3E}">
        <p14:creationId xmlns:p14="http://schemas.microsoft.com/office/powerpoint/2010/main" val="1175315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CCB694C-1A4A-4981-A5EB-34BA061AEC81}"/>
              </a:ext>
            </a:extLst>
          </p:cNvPr>
          <p:cNvSpPr txBox="1">
            <a:spLocks/>
          </p:cNvSpPr>
          <p:nvPr/>
        </p:nvSpPr>
        <p:spPr>
          <a:xfrm>
            <a:off x="367015" y="36107"/>
            <a:ext cx="15850503" cy="1223433"/>
          </a:xfrm>
          <a:prstGeom prst="rect">
            <a:avLst/>
          </a:prstGeom>
        </p:spPr>
        <p:txBody>
          <a:bodyPr vert="horz" wrap="square" lIns="198955" tIns="124347" rIns="198955" bIns="124347"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1243387"/>
            <a:r>
              <a:rPr lang="en-US" sz="4896" spc="-102" dirty="0">
                <a:solidFill>
                  <a:schemeClr val="tx1"/>
                </a:solidFill>
                <a:latin typeface="Open Sans" panose="020B0606030504020204" pitchFamily="34" charset="0"/>
                <a:ea typeface="Open Sans" panose="020B0606030504020204" pitchFamily="34" charset="0"/>
                <a:cs typeface="Open Sans" panose="020B0606030504020204" pitchFamily="34" charset="0"/>
              </a:rPr>
              <a:t>Running Containers on Windows</a:t>
            </a:r>
          </a:p>
        </p:txBody>
      </p:sp>
      <p:grpSp>
        <p:nvGrpSpPr>
          <p:cNvPr id="8" name="Group 7">
            <a:extLst>
              <a:ext uri="{FF2B5EF4-FFF2-40B4-BE49-F238E27FC236}">
                <a16:creationId xmlns:a16="http://schemas.microsoft.com/office/drawing/2014/main" id="{0B289936-FD17-469E-91D5-DBBAFA04E6B5}"/>
              </a:ext>
            </a:extLst>
          </p:cNvPr>
          <p:cNvGrpSpPr/>
          <p:nvPr/>
        </p:nvGrpSpPr>
        <p:grpSpPr>
          <a:xfrm>
            <a:off x="4793580" y="3011912"/>
            <a:ext cx="2862192" cy="2921975"/>
            <a:chOff x="1238917" y="2953123"/>
            <a:chExt cx="2806325" cy="2864942"/>
          </a:xfrm>
        </p:grpSpPr>
        <p:sp>
          <p:nvSpPr>
            <p:cNvPr id="9" name="Rectangle 8">
              <a:extLst>
                <a:ext uri="{FF2B5EF4-FFF2-40B4-BE49-F238E27FC236}">
                  <a16:creationId xmlns:a16="http://schemas.microsoft.com/office/drawing/2014/main" id="{6A3AB422-05B1-480D-B9C0-F06122369334}"/>
                </a:ext>
              </a:extLst>
            </p:cNvPr>
            <p:cNvSpPr/>
            <p:nvPr/>
          </p:nvSpPr>
          <p:spPr bwMode="auto">
            <a:xfrm>
              <a:off x="1238917" y="4933961"/>
              <a:ext cx="2806325" cy="884104"/>
            </a:xfrm>
            <a:prstGeom prst="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720" dirty="0">
                  <a:gradFill>
                    <a:gsLst>
                      <a:gs pos="0">
                        <a:srgbClr val="FFFFFF"/>
                      </a:gs>
                      <a:gs pos="100000">
                        <a:srgbClr val="FFFFFF"/>
                      </a:gs>
                    </a:gsLst>
                    <a:lin ang="5400000" scaled="0"/>
                  </a:gradFill>
                  <a:latin typeface="Open Sans" panose="020B0606030504020204" pitchFamily="34" charset="0"/>
                  <a:ea typeface="Open Sans" panose="020B0606030504020204" pitchFamily="34" charset="0"/>
                  <a:cs typeface="Open Sans" panose="020B0606030504020204" pitchFamily="34" charset="0"/>
                </a:rPr>
                <a:t>Windows Kernel</a:t>
              </a:r>
            </a:p>
          </p:txBody>
        </p:sp>
        <p:sp>
          <p:nvSpPr>
            <p:cNvPr id="10" name="Rectangle 9">
              <a:extLst>
                <a:ext uri="{FF2B5EF4-FFF2-40B4-BE49-F238E27FC236}">
                  <a16:creationId xmlns:a16="http://schemas.microsoft.com/office/drawing/2014/main" id="{76B03754-F79D-41FC-A0D7-5A473BAD786A}"/>
                </a:ext>
              </a:extLst>
            </p:cNvPr>
            <p:cNvSpPr/>
            <p:nvPr/>
          </p:nvSpPr>
          <p:spPr bwMode="auto">
            <a:xfrm>
              <a:off x="1238917" y="2953123"/>
              <a:ext cx="2806325" cy="1894396"/>
            </a:xfrm>
            <a:prstGeom prst="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243770" tIns="195015" rIns="243770" bIns="195015" numCol="1" spcCol="0" rtlCol="0" fromWordArt="0" anchor="t" anchorCtr="0" forceAA="0" compatLnSpc="1">
              <a:prstTxWarp prst="textNoShape">
                <a:avLst/>
              </a:prstTxWarp>
              <a:noAutofit/>
            </a:bodyPr>
            <a:lstStyle/>
            <a:p>
              <a:pPr algn="ctr" defTabSz="1242788" fontAlgn="base">
                <a:lnSpc>
                  <a:spcPct val="90000"/>
                </a:lnSpc>
                <a:spcBef>
                  <a:spcPct val="0"/>
                </a:spcBef>
                <a:spcAft>
                  <a:spcPct val="0"/>
                </a:spcAft>
              </a:pPr>
              <a:r>
                <a:rPr lang="en-US" sz="2448">
                  <a:gradFill>
                    <a:gsLst>
                      <a:gs pos="0">
                        <a:srgbClr val="FFFFFF"/>
                      </a:gs>
                      <a:gs pos="100000">
                        <a:srgbClr val="FFFFFF"/>
                      </a:gs>
                    </a:gsLst>
                    <a:lin ang="5400000" scaled="0"/>
                  </a:gradFill>
                  <a:latin typeface="Open Sans" panose="020B0606030504020204" pitchFamily="34" charset="0"/>
                  <a:ea typeface="Open Sans" panose="020B0606030504020204" pitchFamily="34" charset="0"/>
                  <a:cs typeface="Open Sans" panose="020B0606030504020204" pitchFamily="34" charset="0"/>
                </a:rPr>
                <a:t>Windows Server Container</a:t>
              </a:r>
            </a:p>
          </p:txBody>
        </p:sp>
        <p:sp>
          <p:nvSpPr>
            <p:cNvPr id="11" name="Rectangle 10">
              <a:extLst>
                <a:ext uri="{FF2B5EF4-FFF2-40B4-BE49-F238E27FC236}">
                  <a16:creationId xmlns:a16="http://schemas.microsoft.com/office/drawing/2014/main" id="{77FB5210-0EBF-4262-8B99-E867DF120601}"/>
                </a:ext>
              </a:extLst>
            </p:cNvPr>
            <p:cNvSpPr/>
            <p:nvPr/>
          </p:nvSpPr>
          <p:spPr bwMode="auto">
            <a:xfrm>
              <a:off x="2106854" y="3923669"/>
              <a:ext cx="1097280" cy="799815"/>
            </a:xfrm>
            <a:prstGeom prst="rect">
              <a:avLst/>
            </a:prstGeom>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175">
                  <a:solidFill>
                    <a:srgbClr val="00B0F0"/>
                  </a:solidFill>
                  <a:latin typeface="Open Sans" panose="020B0606030504020204" pitchFamily="34" charset="0"/>
                  <a:ea typeface="Open Sans" panose="020B0606030504020204" pitchFamily="34" charset="0"/>
                  <a:cs typeface="Open Sans" panose="020B0606030504020204" pitchFamily="34" charset="0"/>
                </a:rPr>
                <a:t>App</a:t>
              </a:r>
            </a:p>
          </p:txBody>
        </p:sp>
      </p:grpSp>
    </p:spTree>
    <p:extLst>
      <p:ext uri="{BB962C8B-B14F-4D97-AF65-F5344CB8AC3E}">
        <p14:creationId xmlns:p14="http://schemas.microsoft.com/office/powerpoint/2010/main" val="1093823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582D5BB-C53E-4712-9029-AE959293EE73}"/>
              </a:ext>
            </a:extLst>
          </p:cNvPr>
          <p:cNvSpPr txBox="1">
            <a:spLocks/>
          </p:cNvSpPr>
          <p:nvPr/>
        </p:nvSpPr>
        <p:spPr>
          <a:xfrm>
            <a:off x="367015" y="36107"/>
            <a:ext cx="15850503" cy="1223433"/>
          </a:xfrm>
          <a:prstGeom prst="rect">
            <a:avLst/>
          </a:prstGeom>
        </p:spPr>
        <p:txBody>
          <a:bodyPr vert="horz" wrap="square" lIns="198955" tIns="124347" rIns="198955" bIns="124347"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1243387"/>
            <a:r>
              <a:rPr lang="en-US" sz="4896" spc="-102" dirty="0">
                <a:solidFill>
                  <a:schemeClr val="tx1"/>
                </a:solidFill>
                <a:latin typeface="Open Sans" panose="020B0606030504020204" pitchFamily="34" charset="0"/>
                <a:ea typeface="Open Sans" panose="020B0606030504020204" pitchFamily="34" charset="0"/>
                <a:cs typeface="Open Sans" panose="020B0606030504020204" pitchFamily="34" charset="0"/>
              </a:rPr>
              <a:t>Running Containers on Windows</a:t>
            </a:r>
          </a:p>
        </p:txBody>
      </p:sp>
      <p:grpSp>
        <p:nvGrpSpPr>
          <p:cNvPr id="14" name="Group 13">
            <a:extLst>
              <a:ext uri="{FF2B5EF4-FFF2-40B4-BE49-F238E27FC236}">
                <a16:creationId xmlns:a16="http://schemas.microsoft.com/office/drawing/2014/main" id="{0A23A3D5-B4CA-4721-B272-A6E38F5D58C3}"/>
              </a:ext>
            </a:extLst>
          </p:cNvPr>
          <p:cNvGrpSpPr/>
          <p:nvPr/>
        </p:nvGrpSpPr>
        <p:grpSpPr>
          <a:xfrm>
            <a:off x="6034965" y="1115399"/>
            <a:ext cx="3322472" cy="4691983"/>
            <a:chOff x="4126982" y="1093629"/>
            <a:chExt cx="3257621" cy="4498932"/>
          </a:xfrm>
        </p:grpSpPr>
        <p:sp>
          <p:nvSpPr>
            <p:cNvPr id="15" name="Rectangle 14">
              <a:extLst>
                <a:ext uri="{FF2B5EF4-FFF2-40B4-BE49-F238E27FC236}">
                  <a16:creationId xmlns:a16="http://schemas.microsoft.com/office/drawing/2014/main" id="{FBACB7F3-EE03-452C-ADC4-1882147EBA90}"/>
                </a:ext>
              </a:extLst>
            </p:cNvPr>
            <p:cNvSpPr/>
            <p:nvPr/>
          </p:nvSpPr>
          <p:spPr bwMode="auto">
            <a:xfrm>
              <a:off x="4126982" y="1093629"/>
              <a:ext cx="3257621" cy="449893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770" tIns="195015" rIns="243770" bIns="195015" numCol="1" spcCol="0" rtlCol="0" fromWordArt="0" anchor="t" anchorCtr="0" forceAA="0" compatLnSpc="1">
              <a:prstTxWarp prst="textNoShape">
                <a:avLst/>
              </a:prstTxWarp>
              <a:noAutofit/>
            </a:bodyPr>
            <a:lstStyle/>
            <a:p>
              <a:pPr algn="ctr" defTabSz="1242788" fontAlgn="base">
                <a:lnSpc>
                  <a:spcPct val="90000"/>
                </a:lnSpc>
                <a:spcBef>
                  <a:spcPct val="0"/>
                </a:spcBef>
                <a:spcAft>
                  <a:spcPct val="0"/>
                </a:spcAft>
              </a:pPr>
              <a:r>
                <a:rPr lang="en-US" sz="2667">
                  <a:solidFill>
                    <a:srgbClr val="FFFFFF"/>
                  </a:solidFill>
                  <a:latin typeface="Open Sans" panose="020B0606030504020204" pitchFamily="34" charset="0"/>
                  <a:ea typeface="Open Sans" panose="020B0606030504020204" pitchFamily="34" charset="0"/>
                  <a:cs typeface="Open Sans" panose="020B0606030504020204" pitchFamily="34" charset="0"/>
                </a:rPr>
                <a:t>Hyper-V Isolation</a:t>
              </a:r>
            </a:p>
          </p:txBody>
        </p:sp>
        <p:sp>
          <p:nvSpPr>
            <p:cNvPr id="16" name="Rounded Rectangle 7">
              <a:extLst>
                <a:ext uri="{FF2B5EF4-FFF2-40B4-BE49-F238E27FC236}">
                  <a16:creationId xmlns:a16="http://schemas.microsoft.com/office/drawing/2014/main" id="{BFFA0965-8BB6-43FA-9401-64DBA1F1AD74}"/>
                </a:ext>
              </a:extLst>
            </p:cNvPr>
            <p:cNvSpPr/>
            <p:nvPr/>
          </p:nvSpPr>
          <p:spPr bwMode="auto">
            <a:xfrm>
              <a:off x="4237529" y="1745128"/>
              <a:ext cx="3019576" cy="3746719"/>
            </a:xfrm>
            <a:prstGeom prst="roundRect">
              <a:avLst>
                <a:gd name="adj" fmla="val 2213"/>
              </a:avLst>
            </a:prstGeom>
            <a:ln>
              <a:solidFill>
                <a:srgbClr val="00B0F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243770" tIns="195015" rIns="243770" bIns="195015" numCol="1" spcCol="0" rtlCol="0" fromWordArt="0" anchor="t" anchorCtr="0" forceAA="0" compatLnSpc="1">
              <a:prstTxWarp prst="textNoShape">
                <a:avLst/>
              </a:prstTxWarp>
              <a:noAutofit/>
            </a:bodyPr>
            <a:lstStyle/>
            <a:p>
              <a:pPr algn="ctr" defTabSz="1242788" fontAlgn="base">
                <a:lnSpc>
                  <a:spcPct val="90000"/>
                </a:lnSpc>
                <a:spcBef>
                  <a:spcPct val="0"/>
                </a:spcBef>
                <a:spcAft>
                  <a:spcPct val="0"/>
                </a:spcAft>
              </a:pPr>
              <a:r>
                <a:rPr lang="en-US" sz="2720">
                  <a:solidFill>
                    <a:srgbClr val="00B0F0"/>
                  </a:solidFill>
                  <a:latin typeface="Open Sans" panose="020B0606030504020204" pitchFamily="34" charset="0"/>
                  <a:ea typeface="Open Sans" panose="020B0606030504020204" pitchFamily="34" charset="0"/>
                  <a:cs typeface="Open Sans" panose="020B0606030504020204" pitchFamily="34" charset="0"/>
                </a:rPr>
                <a:t>Virtual Machine</a:t>
              </a:r>
              <a:br>
                <a:rPr lang="en-US" sz="3199">
                  <a:solidFill>
                    <a:srgbClr val="00B0F0"/>
                  </a:solidFill>
                  <a:latin typeface="Open Sans" panose="020B0606030504020204" pitchFamily="34" charset="0"/>
                  <a:ea typeface="Open Sans" panose="020B0606030504020204" pitchFamily="34" charset="0"/>
                  <a:cs typeface="Open Sans" panose="020B0606030504020204" pitchFamily="34" charset="0"/>
                </a:rPr>
              </a:br>
              <a:r>
                <a:rPr lang="en-US" sz="2131" i="1">
                  <a:solidFill>
                    <a:srgbClr val="00B0F0"/>
                  </a:solidFill>
                  <a:latin typeface="Open Sans" panose="020B0606030504020204" pitchFamily="34" charset="0"/>
                  <a:ea typeface="Open Sans" panose="020B0606030504020204" pitchFamily="34" charset="0"/>
                  <a:cs typeface="Open Sans" panose="020B0606030504020204" pitchFamily="34" charset="0"/>
                </a:rPr>
                <a:t>Optimized for Containers</a:t>
              </a:r>
              <a:endParaRPr lang="en-US" sz="3199" i="1">
                <a:solidFill>
                  <a:srgbClr val="00B0F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Rectangle 16">
              <a:extLst>
                <a:ext uri="{FF2B5EF4-FFF2-40B4-BE49-F238E27FC236}">
                  <a16:creationId xmlns:a16="http://schemas.microsoft.com/office/drawing/2014/main" id="{AF87018C-71A3-4904-9AAE-7FFC2A69F1C7}"/>
                </a:ext>
              </a:extLst>
            </p:cNvPr>
            <p:cNvSpPr/>
            <p:nvPr/>
          </p:nvSpPr>
          <p:spPr bwMode="auto">
            <a:xfrm>
              <a:off x="4353174" y="4933960"/>
              <a:ext cx="2792366" cy="452237"/>
            </a:xfrm>
            <a:prstGeom prst="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Open Sans" panose="020B0606030504020204" pitchFamily="34" charset="0"/>
                  <a:ea typeface="Open Sans" panose="020B0606030504020204" pitchFamily="34" charset="0"/>
                  <a:cs typeface="Open Sans" panose="020B0606030504020204" pitchFamily="34" charset="0"/>
                </a:rPr>
                <a:t>Windows Kernel</a:t>
              </a:r>
            </a:p>
          </p:txBody>
        </p:sp>
        <p:sp>
          <p:nvSpPr>
            <p:cNvPr id="18" name="Rectangle 17">
              <a:extLst>
                <a:ext uri="{FF2B5EF4-FFF2-40B4-BE49-F238E27FC236}">
                  <a16:creationId xmlns:a16="http://schemas.microsoft.com/office/drawing/2014/main" id="{C63DD29C-096B-4ED6-B8D3-2171A266954B}"/>
                </a:ext>
              </a:extLst>
            </p:cNvPr>
            <p:cNvSpPr/>
            <p:nvPr/>
          </p:nvSpPr>
          <p:spPr bwMode="auto">
            <a:xfrm>
              <a:off x="4353174" y="2953121"/>
              <a:ext cx="2792366" cy="1941101"/>
            </a:xfrm>
            <a:prstGeom prst="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243770" tIns="195015" rIns="243770" bIns="195015" numCol="1" spcCol="0" rtlCol="0" fromWordArt="0" anchor="t" anchorCtr="0" forceAA="0" compatLnSpc="1">
              <a:prstTxWarp prst="textNoShape">
                <a:avLst/>
              </a:prstTxWarp>
              <a:noAutofit/>
            </a:bodyPr>
            <a:lstStyle/>
            <a:p>
              <a:pPr algn="ctr" defTabSz="1242788" fontAlgn="base">
                <a:lnSpc>
                  <a:spcPct val="90000"/>
                </a:lnSpc>
                <a:spcBef>
                  <a:spcPct val="0"/>
                </a:spcBef>
                <a:spcAft>
                  <a:spcPct val="0"/>
                </a:spcAft>
              </a:pPr>
              <a:r>
                <a:rPr lang="en-US" sz="2448">
                  <a:gradFill>
                    <a:gsLst>
                      <a:gs pos="0">
                        <a:srgbClr val="FFFFFF"/>
                      </a:gs>
                      <a:gs pos="100000">
                        <a:srgbClr val="FFFFFF"/>
                      </a:gs>
                    </a:gsLst>
                    <a:lin ang="5400000" scaled="0"/>
                  </a:gradFill>
                  <a:latin typeface="Open Sans" panose="020B0606030504020204" pitchFamily="34" charset="0"/>
                  <a:ea typeface="Open Sans" panose="020B0606030504020204" pitchFamily="34" charset="0"/>
                  <a:cs typeface="Open Sans" panose="020B0606030504020204" pitchFamily="34" charset="0"/>
                </a:rPr>
                <a:t>Windows Server Container</a:t>
              </a:r>
            </a:p>
          </p:txBody>
        </p:sp>
        <p:sp>
          <p:nvSpPr>
            <p:cNvPr id="19" name="Rectangle 18">
              <a:extLst>
                <a:ext uri="{FF2B5EF4-FFF2-40B4-BE49-F238E27FC236}">
                  <a16:creationId xmlns:a16="http://schemas.microsoft.com/office/drawing/2014/main" id="{C8B7C41A-C480-4A3B-ACB9-6C8DB0526BFA}"/>
                </a:ext>
              </a:extLst>
            </p:cNvPr>
            <p:cNvSpPr/>
            <p:nvPr/>
          </p:nvSpPr>
          <p:spPr bwMode="auto">
            <a:xfrm>
              <a:off x="5207152" y="3923668"/>
              <a:ext cx="1097280" cy="799815"/>
            </a:xfrm>
            <a:prstGeom prst="rect">
              <a:avLst/>
            </a:prstGeom>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175">
                  <a:solidFill>
                    <a:srgbClr val="00B0F0"/>
                  </a:solidFill>
                  <a:latin typeface="Open Sans" panose="020B0606030504020204" pitchFamily="34" charset="0"/>
                  <a:ea typeface="Open Sans" panose="020B0606030504020204" pitchFamily="34" charset="0"/>
                  <a:cs typeface="Open Sans" panose="020B0606030504020204" pitchFamily="34" charset="0"/>
                </a:rPr>
                <a:t>App</a:t>
              </a:r>
            </a:p>
          </p:txBody>
        </p:sp>
      </p:grpSp>
      <p:sp>
        <p:nvSpPr>
          <p:cNvPr id="20" name="Rectangle 19">
            <a:extLst>
              <a:ext uri="{FF2B5EF4-FFF2-40B4-BE49-F238E27FC236}">
                <a16:creationId xmlns:a16="http://schemas.microsoft.com/office/drawing/2014/main" id="{016E87B1-5588-4DC4-8F00-3FB47360352B}"/>
              </a:ext>
            </a:extLst>
          </p:cNvPr>
          <p:cNvSpPr/>
          <p:nvPr/>
        </p:nvSpPr>
        <p:spPr bwMode="auto">
          <a:xfrm>
            <a:off x="3093898" y="5910875"/>
            <a:ext cx="6263539" cy="695313"/>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667">
                <a:gradFill>
                  <a:gsLst>
                    <a:gs pos="0">
                      <a:srgbClr val="FFFFFF"/>
                    </a:gs>
                    <a:gs pos="100000">
                      <a:srgbClr val="FFFFFF"/>
                    </a:gs>
                  </a:gsLst>
                  <a:lin ang="5400000" scaled="0"/>
                </a:gradFill>
                <a:latin typeface="Open Sans" panose="020B0606030504020204" pitchFamily="34" charset="0"/>
                <a:ea typeface="Open Sans" panose="020B0606030504020204" pitchFamily="34" charset="0"/>
                <a:cs typeface="Open Sans" panose="020B0606030504020204" pitchFamily="34" charset="0"/>
              </a:rPr>
              <a:t>Hyper-V Hypervisor</a:t>
            </a:r>
          </a:p>
        </p:txBody>
      </p:sp>
      <p:grpSp>
        <p:nvGrpSpPr>
          <p:cNvPr id="21" name="Group 20">
            <a:extLst>
              <a:ext uri="{FF2B5EF4-FFF2-40B4-BE49-F238E27FC236}">
                <a16:creationId xmlns:a16="http://schemas.microsoft.com/office/drawing/2014/main" id="{DA721979-B882-4D28-AE15-65D04764A16B}"/>
              </a:ext>
            </a:extLst>
          </p:cNvPr>
          <p:cNvGrpSpPr/>
          <p:nvPr/>
        </p:nvGrpSpPr>
        <p:grpSpPr>
          <a:xfrm>
            <a:off x="3089406" y="3011912"/>
            <a:ext cx="2862192" cy="2795471"/>
            <a:chOff x="1238917" y="2953123"/>
            <a:chExt cx="2806325" cy="2740907"/>
          </a:xfrm>
        </p:grpSpPr>
        <p:sp>
          <p:nvSpPr>
            <p:cNvPr id="22" name="Rectangle 21">
              <a:extLst>
                <a:ext uri="{FF2B5EF4-FFF2-40B4-BE49-F238E27FC236}">
                  <a16:creationId xmlns:a16="http://schemas.microsoft.com/office/drawing/2014/main" id="{D6B19DBE-192D-4A5C-9427-EF7C197AAA07}"/>
                </a:ext>
              </a:extLst>
            </p:cNvPr>
            <p:cNvSpPr/>
            <p:nvPr/>
          </p:nvSpPr>
          <p:spPr bwMode="auto">
            <a:xfrm>
              <a:off x="1238917" y="4933961"/>
              <a:ext cx="2806325" cy="760069"/>
            </a:xfrm>
            <a:prstGeom prst="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Open Sans" panose="020B0606030504020204" pitchFamily="34" charset="0"/>
                  <a:ea typeface="Open Sans" panose="020B0606030504020204" pitchFamily="34" charset="0"/>
                  <a:cs typeface="Open Sans" panose="020B0606030504020204" pitchFamily="34" charset="0"/>
                </a:rPr>
                <a:t>Windows Kernel</a:t>
              </a:r>
            </a:p>
          </p:txBody>
        </p:sp>
        <p:sp>
          <p:nvSpPr>
            <p:cNvPr id="23" name="Rectangle 22">
              <a:extLst>
                <a:ext uri="{FF2B5EF4-FFF2-40B4-BE49-F238E27FC236}">
                  <a16:creationId xmlns:a16="http://schemas.microsoft.com/office/drawing/2014/main" id="{B0FE54F7-05DB-44BE-B699-8F8189F033D5}"/>
                </a:ext>
              </a:extLst>
            </p:cNvPr>
            <p:cNvSpPr/>
            <p:nvPr/>
          </p:nvSpPr>
          <p:spPr bwMode="auto">
            <a:xfrm>
              <a:off x="1238917" y="2953123"/>
              <a:ext cx="2806325" cy="1894396"/>
            </a:xfrm>
            <a:prstGeom prst="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243770" tIns="195015" rIns="243770" bIns="195015" numCol="1" spcCol="0" rtlCol="0" fromWordArt="0" anchor="t" anchorCtr="0" forceAA="0" compatLnSpc="1">
              <a:prstTxWarp prst="textNoShape">
                <a:avLst/>
              </a:prstTxWarp>
              <a:noAutofit/>
            </a:bodyPr>
            <a:lstStyle/>
            <a:p>
              <a:pPr algn="ctr" defTabSz="1242788" fontAlgn="base">
                <a:lnSpc>
                  <a:spcPct val="90000"/>
                </a:lnSpc>
                <a:spcBef>
                  <a:spcPct val="0"/>
                </a:spcBef>
                <a:spcAft>
                  <a:spcPct val="0"/>
                </a:spcAft>
              </a:pPr>
              <a:r>
                <a:rPr lang="en-US" sz="2448">
                  <a:gradFill>
                    <a:gsLst>
                      <a:gs pos="0">
                        <a:srgbClr val="FFFFFF"/>
                      </a:gs>
                      <a:gs pos="100000">
                        <a:srgbClr val="FFFFFF"/>
                      </a:gs>
                    </a:gsLst>
                    <a:lin ang="5400000" scaled="0"/>
                  </a:gradFill>
                  <a:latin typeface="Open Sans" panose="020B0606030504020204" pitchFamily="34" charset="0"/>
                  <a:ea typeface="Open Sans" panose="020B0606030504020204" pitchFamily="34" charset="0"/>
                  <a:cs typeface="Open Sans" panose="020B0606030504020204" pitchFamily="34" charset="0"/>
                </a:rPr>
                <a:t>Windows Server Container</a:t>
              </a:r>
            </a:p>
          </p:txBody>
        </p:sp>
        <p:sp>
          <p:nvSpPr>
            <p:cNvPr id="24" name="Rectangle 23">
              <a:extLst>
                <a:ext uri="{FF2B5EF4-FFF2-40B4-BE49-F238E27FC236}">
                  <a16:creationId xmlns:a16="http://schemas.microsoft.com/office/drawing/2014/main" id="{C2C68C1F-7C72-47EB-BDF7-6C1D474C9A5D}"/>
                </a:ext>
              </a:extLst>
            </p:cNvPr>
            <p:cNvSpPr/>
            <p:nvPr/>
          </p:nvSpPr>
          <p:spPr bwMode="auto">
            <a:xfrm>
              <a:off x="2106854" y="3923669"/>
              <a:ext cx="1097280" cy="799815"/>
            </a:xfrm>
            <a:prstGeom prst="rect">
              <a:avLst/>
            </a:prstGeom>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175">
                  <a:solidFill>
                    <a:srgbClr val="00B0F0"/>
                  </a:solidFill>
                  <a:latin typeface="Open Sans" panose="020B0606030504020204" pitchFamily="34" charset="0"/>
                  <a:ea typeface="Open Sans" panose="020B0606030504020204" pitchFamily="34" charset="0"/>
                  <a:cs typeface="Open Sans" panose="020B0606030504020204" pitchFamily="34" charset="0"/>
                </a:rPr>
                <a:t>App</a:t>
              </a:r>
            </a:p>
          </p:txBody>
        </p:sp>
      </p:grpSp>
    </p:spTree>
    <p:extLst>
      <p:ext uri="{BB962C8B-B14F-4D97-AF65-F5344CB8AC3E}">
        <p14:creationId xmlns:p14="http://schemas.microsoft.com/office/powerpoint/2010/main" val="357234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a:extLst>
              <a:ext uri="{FF2B5EF4-FFF2-40B4-BE49-F238E27FC236}">
                <a16:creationId xmlns:a16="http://schemas.microsoft.com/office/drawing/2014/main" id="{A5276545-DDD3-4E9D-B1A6-4B18FE4F47A0}"/>
              </a:ext>
            </a:extLst>
          </p:cNvPr>
          <p:cNvSpPr txBox="1">
            <a:spLocks/>
          </p:cNvSpPr>
          <p:nvPr/>
        </p:nvSpPr>
        <p:spPr>
          <a:xfrm>
            <a:off x="367015" y="36107"/>
            <a:ext cx="15850503" cy="1223433"/>
          </a:xfrm>
          <a:prstGeom prst="rect">
            <a:avLst/>
          </a:prstGeom>
        </p:spPr>
        <p:txBody>
          <a:bodyPr vert="horz" wrap="square" lIns="198955" tIns="124347" rIns="198955" bIns="124347"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1243387"/>
            <a:r>
              <a:rPr lang="en-US" sz="4896" spc="-102" dirty="0">
                <a:solidFill>
                  <a:schemeClr val="tx1"/>
                </a:solidFill>
                <a:latin typeface="Open Sans" panose="020B0606030504020204" pitchFamily="34" charset="0"/>
                <a:ea typeface="Open Sans" panose="020B0606030504020204" pitchFamily="34" charset="0"/>
                <a:cs typeface="Open Sans" panose="020B0606030504020204" pitchFamily="34" charset="0"/>
              </a:rPr>
              <a:t>Running Containers on Windows</a:t>
            </a:r>
          </a:p>
        </p:txBody>
      </p:sp>
      <p:grpSp>
        <p:nvGrpSpPr>
          <p:cNvPr id="26" name="Group 25">
            <a:extLst>
              <a:ext uri="{FF2B5EF4-FFF2-40B4-BE49-F238E27FC236}">
                <a16:creationId xmlns:a16="http://schemas.microsoft.com/office/drawing/2014/main" id="{C15FCDE8-C76B-4D5D-ACFC-AE35D072D901}"/>
              </a:ext>
            </a:extLst>
          </p:cNvPr>
          <p:cNvGrpSpPr/>
          <p:nvPr/>
        </p:nvGrpSpPr>
        <p:grpSpPr>
          <a:xfrm>
            <a:off x="4210021" y="1115400"/>
            <a:ext cx="3322472" cy="4588494"/>
            <a:chOff x="4126982" y="1093629"/>
            <a:chExt cx="3257621" cy="4498932"/>
          </a:xfrm>
        </p:grpSpPr>
        <p:sp>
          <p:nvSpPr>
            <p:cNvPr id="27" name="Rectangle 26">
              <a:extLst>
                <a:ext uri="{FF2B5EF4-FFF2-40B4-BE49-F238E27FC236}">
                  <a16:creationId xmlns:a16="http://schemas.microsoft.com/office/drawing/2014/main" id="{8A9B67AB-9CDF-4882-A7BC-D41B31079803}"/>
                </a:ext>
              </a:extLst>
            </p:cNvPr>
            <p:cNvSpPr/>
            <p:nvPr/>
          </p:nvSpPr>
          <p:spPr bwMode="auto">
            <a:xfrm>
              <a:off x="4126982" y="1093629"/>
              <a:ext cx="3257621" cy="449893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770" tIns="195015" rIns="243770" bIns="195015" numCol="1" spcCol="0" rtlCol="0" fromWordArt="0" anchor="t" anchorCtr="0" forceAA="0" compatLnSpc="1">
              <a:prstTxWarp prst="textNoShape">
                <a:avLst/>
              </a:prstTxWarp>
              <a:noAutofit/>
            </a:bodyPr>
            <a:lstStyle/>
            <a:p>
              <a:pPr algn="ctr" defTabSz="1242788" fontAlgn="base">
                <a:lnSpc>
                  <a:spcPct val="90000"/>
                </a:lnSpc>
                <a:spcBef>
                  <a:spcPct val="0"/>
                </a:spcBef>
                <a:spcAft>
                  <a:spcPct val="0"/>
                </a:spcAft>
              </a:pPr>
              <a:r>
                <a:rPr lang="en-US" sz="2667">
                  <a:solidFill>
                    <a:srgbClr val="FFFFFF"/>
                  </a:solidFill>
                  <a:latin typeface="Open Sans" panose="020B0606030504020204" pitchFamily="34" charset="0"/>
                  <a:ea typeface="Open Sans" panose="020B0606030504020204" pitchFamily="34" charset="0"/>
                  <a:cs typeface="Open Sans" panose="020B0606030504020204" pitchFamily="34" charset="0"/>
                </a:rPr>
                <a:t>Hyper-V Isolation</a:t>
              </a:r>
            </a:p>
          </p:txBody>
        </p:sp>
        <p:sp>
          <p:nvSpPr>
            <p:cNvPr id="28" name="Rounded Rectangle 7">
              <a:extLst>
                <a:ext uri="{FF2B5EF4-FFF2-40B4-BE49-F238E27FC236}">
                  <a16:creationId xmlns:a16="http://schemas.microsoft.com/office/drawing/2014/main" id="{41E91496-EBE1-456B-A758-ADD9629AFD43}"/>
                </a:ext>
              </a:extLst>
            </p:cNvPr>
            <p:cNvSpPr/>
            <p:nvPr/>
          </p:nvSpPr>
          <p:spPr bwMode="auto">
            <a:xfrm>
              <a:off x="4237529" y="1745128"/>
              <a:ext cx="3019576" cy="3746719"/>
            </a:xfrm>
            <a:prstGeom prst="roundRect">
              <a:avLst>
                <a:gd name="adj" fmla="val 2213"/>
              </a:avLst>
            </a:prstGeom>
            <a:ln>
              <a:solidFill>
                <a:srgbClr val="00B0F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243770" tIns="195015" rIns="243770" bIns="195015" numCol="1" spcCol="0" rtlCol="0" fromWordArt="0" anchor="t" anchorCtr="0" forceAA="0" compatLnSpc="1">
              <a:prstTxWarp prst="textNoShape">
                <a:avLst/>
              </a:prstTxWarp>
              <a:noAutofit/>
            </a:bodyPr>
            <a:lstStyle/>
            <a:p>
              <a:pPr algn="ctr" defTabSz="1242788" fontAlgn="base">
                <a:lnSpc>
                  <a:spcPct val="90000"/>
                </a:lnSpc>
                <a:spcBef>
                  <a:spcPct val="0"/>
                </a:spcBef>
                <a:spcAft>
                  <a:spcPct val="0"/>
                </a:spcAft>
              </a:pPr>
              <a:r>
                <a:rPr lang="en-US" sz="2720">
                  <a:solidFill>
                    <a:srgbClr val="00B0F0"/>
                  </a:solidFill>
                  <a:latin typeface="Open Sans" panose="020B0606030504020204" pitchFamily="34" charset="0"/>
                  <a:ea typeface="Open Sans" panose="020B0606030504020204" pitchFamily="34" charset="0"/>
                  <a:cs typeface="Open Sans" panose="020B0606030504020204" pitchFamily="34" charset="0"/>
                </a:rPr>
                <a:t>Virtual Machine</a:t>
              </a:r>
              <a:br>
                <a:rPr lang="en-US" sz="3199">
                  <a:solidFill>
                    <a:srgbClr val="00B0F0"/>
                  </a:solidFill>
                  <a:latin typeface="Open Sans" panose="020B0606030504020204" pitchFamily="34" charset="0"/>
                  <a:ea typeface="Open Sans" panose="020B0606030504020204" pitchFamily="34" charset="0"/>
                  <a:cs typeface="Open Sans" panose="020B0606030504020204" pitchFamily="34" charset="0"/>
                </a:rPr>
              </a:br>
              <a:r>
                <a:rPr lang="en-US" sz="2131" i="1">
                  <a:solidFill>
                    <a:srgbClr val="00B0F0"/>
                  </a:solidFill>
                  <a:latin typeface="Open Sans" panose="020B0606030504020204" pitchFamily="34" charset="0"/>
                  <a:ea typeface="Open Sans" panose="020B0606030504020204" pitchFamily="34" charset="0"/>
                  <a:cs typeface="Open Sans" panose="020B0606030504020204" pitchFamily="34" charset="0"/>
                </a:rPr>
                <a:t>Optimized for Containers</a:t>
              </a:r>
              <a:endParaRPr lang="en-US" sz="3199" i="1">
                <a:solidFill>
                  <a:srgbClr val="00B0F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Rectangle 28">
              <a:extLst>
                <a:ext uri="{FF2B5EF4-FFF2-40B4-BE49-F238E27FC236}">
                  <a16:creationId xmlns:a16="http://schemas.microsoft.com/office/drawing/2014/main" id="{270F245E-0F4D-4603-BB9B-2714F965DE0F}"/>
                </a:ext>
              </a:extLst>
            </p:cNvPr>
            <p:cNvSpPr/>
            <p:nvPr/>
          </p:nvSpPr>
          <p:spPr bwMode="auto">
            <a:xfrm>
              <a:off x="4353174" y="4933960"/>
              <a:ext cx="2792366" cy="452237"/>
            </a:xfrm>
            <a:prstGeom prst="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Open Sans" panose="020B0606030504020204" pitchFamily="34" charset="0"/>
                  <a:ea typeface="Open Sans" panose="020B0606030504020204" pitchFamily="34" charset="0"/>
                  <a:cs typeface="Open Sans" panose="020B0606030504020204" pitchFamily="34" charset="0"/>
                </a:rPr>
                <a:t>Windows Kernel</a:t>
              </a:r>
            </a:p>
          </p:txBody>
        </p:sp>
        <p:sp>
          <p:nvSpPr>
            <p:cNvPr id="30" name="Rectangle 29">
              <a:extLst>
                <a:ext uri="{FF2B5EF4-FFF2-40B4-BE49-F238E27FC236}">
                  <a16:creationId xmlns:a16="http://schemas.microsoft.com/office/drawing/2014/main" id="{CD85200B-893D-4EEE-A1EF-2AD00004679B}"/>
                </a:ext>
              </a:extLst>
            </p:cNvPr>
            <p:cNvSpPr/>
            <p:nvPr/>
          </p:nvSpPr>
          <p:spPr bwMode="auto">
            <a:xfrm>
              <a:off x="4353174" y="2953121"/>
              <a:ext cx="2792366" cy="1941101"/>
            </a:xfrm>
            <a:prstGeom prst="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243770" tIns="195015" rIns="243770" bIns="195015" numCol="1" spcCol="0" rtlCol="0" fromWordArt="0" anchor="t" anchorCtr="0" forceAA="0" compatLnSpc="1">
              <a:prstTxWarp prst="textNoShape">
                <a:avLst/>
              </a:prstTxWarp>
              <a:noAutofit/>
            </a:bodyPr>
            <a:lstStyle/>
            <a:p>
              <a:pPr algn="ctr" defTabSz="1242788" fontAlgn="base">
                <a:lnSpc>
                  <a:spcPct val="90000"/>
                </a:lnSpc>
                <a:spcBef>
                  <a:spcPct val="0"/>
                </a:spcBef>
                <a:spcAft>
                  <a:spcPct val="0"/>
                </a:spcAft>
              </a:pPr>
              <a:r>
                <a:rPr lang="en-US" sz="2448">
                  <a:gradFill>
                    <a:gsLst>
                      <a:gs pos="0">
                        <a:srgbClr val="FFFFFF"/>
                      </a:gs>
                      <a:gs pos="100000">
                        <a:srgbClr val="FFFFFF"/>
                      </a:gs>
                    </a:gsLst>
                    <a:lin ang="5400000" scaled="0"/>
                  </a:gradFill>
                  <a:latin typeface="Open Sans" panose="020B0606030504020204" pitchFamily="34" charset="0"/>
                  <a:ea typeface="Open Sans" panose="020B0606030504020204" pitchFamily="34" charset="0"/>
                  <a:cs typeface="Open Sans" panose="020B0606030504020204" pitchFamily="34" charset="0"/>
                </a:rPr>
                <a:t>Windows Server Container</a:t>
              </a:r>
            </a:p>
          </p:txBody>
        </p:sp>
        <p:sp>
          <p:nvSpPr>
            <p:cNvPr id="31" name="Rectangle 30">
              <a:extLst>
                <a:ext uri="{FF2B5EF4-FFF2-40B4-BE49-F238E27FC236}">
                  <a16:creationId xmlns:a16="http://schemas.microsoft.com/office/drawing/2014/main" id="{50C77E97-9751-4487-9909-845E0FDC4C95}"/>
                </a:ext>
              </a:extLst>
            </p:cNvPr>
            <p:cNvSpPr/>
            <p:nvPr/>
          </p:nvSpPr>
          <p:spPr bwMode="auto">
            <a:xfrm>
              <a:off x="5207152" y="3923668"/>
              <a:ext cx="1097280" cy="799815"/>
            </a:xfrm>
            <a:prstGeom prst="rect">
              <a:avLst/>
            </a:prstGeom>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175">
                  <a:solidFill>
                    <a:srgbClr val="00B0F0"/>
                  </a:solidFill>
                  <a:latin typeface="Open Sans" panose="020B0606030504020204" pitchFamily="34" charset="0"/>
                  <a:ea typeface="Open Sans" panose="020B0606030504020204" pitchFamily="34" charset="0"/>
                  <a:cs typeface="Open Sans" panose="020B0606030504020204" pitchFamily="34" charset="0"/>
                </a:rPr>
                <a:t>App</a:t>
              </a:r>
            </a:p>
          </p:txBody>
        </p:sp>
      </p:grpSp>
      <p:grpSp>
        <p:nvGrpSpPr>
          <p:cNvPr id="32" name="Group 31">
            <a:extLst>
              <a:ext uri="{FF2B5EF4-FFF2-40B4-BE49-F238E27FC236}">
                <a16:creationId xmlns:a16="http://schemas.microsoft.com/office/drawing/2014/main" id="{5A133FB9-E037-4F51-B9CF-4C2BEBB947E3}"/>
              </a:ext>
            </a:extLst>
          </p:cNvPr>
          <p:cNvGrpSpPr/>
          <p:nvPr/>
        </p:nvGrpSpPr>
        <p:grpSpPr>
          <a:xfrm>
            <a:off x="7642087" y="1115399"/>
            <a:ext cx="3322472" cy="4588494"/>
            <a:chOff x="7492058" y="1093628"/>
            <a:chExt cx="3257621" cy="4498932"/>
          </a:xfrm>
        </p:grpSpPr>
        <p:sp>
          <p:nvSpPr>
            <p:cNvPr id="33" name="Rectangle 32">
              <a:extLst>
                <a:ext uri="{FF2B5EF4-FFF2-40B4-BE49-F238E27FC236}">
                  <a16:creationId xmlns:a16="http://schemas.microsoft.com/office/drawing/2014/main" id="{91A021B4-96A8-4059-B056-F67DC41AE7E0}"/>
                </a:ext>
              </a:extLst>
            </p:cNvPr>
            <p:cNvSpPr/>
            <p:nvPr/>
          </p:nvSpPr>
          <p:spPr bwMode="auto">
            <a:xfrm>
              <a:off x="7492058" y="1093628"/>
              <a:ext cx="3257621" cy="449893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770" tIns="195015" rIns="243770" bIns="195015" numCol="1" spcCol="0" rtlCol="0" fromWordArt="0" anchor="t" anchorCtr="0" forceAA="0" compatLnSpc="1">
              <a:prstTxWarp prst="textNoShape">
                <a:avLst/>
              </a:prstTxWarp>
              <a:noAutofit/>
            </a:bodyPr>
            <a:lstStyle/>
            <a:p>
              <a:pPr algn="ctr" defTabSz="1242788" fontAlgn="base">
                <a:lnSpc>
                  <a:spcPct val="90000"/>
                </a:lnSpc>
                <a:spcBef>
                  <a:spcPct val="0"/>
                </a:spcBef>
                <a:spcAft>
                  <a:spcPct val="0"/>
                </a:spcAft>
              </a:pPr>
              <a:r>
                <a:rPr lang="en-US" sz="2667">
                  <a:solidFill>
                    <a:srgbClr val="FFFFFF"/>
                  </a:solidFill>
                  <a:latin typeface="Open Sans" panose="020B0606030504020204" pitchFamily="34" charset="0"/>
                  <a:ea typeface="Open Sans" panose="020B0606030504020204" pitchFamily="34" charset="0"/>
                  <a:cs typeface="Open Sans" panose="020B0606030504020204" pitchFamily="34" charset="0"/>
                </a:rPr>
                <a:t>Hyper-V Isolation</a:t>
              </a:r>
            </a:p>
          </p:txBody>
        </p:sp>
        <p:sp>
          <p:nvSpPr>
            <p:cNvPr id="34" name="Rounded Rectangle 7">
              <a:extLst>
                <a:ext uri="{FF2B5EF4-FFF2-40B4-BE49-F238E27FC236}">
                  <a16:creationId xmlns:a16="http://schemas.microsoft.com/office/drawing/2014/main" id="{483A582C-1EFD-445A-9993-7D0B8FFFE288}"/>
                </a:ext>
              </a:extLst>
            </p:cNvPr>
            <p:cNvSpPr/>
            <p:nvPr/>
          </p:nvSpPr>
          <p:spPr bwMode="auto">
            <a:xfrm>
              <a:off x="7602605" y="1745127"/>
              <a:ext cx="3019576" cy="3746719"/>
            </a:xfrm>
            <a:prstGeom prst="roundRect">
              <a:avLst>
                <a:gd name="adj" fmla="val 2213"/>
              </a:avLst>
            </a:prstGeom>
            <a:ln>
              <a:solidFill>
                <a:srgbClr val="00B0F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243770" tIns="195015" rIns="243770" bIns="195015" numCol="1" spcCol="0" rtlCol="0" fromWordArt="0" anchor="t" anchorCtr="0" forceAA="0" compatLnSpc="1">
              <a:prstTxWarp prst="textNoShape">
                <a:avLst/>
              </a:prstTxWarp>
              <a:noAutofit/>
            </a:bodyPr>
            <a:lstStyle/>
            <a:p>
              <a:pPr algn="ctr" defTabSz="1242788" fontAlgn="base">
                <a:lnSpc>
                  <a:spcPct val="90000"/>
                </a:lnSpc>
                <a:spcBef>
                  <a:spcPct val="0"/>
                </a:spcBef>
                <a:spcAft>
                  <a:spcPct val="0"/>
                </a:spcAft>
              </a:pPr>
              <a:r>
                <a:rPr lang="en-US" sz="2720">
                  <a:solidFill>
                    <a:srgbClr val="00B0F0"/>
                  </a:solidFill>
                  <a:latin typeface="Open Sans" panose="020B0606030504020204" pitchFamily="34" charset="0"/>
                  <a:ea typeface="Open Sans" panose="020B0606030504020204" pitchFamily="34" charset="0"/>
                  <a:cs typeface="Open Sans" panose="020B0606030504020204" pitchFamily="34" charset="0"/>
                </a:rPr>
                <a:t>Virtual Machine</a:t>
              </a:r>
              <a:br>
                <a:rPr lang="en-US" sz="3199">
                  <a:solidFill>
                    <a:srgbClr val="00B0F0"/>
                  </a:solidFill>
                  <a:latin typeface="Open Sans" panose="020B0606030504020204" pitchFamily="34" charset="0"/>
                  <a:ea typeface="Open Sans" panose="020B0606030504020204" pitchFamily="34" charset="0"/>
                  <a:cs typeface="Open Sans" panose="020B0606030504020204" pitchFamily="34" charset="0"/>
                </a:rPr>
              </a:br>
              <a:r>
                <a:rPr lang="en-US" sz="2131" i="1">
                  <a:solidFill>
                    <a:srgbClr val="00B0F0"/>
                  </a:solidFill>
                  <a:latin typeface="Open Sans" panose="020B0606030504020204" pitchFamily="34" charset="0"/>
                  <a:ea typeface="Open Sans" panose="020B0606030504020204" pitchFamily="34" charset="0"/>
                  <a:cs typeface="Open Sans" panose="020B0606030504020204" pitchFamily="34" charset="0"/>
                </a:rPr>
                <a:t>Optimized for</a:t>
              </a:r>
            </a:p>
            <a:p>
              <a:pPr algn="ctr" defTabSz="1242788" fontAlgn="base">
                <a:lnSpc>
                  <a:spcPct val="90000"/>
                </a:lnSpc>
                <a:spcBef>
                  <a:spcPct val="0"/>
                </a:spcBef>
                <a:spcAft>
                  <a:spcPct val="0"/>
                </a:spcAft>
              </a:pPr>
              <a:r>
                <a:rPr lang="en-US" sz="2131" i="1">
                  <a:solidFill>
                    <a:srgbClr val="00B0F0"/>
                  </a:solidFill>
                  <a:latin typeface="Open Sans" panose="020B0606030504020204" pitchFamily="34" charset="0"/>
                  <a:ea typeface="Open Sans" panose="020B0606030504020204" pitchFamily="34" charset="0"/>
                  <a:cs typeface="Open Sans" panose="020B0606030504020204" pitchFamily="34" charset="0"/>
                </a:rPr>
                <a:t>Containers</a:t>
              </a:r>
              <a:endParaRPr lang="en-US" sz="3199" i="1">
                <a:solidFill>
                  <a:srgbClr val="00B0F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5" name="Rectangle 34">
              <a:extLst>
                <a:ext uri="{FF2B5EF4-FFF2-40B4-BE49-F238E27FC236}">
                  <a16:creationId xmlns:a16="http://schemas.microsoft.com/office/drawing/2014/main" id="{1AB839FF-5AD3-4413-B752-A9634FAFBE33}"/>
                </a:ext>
              </a:extLst>
            </p:cNvPr>
            <p:cNvSpPr/>
            <p:nvPr/>
          </p:nvSpPr>
          <p:spPr bwMode="auto">
            <a:xfrm>
              <a:off x="7718250" y="4933960"/>
              <a:ext cx="2792366" cy="452237"/>
            </a:xfrm>
            <a:prstGeom prst="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720">
                  <a:gradFill>
                    <a:gsLst>
                      <a:gs pos="0">
                        <a:srgbClr val="FFFFFF"/>
                      </a:gs>
                      <a:gs pos="100000">
                        <a:srgbClr val="FFFFFF"/>
                      </a:gs>
                    </a:gsLst>
                    <a:lin ang="5400000" scaled="0"/>
                  </a:gradFill>
                  <a:latin typeface="Open Sans" panose="020B0606030504020204" pitchFamily="34" charset="0"/>
                  <a:ea typeface="Open Sans" panose="020B0606030504020204" pitchFamily="34" charset="0"/>
                  <a:cs typeface="Open Sans" panose="020B0606030504020204" pitchFamily="34" charset="0"/>
                </a:rPr>
                <a:t>Linux Kernel</a:t>
              </a:r>
            </a:p>
          </p:txBody>
        </p:sp>
        <p:sp>
          <p:nvSpPr>
            <p:cNvPr id="36" name="Rectangle 35">
              <a:extLst>
                <a:ext uri="{FF2B5EF4-FFF2-40B4-BE49-F238E27FC236}">
                  <a16:creationId xmlns:a16="http://schemas.microsoft.com/office/drawing/2014/main" id="{C4B00FE5-CB30-4060-910B-BA3B81AF2520}"/>
                </a:ext>
              </a:extLst>
            </p:cNvPr>
            <p:cNvSpPr/>
            <p:nvPr/>
          </p:nvSpPr>
          <p:spPr bwMode="auto">
            <a:xfrm>
              <a:off x="7718250" y="2953121"/>
              <a:ext cx="2792366" cy="1941101"/>
            </a:xfrm>
            <a:prstGeom prst="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243770" tIns="195015" rIns="243770" bIns="195015" numCol="1" spcCol="0" rtlCol="0" fromWordArt="0" anchor="t" anchorCtr="0" forceAA="0" compatLnSpc="1">
              <a:prstTxWarp prst="textNoShape">
                <a:avLst/>
              </a:prstTxWarp>
              <a:noAutofit/>
            </a:bodyPr>
            <a:lstStyle/>
            <a:p>
              <a:pPr algn="ctr" defTabSz="1242788" fontAlgn="base">
                <a:lnSpc>
                  <a:spcPct val="90000"/>
                </a:lnSpc>
                <a:spcBef>
                  <a:spcPct val="0"/>
                </a:spcBef>
                <a:spcAft>
                  <a:spcPct val="0"/>
                </a:spcAft>
              </a:pPr>
              <a:r>
                <a:rPr lang="en-US" sz="2448">
                  <a:gradFill>
                    <a:gsLst>
                      <a:gs pos="0">
                        <a:srgbClr val="FFFFFF"/>
                      </a:gs>
                      <a:gs pos="100000">
                        <a:srgbClr val="FFFFFF"/>
                      </a:gs>
                    </a:gsLst>
                    <a:lin ang="5400000" scaled="0"/>
                  </a:gradFill>
                  <a:latin typeface="Open Sans" panose="020B0606030504020204" pitchFamily="34" charset="0"/>
                  <a:ea typeface="Open Sans" panose="020B0606030504020204" pitchFamily="34" charset="0"/>
                  <a:cs typeface="Open Sans" panose="020B0606030504020204" pitchFamily="34" charset="0"/>
                </a:rPr>
                <a:t>Linux </a:t>
              </a:r>
            </a:p>
            <a:p>
              <a:pPr algn="ctr" defTabSz="1242788" fontAlgn="base">
                <a:lnSpc>
                  <a:spcPct val="90000"/>
                </a:lnSpc>
                <a:spcBef>
                  <a:spcPct val="0"/>
                </a:spcBef>
                <a:spcAft>
                  <a:spcPct val="0"/>
                </a:spcAft>
              </a:pPr>
              <a:r>
                <a:rPr lang="en-US" sz="2448">
                  <a:gradFill>
                    <a:gsLst>
                      <a:gs pos="0">
                        <a:srgbClr val="FFFFFF"/>
                      </a:gs>
                      <a:gs pos="100000">
                        <a:srgbClr val="FFFFFF"/>
                      </a:gs>
                    </a:gsLst>
                    <a:lin ang="5400000" scaled="0"/>
                  </a:gradFill>
                  <a:latin typeface="Open Sans" panose="020B0606030504020204" pitchFamily="34" charset="0"/>
                  <a:ea typeface="Open Sans" panose="020B0606030504020204" pitchFamily="34" charset="0"/>
                  <a:cs typeface="Open Sans" panose="020B0606030504020204" pitchFamily="34" charset="0"/>
                </a:rPr>
                <a:t>Container</a:t>
              </a:r>
            </a:p>
          </p:txBody>
        </p:sp>
        <p:sp>
          <p:nvSpPr>
            <p:cNvPr id="37" name="Rectangle 36">
              <a:extLst>
                <a:ext uri="{FF2B5EF4-FFF2-40B4-BE49-F238E27FC236}">
                  <a16:creationId xmlns:a16="http://schemas.microsoft.com/office/drawing/2014/main" id="{874EB6D1-1FCE-4F67-8958-4550D2EB424A}"/>
                </a:ext>
              </a:extLst>
            </p:cNvPr>
            <p:cNvSpPr/>
            <p:nvPr/>
          </p:nvSpPr>
          <p:spPr bwMode="auto">
            <a:xfrm>
              <a:off x="8558813" y="3923669"/>
              <a:ext cx="1097280" cy="799815"/>
            </a:xfrm>
            <a:prstGeom prst="rect">
              <a:avLst/>
            </a:prstGeom>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175">
                  <a:solidFill>
                    <a:srgbClr val="00B0F0"/>
                  </a:solidFill>
                  <a:latin typeface="Open Sans" panose="020B0606030504020204" pitchFamily="34" charset="0"/>
                  <a:ea typeface="Open Sans" panose="020B0606030504020204" pitchFamily="34" charset="0"/>
                  <a:cs typeface="Open Sans" panose="020B0606030504020204" pitchFamily="34" charset="0"/>
                </a:rPr>
                <a:t>App</a:t>
              </a:r>
            </a:p>
          </p:txBody>
        </p:sp>
      </p:grpSp>
      <p:sp>
        <p:nvSpPr>
          <p:cNvPr id="38" name="Rectangle 37">
            <a:extLst>
              <a:ext uri="{FF2B5EF4-FFF2-40B4-BE49-F238E27FC236}">
                <a16:creationId xmlns:a16="http://schemas.microsoft.com/office/drawing/2014/main" id="{DFE882F8-D420-4B3A-8B6B-3AE77F89CB06}"/>
              </a:ext>
            </a:extLst>
          </p:cNvPr>
          <p:cNvSpPr/>
          <p:nvPr/>
        </p:nvSpPr>
        <p:spPr bwMode="auto">
          <a:xfrm>
            <a:off x="1268954" y="5792058"/>
            <a:ext cx="9695605" cy="695313"/>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667">
                <a:gradFill>
                  <a:gsLst>
                    <a:gs pos="0">
                      <a:srgbClr val="FFFFFF"/>
                    </a:gs>
                    <a:gs pos="100000">
                      <a:srgbClr val="FFFFFF"/>
                    </a:gs>
                  </a:gsLst>
                  <a:lin ang="5400000" scaled="0"/>
                </a:gradFill>
                <a:latin typeface="Open Sans" panose="020B0606030504020204" pitchFamily="34" charset="0"/>
                <a:ea typeface="Open Sans" panose="020B0606030504020204" pitchFamily="34" charset="0"/>
                <a:cs typeface="Open Sans" panose="020B0606030504020204" pitchFamily="34" charset="0"/>
              </a:rPr>
              <a:t>Hyper-V Hypervisor</a:t>
            </a:r>
          </a:p>
        </p:txBody>
      </p:sp>
      <p:grpSp>
        <p:nvGrpSpPr>
          <p:cNvPr id="39" name="Group 38">
            <a:extLst>
              <a:ext uri="{FF2B5EF4-FFF2-40B4-BE49-F238E27FC236}">
                <a16:creationId xmlns:a16="http://schemas.microsoft.com/office/drawing/2014/main" id="{4EAEAC2C-7C5F-4AB0-98CB-1B17879BB60B}"/>
              </a:ext>
            </a:extLst>
          </p:cNvPr>
          <p:cNvGrpSpPr/>
          <p:nvPr/>
        </p:nvGrpSpPr>
        <p:grpSpPr>
          <a:xfrm>
            <a:off x="1264462" y="3011912"/>
            <a:ext cx="2862192" cy="2691982"/>
            <a:chOff x="1238917" y="2953123"/>
            <a:chExt cx="2806325" cy="2639438"/>
          </a:xfrm>
        </p:grpSpPr>
        <p:sp>
          <p:nvSpPr>
            <p:cNvPr id="40" name="Rectangle 39">
              <a:extLst>
                <a:ext uri="{FF2B5EF4-FFF2-40B4-BE49-F238E27FC236}">
                  <a16:creationId xmlns:a16="http://schemas.microsoft.com/office/drawing/2014/main" id="{29A4A400-AC55-4706-8E43-AD04D1F0E6AE}"/>
                </a:ext>
              </a:extLst>
            </p:cNvPr>
            <p:cNvSpPr/>
            <p:nvPr/>
          </p:nvSpPr>
          <p:spPr bwMode="auto">
            <a:xfrm>
              <a:off x="1238917" y="4933961"/>
              <a:ext cx="2806325" cy="658600"/>
            </a:xfrm>
            <a:prstGeom prst="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Open Sans" panose="020B0606030504020204" pitchFamily="34" charset="0"/>
                  <a:ea typeface="Open Sans" panose="020B0606030504020204" pitchFamily="34" charset="0"/>
                  <a:cs typeface="Open Sans" panose="020B0606030504020204" pitchFamily="34" charset="0"/>
                </a:rPr>
                <a:t>Windows Kernel</a:t>
              </a:r>
            </a:p>
          </p:txBody>
        </p:sp>
        <p:sp>
          <p:nvSpPr>
            <p:cNvPr id="41" name="Rectangle 40">
              <a:extLst>
                <a:ext uri="{FF2B5EF4-FFF2-40B4-BE49-F238E27FC236}">
                  <a16:creationId xmlns:a16="http://schemas.microsoft.com/office/drawing/2014/main" id="{31361010-99B3-4C7E-8693-750EE72374FF}"/>
                </a:ext>
              </a:extLst>
            </p:cNvPr>
            <p:cNvSpPr/>
            <p:nvPr/>
          </p:nvSpPr>
          <p:spPr bwMode="auto">
            <a:xfrm>
              <a:off x="1238917" y="2953123"/>
              <a:ext cx="2806325" cy="1894396"/>
            </a:xfrm>
            <a:prstGeom prst="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243770" tIns="195015" rIns="243770" bIns="195015" numCol="1" spcCol="0" rtlCol="0" fromWordArt="0" anchor="t" anchorCtr="0" forceAA="0" compatLnSpc="1">
              <a:prstTxWarp prst="textNoShape">
                <a:avLst/>
              </a:prstTxWarp>
              <a:noAutofit/>
            </a:bodyPr>
            <a:lstStyle/>
            <a:p>
              <a:pPr algn="ctr" defTabSz="1242788" fontAlgn="base">
                <a:lnSpc>
                  <a:spcPct val="90000"/>
                </a:lnSpc>
                <a:spcBef>
                  <a:spcPct val="0"/>
                </a:spcBef>
                <a:spcAft>
                  <a:spcPct val="0"/>
                </a:spcAft>
              </a:pPr>
              <a:r>
                <a:rPr lang="en-US" sz="2448">
                  <a:gradFill>
                    <a:gsLst>
                      <a:gs pos="0">
                        <a:srgbClr val="FFFFFF"/>
                      </a:gs>
                      <a:gs pos="100000">
                        <a:srgbClr val="FFFFFF"/>
                      </a:gs>
                    </a:gsLst>
                    <a:lin ang="5400000" scaled="0"/>
                  </a:gradFill>
                  <a:latin typeface="Open Sans" panose="020B0606030504020204" pitchFamily="34" charset="0"/>
                  <a:ea typeface="Open Sans" panose="020B0606030504020204" pitchFamily="34" charset="0"/>
                  <a:cs typeface="Open Sans" panose="020B0606030504020204" pitchFamily="34" charset="0"/>
                </a:rPr>
                <a:t>Windows Server Container</a:t>
              </a:r>
            </a:p>
          </p:txBody>
        </p:sp>
        <p:sp>
          <p:nvSpPr>
            <p:cNvPr id="42" name="Rectangle 41">
              <a:extLst>
                <a:ext uri="{FF2B5EF4-FFF2-40B4-BE49-F238E27FC236}">
                  <a16:creationId xmlns:a16="http://schemas.microsoft.com/office/drawing/2014/main" id="{FD644525-D4A7-4BC6-AAE8-D5D80C5E8494}"/>
                </a:ext>
              </a:extLst>
            </p:cNvPr>
            <p:cNvSpPr/>
            <p:nvPr/>
          </p:nvSpPr>
          <p:spPr bwMode="auto">
            <a:xfrm>
              <a:off x="2106854" y="3923669"/>
              <a:ext cx="1097280" cy="799815"/>
            </a:xfrm>
            <a:prstGeom prst="rect">
              <a:avLst/>
            </a:prstGeom>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175">
                  <a:solidFill>
                    <a:srgbClr val="00B0F0"/>
                  </a:solidFill>
                  <a:latin typeface="Open Sans" panose="020B0606030504020204" pitchFamily="34" charset="0"/>
                  <a:ea typeface="Open Sans" panose="020B0606030504020204" pitchFamily="34" charset="0"/>
                  <a:cs typeface="Open Sans" panose="020B0606030504020204" pitchFamily="34" charset="0"/>
                </a:rPr>
                <a:t>App</a:t>
              </a:r>
            </a:p>
          </p:txBody>
        </p:sp>
      </p:grpSp>
      <p:sp>
        <p:nvSpPr>
          <p:cNvPr id="43" name="Rectangle 42">
            <a:extLst>
              <a:ext uri="{FF2B5EF4-FFF2-40B4-BE49-F238E27FC236}">
                <a16:creationId xmlns:a16="http://schemas.microsoft.com/office/drawing/2014/main" id="{05980A51-98D0-435A-8DCE-F658831AFBF1}"/>
              </a:ext>
            </a:extLst>
          </p:cNvPr>
          <p:cNvSpPr/>
          <p:nvPr/>
        </p:nvSpPr>
        <p:spPr bwMode="auto">
          <a:xfrm>
            <a:off x="3093898" y="5792058"/>
            <a:ext cx="6263539" cy="695313"/>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667">
                <a:gradFill>
                  <a:gsLst>
                    <a:gs pos="0">
                      <a:srgbClr val="FFFFFF"/>
                    </a:gs>
                    <a:gs pos="100000">
                      <a:srgbClr val="FFFFFF"/>
                    </a:gs>
                  </a:gsLst>
                  <a:lin ang="5400000" scaled="0"/>
                </a:gradFill>
                <a:latin typeface="Open Sans" panose="020B0606030504020204" pitchFamily="34" charset="0"/>
                <a:ea typeface="Open Sans" panose="020B0606030504020204" pitchFamily="34" charset="0"/>
                <a:cs typeface="Open Sans" panose="020B0606030504020204" pitchFamily="34" charset="0"/>
              </a:rPr>
              <a:t>Hyper-V Hypervisor</a:t>
            </a:r>
          </a:p>
        </p:txBody>
      </p:sp>
    </p:spTree>
    <p:extLst>
      <p:ext uri="{BB962C8B-B14F-4D97-AF65-F5344CB8AC3E}">
        <p14:creationId xmlns:p14="http://schemas.microsoft.com/office/powerpoint/2010/main" val="3083822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10" presetClass="entr" presetSubtype="0"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8581D-5C4A-45B9-AC8F-BE92FCA30995}"/>
              </a:ext>
            </a:extLst>
          </p:cNvPr>
          <p:cNvSpPr>
            <a:spLocks noGrp="1"/>
          </p:cNvSpPr>
          <p:nvPr>
            <p:ph type="title"/>
          </p:nvPr>
        </p:nvSpPr>
        <p:spPr/>
        <p:txBody>
          <a:bodyPr/>
          <a:lstStyle/>
          <a:p>
            <a:r>
              <a:rPr lang="en-US" dirty="0"/>
              <a:t>Docker and .NET</a:t>
            </a:r>
          </a:p>
        </p:txBody>
      </p:sp>
    </p:spTree>
    <p:extLst>
      <p:ext uri="{BB962C8B-B14F-4D97-AF65-F5344CB8AC3E}">
        <p14:creationId xmlns:p14="http://schemas.microsoft.com/office/powerpoint/2010/main" val="1710058931"/>
      </p:ext>
    </p:extLst>
  </p:cSld>
  <p:clrMapOvr>
    <a:masterClrMapping/>
  </p:clrMapOvr>
</p:sld>
</file>

<file path=ppt/theme/theme1.xml><?xml version="1.0" encoding="utf-8"?>
<a:theme xmlns:a="http://schemas.openxmlformats.org/drawingml/2006/main" name="5-50111_Build 2017_LIGHT GRAY TEMPLATE">
  <a:themeElements>
    <a:clrScheme name="Build 2017 Colors">
      <a:dk1>
        <a:srgbClr val="505050"/>
      </a:dk1>
      <a:lt1>
        <a:srgbClr val="FFFFFF"/>
      </a:lt1>
      <a:dk2>
        <a:srgbClr val="0078D7"/>
      </a:dk2>
      <a:lt2>
        <a:srgbClr val="EAEAEA"/>
      </a:lt2>
      <a:accent1>
        <a:srgbClr val="0078D7"/>
      </a:accent1>
      <a:accent2>
        <a:srgbClr val="00BCF2"/>
      </a:accent2>
      <a:accent3>
        <a:srgbClr val="505050"/>
      </a:accent3>
      <a:accent4>
        <a:srgbClr val="002050"/>
      </a:accent4>
      <a:accent5>
        <a:srgbClr val="FFB900"/>
      </a:accent5>
      <a:accent6>
        <a:srgbClr val="D2D2D2"/>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3B9D3600-BA2F-499E-9B74-B0493B08579C}"/>
    </a:ext>
  </a:extLst>
</a:theme>
</file>

<file path=ppt/theme/theme2.xml><?xml version="1.0" encoding="utf-8"?>
<a:theme xmlns:a="http://schemas.openxmlformats.org/drawingml/2006/main" name="5-50111_Build 2017_DARK GRAY TEMPLATE">
  <a:themeElements>
    <a:clrScheme name="Custom 3">
      <a:dk1>
        <a:srgbClr val="505050"/>
      </a:dk1>
      <a:lt1>
        <a:srgbClr val="FFFFFF"/>
      </a:lt1>
      <a:dk2>
        <a:srgbClr val="0078D7"/>
      </a:dk2>
      <a:lt2>
        <a:srgbClr val="EAEAEA"/>
      </a:lt2>
      <a:accent1>
        <a:srgbClr val="0078D7"/>
      </a:accent1>
      <a:accent2>
        <a:srgbClr val="00BCF2"/>
      </a:accent2>
      <a:accent3>
        <a:srgbClr val="EAEAEA"/>
      </a:accent3>
      <a:accent4>
        <a:srgbClr val="002050"/>
      </a:accent4>
      <a:accent5>
        <a:srgbClr val="FFB900"/>
      </a:accent5>
      <a:accent6>
        <a:srgbClr val="737373"/>
      </a:accent6>
      <a:hlink>
        <a:srgbClr val="C9F3FF"/>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D138E69B-724A-4446-A2DA-FF3B08B1663E}"/>
    </a:ext>
  </a:extLst>
</a:theme>
</file>

<file path=ppt/theme/theme3.xml><?xml version="1.0" encoding="utf-8"?>
<a:theme xmlns:a="http://schemas.openxmlformats.org/drawingml/2006/main" name="5-50033_TR23_BO_CT_Template">
  <a:themeElements>
    <a:clrScheme name="TR23">
      <a:dk1>
        <a:srgbClr val="505050"/>
      </a:dk1>
      <a:lt1>
        <a:srgbClr val="FFFFFF"/>
      </a:lt1>
      <a:dk2>
        <a:srgbClr val="0078D7"/>
      </a:dk2>
      <a:lt2>
        <a:srgbClr val="F8F8F8"/>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3_BO_CT_Template.potx [Read-Only]" id="{DA3E9A10-DA9F-4DD8-B50B-5232D30DCC33}" vid="{851D39C6-C268-4F1F-9399-A4174C5AF8C5}"/>
    </a:ext>
  </a:extLst>
</a:theme>
</file>

<file path=ppt/theme/theme4.xml><?xml version="1.0" encoding="utf-8"?>
<a:theme xmlns:a="http://schemas.openxmlformats.org/drawingml/2006/main" name="1_5-50111_Build 2017_LIGHT GRAY TEMPLATE">
  <a:themeElements>
    <a:clrScheme name="Build 2017 Colors">
      <a:dk1>
        <a:srgbClr val="505050"/>
      </a:dk1>
      <a:lt1>
        <a:srgbClr val="FFFFFF"/>
      </a:lt1>
      <a:dk2>
        <a:srgbClr val="0078D7"/>
      </a:dk2>
      <a:lt2>
        <a:srgbClr val="EAEAEA"/>
      </a:lt2>
      <a:accent1>
        <a:srgbClr val="0078D7"/>
      </a:accent1>
      <a:accent2>
        <a:srgbClr val="00BCF2"/>
      </a:accent2>
      <a:accent3>
        <a:srgbClr val="505050"/>
      </a:accent3>
      <a:accent4>
        <a:srgbClr val="002050"/>
      </a:accent4>
      <a:accent5>
        <a:srgbClr val="FFB900"/>
      </a:accent5>
      <a:accent6>
        <a:srgbClr val="D2D2D2"/>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 [Read-Only]" id="{6F4885E9-16BF-45DA-8043-52AF389A1A37}" vid="{06FBAB65-A9D9-4EC4-8519-C553F3EA738E}"/>
    </a:ext>
  </a:extLst>
</a:theme>
</file>

<file path=ppt/theme/theme5.xml><?xml version="1.0" encoding="utf-8"?>
<a:theme xmlns:a="http://schemas.openxmlformats.org/drawingml/2006/main" name="3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C8AF336095DB84A94AB1A4B939C0475" ma:contentTypeVersion="4" ma:contentTypeDescription="Create a new document." ma:contentTypeScope="" ma:versionID="6f8327450122d2e4aedd139501eaa58b">
  <xsd:schema xmlns:xsd="http://www.w3.org/2001/XMLSchema" xmlns:xs="http://www.w3.org/2001/XMLSchema" xmlns:p="http://schemas.microsoft.com/office/2006/metadata/properties" xmlns:ns2="29eeffc7-3a1a-4f16-995c-1b7b58342919" targetNamespace="http://schemas.microsoft.com/office/2006/metadata/properties" ma:root="true" ma:fieldsID="7d6c3be25c216b690a82d24b3f2244b5" ns2:_="">
    <xsd:import namespace="29eeffc7-3a1a-4f16-995c-1b7b58342919"/>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eeffc7-3a1a-4f16-995c-1b7b5834291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29eeffc7-3a1a-4f16-995c-1b7b58342919"/>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www.w3.org/XML/1998/namespace"/>
  </ds:schemaRefs>
</ds:datastoreItem>
</file>

<file path=customXml/itemProps2.xml><?xml version="1.0" encoding="utf-8"?>
<ds:datastoreItem xmlns:ds="http://schemas.openxmlformats.org/officeDocument/2006/customXml" ds:itemID="{4C47C6CA-B255-4F53-A8A9-1A4E6D0653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eeffc7-3a1a-4f16-995c-1b7b5834291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29101</TotalTime>
  <Words>706</Words>
  <Application>Microsoft Office PowerPoint</Application>
  <PresentationFormat>Custom</PresentationFormat>
  <Paragraphs>118</Paragraphs>
  <Slides>15</Slides>
  <Notes>10</Notes>
  <HiddenSlides>0</HiddenSlides>
  <MMClips>0</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15</vt:i4>
      </vt:variant>
    </vt:vector>
  </HeadingPairs>
  <TitlesOfParts>
    <vt:vector size="28" baseType="lpstr">
      <vt:lpstr>Arial</vt:lpstr>
      <vt:lpstr>Calibri</vt:lpstr>
      <vt:lpstr>Open Sans</vt:lpstr>
      <vt:lpstr>Segoe UI</vt:lpstr>
      <vt:lpstr>Segoe UI Light</vt:lpstr>
      <vt:lpstr>Segoe UI Semilight</vt:lpstr>
      <vt:lpstr>Wingdings</vt:lpstr>
      <vt:lpstr>5-50111_Build 2017_LIGHT GRAY TEMPLATE</vt:lpstr>
      <vt:lpstr>5-50111_Build 2017_DARK GRAY TEMPLATE</vt:lpstr>
      <vt:lpstr>5-50033_TR23_BO_CT_Template</vt:lpstr>
      <vt:lpstr>1_5-50111_Build 2017_LIGHT GRAY TEMPLATE</vt:lpstr>
      <vt:lpstr>3_Office Theme</vt:lpstr>
      <vt:lpstr>5_Office Theme</vt:lpstr>
      <vt:lpstr>.NET Microservices</vt:lpstr>
      <vt:lpstr>Introduction to Docker</vt:lpstr>
      <vt:lpstr>PowerPoint Presentation</vt:lpstr>
      <vt:lpstr>PowerPoint Presentation</vt:lpstr>
      <vt:lpstr>Docker Engine for Linux and Windows</vt:lpstr>
      <vt:lpstr>PowerPoint Presentation</vt:lpstr>
      <vt:lpstr>PowerPoint Presentation</vt:lpstr>
      <vt:lpstr>PowerPoint Presentation</vt:lpstr>
      <vt:lpstr>Docker and .NET</vt:lpstr>
      <vt:lpstr>PowerPoint Presentation</vt:lpstr>
      <vt:lpstr>PowerPoint Presentation</vt:lpstr>
      <vt:lpstr>.NET Core Docker Images</vt:lpstr>
      <vt:lpstr>Demo: .NET Core on Docker</vt:lpstr>
      <vt:lpstr>Demo:  Visual Studio Docker Tools</vt:lpstr>
      <vt:lpstr>Lab:  Development workflow for Docker apps</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&lt;Presentation title here&gt;</dc:title>
  <dc:subject>&lt;Speech title here&gt;</dc:subject>
  <dc:creator>&lt;Speaker name here&gt;</dc:creator>
  <cp:keywords>Microsoft Ignite 2016</cp:keywords>
  <dc:description>Template: Mitchell Derrey, Silverfox Productions_x000d_
Formatting: _x000d_
Audience Type:</dc:description>
  <cp:lastModifiedBy>Isaac Levin (.NET Foundation)</cp:lastModifiedBy>
  <cp:revision>674</cp:revision>
  <dcterms:created xsi:type="dcterms:W3CDTF">2014-06-10T19:28:25Z</dcterms:created>
  <dcterms:modified xsi:type="dcterms:W3CDTF">2021-12-03T00:20:16Z</dcterms:modified>
  <cp:category>Microsoft Ignite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0x0101004C8AF336095DB84A94AB1A4B939C0475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177;#Georgia World Congress Center|ea0ece34-59a6-4d43-8d9e-d0f9e2a2f1ce</vt:lpwstr>
  </property>
  <property fmtid="{D5CDD505-2E9C-101B-9397-08002B2CF9AE}" pid="7" name="Track">
    <vt:lpwstr/>
  </property>
  <property fmtid="{D5CDD505-2E9C-101B-9397-08002B2CF9AE}" pid="8" name="Event Location">
    <vt:lpwstr>176;#Atlanta|01fb9831-5840-48a0-a576-3e48f42baa53</vt:lpwstr>
  </property>
  <property fmtid="{D5CDD505-2E9C-101B-9397-08002B2CF9AE}" pid="9" name="Campaign">
    <vt:lpwstr/>
  </property>
  <property fmtid="{D5CDD505-2E9C-101B-9397-08002B2CF9AE}" pid="10" name="IsMyDocuments">
    <vt:bool>true</vt:bool>
  </property>
  <property fmtid="{D5CDD505-2E9C-101B-9397-08002B2CF9AE}" pid="11" name="TaxKeyword">
    <vt:lpwstr>174;#Microsoft Ignite 2016|e2f6a88c-86f9-4b25-a2af-b5c3afa8c82a</vt:lpwstr>
  </property>
  <property fmtid="{D5CDD505-2E9C-101B-9397-08002B2CF9AE}" pid="12" name="Audience1">
    <vt:lpwstr/>
  </property>
  <property fmtid="{D5CDD505-2E9C-101B-9397-08002B2CF9AE}" pid="13" name="Event Name">
    <vt:lpwstr>175;#Microsoft Ignite|9323c522-fe4b-4922-816b-10a1920d7afb</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Ref">
    <vt:lpwstr>https://api.informationprotection.azure.com/api/72f988bf-86f1-41af-91ab-2d7cd011db47</vt:lpwstr>
  </property>
  <property fmtid="{D5CDD505-2E9C-101B-9397-08002B2CF9AE}" pid="17" name="MSIP_Label_f42aa342-8706-4288-bd11-ebb85995028c_SetBy">
    <vt:lpwstr>jogallow@microsoft.com</vt:lpwstr>
  </property>
  <property fmtid="{D5CDD505-2E9C-101B-9397-08002B2CF9AE}" pid="18" name="MSIP_Label_f42aa342-8706-4288-bd11-ebb85995028c_SetDate">
    <vt:lpwstr>2017-05-01T22:54:35.2075965-07:00</vt:lpwstr>
  </property>
  <property fmtid="{D5CDD505-2E9C-101B-9397-08002B2CF9AE}" pid="19" name="MSIP_Label_f42aa342-8706-4288-bd11-ebb85995028c_Name">
    <vt:lpwstr>General</vt:lpwstr>
  </property>
  <property fmtid="{D5CDD505-2E9C-101B-9397-08002B2CF9AE}" pid="20" name="MSIP_Label_f42aa342-8706-4288-bd11-ebb85995028c_Application">
    <vt:lpwstr>Microsoft Azure Information Protection</vt:lpwstr>
  </property>
  <property fmtid="{D5CDD505-2E9C-101B-9397-08002B2CF9AE}" pid="21" name="MSIP_Label_f42aa342-8706-4288-bd11-ebb85995028c_Extended_MSFT_Method">
    <vt:lpwstr>Automatic</vt:lpwstr>
  </property>
  <property fmtid="{D5CDD505-2E9C-101B-9397-08002B2CF9AE}" pid="22" name="Sensitivity">
    <vt:lpwstr>General</vt:lpwstr>
  </property>
</Properties>
</file>