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m" ContentType="video/webm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41" r:id="rId4"/>
    <p:sldMasterId id="2147484565" r:id="rId5"/>
    <p:sldMasterId id="2147484582" r:id="rId6"/>
    <p:sldMasterId id="2147484597" r:id="rId7"/>
  </p:sldMasterIdLst>
  <p:notesMasterIdLst>
    <p:notesMasterId r:id="rId18"/>
  </p:notesMasterIdLst>
  <p:handoutMasterIdLst>
    <p:handoutMasterId r:id="rId19"/>
  </p:handoutMasterIdLst>
  <p:sldIdLst>
    <p:sldId id="257" r:id="rId8"/>
    <p:sldId id="2147469837" r:id="rId9"/>
    <p:sldId id="2147469842" r:id="rId10"/>
    <p:sldId id="2147469843" r:id="rId11"/>
    <p:sldId id="2147469844" r:id="rId12"/>
    <p:sldId id="2147469840" r:id="rId13"/>
    <p:sldId id="2147469846" r:id="rId14"/>
    <p:sldId id="2147469847" r:id="rId15"/>
    <p:sldId id="2147469841" r:id="rId16"/>
    <p:sldId id="2147469845" r:id="rId1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A073DAE3-B461-442F-A3D3-6642BD875E45}">
          <p14:sldIdLst>
            <p14:sldId id="257"/>
            <p14:sldId id="2147469837"/>
            <p14:sldId id="2147469842"/>
            <p14:sldId id="2147469843"/>
            <p14:sldId id="2147469844"/>
            <p14:sldId id="2147469840"/>
            <p14:sldId id="2147469846"/>
            <p14:sldId id="2147469847"/>
            <p14:sldId id="2147469841"/>
            <p14:sldId id="214746984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E6E6E6"/>
    <a:srgbClr val="D93A00"/>
    <a:srgbClr val="F8F8F8"/>
    <a:srgbClr val="D83B01"/>
    <a:srgbClr val="505050"/>
    <a:srgbClr val="FF8C00"/>
    <a:srgbClr val="D2D2D2"/>
    <a:srgbClr val="FFFFFF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46" autoAdjust="0"/>
    <p:restoredTop sz="69819" autoAdjust="0"/>
  </p:normalViewPr>
  <p:slideViewPr>
    <p:cSldViewPr>
      <p:cViewPr varScale="1">
        <p:scale>
          <a:sx n="110" d="100"/>
          <a:sy n="110" d="100"/>
        </p:scale>
        <p:origin x="104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123" y="1581880"/>
          <a:ext cx="1874944" cy="12096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123" y="1581880"/>
        <a:ext cx="1874944" cy="749977"/>
      </dsp:txXfrm>
    </dsp:sp>
    <dsp:sp modelId="{9BD2978A-4856-D348-8705-94E548350B43}">
      <dsp:nvSpPr>
        <dsp:cNvPr id="0" name=""/>
        <dsp:cNvSpPr/>
      </dsp:nvSpPr>
      <dsp:spPr>
        <a:xfrm>
          <a:off x="388148" y="2331858"/>
          <a:ext cx="1874944" cy="16128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35385" y="2379095"/>
        <a:ext cx="1780470" cy="1518326"/>
      </dsp:txXfrm>
    </dsp:sp>
    <dsp:sp modelId="{01336F47-7A01-854B-B682-4DF1D2D387D7}">
      <dsp:nvSpPr>
        <dsp:cNvPr id="0" name=""/>
        <dsp:cNvSpPr/>
      </dsp:nvSpPr>
      <dsp:spPr>
        <a:xfrm>
          <a:off x="2163302" y="1723466"/>
          <a:ext cx="602577" cy="466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63302" y="1816827"/>
        <a:ext cx="462535" cy="280084"/>
      </dsp:txXfrm>
    </dsp:sp>
    <dsp:sp modelId="{E001AAE2-2F6F-E941-9448-9281FF4D5158}">
      <dsp:nvSpPr>
        <dsp:cNvPr id="0" name=""/>
        <dsp:cNvSpPr/>
      </dsp:nvSpPr>
      <dsp:spPr>
        <a:xfrm>
          <a:off x="3016006" y="1581880"/>
          <a:ext cx="1874944" cy="12096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016006" y="1581880"/>
        <a:ext cx="1874944" cy="749977"/>
      </dsp:txXfrm>
    </dsp:sp>
    <dsp:sp modelId="{492B1704-3054-1340-B8F1-AC29D1106B72}">
      <dsp:nvSpPr>
        <dsp:cNvPr id="0" name=""/>
        <dsp:cNvSpPr/>
      </dsp:nvSpPr>
      <dsp:spPr>
        <a:xfrm>
          <a:off x="3400031" y="2331858"/>
          <a:ext cx="1874944" cy="16128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447268" y="2379095"/>
        <a:ext cx="1780470" cy="1518326"/>
      </dsp:txXfrm>
    </dsp:sp>
    <dsp:sp modelId="{C20A7731-0B40-AB48-8A4D-1301AD3C2796}">
      <dsp:nvSpPr>
        <dsp:cNvPr id="0" name=""/>
        <dsp:cNvSpPr/>
      </dsp:nvSpPr>
      <dsp:spPr>
        <a:xfrm>
          <a:off x="5175186" y="1723466"/>
          <a:ext cx="602577" cy="466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175186" y="1816827"/>
        <a:ext cx="462535" cy="280084"/>
      </dsp:txXfrm>
    </dsp:sp>
    <dsp:sp modelId="{D19BA441-39B0-B343-B752-120EFF3B3112}">
      <dsp:nvSpPr>
        <dsp:cNvPr id="0" name=""/>
        <dsp:cNvSpPr/>
      </dsp:nvSpPr>
      <dsp:spPr>
        <a:xfrm>
          <a:off x="6027890" y="1581880"/>
          <a:ext cx="1874944" cy="12096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027890" y="1581880"/>
        <a:ext cx="1874944" cy="749977"/>
      </dsp:txXfrm>
    </dsp:sp>
    <dsp:sp modelId="{B034060D-911A-6C4A-B882-60AC7B34A118}">
      <dsp:nvSpPr>
        <dsp:cNvPr id="0" name=""/>
        <dsp:cNvSpPr/>
      </dsp:nvSpPr>
      <dsp:spPr>
        <a:xfrm>
          <a:off x="6411915" y="2331858"/>
          <a:ext cx="1874944" cy="16128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459152" y="2379095"/>
        <a:ext cx="1780470" cy="15183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123" y="1581880"/>
          <a:ext cx="1874944" cy="12096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123" y="1581880"/>
        <a:ext cx="1874944" cy="749977"/>
      </dsp:txXfrm>
    </dsp:sp>
    <dsp:sp modelId="{9BD2978A-4856-D348-8705-94E548350B43}">
      <dsp:nvSpPr>
        <dsp:cNvPr id="0" name=""/>
        <dsp:cNvSpPr/>
      </dsp:nvSpPr>
      <dsp:spPr>
        <a:xfrm>
          <a:off x="388148" y="2331858"/>
          <a:ext cx="1874944" cy="16128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35385" y="2379095"/>
        <a:ext cx="1780470" cy="1518326"/>
      </dsp:txXfrm>
    </dsp:sp>
    <dsp:sp modelId="{01336F47-7A01-854B-B682-4DF1D2D387D7}">
      <dsp:nvSpPr>
        <dsp:cNvPr id="0" name=""/>
        <dsp:cNvSpPr/>
      </dsp:nvSpPr>
      <dsp:spPr>
        <a:xfrm>
          <a:off x="2163302" y="1723466"/>
          <a:ext cx="602577" cy="466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63302" y="1816827"/>
        <a:ext cx="462535" cy="280084"/>
      </dsp:txXfrm>
    </dsp:sp>
    <dsp:sp modelId="{E001AAE2-2F6F-E941-9448-9281FF4D5158}">
      <dsp:nvSpPr>
        <dsp:cNvPr id="0" name=""/>
        <dsp:cNvSpPr/>
      </dsp:nvSpPr>
      <dsp:spPr>
        <a:xfrm>
          <a:off x="3016006" y="1581880"/>
          <a:ext cx="1874944" cy="12096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016006" y="1581880"/>
        <a:ext cx="1874944" cy="749977"/>
      </dsp:txXfrm>
    </dsp:sp>
    <dsp:sp modelId="{492B1704-3054-1340-B8F1-AC29D1106B72}">
      <dsp:nvSpPr>
        <dsp:cNvPr id="0" name=""/>
        <dsp:cNvSpPr/>
      </dsp:nvSpPr>
      <dsp:spPr>
        <a:xfrm>
          <a:off x="3400031" y="2331858"/>
          <a:ext cx="1874944" cy="16128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447268" y="2379095"/>
        <a:ext cx="1780470" cy="1518326"/>
      </dsp:txXfrm>
    </dsp:sp>
    <dsp:sp modelId="{C20A7731-0B40-AB48-8A4D-1301AD3C2796}">
      <dsp:nvSpPr>
        <dsp:cNvPr id="0" name=""/>
        <dsp:cNvSpPr/>
      </dsp:nvSpPr>
      <dsp:spPr>
        <a:xfrm>
          <a:off x="5175186" y="1723466"/>
          <a:ext cx="602577" cy="466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175186" y="1816827"/>
        <a:ext cx="462535" cy="280084"/>
      </dsp:txXfrm>
    </dsp:sp>
    <dsp:sp modelId="{D19BA441-39B0-B343-B752-120EFF3B3112}">
      <dsp:nvSpPr>
        <dsp:cNvPr id="0" name=""/>
        <dsp:cNvSpPr/>
      </dsp:nvSpPr>
      <dsp:spPr>
        <a:xfrm>
          <a:off x="6027890" y="1581880"/>
          <a:ext cx="1874944" cy="12096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027890" y="1581880"/>
        <a:ext cx="1874944" cy="749977"/>
      </dsp:txXfrm>
    </dsp:sp>
    <dsp:sp modelId="{B034060D-911A-6C4A-B882-60AC7B34A118}">
      <dsp:nvSpPr>
        <dsp:cNvPr id="0" name=""/>
        <dsp:cNvSpPr/>
      </dsp:nvSpPr>
      <dsp:spPr>
        <a:xfrm>
          <a:off x="6411915" y="2331858"/>
          <a:ext cx="1874944" cy="16128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459152" y="2379095"/>
        <a:ext cx="1780470" cy="1518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11/30/2021 10:14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11/30/2021 10:14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dotnet/core/porting/upgrade-assistant-aspnetmvc?WT.mc_id=dotnet-35129-websit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microsoft.com/dotnet/core/porting/upgrade-assistant-wpf-framework?WT.mc_id=dotnet-35129-website" TargetMode="External"/><Relationship Id="rId4" Type="http://schemas.openxmlformats.org/officeDocument/2006/relationships/hyperlink" Target="https://docs.microsoft.com/dotnet/core/porting/upgrade-assistant-winforms-framework?WT.mc_id=dotnet-35129-website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download/e-book/porting-aspnet-apps/pdf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.NET Workshop. In this overview session, I would like to set the stage for this workshop with the current landscape on how to build apps with 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E74FF-B95A-3049-B6BA-741949CD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5023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11/30/2021 10:53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E7EBF-8FEE-4079-889B-EEE134D308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554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E7EBF-8FEE-4079-889B-EEE134D308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286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Guided step-by-step experience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Support of multiple project types	</a:t>
            </a:r>
          </a:p>
          <a:p>
            <a:pPr marL="388712" lvl="1" indent="-171450" algn="l"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512BD4"/>
                </a:solidFill>
                <a:effectLst/>
                <a:latin typeface="Segoe UI" panose="020B0502040204020203" pitchFamily="34" charset="0"/>
                <a:hlinkClick r:id="rId3"/>
              </a:rPr>
              <a:t>ASP.NET MVC</a:t>
            </a:r>
            <a:endParaRPr lang="en-US" b="0" i="0" dirty="0">
              <a:solidFill>
                <a:srgbClr val="212529"/>
              </a:solidFill>
              <a:effectLst/>
              <a:latin typeface="Segoe UI" panose="020B0502040204020203" pitchFamily="34" charset="0"/>
            </a:endParaRPr>
          </a:p>
          <a:p>
            <a:pPr marL="388712" lvl="1" indent="-171450" algn="l"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512BD4"/>
                </a:solidFill>
                <a:effectLst/>
                <a:latin typeface="Segoe UI" panose="020B0502040204020203" pitchFamily="34" charset="0"/>
                <a:hlinkClick r:id="rId4"/>
              </a:rPr>
              <a:t>W</a:t>
            </a:r>
            <a:r>
              <a:rPr lang="en-US" b="0" i="0" u="sng" dirty="0">
                <a:solidFill>
                  <a:srgbClr val="512BD4"/>
                </a:solidFill>
                <a:effectLst/>
                <a:latin typeface="Segoe UI" panose="020B0502040204020203" pitchFamily="34" charset="0"/>
                <a:hlinkClick r:id="rId4"/>
              </a:rPr>
              <a:t>indows Forms</a:t>
            </a:r>
            <a:endParaRPr lang="en-US" b="0" i="0" dirty="0">
              <a:solidFill>
                <a:srgbClr val="212529"/>
              </a:solidFill>
              <a:effectLst/>
              <a:latin typeface="Segoe UI" panose="020B0502040204020203" pitchFamily="34" charset="0"/>
            </a:endParaRPr>
          </a:p>
          <a:p>
            <a:pPr marL="388712" lvl="1" indent="-171450" algn="l"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512BD4"/>
                </a:solidFill>
                <a:effectLst/>
                <a:latin typeface="Segoe UI" panose="020B0502040204020203" pitchFamily="34" charset="0"/>
                <a:hlinkClick r:id="rId5"/>
              </a:rPr>
              <a:t>W</a:t>
            </a:r>
            <a:r>
              <a:rPr lang="en-US" b="0" i="0" u="sng" dirty="0">
                <a:solidFill>
                  <a:srgbClr val="512BD4"/>
                </a:solidFill>
                <a:effectLst/>
                <a:latin typeface="Segoe UI" panose="020B0502040204020203" pitchFamily="34" charset="0"/>
                <a:hlinkClick r:id="rId5"/>
              </a:rPr>
              <a:t>indows Presentation Foundation (WPF)</a:t>
            </a:r>
            <a:endParaRPr lang="en-US" b="0" i="0" dirty="0">
              <a:solidFill>
                <a:srgbClr val="212529"/>
              </a:solidFill>
              <a:effectLst/>
              <a:latin typeface="Segoe UI" panose="020B0502040204020203" pitchFamily="34" charset="0"/>
            </a:endParaRPr>
          </a:p>
          <a:p>
            <a:pPr marL="388712" lvl="1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Console</a:t>
            </a:r>
          </a:p>
          <a:p>
            <a:pPr marL="388712" lvl="1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Libraries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Extensible Model</a:t>
            </a:r>
          </a:p>
          <a:p>
            <a:pPr marL="388712" lvl="1" indent="-171450">
              <a:buFontTx/>
              <a:buChar char="-"/>
            </a:pPr>
            <a:r>
              <a:rPr lang="en-US" dirty="0"/>
              <a:t>Add default functionality to the experience</a:t>
            </a:r>
          </a:p>
          <a:p>
            <a:pPr marL="388712" lvl="1" indent="-171450">
              <a:buFontTx/>
              <a:buChar char="-"/>
            </a:pPr>
            <a:r>
              <a:rPr lang="en-US" dirty="0"/>
              <a:t>Great if you have lots of apps to migrate</a:t>
            </a:r>
          </a:p>
          <a:p>
            <a:pPr marL="171450" indent="-171450">
              <a:buFontTx/>
              <a:buChar char="-"/>
            </a:pPr>
            <a:r>
              <a:rPr lang="en-US" dirty="0"/>
              <a:t>Open Source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11/30/2021 10:30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642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900" dirty="0"/>
              <a:t>.NET Portability Analyzer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Visual Studio Extension or CLI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Open Source on GitHub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Currently not available in VS 2022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E7EBF-8FEE-4079-889B-EEE134D308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4394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E74FF-B95A-3049-B6BA-741949CD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42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E7EBF-8FEE-4079-889B-EEE134D308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3514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E7EBF-8FEE-4079-889B-EEE134D308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153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Download Porting existing ASP.NET Apps to .NET Core e-book (PDF) (microsoft.com)</a:t>
            </a:r>
            <a:r>
              <a:rPr lang="en-US" dirty="0"/>
              <a:t> Page 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E74FF-B95A-3049-B6BA-741949CD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054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752216" y="5084764"/>
            <a:ext cx="4684259" cy="1909762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418638" y="296863"/>
            <a:ext cx="2743200" cy="461665"/>
          </a:xfrm>
        </p:spPr>
        <p:txBody>
          <a:bodyPr/>
          <a:lstStyle>
            <a:lvl1pPr marL="0" marR="0" indent="0" algn="r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282738" y="6041341"/>
            <a:ext cx="1634102" cy="664797"/>
          </a:xfrm>
          <a:prstGeom prst="rect">
            <a:avLst/>
          </a:prstGeom>
        </p:spPr>
        <p:txBody>
          <a:bodyPr wrap="none" lIns="182880" tIns="146304" rIns="182880" bIns="146304">
            <a:spAutoFit/>
          </a:bodyPr>
          <a:lstStyle/>
          <a:p>
            <a:r>
              <a:rPr lang="en-US" sz="2400" dirty="0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#</a:t>
            </a:r>
            <a:r>
              <a:rPr lang="en-US" sz="2400" dirty="0" err="1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MSBuild</a:t>
            </a:r>
            <a:endParaRPr lang="en-US" sz="2400" dirty="0">
              <a:gradFill>
                <a:gsLst>
                  <a:gs pos="2597">
                    <a:schemeClr val="tx1"/>
                  </a:gs>
                  <a:gs pos="18182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069841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5008" y="1861968"/>
            <a:ext cx="5285502" cy="4437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5965" y="1861968"/>
            <a:ext cx="5285502" cy="4437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3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27" y="372394"/>
            <a:ext cx="10726460" cy="1351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628" y="1714631"/>
            <a:ext cx="5261211" cy="840314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6628" y="2554944"/>
            <a:ext cx="5261211" cy="37579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5965" y="1714631"/>
            <a:ext cx="5287122" cy="840314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5965" y="2554944"/>
            <a:ext cx="5287122" cy="37579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85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6629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3259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98895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65193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9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72746" y="733993"/>
          <a:ext cx="8290983" cy="5526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4833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72746" y="733993"/>
          <a:ext cx="8290983" cy="5526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9874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13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26713"/>
            <a:ext cx="12436475" cy="7247951"/>
          </a:xfrm>
          <a:prstGeom prst="rect">
            <a:avLst/>
          </a:prstGeom>
        </p:spPr>
      </p:pic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E3D2D5C4-B844-114B-9697-42D21689D269}"/>
              </a:ext>
            </a:extLst>
          </p:cNvPr>
          <p:cNvSpPr/>
          <p:nvPr userDrawn="1"/>
        </p:nvSpPr>
        <p:spPr bwMode="auto">
          <a:xfrm>
            <a:off x="855008" y="1042019"/>
            <a:ext cx="1883110" cy="391693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60" tIns="0" rIns="9326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30" b="0" i="0" u="none" strike="noStrike" kern="1200" cap="none" spc="204" normalizeH="0" baseline="0" noProof="0">
                <a:ln>
                  <a:noFill/>
                </a:ln>
                <a:gradFill>
                  <a:gsLst>
                    <a:gs pos="0">
                      <a:srgbClr val="002050"/>
                    </a:gs>
                    <a:gs pos="100000">
                      <a:srgbClr val="002050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RELEASED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9CF02AA-2166-2947-AE4F-C1E42119F0B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09264" y="3394571"/>
            <a:ext cx="3357804" cy="307280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008" y="1606421"/>
            <a:ext cx="10726460" cy="682326"/>
          </a:xfrm>
        </p:spPr>
        <p:txBody>
          <a:bodyPr>
            <a:normAutofit/>
          </a:bodyPr>
          <a:lstStyle>
            <a:lvl1pPr>
              <a:defRPr sz="3672"/>
            </a:lvl1pPr>
          </a:lstStyle>
          <a:p>
            <a:r>
              <a:rPr lang="en-US"/>
              <a:t>Announcement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5008" y="2526210"/>
            <a:ext cx="10726460" cy="2689461"/>
          </a:xfrm>
        </p:spPr>
        <p:txBody>
          <a:bodyPr/>
          <a:lstStyle/>
          <a:p>
            <a:pPr lvl="0"/>
            <a:r>
              <a:rPr lang="en-US"/>
              <a:t>Value prop 1</a:t>
            </a:r>
          </a:p>
          <a:p>
            <a:pPr lvl="0"/>
            <a:r>
              <a:rPr lang="en-US"/>
              <a:t>Value prop 2</a:t>
            </a:r>
          </a:p>
          <a:p>
            <a:pPr lvl="0"/>
            <a:r>
              <a:rPr lang="en-US"/>
              <a:t>Value prop 3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0ABA7B6-E505-4F46-AC54-EB852D64446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55008" y="5361828"/>
            <a:ext cx="10726460" cy="590678"/>
          </a:xfrm>
        </p:spPr>
        <p:txBody>
          <a:bodyPr/>
          <a:lstStyle>
            <a:lvl1pPr>
              <a:buNone/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52952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0.0384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41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28" y="466302"/>
            <a:ext cx="4011087" cy="1632056"/>
          </a:xfrm>
        </p:spPr>
        <p:txBody>
          <a:bodyPr anchor="b"/>
          <a:lstStyle>
            <a:lvl1pPr>
              <a:defRPr sz="326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122" y="1007083"/>
            <a:ext cx="6295965" cy="4970646"/>
          </a:xfrm>
        </p:spPr>
        <p:txBody>
          <a:bodyPr/>
          <a:lstStyle>
            <a:lvl1pPr>
              <a:defRPr sz="3264"/>
            </a:lvl1pPr>
            <a:lvl2pPr>
              <a:defRPr sz="2856"/>
            </a:lvl2pPr>
            <a:lvl3pPr>
              <a:defRPr sz="2448"/>
            </a:lvl3pPr>
            <a:lvl4pPr>
              <a:defRPr sz="2040"/>
            </a:lvl4pPr>
            <a:lvl5pPr>
              <a:defRPr sz="2040"/>
            </a:lvl5pPr>
            <a:lvl6pPr>
              <a:defRPr sz="2040"/>
            </a:lvl6pPr>
            <a:lvl7pPr>
              <a:defRPr sz="2040"/>
            </a:lvl7pPr>
            <a:lvl8pPr>
              <a:defRPr sz="2040"/>
            </a:lvl8pPr>
            <a:lvl9pPr>
              <a:defRPr sz="20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6628" y="2098357"/>
            <a:ext cx="4011087" cy="3887467"/>
          </a:xfrm>
        </p:spPr>
        <p:txBody>
          <a:bodyPr/>
          <a:lstStyle>
            <a:lvl1pPr marL="0" indent="0">
              <a:buNone/>
              <a:defRPr sz="1632"/>
            </a:lvl1pPr>
            <a:lvl2pPr marL="466298" indent="0">
              <a:buNone/>
              <a:defRPr sz="1428"/>
            </a:lvl2pPr>
            <a:lvl3pPr marL="932597" indent="0">
              <a:buNone/>
              <a:defRPr sz="1224"/>
            </a:lvl3pPr>
            <a:lvl4pPr marL="1398895" indent="0">
              <a:buNone/>
              <a:defRPr sz="1020"/>
            </a:lvl4pPr>
            <a:lvl5pPr marL="1865193" indent="0">
              <a:buNone/>
              <a:defRPr sz="1020"/>
            </a:lvl5pPr>
            <a:lvl6pPr marL="2331491" indent="0">
              <a:buNone/>
              <a:defRPr sz="1020"/>
            </a:lvl6pPr>
            <a:lvl7pPr marL="2797790" indent="0">
              <a:buNone/>
              <a:defRPr sz="1020"/>
            </a:lvl7pPr>
            <a:lvl8pPr marL="3264088" indent="0">
              <a:buNone/>
              <a:defRPr sz="1020"/>
            </a:lvl8pPr>
            <a:lvl9pPr marL="3730386" indent="0">
              <a:buNone/>
              <a:defRPr sz="10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317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28" y="466302"/>
            <a:ext cx="4011087" cy="1632056"/>
          </a:xfrm>
        </p:spPr>
        <p:txBody>
          <a:bodyPr anchor="b"/>
          <a:lstStyle>
            <a:lvl1pPr>
              <a:defRPr sz="326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87122" y="1007083"/>
            <a:ext cx="6295965" cy="4970646"/>
          </a:xfrm>
        </p:spPr>
        <p:txBody>
          <a:bodyPr/>
          <a:lstStyle>
            <a:lvl1pPr marL="0" indent="0">
              <a:buNone/>
              <a:defRPr sz="3264"/>
            </a:lvl1pPr>
            <a:lvl2pPr marL="466298" indent="0">
              <a:buNone/>
              <a:defRPr sz="2856"/>
            </a:lvl2pPr>
            <a:lvl3pPr marL="932597" indent="0">
              <a:buNone/>
              <a:defRPr sz="2448"/>
            </a:lvl3pPr>
            <a:lvl4pPr marL="1398895" indent="0">
              <a:buNone/>
              <a:defRPr sz="2040"/>
            </a:lvl4pPr>
            <a:lvl5pPr marL="1865193" indent="0">
              <a:buNone/>
              <a:defRPr sz="2040"/>
            </a:lvl5pPr>
            <a:lvl6pPr marL="2331491" indent="0">
              <a:buNone/>
              <a:defRPr sz="2040"/>
            </a:lvl6pPr>
            <a:lvl7pPr marL="2797790" indent="0">
              <a:buNone/>
              <a:defRPr sz="2040"/>
            </a:lvl7pPr>
            <a:lvl8pPr marL="3264088" indent="0">
              <a:buNone/>
              <a:defRPr sz="2040"/>
            </a:lvl8pPr>
            <a:lvl9pPr marL="3730386" indent="0">
              <a:buNone/>
              <a:defRPr sz="204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6628" y="2098357"/>
            <a:ext cx="4011087" cy="3887467"/>
          </a:xfrm>
        </p:spPr>
        <p:txBody>
          <a:bodyPr/>
          <a:lstStyle>
            <a:lvl1pPr marL="0" indent="0">
              <a:buNone/>
              <a:defRPr sz="1632"/>
            </a:lvl1pPr>
            <a:lvl2pPr marL="466298" indent="0">
              <a:buNone/>
              <a:defRPr sz="1428"/>
            </a:lvl2pPr>
            <a:lvl3pPr marL="932597" indent="0">
              <a:buNone/>
              <a:defRPr sz="1224"/>
            </a:lvl3pPr>
            <a:lvl4pPr marL="1398895" indent="0">
              <a:buNone/>
              <a:defRPr sz="1020"/>
            </a:lvl4pPr>
            <a:lvl5pPr marL="1865193" indent="0">
              <a:buNone/>
              <a:defRPr sz="1020"/>
            </a:lvl5pPr>
            <a:lvl6pPr marL="2331491" indent="0">
              <a:buNone/>
              <a:defRPr sz="1020"/>
            </a:lvl6pPr>
            <a:lvl7pPr marL="2797790" indent="0">
              <a:buNone/>
              <a:defRPr sz="1020"/>
            </a:lvl7pPr>
            <a:lvl8pPr marL="3264088" indent="0">
              <a:buNone/>
              <a:defRPr sz="1020"/>
            </a:lvl8pPr>
            <a:lvl9pPr marL="3730386" indent="0">
              <a:buNone/>
              <a:defRPr sz="10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3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3886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632780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99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9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1224"/>
              </a:spcBef>
              <a:buNone/>
              <a:defRPr lang="en-US" sz="1399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99">
                <a:solidFill>
                  <a:srgbClr val="000000"/>
                </a:solidFill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9439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1224"/>
              </a:spcBef>
              <a:buNone/>
              <a:defRPr lang="en-US" sz="1399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99">
                <a:solidFill>
                  <a:srgbClr val="000000"/>
                </a:solidFill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83681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5139" y="2645384"/>
            <a:ext cx="3690937" cy="21006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399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399">
                <a:solidFill>
                  <a:schemeClr val="tx1"/>
                </a:solidFill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2769" y="2645384"/>
            <a:ext cx="3690937" cy="21006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399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399">
                <a:solidFill>
                  <a:schemeClr val="tx1"/>
                </a:solidFill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2205426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560" y="1144706"/>
            <a:ext cx="9327356" cy="2435131"/>
          </a:xfrm>
        </p:spPr>
        <p:txBody>
          <a:bodyPr anchor="b"/>
          <a:lstStyle>
            <a:lvl1pPr algn="ctr">
              <a:defRPr sz="61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560" y="3673745"/>
            <a:ext cx="9327356" cy="1688724"/>
          </a:xfrm>
        </p:spPr>
        <p:txBody>
          <a:bodyPr/>
          <a:lstStyle>
            <a:lvl1pPr marL="0" indent="0" algn="ctr">
              <a:buNone/>
              <a:defRPr sz="2448"/>
            </a:lvl1pPr>
            <a:lvl2pPr marL="466298" indent="0" algn="ctr">
              <a:buNone/>
              <a:defRPr sz="2040"/>
            </a:lvl2pPr>
            <a:lvl3pPr marL="932597" indent="0" algn="ctr">
              <a:buNone/>
              <a:defRPr sz="1836"/>
            </a:lvl3pPr>
            <a:lvl4pPr marL="1398895" indent="0" algn="ctr">
              <a:buNone/>
              <a:defRPr sz="1632"/>
            </a:lvl4pPr>
            <a:lvl5pPr marL="1865193" indent="0" algn="ctr">
              <a:buNone/>
              <a:defRPr sz="1632"/>
            </a:lvl5pPr>
            <a:lvl6pPr marL="2331491" indent="0" algn="ctr">
              <a:buNone/>
              <a:defRPr sz="1632"/>
            </a:lvl6pPr>
            <a:lvl7pPr marL="2797790" indent="0" algn="ctr">
              <a:buNone/>
              <a:defRPr sz="1632"/>
            </a:lvl7pPr>
            <a:lvl8pPr marL="3264088" indent="0" algn="ctr">
              <a:buNone/>
              <a:defRPr sz="1632"/>
            </a:lvl8pPr>
            <a:lvl9pPr marL="3730386" indent="0" algn="ctr">
              <a:buNone/>
              <a:defRPr sz="163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55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9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30" y="1743775"/>
            <a:ext cx="10726460" cy="2909528"/>
          </a:xfrm>
        </p:spPr>
        <p:txBody>
          <a:bodyPr anchor="b"/>
          <a:lstStyle>
            <a:lvl1pPr>
              <a:defRPr sz="61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530" y="4680828"/>
            <a:ext cx="10726460" cy="1530052"/>
          </a:xfrm>
        </p:spPr>
        <p:txBody>
          <a:bodyPr/>
          <a:lstStyle>
            <a:lvl1pPr marL="0" indent="0">
              <a:buNone/>
              <a:defRPr sz="2448">
                <a:solidFill>
                  <a:schemeClr val="tx1">
                    <a:tint val="75000"/>
                  </a:schemeClr>
                </a:solidFill>
              </a:defRPr>
            </a:lvl1pPr>
            <a:lvl2pPr marL="466298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2pPr>
            <a:lvl3pPr marL="932597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3pPr>
            <a:lvl4pPr marL="1398895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4pPr>
            <a:lvl5pPr marL="1865193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5pPr>
            <a:lvl6pPr marL="2331491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6pPr>
            <a:lvl7pPr marL="2797790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7pPr>
            <a:lvl8pPr marL="3264088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8pPr>
            <a:lvl9pPr marL="3730386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679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5008" y="1861968"/>
            <a:ext cx="5285502" cy="4437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5965" y="1861968"/>
            <a:ext cx="5285502" cy="4437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510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27" y="372394"/>
            <a:ext cx="10726460" cy="1351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628" y="1714631"/>
            <a:ext cx="5261211" cy="840314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6628" y="2554944"/>
            <a:ext cx="5261211" cy="37579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5965" y="1714631"/>
            <a:ext cx="5287122" cy="840314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5965" y="2554944"/>
            <a:ext cx="5287122" cy="37579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064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6629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3259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98895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65193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54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72746" y="733993"/>
          <a:ext cx="8290983" cy="5526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71155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72746" y="733993"/>
          <a:ext cx="8290983" cy="5526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83219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3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82244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393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28" y="466302"/>
            <a:ext cx="4011087" cy="1632056"/>
          </a:xfrm>
        </p:spPr>
        <p:txBody>
          <a:bodyPr anchor="b"/>
          <a:lstStyle>
            <a:lvl1pPr>
              <a:defRPr sz="326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122" y="1007083"/>
            <a:ext cx="6295965" cy="4970646"/>
          </a:xfrm>
        </p:spPr>
        <p:txBody>
          <a:bodyPr/>
          <a:lstStyle>
            <a:lvl1pPr>
              <a:defRPr sz="3264"/>
            </a:lvl1pPr>
            <a:lvl2pPr>
              <a:defRPr sz="2856"/>
            </a:lvl2pPr>
            <a:lvl3pPr>
              <a:defRPr sz="2448"/>
            </a:lvl3pPr>
            <a:lvl4pPr>
              <a:defRPr sz="2040"/>
            </a:lvl4pPr>
            <a:lvl5pPr>
              <a:defRPr sz="2040"/>
            </a:lvl5pPr>
            <a:lvl6pPr>
              <a:defRPr sz="2040"/>
            </a:lvl6pPr>
            <a:lvl7pPr>
              <a:defRPr sz="2040"/>
            </a:lvl7pPr>
            <a:lvl8pPr>
              <a:defRPr sz="2040"/>
            </a:lvl8pPr>
            <a:lvl9pPr>
              <a:defRPr sz="20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6628" y="2098357"/>
            <a:ext cx="4011087" cy="3887467"/>
          </a:xfrm>
        </p:spPr>
        <p:txBody>
          <a:bodyPr/>
          <a:lstStyle>
            <a:lvl1pPr marL="0" indent="0">
              <a:buNone/>
              <a:defRPr sz="1632"/>
            </a:lvl1pPr>
            <a:lvl2pPr marL="466298" indent="0">
              <a:buNone/>
              <a:defRPr sz="1428"/>
            </a:lvl2pPr>
            <a:lvl3pPr marL="932597" indent="0">
              <a:buNone/>
              <a:defRPr sz="1224"/>
            </a:lvl3pPr>
            <a:lvl4pPr marL="1398895" indent="0">
              <a:buNone/>
              <a:defRPr sz="1020"/>
            </a:lvl4pPr>
            <a:lvl5pPr marL="1865193" indent="0">
              <a:buNone/>
              <a:defRPr sz="1020"/>
            </a:lvl5pPr>
            <a:lvl6pPr marL="2331491" indent="0">
              <a:buNone/>
              <a:defRPr sz="1020"/>
            </a:lvl6pPr>
            <a:lvl7pPr marL="2797790" indent="0">
              <a:buNone/>
              <a:defRPr sz="1020"/>
            </a:lvl7pPr>
            <a:lvl8pPr marL="3264088" indent="0">
              <a:buNone/>
              <a:defRPr sz="1020"/>
            </a:lvl8pPr>
            <a:lvl9pPr marL="3730386" indent="0">
              <a:buNone/>
              <a:defRPr sz="10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188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28" y="466302"/>
            <a:ext cx="4011087" cy="1632056"/>
          </a:xfrm>
        </p:spPr>
        <p:txBody>
          <a:bodyPr anchor="b"/>
          <a:lstStyle>
            <a:lvl1pPr>
              <a:defRPr sz="326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87122" y="1007083"/>
            <a:ext cx="6295965" cy="4970646"/>
          </a:xfrm>
        </p:spPr>
        <p:txBody>
          <a:bodyPr/>
          <a:lstStyle>
            <a:lvl1pPr marL="0" indent="0">
              <a:buNone/>
              <a:defRPr sz="3264"/>
            </a:lvl1pPr>
            <a:lvl2pPr marL="466298" indent="0">
              <a:buNone/>
              <a:defRPr sz="2856"/>
            </a:lvl2pPr>
            <a:lvl3pPr marL="932597" indent="0">
              <a:buNone/>
              <a:defRPr sz="2448"/>
            </a:lvl3pPr>
            <a:lvl4pPr marL="1398895" indent="0">
              <a:buNone/>
              <a:defRPr sz="2040"/>
            </a:lvl4pPr>
            <a:lvl5pPr marL="1865193" indent="0">
              <a:buNone/>
              <a:defRPr sz="2040"/>
            </a:lvl5pPr>
            <a:lvl6pPr marL="2331491" indent="0">
              <a:buNone/>
              <a:defRPr sz="2040"/>
            </a:lvl6pPr>
            <a:lvl7pPr marL="2797790" indent="0">
              <a:buNone/>
              <a:defRPr sz="2040"/>
            </a:lvl7pPr>
            <a:lvl8pPr marL="3264088" indent="0">
              <a:buNone/>
              <a:defRPr sz="2040"/>
            </a:lvl8pPr>
            <a:lvl9pPr marL="3730386" indent="0">
              <a:buNone/>
              <a:defRPr sz="204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6628" y="2098357"/>
            <a:ext cx="4011087" cy="3887467"/>
          </a:xfrm>
        </p:spPr>
        <p:txBody>
          <a:bodyPr/>
          <a:lstStyle>
            <a:lvl1pPr marL="0" indent="0">
              <a:buNone/>
              <a:defRPr sz="1632"/>
            </a:lvl1pPr>
            <a:lvl2pPr marL="466298" indent="0">
              <a:buNone/>
              <a:defRPr sz="1428"/>
            </a:lvl2pPr>
            <a:lvl3pPr marL="932597" indent="0">
              <a:buNone/>
              <a:defRPr sz="1224"/>
            </a:lvl3pPr>
            <a:lvl4pPr marL="1398895" indent="0">
              <a:buNone/>
              <a:defRPr sz="1020"/>
            </a:lvl4pPr>
            <a:lvl5pPr marL="1865193" indent="0">
              <a:buNone/>
              <a:defRPr sz="1020"/>
            </a:lvl5pPr>
            <a:lvl6pPr marL="2331491" indent="0">
              <a:buNone/>
              <a:defRPr sz="1020"/>
            </a:lvl6pPr>
            <a:lvl7pPr marL="2797790" indent="0">
              <a:buNone/>
              <a:defRPr sz="1020"/>
            </a:lvl7pPr>
            <a:lvl8pPr marL="3264088" indent="0">
              <a:buNone/>
              <a:defRPr sz="1020"/>
            </a:lvl8pPr>
            <a:lvl9pPr marL="3730386" indent="0">
              <a:buNone/>
              <a:defRPr sz="10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563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6243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solidFill>
                  <a:srgbClr val="50E6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3431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34355"/>
            <a:ext cx="12436475" cy="7247951"/>
          </a:xfrm>
          <a:prstGeom prst="rect">
            <a:avLst/>
          </a:prstGeom>
        </p:spPr>
      </p:pic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E3D2D5C4-B844-114B-9697-42D21689D269}"/>
              </a:ext>
            </a:extLst>
          </p:cNvPr>
          <p:cNvSpPr/>
          <p:nvPr userDrawn="1"/>
        </p:nvSpPr>
        <p:spPr bwMode="auto">
          <a:xfrm>
            <a:off x="855008" y="1042019"/>
            <a:ext cx="1883110" cy="391693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60" tIns="0" rIns="9326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30" b="0" i="0" u="none" strike="noStrike" kern="1200" cap="none" spc="204" normalizeH="0" baseline="0" noProof="0">
                <a:ln>
                  <a:noFill/>
                </a:ln>
                <a:gradFill>
                  <a:gsLst>
                    <a:gs pos="0">
                      <a:srgbClr val="002050"/>
                    </a:gs>
                    <a:gs pos="100000">
                      <a:srgbClr val="002050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RELEASED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9CF02AA-2166-2947-AE4F-C1E42119F0B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09264" y="3394571"/>
            <a:ext cx="3357804" cy="307280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008" y="1606421"/>
            <a:ext cx="10726460" cy="682326"/>
          </a:xfrm>
        </p:spPr>
        <p:txBody>
          <a:bodyPr>
            <a:normAutofit/>
          </a:bodyPr>
          <a:lstStyle>
            <a:lvl1pPr>
              <a:defRPr sz="3672"/>
            </a:lvl1pPr>
          </a:lstStyle>
          <a:p>
            <a:r>
              <a:rPr lang="en-US"/>
              <a:t>Announcement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5008" y="2526210"/>
            <a:ext cx="10726460" cy="3390260"/>
          </a:xfrm>
        </p:spPr>
        <p:txBody>
          <a:bodyPr/>
          <a:lstStyle/>
          <a:p>
            <a:pPr lvl="0"/>
            <a:r>
              <a:rPr lang="en-US"/>
              <a:t>Value prop 1</a:t>
            </a:r>
          </a:p>
          <a:p>
            <a:pPr lvl="0"/>
            <a:r>
              <a:rPr lang="en-US"/>
              <a:t>Value prop 2</a:t>
            </a:r>
          </a:p>
          <a:p>
            <a:pPr lvl="0"/>
            <a:r>
              <a:rPr lang="en-US"/>
              <a:t>Value prop 3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0ABA7B6-E505-4F46-AC54-EB852D64446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55008" y="6026156"/>
            <a:ext cx="10726460" cy="590678"/>
          </a:xfrm>
        </p:spPr>
        <p:txBody>
          <a:bodyPr>
            <a:normAutofit/>
          </a:bodyPr>
          <a:lstStyle>
            <a:lvl1pPr>
              <a:buNone/>
              <a:defRPr sz="2448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96631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0.0384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-no-b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58586"/>
            <a:ext cx="12436475" cy="7247951"/>
          </a:xfrm>
          <a:prstGeom prst="rect">
            <a:avLst/>
          </a:prstGeom>
        </p:spPr>
      </p:pic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E3D2D5C4-B844-114B-9697-42D21689D269}"/>
              </a:ext>
            </a:extLst>
          </p:cNvPr>
          <p:cNvSpPr/>
          <p:nvPr userDrawn="1"/>
        </p:nvSpPr>
        <p:spPr bwMode="auto">
          <a:xfrm>
            <a:off x="855008" y="1042019"/>
            <a:ext cx="1883110" cy="391693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60" tIns="0" rIns="9326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30" b="0" i="0" u="none" strike="noStrike" kern="1200" cap="none" spc="204" normalizeH="0" baseline="0" noProof="0">
                <a:ln>
                  <a:noFill/>
                </a:ln>
                <a:gradFill>
                  <a:gsLst>
                    <a:gs pos="0">
                      <a:srgbClr val="002050"/>
                    </a:gs>
                    <a:gs pos="100000">
                      <a:srgbClr val="002050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RELEASED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008" y="1606421"/>
            <a:ext cx="10726460" cy="682326"/>
          </a:xfrm>
        </p:spPr>
        <p:txBody>
          <a:bodyPr>
            <a:normAutofit/>
          </a:bodyPr>
          <a:lstStyle>
            <a:lvl1pPr>
              <a:defRPr sz="3672"/>
            </a:lvl1pPr>
          </a:lstStyle>
          <a:p>
            <a:r>
              <a:rPr lang="en-US" dirty="0"/>
              <a:t>Announcement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5008" y="2526209"/>
            <a:ext cx="10726460" cy="3326091"/>
          </a:xfrm>
        </p:spPr>
        <p:txBody>
          <a:bodyPr/>
          <a:lstStyle/>
          <a:p>
            <a:pPr lvl="0"/>
            <a:r>
              <a:rPr lang="en-US" dirty="0"/>
              <a:t>Value prop 1</a:t>
            </a:r>
          </a:p>
          <a:p>
            <a:pPr lvl="0"/>
            <a:r>
              <a:rPr lang="en-US" dirty="0"/>
              <a:t>Value prop 2</a:t>
            </a:r>
          </a:p>
          <a:p>
            <a:pPr lvl="0"/>
            <a:r>
              <a:rPr lang="en-US" dirty="0"/>
              <a:t>Value prop 3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0ABA7B6-E505-4F46-AC54-EB852D64446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55008" y="5989384"/>
            <a:ext cx="10726460" cy="590678"/>
          </a:xfrm>
        </p:spPr>
        <p:txBody>
          <a:bodyPr>
            <a:normAutofit/>
          </a:bodyPr>
          <a:lstStyle>
            <a:lvl1pPr>
              <a:buNone/>
              <a:defRPr sz="2448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92866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0.0384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11167"/>
            <a:ext cx="12436475" cy="724795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008" y="1606421"/>
            <a:ext cx="10726460" cy="682326"/>
          </a:xfrm>
        </p:spPr>
        <p:txBody>
          <a:bodyPr>
            <a:normAutofit/>
          </a:bodyPr>
          <a:lstStyle>
            <a:lvl1pPr>
              <a:defRPr sz="3672"/>
            </a:lvl1pPr>
          </a:lstStyle>
          <a:p>
            <a:r>
              <a:rPr lang="en-US" dirty="0"/>
              <a:t>Announcement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5008" y="2526209"/>
            <a:ext cx="10726460" cy="3326091"/>
          </a:xfrm>
        </p:spPr>
        <p:txBody>
          <a:bodyPr/>
          <a:lstStyle/>
          <a:p>
            <a:pPr lvl="0"/>
            <a:r>
              <a:rPr lang="en-US" dirty="0"/>
              <a:t>Value prop 1</a:t>
            </a:r>
          </a:p>
          <a:p>
            <a:pPr lvl="0"/>
            <a:r>
              <a:rPr lang="en-US" dirty="0"/>
              <a:t>Value prop 2</a:t>
            </a:r>
          </a:p>
          <a:p>
            <a:pPr lvl="0"/>
            <a:r>
              <a:rPr lang="en-US" dirty="0"/>
              <a:t>Value prop 3</a:t>
            </a:r>
          </a:p>
        </p:txBody>
      </p:sp>
    </p:spTree>
    <p:extLst>
      <p:ext uri="{BB962C8B-B14F-4D97-AF65-F5344CB8AC3E}">
        <p14:creationId xmlns:p14="http://schemas.microsoft.com/office/powerpoint/2010/main" val="19025952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_c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66565"/>
            <a:ext cx="12436475" cy="724795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008" y="1606421"/>
            <a:ext cx="10726460" cy="682326"/>
          </a:xfrm>
        </p:spPr>
        <p:txBody>
          <a:bodyPr>
            <a:normAutofit/>
          </a:bodyPr>
          <a:lstStyle>
            <a:lvl1pPr>
              <a:defRPr sz="3672"/>
            </a:lvl1pPr>
          </a:lstStyle>
          <a:p>
            <a:r>
              <a:rPr lang="en-US" dirty="0"/>
              <a:t>CTA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5008" y="2526209"/>
            <a:ext cx="5203201" cy="3326091"/>
          </a:xfrm>
        </p:spPr>
        <p:txBody>
          <a:bodyPr/>
          <a:lstStyle/>
          <a:p>
            <a:pPr lvl="0"/>
            <a:r>
              <a:rPr lang="en-US" dirty="0"/>
              <a:t>Value prop 1</a:t>
            </a:r>
          </a:p>
          <a:p>
            <a:pPr lvl="0"/>
            <a:r>
              <a:rPr lang="en-US" dirty="0"/>
              <a:t>Value prop 2</a:t>
            </a:r>
          </a:p>
          <a:p>
            <a:pPr lvl="0"/>
            <a:r>
              <a:rPr lang="en-US" dirty="0"/>
              <a:t>Value prop 3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753371A-F22C-45AF-9D47-E1F0A4B46999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378267" y="2526209"/>
            <a:ext cx="5203202" cy="3326091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CTA 1</a:t>
            </a:r>
          </a:p>
          <a:p>
            <a:pPr lvl="0"/>
            <a:r>
              <a:rPr lang="en-US" dirty="0"/>
              <a:t>CTA 2</a:t>
            </a:r>
          </a:p>
          <a:p>
            <a:pPr lvl="0"/>
            <a:r>
              <a:rPr lang="en-US" dirty="0"/>
              <a:t>CTA 3</a:t>
            </a:r>
          </a:p>
        </p:txBody>
      </p:sp>
    </p:spTree>
    <p:extLst>
      <p:ext uri="{BB962C8B-B14F-4D97-AF65-F5344CB8AC3E}">
        <p14:creationId xmlns:p14="http://schemas.microsoft.com/office/powerpoint/2010/main" val="39962342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182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8333">
                      <a:schemeClr val="tx1"/>
                    </a:gs>
                    <a:gs pos="26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914" y="1463669"/>
            <a:ext cx="11239789" cy="4930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96934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07851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96795">
                      <a:schemeClr val="tx1"/>
                    </a:gs>
                    <a:gs pos="82051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0059" y="1465289"/>
            <a:ext cx="11239464" cy="1946203"/>
          </a:xfrm>
        </p:spPr>
        <p:txBody>
          <a:bodyPr/>
          <a:lstStyle>
            <a:lvl1pPr marL="0" indent="0">
              <a:buNone/>
              <a:defRPr sz="2856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53449" indent="0">
              <a:buNone/>
              <a:defRPr sz="2448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241" indent="0">
              <a:buNone/>
              <a:defRPr sz="204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30773" indent="0">
              <a:buNone/>
              <a:defRPr sz="1836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71912" indent="0">
              <a:buNone/>
              <a:defRPr sz="1836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83378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8333">
                      <a:schemeClr val="tx1"/>
                    </a:gs>
                    <a:gs pos="26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914" y="1463669"/>
            <a:ext cx="11239789" cy="4930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3479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8333">
                      <a:schemeClr val="tx1"/>
                    </a:gs>
                    <a:gs pos="26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914" y="1463669"/>
            <a:ext cx="11239789" cy="4930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95198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8333">
                      <a:schemeClr val="tx1"/>
                    </a:gs>
                    <a:gs pos="26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914" y="1463669"/>
            <a:ext cx="11239789" cy="4930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66006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3151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30" y="1743775"/>
            <a:ext cx="10726460" cy="2909528"/>
          </a:xfrm>
        </p:spPr>
        <p:txBody>
          <a:bodyPr anchor="b"/>
          <a:lstStyle>
            <a:lvl1pPr>
              <a:defRPr sz="61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530" y="4680828"/>
            <a:ext cx="10726460" cy="523733"/>
          </a:xfrm>
        </p:spPr>
        <p:txBody>
          <a:bodyPr/>
          <a:lstStyle>
            <a:lvl1pPr marL="0" indent="0">
              <a:buNone/>
              <a:defRPr sz="2448">
                <a:solidFill>
                  <a:schemeClr val="tx1">
                    <a:tint val="75000"/>
                  </a:schemeClr>
                </a:solidFill>
              </a:defRPr>
            </a:lvl1pPr>
            <a:lvl2pPr marL="466298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2pPr>
            <a:lvl3pPr marL="932597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3pPr>
            <a:lvl4pPr marL="1398895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4pPr>
            <a:lvl5pPr marL="1865193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5pPr>
            <a:lvl6pPr marL="2331491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6pPr>
            <a:lvl7pPr marL="2797790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7pPr>
            <a:lvl8pPr marL="3264088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8pPr>
            <a:lvl9pPr marL="3730386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9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560" y="1144706"/>
            <a:ext cx="9327356" cy="2435131"/>
          </a:xfrm>
        </p:spPr>
        <p:txBody>
          <a:bodyPr anchor="b"/>
          <a:lstStyle>
            <a:lvl1pPr algn="ctr">
              <a:defRPr sz="61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560" y="3673745"/>
            <a:ext cx="9327356" cy="1688724"/>
          </a:xfrm>
        </p:spPr>
        <p:txBody>
          <a:bodyPr/>
          <a:lstStyle>
            <a:lvl1pPr marL="0" indent="0" algn="ctr">
              <a:buNone/>
              <a:defRPr sz="2448"/>
            </a:lvl1pPr>
            <a:lvl2pPr marL="466298" indent="0" algn="ctr">
              <a:buNone/>
              <a:defRPr sz="2040"/>
            </a:lvl2pPr>
            <a:lvl3pPr marL="932597" indent="0" algn="ctr">
              <a:buNone/>
              <a:defRPr sz="1836"/>
            </a:lvl3pPr>
            <a:lvl4pPr marL="1398895" indent="0" algn="ctr">
              <a:buNone/>
              <a:defRPr sz="1632"/>
            </a:lvl4pPr>
            <a:lvl5pPr marL="1865193" indent="0" algn="ctr">
              <a:buNone/>
              <a:defRPr sz="1632"/>
            </a:lvl5pPr>
            <a:lvl6pPr marL="2331491" indent="0" algn="ctr">
              <a:buNone/>
              <a:defRPr sz="1632"/>
            </a:lvl6pPr>
            <a:lvl7pPr marL="2797790" indent="0" algn="ctr">
              <a:buNone/>
              <a:defRPr sz="1632"/>
            </a:lvl7pPr>
            <a:lvl8pPr marL="3264088" indent="0" algn="ctr">
              <a:buNone/>
              <a:defRPr sz="1632"/>
            </a:lvl8pPr>
            <a:lvl9pPr marL="3730386" indent="0" algn="ctr">
              <a:buNone/>
              <a:defRPr sz="163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5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8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30" y="1743775"/>
            <a:ext cx="10726460" cy="2909528"/>
          </a:xfrm>
        </p:spPr>
        <p:txBody>
          <a:bodyPr anchor="b"/>
          <a:lstStyle>
            <a:lvl1pPr>
              <a:defRPr sz="61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530" y="4680828"/>
            <a:ext cx="10726460" cy="1530052"/>
          </a:xfrm>
        </p:spPr>
        <p:txBody>
          <a:bodyPr/>
          <a:lstStyle>
            <a:lvl1pPr marL="0" indent="0">
              <a:buNone/>
              <a:defRPr sz="2448">
                <a:solidFill>
                  <a:schemeClr val="tx1">
                    <a:tint val="75000"/>
                  </a:schemeClr>
                </a:solidFill>
              </a:defRPr>
            </a:lvl1pPr>
            <a:lvl2pPr marL="466298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2pPr>
            <a:lvl3pPr marL="932597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3pPr>
            <a:lvl4pPr marL="1398895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4pPr>
            <a:lvl5pPr marL="1865193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5pPr>
            <a:lvl6pPr marL="2331491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6pPr>
            <a:lvl7pPr marL="2797790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7pPr>
            <a:lvl8pPr marL="3264088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8pPr>
            <a:lvl9pPr marL="3730386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8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12618975" y="0"/>
            <a:ext cx="952402" cy="5766965"/>
            <a:chOff x="12618967" y="-1"/>
            <a:chExt cx="952402" cy="5766966"/>
          </a:xfrm>
        </p:grpSpPr>
        <p:grpSp>
          <p:nvGrpSpPr>
            <p:cNvPr id="7" name="Group 6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14" name="Rectangle 13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15" name="Rectangle 14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16" name="Rectangle 15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17" name="Rectangle 16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18" name="Rectangle 17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19" name="Rectangle 18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8" name="Group 7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11" name="Rectangle 10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11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11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12" name="Rectangle 11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13" name="Rectangle 12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9" name="TextBox 8"/>
            <p:cNvSpPr txBox="1"/>
            <p:nvPr userDrawn="1"/>
          </p:nvSpPr>
          <p:spPr>
            <a:xfrm rot="5400000">
              <a:off x="12988036" y="260167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34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 rot="5400000">
              <a:off x="11742070" y="4230581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34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2337330"/>
      </p:ext>
    </p:extLst>
  </p:cSld>
  <p:clrMap bg1="lt1" tx1="dk1" bg2="lt2" tx2="dk2" accent1="accent1" accent2="accent2" accent3="accent3" accent4="accent4" accent5="accent5" accent6="accent6" hlink="hlink" folHlink="folHlink"/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85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67" r:id="rId1"/>
    <p:sldLayoutId id="2147484569" r:id="rId2"/>
    <p:sldLayoutId id="2147484573" r:id="rId3"/>
    <p:sldLayoutId id="2147484576" r:id="rId4"/>
    <p:sldLayoutId id="2147484580" r:id="rId5"/>
    <p:sldLayoutId id="2147484581" r:id="rId6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42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83" r:id="rId1"/>
    <p:sldLayoutId id="2147484584" r:id="rId2"/>
    <p:sldLayoutId id="2147484585" r:id="rId3"/>
    <p:sldLayoutId id="2147484586" r:id="rId4"/>
    <p:sldLayoutId id="2147484587" r:id="rId5"/>
    <p:sldLayoutId id="2147484588" r:id="rId6"/>
    <p:sldLayoutId id="2147484589" r:id="rId7"/>
    <p:sldLayoutId id="2147484590" r:id="rId8"/>
    <p:sldLayoutId id="2147484591" r:id="rId9"/>
    <p:sldLayoutId id="2147484592" r:id="rId10"/>
    <p:sldLayoutId id="2147484593" r:id="rId11"/>
    <p:sldLayoutId id="2147484594" r:id="rId12"/>
    <p:sldLayoutId id="2147484595" r:id="rId13"/>
    <p:sldLayoutId id="2147484596" r:id="rId14"/>
  </p:sldLayoutIdLst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7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98" r:id="rId1"/>
    <p:sldLayoutId id="2147484599" r:id="rId2"/>
    <p:sldLayoutId id="2147484600" r:id="rId3"/>
    <p:sldLayoutId id="2147484601" r:id="rId4"/>
    <p:sldLayoutId id="2147484602" r:id="rId5"/>
    <p:sldLayoutId id="2147484603" r:id="rId6"/>
    <p:sldLayoutId id="2147484604" r:id="rId7"/>
    <p:sldLayoutId id="2147484605" r:id="rId8"/>
    <p:sldLayoutId id="2147484606" r:id="rId9"/>
    <p:sldLayoutId id="2147484607" r:id="rId10"/>
    <p:sldLayoutId id="2147484608" r:id="rId11"/>
    <p:sldLayoutId id="2147484609" r:id="rId12"/>
    <p:sldLayoutId id="2147484610" r:id="rId13"/>
    <p:sldLayoutId id="2147484611" r:id="rId14"/>
    <p:sldLayoutId id="2147484612" r:id="rId15"/>
    <p:sldLayoutId id="2147484613" r:id="rId16"/>
    <p:sldLayoutId id="2147484614" r:id="rId17"/>
    <p:sldLayoutId id="2147484615" r:id="rId18"/>
    <p:sldLayoutId id="2147484616" r:id="rId19"/>
    <p:sldLayoutId id="2147484617" r:id="rId20"/>
    <p:sldLayoutId id="2147484618" r:id="rId21"/>
    <p:sldLayoutId id="2147484619" r:id="rId22"/>
    <p:sldLayoutId id="2147484620" r:id="rId23"/>
  </p:sldLayoutIdLst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ore/porting/#the-future-of-net-standar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tnet.microsoft.com/download/e-book/porting-aspnet-apps/pdf" TargetMode="External"/><Relationship Id="rId4" Type="http://schemas.openxmlformats.org/officeDocument/2006/relationships/hyperlink" Target="https://github.com/dotnet/upgrade-assistan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F81361A8-31D3-8143-8F3F-AC906256F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2" y="0"/>
            <a:ext cx="12434711" cy="724795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EB15B65-641B-B747-9ED0-F09D51A384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30059">
            <a:off x="8908882" y="3394571"/>
            <a:ext cx="3357328" cy="30728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6FE8AF-C54E-8B47-969A-459B5110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96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Porting from .NET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3A175-10B8-0B47-A3ED-FDEB68569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5212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Useful 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2880789"/>
          </a:xfrm>
        </p:spPr>
        <p:txBody>
          <a:bodyPr/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Port from .NET Framework to .NET 5 - .NET Core | Microsoft Docs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https://github.com/dotnet/upgrade-assistant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hlinkClick r:id="rId5"/>
            </a:endParaRP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Download Porting existing ASP.NET Apps to .NET Core e-book (PDF) (microsoft.com)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2562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C376708-27FB-47AF-ABE1-2D622AC8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Port To .NET 6</a:t>
            </a:r>
            <a:endParaRPr lang="en-US" sz="3672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A87EAE-BDE4-40EA-92BF-FE5023AE8F49}"/>
              </a:ext>
            </a:extLst>
          </p:cNvPr>
          <p:cNvSpPr txBox="1"/>
          <p:nvPr/>
        </p:nvSpPr>
        <p:spPr>
          <a:xfrm>
            <a:off x="855768" y="1896353"/>
            <a:ext cx="985028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Need .NET 6 Features (e.g. Cross-Platform)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Project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Able to Upgrade Individual Component / Service</a:t>
            </a:r>
          </a:p>
        </p:txBody>
      </p:sp>
    </p:spTree>
    <p:extLst>
      <p:ext uri="{BB962C8B-B14F-4D97-AF65-F5344CB8AC3E}">
        <p14:creationId xmlns:p14="http://schemas.microsoft.com/office/powerpoint/2010/main" val="39774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C376708-27FB-47AF-ABE1-2D622AC8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Shouldn’t You Port To .NET Core</a:t>
            </a:r>
            <a:endParaRPr lang="en-US" sz="3672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A87EAE-BDE4-40EA-92BF-FE5023AE8F49}"/>
              </a:ext>
            </a:extLst>
          </p:cNvPr>
          <p:cNvSpPr txBox="1"/>
          <p:nvPr/>
        </p:nvSpPr>
        <p:spPr>
          <a:xfrm>
            <a:off x="855768" y="1896353"/>
            <a:ext cx="985028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Working Code, No Compelling Business Reason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Need Features Not In .NET 6 (Pretty Few Now)</a:t>
            </a:r>
          </a:p>
        </p:txBody>
      </p:sp>
    </p:spTree>
    <p:extLst>
      <p:ext uri="{BB962C8B-B14F-4D97-AF65-F5344CB8AC3E}">
        <p14:creationId xmlns:p14="http://schemas.microsoft.com/office/powerpoint/2010/main" val="371327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C301-B424-40D8-9773-2C05AC7A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Upgrade Assistant</a:t>
            </a:r>
          </a:p>
        </p:txBody>
      </p:sp>
      <p:pic>
        <p:nvPicPr>
          <p:cNvPr id="5" name="Video 4">
            <a:hlinkClick r:id="" action="ppaction://media"/>
            <a:extLst>
              <a:ext uri="{FF2B5EF4-FFF2-40B4-BE49-F238E27FC236}">
                <a16:creationId xmlns:a16="http://schemas.microsoft.com/office/drawing/2014/main" id="{8A06DEF3-B157-4214-B34C-550BA010550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09128" y="1475241"/>
            <a:ext cx="9418217" cy="5146890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0136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C376708-27FB-47AF-ABE1-2D622AC8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Portability Analyzer</a:t>
            </a:r>
            <a:endParaRPr lang="en-US" sz="3672" i="1" dirty="0"/>
          </a:p>
        </p:txBody>
      </p:sp>
      <p:sp>
        <p:nvSpPr>
          <p:cNvPr id="3" name="AutoShape 4" descr="Screenshot of Portability Analyzer from Solution Explorer.">
            <a:extLst>
              <a:ext uri="{FF2B5EF4-FFF2-40B4-BE49-F238E27FC236}">
                <a16:creationId xmlns:a16="http://schemas.microsoft.com/office/drawing/2014/main" id="{8D0B0CE1-9618-4C60-9C8E-F390715DCD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65838" y="3344863"/>
            <a:ext cx="2987008" cy="298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AF9D4AB-051E-449A-B56B-F0496B11F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542" y="1881402"/>
            <a:ext cx="5125165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3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581D-5C4A-45B9-AC8F-BE92FCA3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Porting a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E1920-B303-4671-A856-F97050CC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2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C376708-27FB-47AF-ABE1-2D622AC8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Considerations</a:t>
            </a:r>
            <a:endParaRPr lang="en-US" sz="3672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A87EAE-BDE4-40EA-92BF-FE5023AE8F49}"/>
              </a:ext>
            </a:extLst>
          </p:cNvPr>
          <p:cNvSpPr txBox="1"/>
          <p:nvPr/>
        </p:nvSpPr>
        <p:spPr>
          <a:xfrm>
            <a:off x="855768" y="1896353"/>
            <a:ext cx="9850281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Modules / Handlers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Startup / Configuration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Front-end (static) files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Identity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Entity Framework (migrations, etc.)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Tool: Routing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100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C376708-27FB-47AF-ABE1-2D622AC8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en-US" sz="3672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A87EAE-BDE4-40EA-92BF-FE5023AE8F49}"/>
              </a:ext>
            </a:extLst>
          </p:cNvPr>
          <p:cNvSpPr txBox="1"/>
          <p:nvPr/>
        </p:nvSpPr>
        <p:spPr>
          <a:xfrm>
            <a:off x="855768" y="1896353"/>
            <a:ext cx="985028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Get ready</a:t>
            </a:r>
          </a:p>
          <a:p>
            <a:pPr marL="923571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Learn with a new / internal application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Prepare Your Existing Application</a:t>
            </a:r>
          </a:p>
          <a:p>
            <a:pPr marL="923571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Update to new release / patterns</a:t>
            </a:r>
          </a:p>
          <a:p>
            <a:pPr marL="923571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Refactor to services</a:t>
            </a:r>
          </a:p>
          <a:p>
            <a:pPr marL="923571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Test coverage (unit, integration, user interface)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Create a New Application</a:t>
            </a:r>
          </a:p>
          <a:p>
            <a:pPr marL="923571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Select the nearest match</a:t>
            </a:r>
          </a:p>
          <a:p>
            <a:pPr marL="923571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Copy / reference code</a:t>
            </a:r>
          </a:p>
        </p:txBody>
      </p:sp>
    </p:spTree>
    <p:extLst>
      <p:ext uri="{BB962C8B-B14F-4D97-AF65-F5344CB8AC3E}">
        <p14:creationId xmlns:p14="http://schemas.microsoft.com/office/powerpoint/2010/main" val="82489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581D-5C4A-45B9-AC8F-BE92FCA3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Porting an ASP.NET MVC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E1920-B303-4671-A856-F97050CC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55338"/>
      </p:ext>
    </p:extLst>
  </p:cSld>
  <p:clrMapOvr>
    <a:masterClrMapping/>
  </p:clrMapOvr>
</p:sld>
</file>

<file path=ppt/theme/theme1.xml><?xml version="1.0" encoding="utf-8"?>
<a:theme xmlns:a="http://schemas.openxmlformats.org/drawingml/2006/main" name="5-50111_Build 2017_LIGHT GRAY TEMPLATE">
  <a:themeElements>
    <a:clrScheme name="Build 2017 Colors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3B9D3600-BA2F-499E-9B74-B0493B08579C}"/>
    </a:ext>
  </a:extLst>
</a:theme>
</file>

<file path=ppt/theme/theme2.xml><?xml version="1.0" encoding="utf-8"?>
<a:theme xmlns:a="http://schemas.openxmlformats.org/drawingml/2006/main" name="5-50111_Build 2017_DARK GRAY TEMPLATE">
  <a:themeElements>
    <a:clrScheme name="Build 2017 Colors (Dark Gray)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EAEAEA"/>
      </a:accent3>
      <a:accent4>
        <a:srgbClr val="002050"/>
      </a:accent4>
      <a:accent5>
        <a:srgbClr val="FFB9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D138E69B-724A-4446-A2DA-FF3B08B1663E}"/>
    </a:ext>
  </a:extLst>
</a:theme>
</file>

<file path=ppt/theme/theme3.xml><?xml version="1.0" encoding="utf-8"?>
<a:theme xmlns:a="http://schemas.openxmlformats.org/drawingml/2006/main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AF336095DB84A94AB1A4B939C0475" ma:contentTypeVersion="4" ma:contentTypeDescription="Create a new document." ma:contentTypeScope="" ma:versionID="6f8327450122d2e4aedd139501eaa58b">
  <xsd:schema xmlns:xsd="http://www.w3.org/2001/XMLSchema" xmlns:xs="http://www.w3.org/2001/XMLSchema" xmlns:p="http://schemas.microsoft.com/office/2006/metadata/properties" xmlns:ns2="29eeffc7-3a1a-4f16-995c-1b7b58342919" targetNamespace="http://schemas.microsoft.com/office/2006/metadata/properties" ma:root="true" ma:fieldsID="7d6c3be25c216b690a82d24b3f2244b5" ns2:_="">
    <xsd:import namespace="29eeffc7-3a1a-4f16-995c-1b7b5834291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eeffc7-3a1a-4f16-995c-1b7b5834291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47C6CA-B255-4F53-A8A9-1A4E6D0653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eeffc7-3a1a-4f16-995c-1b7b583429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29eeffc7-3a1a-4f16-995c-1b7b58342919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28115</TotalTime>
  <Words>393</Words>
  <Application>Microsoft Office PowerPoint</Application>
  <PresentationFormat>Custom</PresentationFormat>
  <Paragraphs>73</Paragraphs>
  <Slides>10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Open Sans</vt:lpstr>
      <vt:lpstr>Segoe UI</vt:lpstr>
      <vt:lpstr>Segoe UI Light</vt:lpstr>
      <vt:lpstr>Segoe UI Semilight</vt:lpstr>
      <vt:lpstr>Wingdings</vt:lpstr>
      <vt:lpstr>5-50111_Build 2017_LIGHT GRAY TEMPLATE</vt:lpstr>
      <vt:lpstr>5-50111_Build 2017_DARK GRAY TEMPLATE</vt:lpstr>
      <vt:lpstr>3_Office Theme</vt:lpstr>
      <vt:lpstr>5_Office Theme</vt:lpstr>
      <vt:lpstr>Porting from .NET Framework</vt:lpstr>
      <vt:lpstr>When Should You Port To .NET 6</vt:lpstr>
      <vt:lpstr>When Shouldn’t You Port To .NET Core</vt:lpstr>
      <vt:lpstr>.NET Upgrade Assistant</vt:lpstr>
      <vt:lpstr>.NET Portability Analyzer</vt:lpstr>
      <vt:lpstr>Demo: Porting a Library</vt:lpstr>
      <vt:lpstr>ASP.NET Considerations</vt:lpstr>
      <vt:lpstr>Steps</vt:lpstr>
      <vt:lpstr>Lab: Porting an ASP.NET MVC Application</vt:lpstr>
      <vt:lpstr>Useful Resources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&lt;Presentation title here&gt;</dc:title>
  <dc:subject>&lt;Speech title here&gt;</dc:subject>
  <dc:creator>&lt;Speaker name here&gt;</dc:creator>
  <cp:keywords>Microsoft Ignite 2016</cp:keywords>
  <dc:description>Template: Mitchell Derrey, Silverfox Productions_x000d_
Formatting: _x000d_
Audience Type:</dc:description>
  <cp:lastModifiedBy>Isaac Levin (.NET Foundation)</cp:lastModifiedBy>
  <cp:revision>641</cp:revision>
  <dcterms:created xsi:type="dcterms:W3CDTF">2014-06-10T19:28:25Z</dcterms:created>
  <dcterms:modified xsi:type="dcterms:W3CDTF">2021-11-30T18:57:15Z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0x0101004C8AF336095DB84A94AB1A4B939C0475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  <property fmtid="{D5CDD505-2E9C-101B-9397-08002B2CF9AE}" pid="14" name="MSIP_Label_f42aa342-8706-4288-bd11-ebb85995028c_Enabled">
    <vt:lpwstr>True</vt:lpwstr>
  </property>
  <property fmtid="{D5CDD505-2E9C-101B-9397-08002B2CF9AE}" pid="15" name="MSIP_Label_f42aa342-8706-4288-bd11-ebb85995028c_SiteId">
    <vt:lpwstr>72f988bf-86f1-41af-91ab-2d7cd011db47</vt:lpwstr>
  </property>
  <property fmtid="{D5CDD505-2E9C-101B-9397-08002B2CF9AE}" pid="16" name="MSIP_Label_f42aa342-8706-4288-bd11-ebb85995028c_Ref">
    <vt:lpwstr>https://api.informationprotection.azure.com/api/72f988bf-86f1-41af-91ab-2d7cd011db47</vt:lpwstr>
  </property>
  <property fmtid="{D5CDD505-2E9C-101B-9397-08002B2CF9AE}" pid="17" name="MSIP_Label_f42aa342-8706-4288-bd11-ebb85995028c_SetBy">
    <vt:lpwstr>jogallow@microsoft.com</vt:lpwstr>
  </property>
  <property fmtid="{D5CDD505-2E9C-101B-9397-08002B2CF9AE}" pid="18" name="MSIP_Label_f42aa342-8706-4288-bd11-ebb85995028c_SetDate">
    <vt:lpwstr>2017-05-01T22:54:35.2075965-07:00</vt:lpwstr>
  </property>
  <property fmtid="{D5CDD505-2E9C-101B-9397-08002B2CF9AE}" pid="19" name="MSIP_Label_f42aa342-8706-4288-bd11-ebb85995028c_Name">
    <vt:lpwstr>General</vt:lpwstr>
  </property>
  <property fmtid="{D5CDD505-2E9C-101B-9397-08002B2CF9AE}" pid="20" name="MSIP_Label_f42aa342-8706-4288-bd11-ebb85995028c_Application">
    <vt:lpwstr>Microsoft Azure Information Protection</vt:lpwstr>
  </property>
  <property fmtid="{D5CDD505-2E9C-101B-9397-08002B2CF9AE}" pid="21" name="MSIP_Label_f42aa342-8706-4288-bd11-ebb85995028c_Extended_MSFT_Method">
    <vt:lpwstr>Automatic</vt:lpwstr>
  </property>
  <property fmtid="{D5CDD505-2E9C-101B-9397-08002B2CF9AE}" pid="22" name="Sensitivity">
    <vt:lpwstr>General</vt:lpwstr>
  </property>
</Properties>
</file>