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68" autoAdjust="0"/>
    <p:restoredTop sz="90929"/>
  </p:normalViewPr>
  <p:slideViewPr>
    <p:cSldViewPr>
      <p:cViewPr varScale="1">
        <p:scale>
          <a:sx n="80" d="100"/>
          <a:sy n="80" d="100"/>
        </p:scale>
        <p:origin x="-9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706C8F-A7E0-41D5-84B0-E6C47DDF2E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A18EF-C8E9-438D-9821-FB5B5B0A1A59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Presentation will be more of an overview presentation.  It will contain multiple PowerPoint features. </a:t>
            </a:r>
          </a:p>
          <a:p>
            <a:r>
              <a:rPr lang="en-US"/>
              <a:t>Used most of the slide layouts.  Dad’s tie template applied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E1118-69BF-4B5A-85B2-2C98F08ACC38}" type="slidenum">
              <a:rPr lang="en-US"/>
              <a:pPr/>
              <a:t>4</a:t>
            </a:fld>
            <a:endParaRPr lang="en-US"/>
          </a:p>
        </p:txBody>
      </p:sp>
      <p:sp>
        <p:nvSpPr>
          <p:cNvPr id="1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objects on this slide inserted off the insert object dialog: image document, word pad, equation3.0, powerpoint slide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2D97D-2847-4016-88F0-0CD80D8E0B9C}" type="slidenum">
              <a:rPr lang="en-US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Inserted rainbow.gif from :\\powerpoint1\projects\Filters97\GIF\TestSuite\Real World\Internet\Regular</a:t>
            </a:r>
          </a:p>
          <a:p>
            <a:r>
              <a:rPr lang="en-US"/>
              <a:t>Goldengate.bmp \\powerpoint1\projects\Filters97\bmp\from filters dir\AMERICA.24B</a:t>
            </a:r>
          </a:p>
          <a:p>
            <a:r>
              <a:rPr lang="en-US"/>
              <a:t>Rubber-Necking \\powerpoint1\projects\Filters97\rubber-necking.jpg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E1D20-B548-45CB-8F1C-DCB2BCD6DEF0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Copied content of slide from a previous presentation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717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91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7196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7197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FC96DA8B-E152-4C28-9503-C3DC380F6F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78F25-8C32-4E8F-87C5-5C13BE8892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97151-9EF4-417F-B228-7D8246C77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73163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73163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035B7FD-AF18-4A9D-8620-A1D112A70C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059E2F-DABC-4156-B80C-942DA6794A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BF11C0-8CA2-4F73-B4C4-626CEEA48D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90E1B-EEF1-4774-A6C2-1D989D0E38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F3FE5-25A3-46D0-9005-D5708466A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44929-A101-4707-8394-7DE2D5334A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B4F99-910A-4D05-BC92-479841448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3749-E34F-48B0-AA08-DBB6CB0BF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97B3-7B16-46E1-A673-C4BAA3021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B632F-56E6-4205-85D4-13A9A388C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5710A-CDE4-4EB7-A2EF-D48DFED8A9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614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7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7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7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7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FF853103-A750-4B92-A25B-5CBCB31FD5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8438"/>
            <a:ext cx="8640763" cy="2286000"/>
          </a:xfrm>
        </p:spPr>
        <p:txBody>
          <a:bodyPr/>
          <a:lstStyle/>
          <a:p>
            <a:r>
              <a:rPr lang="en-US"/>
              <a:t>Typical Performance Presentation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Created with Office 9</a:t>
            </a:r>
          </a:p>
        </p:txBody>
      </p:sp>
    </p:spTree>
  </p:cSld>
  <p:clrMapOvr>
    <a:masterClrMapping/>
  </p:clrMapOvr>
  <p:transition advTm="49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575" y="2963863"/>
            <a:ext cx="8763000" cy="541337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333399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714375" y="2354263"/>
            <a:ext cx="1588" cy="305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552575" y="1554163"/>
            <a:ext cx="71834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55750" y="1897063"/>
            <a:ext cx="1077913" cy="541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865438" y="1897063"/>
            <a:ext cx="1079500" cy="541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175125" y="1897063"/>
            <a:ext cx="1077913" cy="541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558925" y="2117725"/>
            <a:ext cx="10636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/>
              <a:t>Technology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981325" y="1974850"/>
            <a:ext cx="838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/>
              <a:t>Business</a:t>
            </a:r>
          </a:p>
          <a:p>
            <a:pPr algn="ctr" eaLnBrk="0" hangingPunct="0"/>
            <a:r>
              <a:rPr lang="en-US" sz="1400" b="1"/>
              <a:t>Services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225925" y="2117725"/>
            <a:ext cx="9747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/>
              <a:t>Consumer</a:t>
            </a:r>
          </a:p>
        </p:txBody>
      </p: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4448175" y="1309688"/>
            <a:ext cx="1722438" cy="336550"/>
            <a:chOff x="2976" y="907"/>
            <a:chExt cx="1151" cy="329"/>
          </a:xfrm>
        </p:grpSpPr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2976" y="960"/>
              <a:ext cx="1151" cy="24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3031" y="907"/>
              <a:ext cx="1042" cy="3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i="1"/>
                <a:t>Industry Sectors</a:t>
              </a:r>
            </a:p>
          </p:txBody>
        </p:sp>
      </p:grp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8575" y="1897063"/>
            <a:ext cx="1365250" cy="5413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53988" y="1733550"/>
            <a:ext cx="1112837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/>
              <a:t>Tailwind</a:t>
            </a:r>
          </a:p>
          <a:p>
            <a:pPr algn="ctr" eaLnBrk="0" hangingPunct="0"/>
            <a:r>
              <a:rPr lang="en-US" sz="1600" b="1" i="1"/>
              <a:t>Investment</a:t>
            </a:r>
          </a:p>
          <a:p>
            <a:pPr algn="ctr" eaLnBrk="0" hangingPunct="0"/>
            <a:r>
              <a:rPr lang="en-US" sz="1600" b="1" i="1"/>
              <a:t>Themes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85750" y="3132138"/>
            <a:ext cx="863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solidFill>
                  <a:schemeClr val="bg2"/>
                </a:solidFill>
              </a:rPr>
              <a:t>Internet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565275" y="3040063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2873375" y="3040063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170363" y="3035300"/>
            <a:ext cx="1076325" cy="442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546225" y="3065463"/>
            <a:ext cx="1111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Web Software</a:t>
            </a:r>
          </a:p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960688" y="2943225"/>
            <a:ext cx="893762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/>
              <a:t>Web</a:t>
            </a:r>
          </a:p>
          <a:p>
            <a:pPr algn="ctr" eaLnBrk="0" hangingPunct="0"/>
            <a:r>
              <a:rPr lang="en-US" sz="1200" b="1"/>
              <a:t>Consulting</a:t>
            </a:r>
          </a:p>
          <a:p>
            <a:pPr algn="ctr" eaLnBrk="0" hangingPunct="0"/>
            <a:r>
              <a:rPr lang="en-US" sz="1200" b="1"/>
              <a:t>Services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071938" y="3003550"/>
            <a:ext cx="1260475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200" b="1"/>
              <a:t>E-Retailing</a:t>
            </a:r>
          </a:p>
          <a:p>
            <a:pPr algn="ctr" eaLnBrk="0" hangingPunct="0"/>
            <a:r>
              <a:rPr lang="en-US" sz="1200" b="1"/>
              <a:t>and Consumer Services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28575" y="3979863"/>
            <a:ext cx="8763000" cy="541337"/>
          </a:xfrm>
          <a:prstGeom prst="rect">
            <a:avLst/>
          </a:prstGeom>
          <a:gradFill rotWithShape="0">
            <a:gsLst>
              <a:gs pos="0">
                <a:srgbClr val="005528"/>
              </a:gs>
              <a:gs pos="100000">
                <a:srgbClr val="005528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88900" y="4198938"/>
            <a:ext cx="1235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solidFill>
                  <a:schemeClr val="bg2"/>
                </a:solidFill>
              </a:rPr>
              <a:t>Outsourcing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1565275" y="4030663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2873375" y="4030663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4184650" y="4030663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032000" y="4179888"/>
            <a:ext cx="1841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 sz="1200" b="1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055938" y="4057650"/>
            <a:ext cx="719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/>
              <a:t>Staffing</a:t>
            </a:r>
          </a:p>
          <a:p>
            <a:pPr algn="ctr" eaLnBrk="0" hangingPunct="0"/>
            <a:r>
              <a:rPr lang="en-US" sz="1200" b="1"/>
              <a:t>Services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203700" y="4056063"/>
            <a:ext cx="1039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/>
              <a:t>Sales</a:t>
            </a:r>
          </a:p>
          <a:p>
            <a:pPr algn="ctr" eaLnBrk="0" hangingPunct="0"/>
            <a:r>
              <a:rPr lang="en-US" sz="1200" b="1"/>
              <a:t>Management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28575" y="4995863"/>
            <a:ext cx="8763000" cy="541337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23813" y="5189538"/>
            <a:ext cx="13604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solidFill>
                  <a:schemeClr val="bg2"/>
                </a:solidFill>
              </a:rPr>
              <a:t>Consolidation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1565275" y="5068888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2873375" y="5068888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4184650" y="5068888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1649413" y="5094288"/>
            <a:ext cx="920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Voice/Data</a:t>
            </a:r>
          </a:p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Integration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3040063" y="4973638"/>
            <a:ext cx="762000" cy="639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/>
              <a:t>Service</a:t>
            </a:r>
          </a:p>
          <a:p>
            <a:pPr algn="ctr" eaLnBrk="0" hangingPunct="0"/>
            <a:r>
              <a:rPr lang="en-US" sz="1200" b="1"/>
              <a:t>Provider</a:t>
            </a:r>
          </a:p>
          <a:p>
            <a:pPr algn="ctr" eaLnBrk="0" hangingPunct="0"/>
            <a:r>
              <a:rPr lang="en-US" sz="1200" b="1"/>
              <a:t>Roll-Ups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4649788" y="5218113"/>
            <a:ext cx="1841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 sz="1200" b="1"/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28575" y="6011863"/>
            <a:ext cx="8763000" cy="541337"/>
          </a:xfrm>
          <a:prstGeom prst="rect">
            <a:avLst/>
          </a:prstGeom>
          <a:gradFill rotWithShape="0">
            <a:gsLst>
              <a:gs pos="0">
                <a:srgbClr val="800080"/>
              </a:gs>
              <a:gs pos="100000">
                <a:srgbClr val="800080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0" y="6180138"/>
            <a:ext cx="14049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solidFill>
                  <a:schemeClr val="bg2"/>
                </a:solidFill>
              </a:rPr>
              <a:t>Demographics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1565275" y="6088063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2873375" y="6088063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4184650" y="6088063"/>
            <a:ext cx="107632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1646238" y="6113463"/>
            <a:ext cx="928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Web-Based</a:t>
            </a:r>
          </a:p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Services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2986088" y="6238875"/>
            <a:ext cx="8524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/>
              <a:t>Education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4276725" y="6113463"/>
            <a:ext cx="904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/>
              <a:t>Travel &amp;</a:t>
            </a:r>
          </a:p>
          <a:p>
            <a:pPr algn="ctr" eaLnBrk="0" hangingPunct="0"/>
            <a:r>
              <a:rPr lang="en-US" sz="1200" b="1"/>
              <a:t>Hospitality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1527175" y="4025900"/>
            <a:ext cx="1174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Contract</a:t>
            </a:r>
          </a:p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Manufacturing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4157663" y="5092700"/>
            <a:ext cx="1147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/>
              <a:t>Brand</a:t>
            </a:r>
          </a:p>
          <a:p>
            <a:pPr algn="ctr" eaLnBrk="0" hangingPunct="0"/>
            <a:r>
              <a:rPr lang="en-US" sz="1200" b="1"/>
              <a:t>Consolidations</a:t>
            </a:r>
          </a:p>
        </p:txBody>
      </p:sp>
      <p:grpSp>
        <p:nvGrpSpPr>
          <p:cNvPr id="22578" name="Group 50"/>
          <p:cNvGrpSpPr>
            <a:grpSpLocks/>
          </p:cNvGrpSpPr>
          <p:nvPr/>
        </p:nvGrpSpPr>
        <p:grpSpPr bwMode="auto">
          <a:xfrm>
            <a:off x="8027988" y="1897063"/>
            <a:ext cx="1079500" cy="3149600"/>
            <a:chOff x="3632" y="1296"/>
            <a:chExt cx="721" cy="3072"/>
          </a:xfrm>
        </p:grpSpPr>
        <p:sp>
          <p:nvSpPr>
            <p:cNvPr id="22579" name="Rectangle 51"/>
            <p:cNvSpPr>
              <a:spLocks noChangeArrowheads="1"/>
            </p:cNvSpPr>
            <p:nvPr/>
          </p:nvSpPr>
          <p:spPr bwMode="auto">
            <a:xfrm>
              <a:off x="3632" y="1296"/>
              <a:ext cx="721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0" name="Text Box 52"/>
            <p:cNvSpPr txBox="1">
              <a:spLocks noChangeArrowheads="1"/>
            </p:cNvSpPr>
            <p:nvPr/>
          </p:nvSpPr>
          <p:spPr bwMode="auto">
            <a:xfrm>
              <a:off x="3705" y="1313"/>
              <a:ext cx="575" cy="5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/>
                <a:t>Media &amp;</a:t>
              </a:r>
            </a:p>
            <a:p>
              <a:pPr algn="ctr" eaLnBrk="0" hangingPunct="0"/>
              <a:r>
                <a:rPr lang="en-US" sz="1400" b="1"/>
                <a:t>Telecom</a:t>
              </a:r>
            </a:p>
          </p:txBody>
        </p:sp>
        <p:sp>
          <p:nvSpPr>
            <p:cNvPr id="22581" name="Rectangle 53"/>
            <p:cNvSpPr>
              <a:spLocks noChangeArrowheads="1"/>
            </p:cNvSpPr>
            <p:nvPr/>
          </p:nvSpPr>
          <p:spPr bwMode="auto">
            <a:xfrm>
              <a:off x="3633" y="2016"/>
              <a:ext cx="719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2" name="Text Box 54"/>
            <p:cNvSpPr txBox="1">
              <a:spLocks noChangeArrowheads="1"/>
            </p:cNvSpPr>
            <p:nvPr/>
          </p:nvSpPr>
          <p:spPr bwMode="auto">
            <a:xfrm>
              <a:off x="3666" y="2078"/>
              <a:ext cx="654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b="1"/>
                <a:t>New Media and Broadband</a:t>
              </a:r>
            </a:p>
          </p:txBody>
        </p:sp>
        <p:sp>
          <p:nvSpPr>
            <p:cNvPr id="22583" name="Rectangle 55"/>
            <p:cNvSpPr>
              <a:spLocks noChangeArrowheads="1"/>
            </p:cNvSpPr>
            <p:nvPr/>
          </p:nvSpPr>
          <p:spPr bwMode="auto">
            <a:xfrm>
              <a:off x="3633" y="2640"/>
              <a:ext cx="719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4" name="Text Box 56"/>
            <p:cNvSpPr txBox="1">
              <a:spLocks noChangeArrowheads="1"/>
            </p:cNvSpPr>
            <p:nvPr/>
          </p:nvSpPr>
          <p:spPr bwMode="auto">
            <a:xfrm>
              <a:off x="3646" y="2628"/>
              <a:ext cx="694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Tower</a:t>
              </a:r>
            </a:p>
            <a:p>
              <a:pPr algn="ctr" eaLnBrk="0" hangingPunct="0"/>
              <a:r>
                <a:rPr lang="en-US" sz="1200" b="1"/>
                <a:t>Management</a:t>
              </a:r>
            </a:p>
          </p:txBody>
        </p:sp>
        <p:sp>
          <p:nvSpPr>
            <p:cNvPr id="22585" name="Rectangle 57"/>
            <p:cNvSpPr>
              <a:spLocks noChangeArrowheads="1"/>
            </p:cNvSpPr>
            <p:nvPr/>
          </p:nvSpPr>
          <p:spPr bwMode="auto">
            <a:xfrm>
              <a:off x="3633" y="3294"/>
              <a:ext cx="719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6" name="Text Box 58"/>
            <p:cNvSpPr txBox="1">
              <a:spLocks noChangeArrowheads="1"/>
            </p:cNvSpPr>
            <p:nvPr/>
          </p:nvSpPr>
          <p:spPr bwMode="auto">
            <a:xfrm>
              <a:off x="3770" y="3371"/>
              <a:ext cx="44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CLECs</a:t>
              </a:r>
            </a:p>
          </p:txBody>
        </p:sp>
        <p:sp>
          <p:nvSpPr>
            <p:cNvPr id="22587" name="Rectangle 59"/>
            <p:cNvSpPr>
              <a:spLocks noChangeArrowheads="1"/>
            </p:cNvSpPr>
            <p:nvPr/>
          </p:nvSpPr>
          <p:spPr bwMode="auto">
            <a:xfrm>
              <a:off x="3633" y="3936"/>
              <a:ext cx="719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8" name="Text Box 60"/>
            <p:cNvSpPr txBox="1">
              <a:spLocks noChangeArrowheads="1"/>
            </p:cNvSpPr>
            <p:nvPr/>
          </p:nvSpPr>
          <p:spPr bwMode="auto">
            <a:xfrm>
              <a:off x="3675" y="4012"/>
              <a:ext cx="635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PCS ESMR</a:t>
              </a:r>
            </a:p>
          </p:txBody>
        </p:sp>
      </p:grpSp>
      <p:grpSp>
        <p:nvGrpSpPr>
          <p:cNvPr id="22589" name="Group 61"/>
          <p:cNvGrpSpPr>
            <a:grpSpLocks/>
          </p:cNvGrpSpPr>
          <p:nvPr/>
        </p:nvGrpSpPr>
        <p:grpSpPr bwMode="auto">
          <a:xfrm>
            <a:off x="5461000" y="1897063"/>
            <a:ext cx="2320925" cy="3151187"/>
            <a:chOff x="4454" y="1296"/>
            <a:chExt cx="1551" cy="3074"/>
          </a:xfrm>
        </p:grpSpPr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4454" y="1296"/>
              <a:ext cx="720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5280" y="1296"/>
              <a:ext cx="720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2" name="Text Box 64"/>
            <p:cNvSpPr txBox="1">
              <a:spLocks noChangeArrowheads="1"/>
            </p:cNvSpPr>
            <p:nvPr/>
          </p:nvSpPr>
          <p:spPr bwMode="auto">
            <a:xfrm>
              <a:off x="4510" y="1313"/>
              <a:ext cx="597" cy="5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/>
                <a:t>Financial</a:t>
              </a:r>
            </a:p>
            <a:p>
              <a:pPr algn="ctr" eaLnBrk="0" hangingPunct="0"/>
              <a:r>
                <a:rPr lang="en-US" sz="1400" b="1"/>
                <a:t>Services</a:t>
              </a:r>
            </a:p>
          </p:txBody>
        </p:sp>
        <p:sp>
          <p:nvSpPr>
            <p:cNvPr id="22593" name="Text Box 65"/>
            <p:cNvSpPr txBox="1">
              <a:spLocks noChangeArrowheads="1"/>
            </p:cNvSpPr>
            <p:nvPr/>
          </p:nvSpPr>
          <p:spPr bwMode="auto">
            <a:xfrm>
              <a:off x="5402" y="1313"/>
              <a:ext cx="466" cy="5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/>
                <a:t>Health</a:t>
              </a:r>
            </a:p>
            <a:p>
              <a:pPr algn="ctr" eaLnBrk="0" hangingPunct="0"/>
              <a:r>
                <a:rPr lang="en-US" sz="1400" b="1"/>
                <a:t>Care</a:t>
              </a:r>
            </a:p>
          </p:txBody>
        </p:sp>
        <p:sp>
          <p:nvSpPr>
            <p:cNvPr id="22594" name="Rectangle 66"/>
            <p:cNvSpPr>
              <a:spLocks noChangeArrowheads="1"/>
            </p:cNvSpPr>
            <p:nvPr/>
          </p:nvSpPr>
          <p:spPr bwMode="auto">
            <a:xfrm>
              <a:off x="4460" y="2016"/>
              <a:ext cx="719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5" name="Rectangle 67"/>
            <p:cNvSpPr>
              <a:spLocks noChangeArrowheads="1"/>
            </p:cNvSpPr>
            <p:nvPr/>
          </p:nvSpPr>
          <p:spPr bwMode="auto">
            <a:xfrm>
              <a:off x="5285" y="2016"/>
              <a:ext cx="720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6" name="Text Box 68"/>
            <p:cNvSpPr txBox="1">
              <a:spLocks noChangeArrowheads="1"/>
            </p:cNvSpPr>
            <p:nvPr/>
          </p:nvSpPr>
          <p:spPr bwMode="auto">
            <a:xfrm>
              <a:off x="4549" y="1915"/>
              <a:ext cx="532" cy="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Online</a:t>
              </a:r>
            </a:p>
            <a:p>
              <a:pPr algn="ctr" eaLnBrk="0" hangingPunct="0"/>
              <a:r>
                <a:rPr lang="en-US" sz="1200" b="1"/>
                <a:t>Financial</a:t>
              </a:r>
            </a:p>
            <a:p>
              <a:pPr algn="ctr" eaLnBrk="0" hangingPunct="0"/>
              <a:r>
                <a:rPr lang="en-US" sz="1200" b="1"/>
                <a:t>Services</a:t>
              </a:r>
            </a:p>
          </p:txBody>
        </p:sp>
        <p:sp>
          <p:nvSpPr>
            <p:cNvPr id="22597" name="Text Box 69"/>
            <p:cNvSpPr txBox="1">
              <a:spLocks noChangeArrowheads="1"/>
            </p:cNvSpPr>
            <p:nvPr/>
          </p:nvSpPr>
          <p:spPr bwMode="auto">
            <a:xfrm>
              <a:off x="5332" y="2004"/>
              <a:ext cx="621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Web-Based</a:t>
              </a:r>
            </a:p>
            <a:p>
              <a:pPr algn="ctr" eaLnBrk="0" hangingPunct="0"/>
              <a:r>
                <a:rPr lang="en-US" sz="1200" b="1"/>
                <a:t>Diagnostics</a:t>
              </a:r>
            </a:p>
          </p:txBody>
        </p:sp>
        <p:sp>
          <p:nvSpPr>
            <p:cNvPr id="22598" name="Rectangle 70"/>
            <p:cNvSpPr>
              <a:spLocks noChangeArrowheads="1"/>
            </p:cNvSpPr>
            <p:nvPr/>
          </p:nvSpPr>
          <p:spPr bwMode="auto">
            <a:xfrm>
              <a:off x="4460" y="2640"/>
              <a:ext cx="719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9" name="Rectangle 71"/>
            <p:cNvSpPr>
              <a:spLocks noChangeArrowheads="1"/>
            </p:cNvSpPr>
            <p:nvPr/>
          </p:nvSpPr>
          <p:spPr bwMode="auto">
            <a:xfrm>
              <a:off x="5285" y="2640"/>
              <a:ext cx="720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600" name="Text Box 72"/>
            <p:cNvSpPr txBox="1">
              <a:spLocks noChangeArrowheads="1"/>
            </p:cNvSpPr>
            <p:nvPr/>
          </p:nvSpPr>
          <p:spPr bwMode="auto">
            <a:xfrm>
              <a:off x="4493" y="2628"/>
              <a:ext cx="650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Transaction</a:t>
              </a:r>
            </a:p>
            <a:p>
              <a:pPr algn="ctr" eaLnBrk="0" hangingPunct="0"/>
              <a:r>
                <a:rPr lang="en-US" sz="1200" b="1"/>
                <a:t>Processing</a:t>
              </a:r>
            </a:p>
          </p:txBody>
        </p:sp>
        <p:sp>
          <p:nvSpPr>
            <p:cNvPr id="22601" name="Text Box 73"/>
            <p:cNvSpPr txBox="1">
              <a:spLocks noChangeArrowheads="1"/>
            </p:cNvSpPr>
            <p:nvPr/>
          </p:nvSpPr>
          <p:spPr bwMode="auto">
            <a:xfrm>
              <a:off x="5380" y="2540"/>
              <a:ext cx="525" cy="6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Clinical</a:t>
              </a:r>
            </a:p>
            <a:p>
              <a:pPr algn="ctr" eaLnBrk="0" hangingPunct="0"/>
              <a:r>
                <a:rPr lang="en-US" sz="1200" b="1"/>
                <a:t>Research</a:t>
              </a:r>
            </a:p>
            <a:p>
              <a:pPr algn="ctr" eaLnBrk="0" hangingPunct="0"/>
              <a:r>
                <a:rPr lang="en-US" sz="1200" b="1"/>
                <a:t>Labs</a:t>
              </a:r>
            </a:p>
          </p:txBody>
        </p:sp>
        <p:sp>
          <p:nvSpPr>
            <p:cNvPr id="22602" name="Rectangle 74"/>
            <p:cNvSpPr>
              <a:spLocks noChangeArrowheads="1"/>
            </p:cNvSpPr>
            <p:nvPr/>
          </p:nvSpPr>
          <p:spPr bwMode="auto">
            <a:xfrm>
              <a:off x="4460" y="3294"/>
              <a:ext cx="719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5285" y="3294"/>
              <a:ext cx="720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604" name="Text Box 76"/>
            <p:cNvSpPr txBox="1">
              <a:spLocks noChangeArrowheads="1"/>
            </p:cNvSpPr>
            <p:nvPr/>
          </p:nvSpPr>
          <p:spPr bwMode="auto">
            <a:xfrm>
              <a:off x="5360" y="3281"/>
              <a:ext cx="571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Pharmacy</a:t>
              </a:r>
            </a:p>
            <a:p>
              <a:pPr algn="ctr" eaLnBrk="0" hangingPunct="0"/>
              <a:r>
                <a:rPr lang="en-US" sz="1200" b="1"/>
                <a:t>Benefits</a:t>
              </a:r>
            </a:p>
          </p:txBody>
        </p:sp>
        <p:sp>
          <p:nvSpPr>
            <p:cNvPr id="22605" name="Rectangle 77"/>
            <p:cNvSpPr>
              <a:spLocks noChangeArrowheads="1"/>
            </p:cNvSpPr>
            <p:nvPr/>
          </p:nvSpPr>
          <p:spPr bwMode="auto">
            <a:xfrm>
              <a:off x="4460" y="3936"/>
              <a:ext cx="719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606" name="Rectangle 78"/>
            <p:cNvSpPr>
              <a:spLocks noChangeArrowheads="1"/>
            </p:cNvSpPr>
            <p:nvPr/>
          </p:nvSpPr>
          <p:spPr bwMode="auto">
            <a:xfrm>
              <a:off x="5285" y="3936"/>
              <a:ext cx="720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607" name="Text Box 79"/>
            <p:cNvSpPr txBox="1">
              <a:spLocks noChangeArrowheads="1"/>
            </p:cNvSpPr>
            <p:nvPr/>
          </p:nvSpPr>
          <p:spPr bwMode="auto">
            <a:xfrm>
              <a:off x="4470" y="3924"/>
              <a:ext cx="695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Asset</a:t>
              </a:r>
            </a:p>
            <a:p>
              <a:pPr algn="ctr" eaLnBrk="0" hangingPunct="0"/>
              <a:r>
                <a:rPr lang="en-US" sz="1200" b="1"/>
                <a:t>Management</a:t>
              </a:r>
            </a:p>
          </p:txBody>
        </p:sp>
        <p:sp>
          <p:nvSpPr>
            <p:cNvPr id="22608" name="Text Box 80"/>
            <p:cNvSpPr txBox="1">
              <a:spLocks noChangeArrowheads="1"/>
            </p:cNvSpPr>
            <p:nvPr/>
          </p:nvSpPr>
          <p:spPr bwMode="auto">
            <a:xfrm>
              <a:off x="5460" y="3924"/>
              <a:ext cx="367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Elder</a:t>
              </a:r>
            </a:p>
            <a:p>
              <a:pPr algn="ctr" eaLnBrk="0" hangingPunct="0"/>
              <a:r>
                <a:rPr lang="en-US" sz="1200" b="1"/>
                <a:t>Care</a:t>
              </a:r>
            </a:p>
          </p:txBody>
        </p:sp>
        <p:sp>
          <p:nvSpPr>
            <p:cNvPr id="22609" name="Text Box 81"/>
            <p:cNvSpPr txBox="1">
              <a:spLocks noChangeArrowheads="1"/>
            </p:cNvSpPr>
            <p:nvPr/>
          </p:nvSpPr>
          <p:spPr bwMode="auto">
            <a:xfrm>
              <a:off x="4501" y="3281"/>
              <a:ext cx="593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 b="1"/>
                <a:t>Sub-Prime</a:t>
              </a:r>
            </a:p>
            <a:p>
              <a:pPr algn="ctr" eaLnBrk="0" hangingPunct="0"/>
              <a:r>
                <a:rPr lang="en-US" sz="1200" b="1"/>
                <a:t>Lending</a:t>
              </a:r>
            </a:p>
          </p:txBody>
        </p:sp>
      </p:grpSp>
      <p:sp>
        <p:nvSpPr>
          <p:cNvPr id="22610" name="Rectangle 82"/>
          <p:cNvSpPr>
            <a:spLocks noChangeArrowheads="1"/>
          </p:cNvSpPr>
          <p:nvPr/>
        </p:nvSpPr>
        <p:spPr bwMode="auto">
          <a:xfrm>
            <a:off x="1095375" y="2286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Often Slides Have Lots of Little Textboxes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Tm="204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4000">
                <a:solidFill>
                  <a:schemeClr val="tx2"/>
                </a:solidFill>
                <a:latin typeface="Tahoma" pitchFamily="34" charset="0"/>
              </a:rPr>
              <a:t>Another Common Type of Slide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38200" y="2514600"/>
            <a:ext cx="3276600" cy="1752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Executive Information System,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Business Management Systems,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Accounts Payable, Accounts Receivable,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HR Management,  Image Analysis,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Retail Management, Electronic Mail,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Constructional Loan Application,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Property Management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724400" y="2514600"/>
            <a:ext cx="3276600" cy="1752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Portfolio Management, Foreign Exchange,  Systems Management, Statistical Analysis, Financial Consolidation, General Ledger, CIM, Plant Control,  Billing and Collection Management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4724400"/>
            <a:ext cx="3276600" cy="1752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Traders Workstation, Branch Automation , Transaction Monitors, Account Entry Reconciliation, Inventory Management, Maintenance Support, MRP, Sales Force Automation, Point of Sale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838200" y="4724400"/>
            <a:ext cx="3276600" cy="1752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Legal Workstation, Single station accounting, Stock Management, Dental Patient tracking,,  Real Estate Office,  Mail Merge, Contact Management, Utility Billing,  Appointment Scheduling, </a:t>
            </a:r>
          </a:p>
          <a:p>
            <a:pPr algn="ctr" eaLnBrk="0" hangingPunct="0"/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838200" y="4495800"/>
            <a:ext cx="7239000" cy="0"/>
          </a:xfrm>
          <a:prstGeom prst="line">
            <a:avLst/>
          </a:prstGeom>
          <a:noFill/>
          <a:ln w="762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419600" y="2514600"/>
            <a:ext cx="0" cy="4114800"/>
          </a:xfrm>
          <a:prstGeom prst="line">
            <a:avLst/>
          </a:prstGeom>
          <a:noFill/>
          <a:ln w="762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762000" y="2362200"/>
            <a:ext cx="7467600" cy="4191000"/>
          </a:xfrm>
          <a:prstGeom prst="line">
            <a:avLst/>
          </a:prstGeom>
          <a:noFill/>
          <a:ln w="76200">
            <a:solidFill>
              <a:schemeClr val="tx2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85800" y="6248400"/>
            <a:ext cx="12954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Small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810000" y="4267200"/>
            <a:ext cx="12954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Medium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7239000" y="2286000"/>
            <a:ext cx="12954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Large</a:t>
            </a:r>
          </a:p>
        </p:txBody>
      </p:sp>
    </p:spTree>
  </p:cSld>
  <p:clrMapOvr>
    <a:masterClrMapping/>
  </p:clrMapOvr>
  <p:transition advTm="11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– different font applied to each bullet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indentation - TNR</a:t>
            </a:r>
          </a:p>
          <a:p>
            <a:pPr lvl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indentation - Arial</a:t>
            </a:r>
          </a:p>
          <a:p>
            <a:pPr lvl="2"/>
            <a:r>
              <a:rPr lang="en-US">
                <a:latin typeface="Century" pitchFamily="18" charset="0"/>
              </a:rPr>
              <a:t>3</a:t>
            </a:r>
            <a:r>
              <a:rPr lang="en-US" baseline="30000">
                <a:latin typeface="Century" pitchFamily="18" charset="0"/>
              </a:rPr>
              <a:t>rd</a:t>
            </a:r>
            <a:r>
              <a:rPr lang="en-US">
                <a:latin typeface="Century" pitchFamily="18" charset="0"/>
              </a:rPr>
              <a:t> indentation -Century</a:t>
            </a:r>
          </a:p>
          <a:p>
            <a:pPr lvl="3"/>
            <a:r>
              <a:rPr lang="en-US">
                <a:latin typeface="Verdana" pitchFamily="34" charset="0"/>
              </a:rPr>
              <a:t>4</a:t>
            </a:r>
            <a:r>
              <a:rPr lang="en-US" baseline="30000">
                <a:latin typeface="Verdana" pitchFamily="34" charset="0"/>
              </a:rPr>
              <a:t>th</a:t>
            </a:r>
            <a:r>
              <a:rPr lang="en-US">
                <a:latin typeface="Verdana" pitchFamily="34" charset="0"/>
              </a:rPr>
              <a:t> indentation - Verdana</a:t>
            </a:r>
          </a:p>
          <a:p>
            <a:pPr lvl="4"/>
            <a:r>
              <a:rPr lang="en-US">
                <a:latin typeface="Georgia" pitchFamily="18" charset="0"/>
              </a:rPr>
              <a:t>Fifth and final level of indentation.</a:t>
            </a:r>
          </a:p>
        </p:txBody>
      </p:sp>
    </p:spTree>
  </p:cSld>
  <p:clrMapOvr>
    <a:masterClrMapping/>
  </p:clrMapOvr>
  <p:transition advTm="41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Charts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257800" y="1676400"/>
          <a:ext cx="3733800" cy="4398963"/>
        </p:xfrm>
        <a:graphic>
          <a:graphicData uri="http://schemas.openxmlformats.org/presentationml/2006/ole">
            <p:oleObj spid="_x0000_s8196" name="Chart" r:id="rId3" imgW="5782056" imgH="3886810" progId="MSGraph.Chart.8">
              <p:embed followColorScheme="full"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676400" y="1981200"/>
          <a:ext cx="3200400" cy="3657600"/>
        </p:xfrm>
        <a:graphic>
          <a:graphicData uri="http://schemas.openxmlformats.org/presentationml/2006/ole">
            <p:oleObj spid="_x0000_s8197" name="Chart" r:id="rId4" imgW="6010656" imgH="4039210" progId="MSGraph.Chart.8">
              <p:embed followColorScheme="full"/>
            </p:oleObj>
          </a:graphicData>
        </a:graphic>
      </p:graphicFrame>
    </p:spTree>
  </p:cSld>
  <p:clrMapOvr>
    <a:masterClrMapping/>
  </p:clrMapOvr>
  <p:transition advTm="372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Inserted Objects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219200" y="1828800"/>
          <a:ext cx="2436813" cy="1268413"/>
        </p:xfrm>
        <a:graphic>
          <a:graphicData uri="http://schemas.openxmlformats.org/presentationml/2006/ole">
            <p:oleObj spid="_x0000_s9220" name="Image Document" r:id="rId4" imgW="3772080" imgH="1962000" progId="Imaging.Document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6103938" y="2752725"/>
          <a:ext cx="1871662" cy="436563"/>
        </p:xfrm>
        <a:graphic>
          <a:graphicData uri="http://schemas.openxmlformats.org/presentationml/2006/ole">
            <p:oleObj spid="_x0000_s9221" name="WordPad Document" r:id="rId5" imgW="8886960" imgH="2072160" progId="WordPad.Document.1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173163" y="4246563"/>
          <a:ext cx="3810000" cy="1717675"/>
        </p:xfrm>
        <a:graphic>
          <a:graphicData uri="http://schemas.openxmlformats.org/presentationml/2006/ole">
            <p:oleObj spid="_x0000_s9222" name="Equation" r:id="rId6" imgW="647640" imgH="29196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ph sz="quarter" idx="4"/>
          </p:nvPr>
        </p:nvGraphicFramePr>
        <p:xfrm>
          <a:off x="5719763" y="4114800"/>
          <a:ext cx="2641600" cy="1981200"/>
        </p:xfrm>
        <a:graphic>
          <a:graphicData uri="http://schemas.openxmlformats.org/presentationml/2006/ole">
            <p:oleObj spid="_x0000_s9223" name="Slide" r:id="rId7" imgW="2671920" imgH="2003400" progId="PowerPoint.Slide.8">
              <p:embed/>
            </p:oleObj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431925" y="3241675"/>
            <a:ext cx="228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Image Document</a:t>
            </a:r>
          </a:p>
        </p:txBody>
      </p:sp>
    </p:spTree>
  </p:cSld>
  <p:clrMapOvr>
    <a:masterClrMapping/>
  </p:clrMapOvr>
  <p:transition advTm="372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text related features…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sz="half" idx="1"/>
          </p:nvPr>
        </p:nvSpPr>
        <p:spPr>
          <a:solidFill>
            <a:srgbClr val="CC99FF"/>
          </a:solidFill>
          <a:ln w="25400">
            <a:solidFill>
              <a:srgbClr val="800080"/>
            </a:solidFill>
          </a:ln>
        </p:spPr>
        <p:txBody>
          <a:bodyPr/>
          <a:lstStyle/>
          <a:p>
            <a:r>
              <a:rPr lang="en-US" sz="2800" b="1"/>
              <a:t>Bold</a:t>
            </a:r>
            <a:r>
              <a:rPr lang="en-US" sz="2800"/>
              <a:t>, </a:t>
            </a:r>
            <a:r>
              <a:rPr lang="en-US" sz="2800" i="1"/>
              <a:t>Italicized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shadow</a:t>
            </a:r>
            <a:r>
              <a:rPr lang="en-US" sz="2800"/>
              <a:t>, </a:t>
            </a:r>
            <a:r>
              <a:rPr lang="en-US" sz="2800">
                <a:solidFill>
                  <a:srgbClr val="CC99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BBFF"/>
                    </a:outerShdw>
                  </a:cont>
                  <a:cont type="tree" name="">
                    <a:effect ref="fillLine"/>
                    <a:outerShdw dist="38100" dir="2700000" algn="tl">
                      <a:srgbClr val="7A5B99"/>
                    </a:outerShdw>
                  </a:cont>
                  <a:effect ref="fillLine"/>
                </a:effectDag>
              </a:rPr>
              <a:t>emboss</a:t>
            </a:r>
            <a:r>
              <a:rPr lang="en-US" sz="2800"/>
              <a:t>, </a:t>
            </a:r>
            <a:r>
              <a:rPr lang="en-US" sz="2800" u="sng"/>
              <a:t>underline</a:t>
            </a:r>
          </a:p>
          <a:p>
            <a:r>
              <a:rPr lang="en-US" sz="2800" baseline="30000"/>
              <a:t>Superscript</a:t>
            </a:r>
          </a:p>
          <a:p>
            <a:r>
              <a:rPr lang="en-US" sz="2800"/>
              <a:t>Formatted placeholder</a:t>
            </a:r>
          </a:p>
          <a:p>
            <a:r>
              <a:rPr lang="en-US" sz="2800" baseline="-25000"/>
              <a:t>subscript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173163" y="4114800"/>
          <a:ext cx="7772400" cy="1981200"/>
        </p:xfrm>
        <a:graphic>
          <a:graphicData uri="http://schemas.openxmlformats.org/presentationml/2006/ole">
            <p:oleObj spid="_x0000_s11267" name="Microsoft WordArt 3.2" r:id="rId3" imgW="7772400" imgH="1981080" progId="MSWordArt.2">
              <p:embed/>
            </p:oleObj>
          </a:graphicData>
        </a:graphic>
      </p:graphicFrame>
    </p:spTree>
  </p:cSld>
  <p:clrMapOvr>
    <a:masterClrMapping/>
  </p:clrMapOvr>
  <p:transition advTm="374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Clipart &amp; Text Placeholder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Cag object inserted thru Placeholder</a:t>
            </a:r>
          </a:p>
          <a:p>
            <a:pPr lvl="1"/>
            <a:r>
              <a:rPr lang="en-US" sz="2400"/>
              <a:t>No formatting straight insertion</a:t>
            </a:r>
          </a:p>
        </p:txBody>
      </p:sp>
      <p:pic>
        <p:nvPicPr>
          <p:cNvPr id="13317" name="Picture 5" descr="C:\Program Files\Microsoft Office\Clipart\standard\stddir1\AN02131_.wmf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17638" y="1981200"/>
            <a:ext cx="3319462" cy="4114800"/>
          </a:xfrm>
        </p:spPr>
      </p:pic>
    </p:spTree>
  </p:cSld>
  <p:clrMapOvr>
    <a:masterClrMapping/>
  </p:clrMapOvr>
  <p:transition advTm="35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 rev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\\powerpoint1\projects\Filters97\GIF\TestSuite\Real World\Internet\Regular\rainbow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838200"/>
            <a:ext cx="3097213" cy="2841625"/>
          </a:xfrm>
          <a:prstGeom prst="rect">
            <a:avLst/>
          </a:prstGeo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781800" y="4038600"/>
            <a:ext cx="169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Rainbow.gif</a:t>
            </a:r>
          </a:p>
        </p:txBody>
      </p:sp>
      <p:sp>
        <p:nvSpPr>
          <p:cNvPr id="15367" name="Rectangle 7" descr="\\powerpoint1\projects\Filters97\bmp\from filters dir\AMERICA.24B\GOLDGATE.BMP"/>
          <p:cNvSpPr>
            <a:spLocks noChangeArrowheads="1"/>
          </p:cNvSpPr>
          <p:nvPr/>
        </p:nvSpPr>
        <p:spPr bwMode="auto">
          <a:xfrm>
            <a:off x="1143000" y="4038600"/>
            <a:ext cx="3505200" cy="16002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286000" y="6096000"/>
            <a:ext cx="1676400" cy="365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/>
              <a:t>Autoshape formatted with </a:t>
            </a:r>
          </a:p>
          <a:p>
            <a:r>
              <a:rPr lang="en-US" sz="900"/>
              <a:t>Goldengate.bmp</a:t>
            </a:r>
          </a:p>
        </p:txBody>
      </p:sp>
      <p:sp>
        <p:nvSpPr>
          <p:cNvPr id="15369" name="AutoShape 9" descr="\\powerpoint1\projects\Filters97\JPG\Rubber-necking.jpg"/>
          <p:cNvSpPr>
            <a:spLocks noChangeArrowheads="1"/>
          </p:cNvSpPr>
          <p:nvPr/>
        </p:nvSpPr>
        <p:spPr bwMode="auto">
          <a:xfrm>
            <a:off x="1905000" y="1143000"/>
            <a:ext cx="1524000" cy="1447800"/>
          </a:xfrm>
          <a:prstGeom prst="smileyFace">
            <a:avLst>
              <a:gd name="adj" fmla="val 4653"/>
            </a:avLst>
          </a:prstGeom>
          <a:blipFill dpi="0" rotWithShape="0">
            <a:blip r:embed="rId5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965325" y="2555875"/>
            <a:ext cx="267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Rubber-Necking.jpg</a:t>
            </a:r>
          </a:p>
        </p:txBody>
      </p:sp>
    </p:spTree>
  </p:cSld>
  <p:clrMapOvr>
    <a:masterClrMapping/>
  </p:clrMapOvr>
  <p:transition advTm="686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\\powerpoint1\projects\Filters97\tiff\from filters dir\ANTHOLGY.SCI\FORRUN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4800"/>
            <a:ext cx="1992313" cy="2557463"/>
          </a:xfrm>
          <a:prstGeom prst="rect">
            <a:avLst/>
          </a:prstGeom>
          <a:noFill/>
        </p:spPr>
      </p:pic>
      <p:cxnSp>
        <p:nvCxnSpPr>
          <p:cNvPr id="18435" name="AutoShape 3"/>
          <p:cNvCxnSpPr>
            <a:cxnSpLocks noChangeShapeType="1"/>
          </p:cNvCxnSpPr>
          <p:nvPr/>
        </p:nvCxnSpPr>
        <p:spPr bwMode="auto">
          <a:xfrm>
            <a:off x="3429000" y="1828800"/>
            <a:ext cx="3113088" cy="32162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aphicFrame>
        <p:nvGraphicFramePr>
          <p:cNvPr id="18449" name="Group 17"/>
          <p:cNvGraphicFramePr>
            <a:graphicFrameLocks noGrp="1"/>
          </p:cNvGraphicFramePr>
          <p:nvPr/>
        </p:nvGraphicFramePr>
        <p:xfrm>
          <a:off x="5334000" y="5029200"/>
          <a:ext cx="2362200" cy="157480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0" name="WordArt 18"/>
          <p:cNvSpPr>
            <a:spLocks noChangeArrowheads="1" noChangeShapeType="1" noTextEdit="1"/>
          </p:cNvSpPr>
          <p:nvPr/>
        </p:nvSpPr>
        <p:spPr bwMode="auto">
          <a:xfrm rot="5400000">
            <a:off x="6815138" y="2024062"/>
            <a:ext cx="3810000" cy="5238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Arial Black"/>
              </a:rPr>
              <a:t>Handdrawn Diagram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2057400" y="3886200"/>
            <a:ext cx="2362200" cy="1828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/>
          <a:lstStyle/>
          <a:p>
            <a:pPr algn="ctr"/>
            <a:r>
              <a:rPr lang="en-US"/>
              <a:t>Shadow applied to shape</a:t>
            </a:r>
          </a:p>
        </p:txBody>
      </p:sp>
    </p:spTree>
  </p:cSld>
  <p:clrMapOvr>
    <a:masterClrMapping/>
  </p:clrMapOvr>
  <p:transition advTm="216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Tediously Drawn “Network” diagrams </a:t>
            </a:r>
            <a:br>
              <a:rPr lang="en-US">
                <a:latin typeface="Tahoma" pitchFamily="34" charset="0"/>
                <a:cs typeface="Tahoma" pitchFamily="34" charset="0"/>
              </a:rPr>
            </a:b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143000" y="1447800"/>
            <a:ext cx="7086600" cy="1143000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Ovals and rectangles are used the most</a:t>
            </a:r>
            <a:endParaRPr 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1371600" y="2514600"/>
            <a:ext cx="6629400" cy="990600"/>
            <a:chOff x="864" y="1584"/>
            <a:chExt cx="4176" cy="624"/>
          </a:xfrm>
        </p:grpSpPr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4320" y="1584"/>
              <a:ext cx="192" cy="24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3" name="Group 7"/>
            <p:cNvGrpSpPr>
              <a:grpSpLocks/>
            </p:cNvGrpSpPr>
            <p:nvPr/>
          </p:nvGrpSpPr>
          <p:grpSpPr bwMode="auto">
            <a:xfrm>
              <a:off x="864" y="1824"/>
              <a:ext cx="4176" cy="384"/>
              <a:chOff x="864" y="1824"/>
              <a:chExt cx="4176" cy="384"/>
            </a:xfrm>
          </p:grpSpPr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864" y="1824"/>
                <a:ext cx="960" cy="384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Connector</a:t>
                </a:r>
              </a:p>
            </p:txBody>
          </p:sp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960" cy="384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Popular</a:t>
                </a:r>
              </a:p>
              <a:p>
                <a:pPr algn="ctr" eaLnBrk="0" hangingPunct="0"/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Inside</a:t>
                </a:r>
              </a:p>
            </p:txBody>
          </p:sp>
          <p:sp>
            <p:nvSpPr>
              <p:cNvPr id="19466" name="Rectangle 10"/>
              <p:cNvSpPr>
                <a:spLocks noChangeArrowheads="1"/>
              </p:cNvSpPr>
              <p:nvPr/>
            </p:nvSpPr>
            <p:spPr bwMode="auto">
              <a:xfrm>
                <a:off x="4080" y="1824"/>
                <a:ext cx="960" cy="384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Shaded </a:t>
                </a:r>
              </a:p>
              <a:p>
                <a:pPr algn="ctr" eaLnBrk="0" hangingPunct="0"/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Boxes</a:t>
                </a:r>
              </a:p>
            </p:txBody>
          </p:sp>
          <p:sp>
            <p:nvSpPr>
              <p:cNvPr id="19467" name="Rectangle 11"/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960" cy="384"/>
              </a:xfrm>
              <a:prstGeom prst="rect">
                <a:avLst/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Shadow</a:t>
                </a:r>
              </a:p>
              <a:p>
                <a:pPr algn="ctr" eaLnBrk="0" hangingPunct="0"/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Text is</a:t>
                </a:r>
              </a:p>
            </p:txBody>
          </p:sp>
        </p:grp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360" y="1632"/>
              <a:ext cx="192" cy="19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2352" y="1632"/>
              <a:ext cx="144" cy="19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470" name="AutoShape 14"/>
          <p:cNvCxnSpPr>
            <a:cxnSpLocks noChangeShapeType="1"/>
            <a:stCxn id="19464" idx="0"/>
            <a:endCxn id="19460" idx="2"/>
          </p:cNvCxnSpPr>
          <p:nvPr/>
        </p:nvCxnSpPr>
        <p:spPr bwMode="auto">
          <a:xfrm rot="5400000" flipH="1">
            <a:off x="1200150" y="1962150"/>
            <a:ext cx="876300" cy="990600"/>
          </a:xfrm>
          <a:prstGeom prst="bentConnector4">
            <a:avLst>
              <a:gd name="adj1" fmla="val 17394"/>
              <a:gd name="adj2" fmla="val 123079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9471" name="AutoShape 15"/>
          <p:cNvCxnSpPr>
            <a:cxnSpLocks noChangeShapeType="1"/>
            <a:stCxn id="19473" idx="0"/>
          </p:cNvCxnSpPr>
          <p:nvPr/>
        </p:nvCxnSpPr>
        <p:spPr bwMode="auto">
          <a:xfrm flipH="1" flipV="1">
            <a:off x="5562600" y="3505200"/>
            <a:ext cx="1041400" cy="898525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4673600" y="3921125"/>
            <a:ext cx="3732213" cy="2574925"/>
            <a:chOff x="2944" y="2470"/>
            <a:chExt cx="2351" cy="1622"/>
          </a:xfrm>
        </p:grpSpPr>
        <p:sp>
          <p:nvSpPr>
            <p:cNvPr id="19473" name="Oval 17"/>
            <p:cNvSpPr>
              <a:spLocks noChangeArrowheads="1"/>
            </p:cNvSpPr>
            <p:nvPr/>
          </p:nvSpPr>
          <p:spPr bwMode="auto">
            <a:xfrm>
              <a:off x="3224" y="2784"/>
              <a:ext cx="1872" cy="1008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17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Workgroup </a:t>
              </a:r>
              <a:b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Web</a:t>
              </a:r>
            </a:p>
          </p:txBody>
        </p:sp>
        <p:pic>
          <p:nvPicPr>
            <p:cNvPr id="19474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44" y="3035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75" name="Picture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23" y="2470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76" name="Picture 2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3" y="2621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77" name="Picture 2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55" y="2621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78" name="Picture 2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3" y="3450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79" name="Picture 2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55" y="3450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80" name="Picture 2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15" y="3035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81" name="Picture 2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24" y="3647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</p:grpSp>
      <p:grpSp>
        <p:nvGrpSpPr>
          <p:cNvPr id="19482" name="Group 26"/>
          <p:cNvGrpSpPr>
            <a:grpSpLocks/>
          </p:cNvGrpSpPr>
          <p:nvPr/>
        </p:nvGrpSpPr>
        <p:grpSpPr bwMode="auto">
          <a:xfrm>
            <a:off x="469900" y="3921125"/>
            <a:ext cx="3732213" cy="2574925"/>
            <a:chOff x="296" y="2470"/>
            <a:chExt cx="2351" cy="1622"/>
          </a:xfrm>
        </p:grpSpPr>
        <p:sp>
          <p:nvSpPr>
            <p:cNvPr id="19483" name="Oval 27"/>
            <p:cNvSpPr>
              <a:spLocks noChangeArrowheads="1"/>
            </p:cNvSpPr>
            <p:nvPr/>
          </p:nvSpPr>
          <p:spPr bwMode="auto">
            <a:xfrm>
              <a:off x="576" y="2784"/>
              <a:ext cx="1872" cy="1008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17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Workgroup </a:t>
              </a:r>
              <a:b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Web</a:t>
              </a:r>
            </a:p>
          </p:txBody>
        </p:sp>
        <p:pic>
          <p:nvPicPr>
            <p:cNvPr id="19484" name="Picture 2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" y="3035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85" name="Picture 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5" y="2470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86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" y="2621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87" name="Picture 3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07" y="2621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88" name="Picture 3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" y="3450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89" name="Picture 3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07" y="3450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90" name="Picture 3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7" y="3035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19491" name="Picture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76" y="3647"/>
              <a:ext cx="480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</p:grpSp>
      <p:sp>
        <p:nvSpPr>
          <p:cNvPr id="19492" name="Line 36"/>
          <p:cNvSpPr>
            <a:spLocks noChangeShapeType="1"/>
          </p:cNvSpPr>
          <p:nvPr/>
        </p:nvSpPr>
        <p:spPr bwMode="auto">
          <a:xfrm flipH="1">
            <a:off x="2878138" y="3581400"/>
            <a:ext cx="550862" cy="8794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6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 autoUpdateAnimBg="0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55</TotalTime>
  <Words>400</Words>
  <Application>Microsoft PowerPoint</Application>
  <PresentationFormat>On-screen Show (4:3)</PresentationFormat>
  <Paragraphs>133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Times New Roman</vt:lpstr>
      <vt:lpstr>Arial</vt:lpstr>
      <vt:lpstr>Wingdings</vt:lpstr>
      <vt:lpstr>Century</vt:lpstr>
      <vt:lpstr>Verdana</vt:lpstr>
      <vt:lpstr>Georgia</vt:lpstr>
      <vt:lpstr>Tahoma</vt:lpstr>
      <vt:lpstr>Dad`s Tie</vt:lpstr>
      <vt:lpstr>Microsoft Graph 2000 Chart</vt:lpstr>
      <vt:lpstr>WordPad Document</vt:lpstr>
      <vt:lpstr>Image Document</vt:lpstr>
      <vt:lpstr>Microsoft Equation 3.0</vt:lpstr>
      <vt:lpstr>Microsoft PowerPoint Slide</vt:lpstr>
      <vt:lpstr>Microsoft WordArt 3.2</vt:lpstr>
      <vt:lpstr>Typical Performance Presentation </vt:lpstr>
      <vt:lpstr>Text – different font applied to each bullet level</vt:lpstr>
      <vt:lpstr>Two Charts</vt:lpstr>
      <vt:lpstr>Inserted Objects</vt:lpstr>
      <vt:lpstr>Some more text related features…</vt:lpstr>
      <vt:lpstr>Clipart &amp; Text Placeholder</vt:lpstr>
      <vt:lpstr>Slide 7</vt:lpstr>
      <vt:lpstr>Slide 8</vt:lpstr>
      <vt:lpstr>Tediously Drawn “Network” diagrams  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Performance Presentation </dc:title>
  <dc:subject>\Current\PowerPoint\Pres. Mgmt\</dc:subject>
  <dc:creator>Yinkaf</dc:creator>
  <cp:keywords>Performance Typical</cp:keywords>
  <dc:description>Presentation represents typical PPT Content for o9.</dc:description>
  <cp:lastModifiedBy>MA4</cp:lastModifiedBy>
  <cp:revision>5</cp:revision>
  <dcterms:created xsi:type="dcterms:W3CDTF">2005-05-13T21:59:16Z</dcterms:created>
  <dcterms:modified xsi:type="dcterms:W3CDTF">2008-01-24T23:32:33Z</dcterms:modified>
  <cp:category>9.6620_SP3_Ship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PTVer">
    <vt:i4>9</vt:i4>
  </property>
  <property fmtid="{D5CDD505-2E9C-101B-9397-08002B2CF9AE}" pid="3" name="Perf">
    <vt:bool>true</vt:bool>
  </property>
  <property fmtid="{D5CDD505-2E9C-101B-9397-08002B2CF9AE}" pid="4" name="Security">
    <vt:bool>false</vt:bool>
  </property>
  <property fmtid="{D5CDD505-2E9C-101B-9397-08002B2CF9AE}" pid="5" name="Intl">
    <vt:bool>false</vt:bool>
  </property>
  <property fmtid="{D5CDD505-2E9C-101B-9397-08002B2CF9AE}" pid="6" name="Platform">
    <vt:lpwstr>Windows (32-bit) 5.00</vt:lpwstr>
  </property>
</Properties>
</file>