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56" r:id="rId2"/>
    <p:sldId id="261" r:id="rId3"/>
    <p:sldId id="257" r:id="rId4"/>
    <p:sldId id="264" r:id="rId5"/>
    <p:sldId id="260" r:id="rId6"/>
    <p:sldId id="262" r:id="rId7"/>
    <p:sldId id="269" r:id="rId8"/>
    <p:sldId id="259" r:id="rId9"/>
    <p:sldId id="266" r:id="rId10"/>
    <p:sldId id="267" r:id="rId11"/>
    <p:sldId id="271" r:id="rId12"/>
    <p:sldId id="268" r:id="rId13"/>
    <p:sldId id="270" r:id="rId14"/>
    <p:sldId id="273" r:id="rId15"/>
    <p:sldId id="272"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charset="0"/>
        <a:ea typeface="+mn-ea"/>
        <a:cs typeface="+mn-cs"/>
      </a:defRPr>
    </a:lvl1pPr>
    <a:lvl2pPr marL="457200" algn="l" rtl="0" fontAlgn="base">
      <a:spcBef>
        <a:spcPct val="0"/>
      </a:spcBef>
      <a:spcAft>
        <a:spcPct val="0"/>
      </a:spcAft>
      <a:defRPr sz="2400" kern="1200">
        <a:solidFill>
          <a:schemeClr val="tx1"/>
        </a:solidFill>
        <a:latin typeface="Tahoma" charset="0"/>
        <a:ea typeface="+mn-ea"/>
        <a:cs typeface="+mn-cs"/>
      </a:defRPr>
    </a:lvl2pPr>
    <a:lvl3pPr marL="914400" algn="l" rtl="0" fontAlgn="base">
      <a:spcBef>
        <a:spcPct val="0"/>
      </a:spcBef>
      <a:spcAft>
        <a:spcPct val="0"/>
      </a:spcAft>
      <a:defRPr sz="2400" kern="1200">
        <a:solidFill>
          <a:schemeClr val="tx1"/>
        </a:solidFill>
        <a:latin typeface="Tahoma" charset="0"/>
        <a:ea typeface="+mn-ea"/>
        <a:cs typeface="+mn-cs"/>
      </a:defRPr>
    </a:lvl3pPr>
    <a:lvl4pPr marL="1371600" algn="l" rtl="0" fontAlgn="base">
      <a:spcBef>
        <a:spcPct val="0"/>
      </a:spcBef>
      <a:spcAft>
        <a:spcPct val="0"/>
      </a:spcAft>
      <a:defRPr sz="2400" kern="1200">
        <a:solidFill>
          <a:schemeClr val="tx1"/>
        </a:solidFill>
        <a:latin typeface="Tahoma" charset="0"/>
        <a:ea typeface="+mn-ea"/>
        <a:cs typeface="+mn-cs"/>
      </a:defRPr>
    </a:lvl4pPr>
    <a:lvl5pPr marL="1828800" algn="l"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0" hangingPunct="1">
      <a:defRPr sz="2400" kern="1200">
        <a:solidFill>
          <a:schemeClr val="tx1"/>
        </a:solidFill>
        <a:latin typeface="Tahoma" charset="0"/>
        <a:ea typeface="+mn-ea"/>
        <a:cs typeface="+mn-cs"/>
      </a:defRPr>
    </a:lvl6pPr>
    <a:lvl7pPr marL="2743200" algn="l" defTabSz="914400" rtl="0" eaLnBrk="1" latinLnBrk="0" hangingPunct="1">
      <a:defRPr sz="2400" kern="1200">
        <a:solidFill>
          <a:schemeClr val="tx1"/>
        </a:solidFill>
        <a:latin typeface="Tahoma" charset="0"/>
        <a:ea typeface="+mn-ea"/>
        <a:cs typeface="+mn-cs"/>
      </a:defRPr>
    </a:lvl7pPr>
    <a:lvl8pPr marL="3200400" algn="l" defTabSz="914400" rtl="0" eaLnBrk="1" latinLnBrk="0" hangingPunct="1">
      <a:defRPr sz="2400" kern="1200">
        <a:solidFill>
          <a:schemeClr val="tx1"/>
        </a:solidFill>
        <a:latin typeface="Tahoma" charset="0"/>
        <a:ea typeface="+mn-ea"/>
        <a:cs typeface="+mn-cs"/>
      </a:defRPr>
    </a:lvl8pPr>
    <a:lvl9pPr marL="3657600" algn="l" defTabSz="914400" rtl="0" eaLnBrk="1" latinLnBrk="0" hangingPunct="1">
      <a:defRPr sz="2400"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700"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87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878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87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87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97FCEA9-FDD9-42D4-BC40-884F02F97F6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D4A3E-5FFC-4B30-8B4D-B08E1607C851}" type="slidenum">
              <a:rPr lang="en-US"/>
              <a:pPr/>
              <a:t>2</a:t>
            </a:fld>
            <a:endParaRPr lang="en-US"/>
          </a:p>
        </p:txBody>
      </p:sp>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a:t>The most popular layouts are:</a:t>
            </a:r>
          </a:p>
          <a:p>
            <a:r>
              <a:rPr lang="en-US"/>
              <a:t>Title and bullet</a:t>
            </a:r>
          </a:p>
          <a:p>
            <a:r>
              <a:rPr lang="en-US"/>
              <a:t>Title only</a:t>
            </a:r>
          </a:p>
          <a:p>
            <a:r>
              <a:rPr lang="en-US"/>
              <a:t>Title and subtitle</a:t>
            </a:r>
          </a:p>
          <a:p>
            <a:r>
              <a:rPr lang="en-US"/>
              <a:t>Blank</a:t>
            </a:r>
          </a:p>
          <a:p>
            <a:r>
              <a:rPr lang="en-US"/>
              <a:t>Text and clip art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88AF8-F64C-444E-91D8-D0B07C72AAF3}" type="slidenum">
              <a:rPr lang="en-US"/>
              <a:pPr/>
              <a:t>9</a:t>
            </a:fld>
            <a:endParaRPr lang="en-US"/>
          </a:p>
        </p:txBody>
      </p:sp>
      <p:sp>
        <p:nvSpPr>
          <p:cNvPr id="11981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981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9" tIns="45715" rIns="91429" bIns="45715"/>
          <a:lstStyle/>
          <a:p>
            <a:r>
              <a:rPr lang="en-US"/>
              <a:t>Today teams come in a variety of different structures-they can be a structured team that was set up to work on a specific project, ,an ad-hoc team that was quickly thrown together to respond to a competitive threat, or even a team that is in different regions of the world.  Regardless of the structure of the team, the goal is to solve a problem in the most efficient and timely manner.  The only way to make this happen is for the process of communicating and collaborating with one another to be as seamless as possible.  This, however, is not the case today.</a:t>
            </a:r>
          </a:p>
          <a:p>
            <a:endParaRPr lang="en-US"/>
          </a:p>
          <a:p>
            <a:r>
              <a:rPr lang="en-US"/>
              <a:t>Today, when working on a document (this could be a document, spreadsheet, presentation, etc.) there are a number of mediums in which team members can use to share their ideas with one another. </a:t>
            </a:r>
            <a:r>
              <a:rPr lang="en-US">
                <a:solidFill>
                  <a:schemeClr val="hlink"/>
                </a:solidFill>
              </a:rPr>
              <a:t>(Mouse Click)</a:t>
            </a:r>
          </a:p>
          <a:p>
            <a:pPr>
              <a:buFontTx/>
              <a:buChar char="•"/>
            </a:pPr>
            <a:r>
              <a:rPr lang="en-US" b="1"/>
              <a:t>Meetings</a:t>
            </a:r>
            <a:r>
              <a:rPr lang="en-US"/>
              <a:t>- The first thing many teams do is put together multiple meetings, where the team crowds around one computer while each member rattles off their ideas. Meetings are a great place to get feedback, however they are often very difficult to coordinate.  You have to make sure everyone can meet at a certain time, ultimately there is rescheduling, and finally you have to find a place to meet.</a:t>
            </a:r>
            <a:r>
              <a:rPr lang="en-US" b="1"/>
              <a:t> </a:t>
            </a:r>
            <a:r>
              <a:rPr lang="en-US"/>
              <a:t>The net of this is that meetings often slow down the process of making timely decisions. </a:t>
            </a:r>
            <a:r>
              <a:rPr lang="en-US">
                <a:solidFill>
                  <a:schemeClr val="hlink"/>
                </a:solidFill>
              </a:rPr>
              <a:t>(Mouse Click)</a:t>
            </a:r>
            <a:endParaRPr lang="en-US"/>
          </a:p>
          <a:p>
            <a:pPr>
              <a:buFontTx/>
              <a:buChar char="•"/>
            </a:pPr>
            <a:r>
              <a:rPr lang="en-US" b="1"/>
              <a:t>Phone Calls</a:t>
            </a:r>
            <a:r>
              <a:rPr lang="en-US"/>
              <a:t>-One way that teams often collaborate on a document is via the phone.  Phone collaboration is extremely difficult, because it lacks the dynamics of being able to view, review and work on the document with others all at the same time. </a:t>
            </a:r>
            <a:r>
              <a:rPr lang="en-US">
                <a:solidFill>
                  <a:schemeClr val="hlink"/>
                </a:solidFill>
              </a:rPr>
              <a:t>(Mouse Click)</a:t>
            </a:r>
            <a:endParaRPr lang="en-US"/>
          </a:p>
          <a:p>
            <a:pPr>
              <a:buFontTx/>
              <a:buChar char="•"/>
            </a:pPr>
            <a:r>
              <a:rPr lang="en-US" b="1"/>
              <a:t>E-Mail</a:t>
            </a:r>
            <a:r>
              <a:rPr lang="en-US"/>
              <a:t>- Finally, there’s e-mail.  E-mail is a great way to communicate with other people, but it has limitations when working on a document with a large group of people.  First, one person will mail the document out to their team, some of those members will mail it out to a few more people, a couple of those team members will make comments on the document right away and send it back to everyone, while others will take longer to make comments, and they’ll do so on an older version of the document.  Before you know it you have members making comments on documents that are no longer relevant, while someone has to compile all of the various versions of the document. </a:t>
            </a:r>
            <a:r>
              <a:rPr lang="en-US">
                <a:solidFill>
                  <a:schemeClr val="hlink"/>
                </a:solidFill>
              </a:rPr>
              <a:t>(Mouse Click)</a:t>
            </a:r>
            <a:endParaRPr lang="en-US"/>
          </a:p>
          <a:p>
            <a:pPr>
              <a:buFontTx/>
              <a:buChar char="•"/>
            </a:pPr>
            <a:endParaRPr lang="en-US"/>
          </a:p>
          <a:p>
            <a:endParaRPr lang="en-US"/>
          </a:p>
          <a:p>
            <a:endParaRPr lang="en-US" b="1"/>
          </a:p>
          <a:p>
            <a:endParaRPr lang="en-US" b="1"/>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EF4708-BAFA-4CEC-B6C9-BAB2D9D6E317}" type="slidenum">
              <a:rPr lang="en-US"/>
              <a:pPr/>
              <a:t>12</a:t>
            </a:fld>
            <a:endParaRPr lang="en-US"/>
          </a:p>
        </p:txBody>
      </p:sp>
      <p:sp>
        <p:nvSpPr>
          <p:cNvPr id="126978" name="Rectangle 2"/>
          <p:cNvSpPr>
            <a:spLocks noChangeArrowheads="1" noTextEdit="1"/>
          </p:cNvSpPr>
          <p:nvPr>
            <p:ph type="sldImg"/>
          </p:nvPr>
        </p:nvSpPr>
        <p:spPr>
          <a:ln/>
        </p:spPr>
      </p:sp>
      <p:sp>
        <p:nvSpPr>
          <p:cNvPr id="126979" name="Rectangle 3"/>
          <p:cNvSpPr>
            <a:spLocks noGrp="1" noChangeArrowheads="1"/>
          </p:cNvSpPr>
          <p:nvPr>
            <p:ph type="body" idx="1"/>
          </p:nvPr>
        </p:nvSpPr>
        <p:spPr/>
        <p:txBody>
          <a:bodyPr/>
          <a:lstStyle/>
          <a:p>
            <a:pPr lvl="2"/>
            <a:r>
              <a:rPr lang="en-US">
                <a:solidFill>
                  <a:srgbClr val="000080"/>
                </a:solidFill>
              </a:rPr>
              <a:t>Some recommendations that we can do to make this process easier:</a:t>
            </a:r>
          </a:p>
          <a:p>
            <a:pPr lvl="3"/>
            <a:r>
              <a:rPr lang="en-US">
                <a:solidFill>
                  <a:srgbClr val="000080"/>
                </a:solidFill>
              </a:rPr>
              <a:t>Add a pitchbook content presentation to the AutoContent Wizard.</a:t>
            </a:r>
          </a:p>
          <a:p>
            <a:pPr lvl="3"/>
            <a:r>
              <a:rPr lang="en-US">
                <a:solidFill>
                  <a:srgbClr val="000080"/>
                </a:solidFill>
              </a:rPr>
              <a:t>Adding slide layouts that work better for this type of dense information.</a:t>
            </a:r>
          </a:p>
          <a:p>
            <a:pPr lvl="3"/>
            <a:r>
              <a:rPr lang="en-US">
                <a:solidFill>
                  <a:srgbClr val="000080"/>
                </a:solidFill>
                <a:latin typeface="Times New Roman" pitchFamily="18" charset="0"/>
              </a:rPr>
              <a:t>Make the default level indent in textboxes more like the text placeholder.</a:t>
            </a:r>
          </a:p>
          <a:p>
            <a:pPr lvl="3"/>
            <a:r>
              <a:rPr lang="en-US">
                <a:solidFill>
                  <a:srgbClr val="000080"/>
                </a:solidFill>
                <a:latin typeface="Times New Roman" pitchFamily="18" charset="0"/>
              </a:rPr>
              <a:t>Fix copy and paste problems.</a:t>
            </a:r>
            <a:endParaRPr lang="en-US">
              <a:solidFill>
                <a:srgbClr val="000080"/>
              </a:solidFill>
            </a:endParaRPr>
          </a:p>
          <a:p>
            <a:pPr lvl="3"/>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11577-59AD-4288-B787-A6E563F5B6D8}" type="slidenum">
              <a:rPr lang="en-US"/>
              <a:pPr/>
              <a:t>15</a:t>
            </a:fld>
            <a:endParaRPr lang="en-US"/>
          </a:p>
        </p:txBody>
      </p:sp>
      <p:sp>
        <p:nvSpPr>
          <p:cNvPr id="137218" name="Rectangle 2"/>
          <p:cNvSpPr>
            <a:spLocks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a:t>Really need to make sure we update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3426" name="Group 1026"/>
          <p:cNvGrpSpPr>
            <a:grpSpLocks/>
          </p:cNvGrpSpPr>
          <p:nvPr/>
        </p:nvGrpSpPr>
        <p:grpSpPr bwMode="auto">
          <a:xfrm>
            <a:off x="0" y="2438400"/>
            <a:ext cx="9009063" cy="1052513"/>
            <a:chOff x="0" y="1536"/>
            <a:chExt cx="5675" cy="663"/>
          </a:xfrm>
        </p:grpSpPr>
        <p:grpSp>
          <p:nvGrpSpPr>
            <p:cNvPr id="103427" name="Group 1027"/>
            <p:cNvGrpSpPr>
              <a:grpSpLocks/>
            </p:cNvGrpSpPr>
            <p:nvPr/>
          </p:nvGrpSpPr>
          <p:grpSpPr bwMode="auto">
            <a:xfrm>
              <a:off x="183" y="1604"/>
              <a:ext cx="448" cy="299"/>
              <a:chOff x="720" y="336"/>
              <a:chExt cx="624" cy="432"/>
            </a:xfrm>
          </p:grpSpPr>
          <p:sp>
            <p:nvSpPr>
              <p:cNvPr id="103428"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103429"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103430" name="Group 1030"/>
            <p:cNvGrpSpPr>
              <a:grpSpLocks/>
            </p:cNvGrpSpPr>
            <p:nvPr/>
          </p:nvGrpSpPr>
          <p:grpSpPr bwMode="auto">
            <a:xfrm>
              <a:off x="261" y="1870"/>
              <a:ext cx="465" cy="299"/>
              <a:chOff x="912" y="2640"/>
              <a:chExt cx="672" cy="432"/>
            </a:xfrm>
          </p:grpSpPr>
          <p:sp>
            <p:nvSpPr>
              <p:cNvPr id="103431"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103432"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103433"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103434"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103435"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103436" name="Rectangle 1036"/>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03437"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03438" name="Rectangle 1038"/>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103439" name="Rectangle 1039"/>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103440" name="Rectangle 1040"/>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88C5247-6E94-48AD-B021-9E58932CFF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9FD54AA-8BCC-4D15-AA31-B9C83A54A10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C025B7E-3EA2-44C4-BC5B-5C5D6A1406B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182688" y="2017713"/>
            <a:ext cx="3810000" cy="4114800"/>
          </a:xfrm>
        </p:spPr>
        <p:txBody>
          <a:bodyPr/>
          <a:lstStyle/>
          <a:p>
            <a:endParaRPr lang="en-US"/>
          </a:p>
        </p:txBody>
      </p:sp>
      <p:sp>
        <p:nvSpPr>
          <p:cNvPr id="4" name="Text Placeholder 3"/>
          <p:cNvSpPr>
            <a:spLocks noGrp="1"/>
          </p:cNvSpPr>
          <p:nvPr>
            <p:ph type="body"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F1565267-5128-4435-9428-1B3E4000FC9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914400" y="63246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3246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81800" y="6324600"/>
            <a:ext cx="1905000" cy="457200"/>
          </a:xfrm>
        </p:spPr>
        <p:txBody>
          <a:bodyPr/>
          <a:lstStyle>
            <a:lvl1pPr>
              <a:defRPr/>
            </a:lvl1pPr>
          </a:lstStyle>
          <a:p>
            <a:fld id="{66E8E4CB-7651-4393-908B-DBAC18B1ABC9}"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914400" y="63246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3246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81800" y="6324600"/>
            <a:ext cx="1905000" cy="457200"/>
          </a:xfrm>
        </p:spPr>
        <p:txBody>
          <a:bodyPr/>
          <a:lstStyle>
            <a:lvl1pPr>
              <a:defRPr/>
            </a:lvl1pPr>
          </a:lstStyle>
          <a:p>
            <a:fld id="{8B14D4EC-8549-4543-9039-FFD9235A15A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71DBE5-655C-473B-B68A-A9EE1398D88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45CE8A-723D-4E2B-B913-BA95D997B2F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9D5FC23-B286-479F-8A3D-C9CF55AFB63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5B82D11-F5CD-4535-92D1-A4D99159F9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645C452-4650-42E6-82FA-BD5287226B5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ABC7F7D-570D-48E4-ABF4-7A1A46D2AAF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AC3392A-F33F-44DB-9B4A-83F20099573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F31997-19D6-4354-B9AE-8970FB6262A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1026"/>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en-US"/>
          </a:p>
        </p:txBody>
      </p:sp>
      <p:sp>
        <p:nvSpPr>
          <p:cNvPr id="102403" name="Rectangle 1027"/>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a:p>
        </p:txBody>
      </p:sp>
      <p:sp>
        <p:nvSpPr>
          <p:cNvPr id="102404" name="Rectangle 1028"/>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en-US"/>
          </a:p>
        </p:txBody>
      </p:sp>
      <p:sp>
        <p:nvSpPr>
          <p:cNvPr id="102405"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a:p>
        </p:txBody>
      </p:sp>
      <p:sp>
        <p:nvSpPr>
          <p:cNvPr id="102406"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a:p>
        </p:txBody>
      </p:sp>
      <p:sp>
        <p:nvSpPr>
          <p:cNvPr id="102407" name="Rectangle 1031"/>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en-US"/>
          </a:p>
        </p:txBody>
      </p:sp>
      <p:sp>
        <p:nvSpPr>
          <p:cNvPr id="102408" name="Rectangle 103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102409" name="Rectangle 1033"/>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410" name="Rectangle 1034"/>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11"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102412"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102413"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CE98663-37D5-48A8-873E-510E6BEBA4E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up-web/prodplan" TargetMode="External"/><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9" name="Rectangle 7"/>
          <p:cNvSpPr>
            <a:spLocks noGrp="1" noChangeArrowheads="1"/>
          </p:cNvSpPr>
          <p:nvPr>
            <p:ph type="ctrTitle"/>
          </p:nvPr>
        </p:nvSpPr>
        <p:spPr/>
        <p:txBody>
          <a:bodyPr/>
          <a:lstStyle/>
          <a:p>
            <a:r>
              <a:rPr lang="en-US"/>
              <a:t>Typical Presentation</a:t>
            </a:r>
          </a:p>
        </p:txBody>
      </p:sp>
      <p:sp>
        <p:nvSpPr>
          <p:cNvPr id="95240" name="Rectangle 8"/>
          <p:cNvSpPr>
            <a:spLocks noGrp="1" noChangeArrowheads="1"/>
          </p:cNvSpPr>
          <p:nvPr>
            <p:ph type="subTitle" idx="1"/>
          </p:nvPr>
        </p:nvSpPr>
        <p:spPr/>
        <p:txBody>
          <a:bodyPr/>
          <a:lstStyle/>
          <a:p>
            <a:r>
              <a:rPr lang="en-US"/>
              <a:t>PowerPoint 10</a:t>
            </a:r>
          </a:p>
          <a:p>
            <a:r>
              <a:rPr lang="en-US"/>
              <a:t>Created 12/6/99</a:t>
            </a:r>
          </a:p>
        </p:txBody>
      </p:sp>
      <p:pic>
        <p:nvPicPr>
          <p:cNvPr id="95238" name="Picture 6" descr="PowerPointFront"/>
          <p:cNvPicPr>
            <a:picLocks noChangeAspect="1" noChangeArrowheads="1"/>
          </p:cNvPicPr>
          <p:nvPr/>
        </p:nvPicPr>
        <p:blipFill>
          <a:blip r:embed="rId2"/>
          <a:srcRect/>
          <a:stretch>
            <a:fillRect/>
          </a:stretch>
        </p:blipFill>
        <p:spPr bwMode="auto">
          <a:xfrm>
            <a:off x="6629400" y="533400"/>
            <a:ext cx="2046288" cy="247967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880" name="AutoShape 48"/>
          <p:cNvCxnSpPr>
            <a:cxnSpLocks noChangeShapeType="1"/>
            <a:stCxn id="120849" idx="0"/>
            <a:endCxn id="120842" idx="2"/>
          </p:cNvCxnSpPr>
          <p:nvPr/>
        </p:nvCxnSpPr>
        <p:spPr bwMode="auto">
          <a:xfrm flipH="1" flipV="1">
            <a:off x="5562600" y="3505200"/>
            <a:ext cx="1041400" cy="898525"/>
          </a:xfrm>
          <a:prstGeom prst="straightConnector1">
            <a:avLst/>
          </a:prstGeom>
          <a:noFill/>
          <a:ln w="25400">
            <a:solidFill>
              <a:schemeClr val="tx2"/>
            </a:solidFill>
            <a:miter lim="800000"/>
            <a:headEnd/>
            <a:tailEnd type="triangle" w="med" len="med"/>
          </a:ln>
          <a:effectLst/>
        </p:spPr>
      </p:cxnSp>
      <p:sp>
        <p:nvSpPr>
          <p:cNvPr id="120834" name="Rectangle 2"/>
          <p:cNvSpPr>
            <a:spLocks noGrp="1" noChangeArrowheads="1"/>
          </p:cNvSpPr>
          <p:nvPr>
            <p:ph type="title"/>
          </p:nvPr>
        </p:nvSpPr>
        <p:spPr>
          <a:xfrm>
            <a:off x="990600" y="381000"/>
            <a:ext cx="7793038" cy="1143000"/>
          </a:xfrm>
        </p:spPr>
        <p:txBody>
          <a:bodyPr/>
          <a:lstStyle/>
          <a:p>
            <a:r>
              <a:rPr lang="en-US" sz="3200"/>
              <a:t>Tediously Drawn “Network” diagrams </a:t>
            </a:r>
            <a:br>
              <a:rPr lang="en-US" sz="2400">
                <a:solidFill>
                  <a:schemeClr val="accent1"/>
                </a:solidFill>
              </a:rPr>
            </a:br>
            <a:endParaRPr lang="en-US" sz="2400">
              <a:solidFill>
                <a:schemeClr val="accent1"/>
              </a:solidFill>
            </a:endParaRPr>
          </a:p>
        </p:txBody>
      </p:sp>
      <p:sp>
        <p:nvSpPr>
          <p:cNvPr id="120836" name="Oval 4"/>
          <p:cNvSpPr>
            <a:spLocks noChangeArrowheads="1"/>
          </p:cNvSpPr>
          <p:nvPr/>
        </p:nvSpPr>
        <p:spPr bwMode="auto">
          <a:xfrm>
            <a:off x="1143000" y="1447800"/>
            <a:ext cx="7086600" cy="1143000"/>
          </a:xfrm>
          <a:prstGeom prst="ellipse">
            <a:avLst/>
          </a:prstGeom>
          <a:gradFill rotWithShape="0">
            <a:gsLst>
              <a:gs pos="0">
                <a:schemeClr val="folHlink">
                  <a:gamma/>
                  <a:shade val="46275"/>
                  <a:invGamma/>
                </a:schemeClr>
              </a:gs>
              <a:gs pos="100000">
                <a:schemeClr val="folHlink"/>
              </a:gs>
            </a:gsLst>
            <a:lin ang="5400000" scaled="1"/>
          </a:gradFill>
          <a:ln w="9525">
            <a:solidFill>
              <a:schemeClr val="tx2"/>
            </a:solidFill>
            <a:round/>
            <a:headEnd/>
            <a:tailEnd/>
          </a:ln>
          <a:effectLst/>
        </p:spPr>
        <p:txBody>
          <a:bodyPr wrap="none" anchor="ctr"/>
          <a:lstStyle/>
          <a:p>
            <a:pPr algn="ctr" eaLnBrk="0" hangingPunct="0">
              <a:lnSpc>
                <a:spcPct val="80000"/>
              </a:lnSpc>
            </a:pPr>
            <a:r>
              <a:rPr lang="en-US" b="1">
                <a:solidFill>
                  <a:schemeClr val="bg1"/>
                </a:solidFill>
                <a:effectLst>
                  <a:outerShdw blurRad="38100" dist="38100" dir="2700000" algn="tl">
                    <a:srgbClr val="000000"/>
                  </a:outerShdw>
                </a:effectLst>
                <a:latin typeface="Arial" charset="0"/>
              </a:rPr>
              <a:t>Ovals and rectangles are used the most</a:t>
            </a:r>
            <a:endParaRPr lang="en-US" sz="2000" b="1">
              <a:solidFill>
                <a:schemeClr val="bg1"/>
              </a:solidFill>
              <a:effectLst>
                <a:outerShdw blurRad="38100" dist="38100" dir="2700000" algn="tl">
                  <a:srgbClr val="000000"/>
                </a:outerShdw>
              </a:effectLst>
              <a:latin typeface="Arial" charset="0"/>
            </a:endParaRPr>
          </a:p>
        </p:txBody>
      </p:sp>
      <p:grpSp>
        <p:nvGrpSpPr>
          <p:cNvPr id="120883" name="Group 51"/>
          <p:cNvGrpSpPr>
            <a:grpSpLocks/>
          </p:cNvGrpSpPr>
          <p:nvPr/>
        </p:nvGrpSpPr>
        <p:grpSpPr bwMode="auto">
          <a:xfrm>
            <a:off x="1371600" y="2514600"/>
            <a:ext cx="6629400" cy="990600"/>
            <a:chOff x="864" y="1584"/>
            <a:chExt cx="4176" cy="624"/>
          </a:xfrm>
        </p:grpSpPr>
        <p:sp>
          <p:nvSpPr>
            <p:cNvPr id="120839" name="Line 7"/>
            <p:cNvSpPr>
              <a:spLocks noChangeShapeType="1"/>
            </p:cNvSpPr>
            <p:nvPr/>
          </p:nvSpPr>
          <p:spPr bwMode="auto">
            <a:xfrm>
              <a:off x="4320" y="1584"/>
              <a:ext cx="192" cy="240"/>
            </a:xfrm>
            <a:prstGeom prst="line">
              <a:avLst/>
            </a:prstGeom>
            <a:noFill/>
            <a:ln w="31750">
              <a:solidFill>
                <a:schemeClr val="tx2"/>
              </a:solidFill>
              <a:round/>
              <a:headEnd type="triangle" w="med" len="med"/>
              <a:tailEnd/>
            </a:ln>
            <a:effectLst/>
          </p:spPr>
          <p:txBody>
            <a:bodyPr wrap="none" anchor="ctr"/>
            <a:lstStyle/>
            <a:p>
              <a:endParaRPr lang="en-US"/>
            </a:p>
          </p:txBody>
        </p:sp>
        <p:grpSp>
          <p:nvGrpSpPr>
            <p:cNvPr id="120840" name="Group 8"/>
            <p:cNvGrpSpPr>
              <a:grpSpLocks/>
            </p:cNvGrpSpPr>
            <p:nvPr/>
          </p:nvGrpSpPr>
          <p:grpSpPr bwMode="auto">
            <a:xfrm>
              <a:off x="864" y="1824"/>
              <a:ext cx="4176" cy="384"/>
              <a:chOff x="864" y="1824"/>
              <a:chExt cx="4176" cy="384"/>
            </a:xfrm>
          </p:grpSpPr>
          <p:sp>
            <p:nvSpPr>
              <p:cNvPr id="120841" name="Rectangle 9"/>
              <p:cNvSpPr>
                <a:spLocks noChangeArrowheads="1"/>
              </p:cNvSpPr>
              <p:nvPr/>
            </p:nvSpPr>
            <p:spPr bwMode="auto">
              <a:xfrm>
                <a:off x="864" y="1824"/>
                <a:ext cx="960" cy="384"/>
              </a:xfrm>
              <a:prstGeom prst="rect">
                <a:avLst/>
              </a:prstGeom>
              <a:gradFill rotWithShape="0">
                <a:gsLst>
                  <a:gs pos="0">
                    <a:schemeClr val="accent2">
                      <a:gamma/>
                      <a:shade val="46275"/>
                      <a:invGamma/>
                    </a:schemeClr>
                  </a:gs>
                  <a:gs pos="100000">
                    <a:schemeClr val="accent2"/>
                  </a:gs>
                </a:gsLst>
                <a:lin ang="2700000" scaled="1"/>
              </a:gradFill>
              <a:ln w="9525">
                <a:solidFill>
                  <a:schemeClr val="tx2"/>
                </a:solidFill>
                <a:miter lim="800000"/>
                <a:headEnd/>
                <a:tailEnd/>
              </a:ln>
              <a:effectLst/>
            </p:spPr>
            <p:txBody>
              <a:bodyPr wrap="none" anchor="ctr"/>
              <a:lstStyle/>
              <a:p>
                <a:pPr algn="ctr" eaLnBrk="0" hangingPunct="0">
                  <a:lnSpc>
                    <a:spcPct val="95000"/>
                  </a:lnSpc>
                </a:pPr>
                <a:r>
                  <a:rPr lang="en-US" sz="1800" b="1">
                    <a:effectLst>
                      <a:outerShdw blurRad="38100" dist="38100" dir="2700000" algn="tl">
                        <a:srgbClr val="FFFFFF"/>
                      </a:outerShdw>
                    </a:effectLst>
                    <a:latin typeface="Arial" charset="0"/>
                  </a:rPr>
                  <a:t>Connector</a:t>
                </a:r>
              </a:p>
            </p:txBody>
          </p:sp>
          <p:sp>
            <p:nvSpPr>
              <p:cNvPr id="120842" name="Rectangle 10"/>
              <p:cNvSpPr>
                <a:spLocks noChangeArrowheads="1"/>
              </p:cNvSpPr>
              <p:nvPr/>
            </p:nvSpPr>
            <p:spPr bwMode="auto">
              <a:xfrm>
                <a:off x="3024" y="1824"/>
                <a:ext cx="960" cy="384"/>
              </a:xfrm>
              <a:prstGeom prst="rect">
                <a:avLst/>
              </a:prstGeom>
              <a:gradFill rotWithShape="0">
                <a:gsLst>
                  <a:gs pos="0">
                    <a:schemeClr val="accent2">
                      <a:gamma/>
                      <a:shade val="46275"/>
                      <a:invGamma/>
                    </a:schemeClr>
                  </a:gs>
                  <a:gs pos="100000">
                    <a:schemeClr val="accent2"/>
                  </a:gs>
                </a:gsLst>
                <a:lin ang="2700000" scaled="1"/>
              </a:gradFill>
              <a:ln w="9525">
                <a:solidFill>
                  <a:schemeClr val="tx2"/>
                </a:solidFill>
                <a:miter lim="800000"/>
                <a:headEnd/>
                <a:tailEnd/>
              </a:ln>
              <a:effectLst/>
            </p:spPr>
            <p:txBody>
              <a:bodyPr wrap="none" anchor="ctr"/>
              <a:lstStyle/>
              <a:p>
                <a:pPr algn="ctr" eaLnBrk="0" hangingPunct="0">
                  <a:lnSpc>
                    <a:spcPct val="95000"/>
                  </a:lnSpc>
                </a:pPr>
                <a:r>
                  <a:rPr lang="en-US" sz="1800" b="1">
                    <a:effectLst>
                      <a:outerShdw blurRad="38100" dist="38100" dir="2700000" algn="tl">
                        <a:srgbClr val="FFFFFF"/>
                      </a:outerShdw>
                    </a:effectLst>
                    <a:latin typeface="Arial" charset="0"/>
                  </a:rPr>
                  <a:t>Popular</a:t>
                </a:r>
              </a:p>
              <a:p>
                <a:pPr algn="ctr" eaLnBrk="0" hangingPunct="0">
                  <a:lnSpc>
                    <a:spcPct val="95000"/>
                  </a:lnSpc>
                </a:pPr>
                <a:r>
                  <a:rPr lang="en-US" sz="1800" b="1">
                    <a:effectLst>
                      <a:outerShdw blurRad="38100" dist="38100" dir="2700000" algn="tl">
                        <a:srgbClr val="FFFFFF"/>
                      </a:outerShdw>
                    </a:effectLst>
                    <a:latin typeface="Arial" charset="0"/>
                  </a:rPr>
                  <a:t>Inside</a:t>
                </a:r>
              </a:p>
            </p:txBody>
          </p:sp>
          <p:sp>
            <p:nvSpPr>
              <p:cNvPr id="120843" name="Rectangle 11"/>
              <p:cNvSpPr>
                <a:spLocks noChangeArrowheads="1"/>
              </p:cNvSpPr>
              <p:nvPr/>
            </p:nvSpPr>
            <p:spPr bwMode="auto">
              <a:xfrm>
                <a:off x="4080" y="1824"/>
                <a:ext cx="960" cy="384"/>
              </a:xfrm>
              <a:prstGeom prst="rect">
                <a:avLst/>
              </a:prstGeom>
              <a:gradFill rotWithShape="0">
                <a:gsLst>
                  <a:gs pos="0">
                    <a:schemeClr val="accent2">
                      <a:gamma/>
                      <a:shade val="46275"/>
                      <a:invGamma/>
                    </a:schemeClr>
                  </a:gs>
                  <a:gs pos="100000">
                    <a:schemeClr val="accent2"/>
                  </a:gs>
                </a:gsLst>
                <a:lin ang="2700000" scaled="1"/>
              </a:gradFill>
              <a:ln w="9525">
                <a:solidFill>
                  <a:schemeClr val="tx2"/>
                </a:solidFill>
                <a:miter lim="800000"/>
                <a:headEnd/>
                <a:tailEnd/>
              </a:ln>
              <a:effectLst/>
            </p:spPr>
            <p:txBody>
              <a:bodyPr wrap="none" anchor="ctr"/>
              <a:lstStyle/>
              <a:p>
                <a:pPr algn="ctr" eaLnBrk="0" hangingPunct="0">
                  <a:lnSpc>
                    <a:spcPct val="95000"/>
                  </a:lnSpc>
                </a:pPr>
                <a:r>
                  <a:rPr lang="en-US" sz="1800" b="1">
                    <a:effectLst>
                      <a:outerShdw blurRad="38100" dist="38100" dir="2700000" algn="tl">
                        <a:srgbClr val="FFFFFF"/>
                      </a:outerShdw>
                    </a:effectLst>
                    <a:latin typeface="Arial" charset="0"/>
                  </a:rPr>
                  <a:t>Shaded </a:t>
                </a:r>
              </a:p>
              <a:p>
                <a:pPr algn="ctr" eaLnBrk="0" hangingPunct="0">
                  <a:lnSpc>
                    <a:spcPct val="95000"/>
                  </a:lnSpc>
                </a:pPr>
                <a:r>
                  <a:rPr lang="en-US" sz="1800" b="1">
                    <a:effectLst>
                      <a:outerShdw blurRad="38100" dist="38100" dir="2700000" algn="tl">
                        <a:srgbClr val="FFFFFF"/>
                      </a:outerShdw>
                    </a:effectLst>
                    <a:latin typeface="Arial" charset="0"/>
                  </a:rPr>
                  <a:t>Boxes</a:t>
                </a:r>
              </a:p>
            </p:txBody>
          </p:sp>
          <p:sp>
            <p:nvSpPr>
              <p:cNvPr id="120844" name="Rectangle 12"/>
              <p:cNvSpPr>
                <a:spLocks noChangeArrowheads="1"/>
              </p:cNvSpPr>
              <p:nvPr/>
            </p:nvSpPr>
            <p:spPr bwMode="auto">
              <a:xfrm>
                <a:off x="1968" y="1824"/>
                <a:ext cx="960" cy="384"/>
              </a:xfrm>
              <a:prstGeom prst="rect">
                <a:avLst/>
              </a:prstGeom>
              <a:gradFill rotWithShape="0">
                <a:gsLst>
                  <a:gs pos="0">
                    <a:schemeClr val="accent2">
                      <a:gamma/>
                      <a:shade val="46275"/>
                      <a:invGamma/>
                    </a:schemeClr>
                  </a:gs>
                  <a:gs pos="100000">
                    <a:schemeClr val="accent2"/>
                  </a:gs>
                </a:gsLst>
                <a:lin ang="2700000" scaled="1"/>
              </a:gradFill>
              <a:ln w="9525">
                <a:solidFill>
                  <a:schemeClr val="tx2"/>
                </a:solidFill>
                <a:miter lim="800000"/>
                <a:headEnd/>
                <a:tailEnd/>
              </a:ln>
              <a:effectLst/>
            </p:spPr>
            <p:txBody>
              <a:bodyPr wrap="none" anchor="ctr"/>
              <a:lstStyle/>
              <a:p>
                <a:pPr algn="ctr" eaLnBrk="0" hangingPunct="0">
                  <a:lnSpc>
                    <a:spcPct val="95000"/>
                  </a:lnSpc>
                </a:pPr>
                <a:r>
                  <a:rPr lang="en-US" sz="1800" b="1">
                    <a:effectLst>
                      <a:outerShdw blurRad="38100" dist="38100" dir="2700000" algn="tl">
                        <a:srgbClr val="FFFFFF"/>
                      </a:outerShdw>
                    </a:effectLst>
                    <a:latin typeface="Arial" charset="0"/>
                  </a:rPr>
                  <a:t>Shadow</a:t>
                </a:r>
              </a:p>
              <a:p>
                <a:pPr algn="ctr" eaLnBrk="0" hangingPunct="0">
                  <a:lnSpc>
                    <a:spcPct val="95000"/>
                  </a:lnSpc>
                </a:pPr>
                <a:r>
                  <a:rPr lang="en-US" sz="1800" b="1">
                    <a:effectLst>
                      <a:outerShdw blurRad="38100" dist="38100" dir="2700000" algn="tl">
                        <a:srgbClr val="FFFFFF"/>
                      </a:outerShdw>
                    </a:effectLst>
                    <a:latin typeface="Arial" charset="0"/>
                  </a:rPr>
                  <a:t>Text is</a:t>
                </a:r>
              </a:p>
            </p:txBody>
          </p:sp>
        </p:grpSp>
        <p:sp>
          <p:nvSpPr>
            <p:cNvPr id="120845" name="Line 13"/>
            <p:cNvSpPr>
              <a:spLocks noChangeShapeType="1"/>
            </p:cNvSpPr>
            <p:nvPr/>
          </p:nvSpPr>
          <p:spPr bwMode="auto">
            <a:xfrm>
              <a:off x="3360" y="1632"/>
              <a:ext cx="192" cy="192"/>
            </a:xfrm>
            <a:prstGeom prst="line">
              <a:avLst/>
            </a:prstGeom>
            <a:noFill/>
            <a:ln w="31750">
              <a:solidFill>
                <a:schemeClr val="tx2"/>
              </a:solidFill>
              <a:round/>
              <a:headEnd type="triangle" w="med" len="med"/>
              <a:tailEnd/>
            </a:ln>
            <a:effectLst/>
          </p:spPr>
          <p:txBody>
            <a:bodyPr wrap="none" anchor="ctr"/>
            <a:lstStyle/>
            <a:p>
              <a:endParaRPr lang="en-US"/>
            </a:p>
          </p:txBody>
        </p:sp>
        <p:sp>
          <p:nvSpPr>
            <p:cNvPr id="120846" name="Line 14"/>
            <p:cNvSpPr>
              <a:spLocks noChangeShapeType="1"/>
            </p:cNvSpPr>
            <p:nvPr/>
          </p:nvSpPr>
          <p:spPr bwMode="auto">
            <a:xfrm flipH="1">
              <a:off x="2352" y="1632"/>
              <a:ext cx="144" cy="192"/>
            </a:xfrm>
            <a:prstGeom prst="line">
              <a:avLst/>
            </a:prstGeom>
            <a:noFill/>
            <a:ln w="31750">
              <a:solidFill>
                <a:schemeClr val="tx2"/>
              </a:solidFill>
              <a:round/>
              <a:headEnd type="triangle" w="med" len="med"/>
              <a:tailEnd/>
            </a:ln>
            <a:effectLst/>
          </p:spPr>
          <p:txBody>
            <a:bodyPr wrap="none" anchor="ctr"/>
            <a:lstStyle/>
            <a:p>
              <a:endParaRPr lang="en-US"/>
            </a:p>
          </p:txBody>
        </p:sp>
      </p:grpSp>
      <p:grpSp>
        <p:nvGrpSpPr>
          <p:cNvPr id="120881" name="Group 49"/>
          <p:cNvGrpSpPr>
            <a:grpSpLocks/>
          </p:cNvGrpSpPr>
          <p:nvPr/>
        </p:nvGrpSpPr>
        <p:grpSpPr bwMode="auto">
          <a:xfrm>
            <a:off x="4673600" y="3921125"/>
            <a:ext cx="3732213" cy="2574925"/>
            <a:chOff x="2944" y="2470"/>
            <a:chExt cx="2351" cy="1622"/>
          </a:xfrm>
        </p:grpSpPr>
        <p:sp>
          <p:nvSpPr>
            <p:cNvPr id="120849" name="Oval 17"/>
            <p:cNvSpPr>
              <a:spLocks noChangeArrowheads="1"/>
            </p:cNvSpPr>
            <p:nvPr/>
          </p:nvSpPr>
          <p:spPr bwMode="auto">
            <a:xfrm>
              <a:off x="3224" y="2784"/>
              <a:ext cx="1872" cy="1008"/>
            </a:xfrm>
            <a:prstGeom prst="ellipse">
              <a:avLst/>
            </a:prstGeom>
            <a:solidFill>
              <a:schemeClr val="bg2">
                <a:alpha val="50000"/>
              </a:schemeClr>
            </a:solidFill>
            <a:ln w="31750">
              <a:solidFill>
                <a:schemeClr val="tx2"/>
              </a:solidFill>
              <a:round/>
              <a:headEnd/>
              <a:tailEnd/>
            </a:ln>
            <a:effectLst/>
          </p:spPr>
          <p:txBody>
            <a:bodyPr wrap="none" anchor="ctr"/>
            <a:lstStyle/>
            <a:p>
              <a:pPr algn="ctr" eaLnBrk="0" hangingPunct="0">
                <a:lnSpc>
                  <a:spcPct val="80000"/>
                </a:lnSpc>
              </a:pPr>
              <a:r>
                <a:rPr lang="en-US" sz="2000" b="1">
                  <a:effectLst>
                    <a:outerShdw blurRad="38100" dist="38100" dir="2700000" algn="tl">
                      <a:srgbClr val="FFFFFF"/>
                    </a:outerShdw>
                  </a:effectLst>
                  <a:latin typeface="Arial" charset="0"/>
                </a:rPr>
                <a:t>Workgroup </a:t>
              </a:r>
              <a:br>
                <a:rPr lang="en-US" sz="2000" b="1">
                  <a:effectLst>
                    <a:outerShdw blurRad="38100" dist="38100" dir="2700000" algn="tl">
                      <a:srgbClr val="FFFFFF"/>
                    </a:outerShdw>
                  </a:effectLst>
                  <a:latin typeface="Arial" charset="0"/>
                </a:rPr>
              </a:br>
              <a:r>
                <a:rPr lang="en-US" sz="2000" b="1">
                  <a:effectLst>
                    <a:outerShdw blurRad="38100" dist="38100" dir="2700000" algn="tl">
                      <a:srgbClr val="FFFFFF"/>
                    </a:outerShdw>
                  </a:effectLst>
                  <a:latin typeface="Arial" charset="0"/>
                </a:rPr>
                <a:t>Web</a:t>
              </a:r>
            </a:p>
          </p:txBody>
        </p:sp>
        <p:pic>
          <p:nvPicPr>
            <p:cNvPr id="120850" name="Picture 18"/>
            <p:cNvPicPr>
              <a:picLocks noChangeAspect="1" noChangeArrowheads="1"/>
            </p:cNvPicPr>
            <p:nvPr/>
          </p:nvPicPr>
          <p:blipFill>
            <a:blip r:embed="rId2"/>
            <a:srcRect/>
            <a:stretch>
              <a:fillRect/>
            </a:stretch>
          </p:blipFill>
          <p:spPr bwMode="auto">
            <a:xfrm>
              <a:off x="2944" y="3035"/>
              <a:ext cx="480" cy="445"/>
            </a:xfrm>
            <a:prstGeom prst="rect">
              <a:avLst/>
            </a:prstGeom>
            <a:noFill/>
            <a:ln w="12700">
              <a:noFill/>
              <a:miter lim="800000"/>
              <a:headEnd type="none" w="sm" len="sm"/>
              <a:tailEnd type="none" w="sm" len="sm"/>
            </a:ln>
            <a:effectLst/>
          </p:spPr>
        </p:pic>
        <p:pic>
          <p:nvPicPr>
            <p:cNvPr id="120851" name="Picture 19"/>
            <p:cNvPicPr>
              <a:picLocks noChangeAspect="1" noChangeArrowheads="1"/>
            </p:cNvPicPr>
            <p:nvPr/>
          </p:nvPicPr>
          <p:blipFill>
            <a:blip r:embed="rId2"/>
            <a:srcRect/>
            <a:stretch>
              <a:fillRect/>
            </a:stretch>
          </p:blipFill>
          <p:spPr bwMode="auto">
            <a:xfrm>
              <a:off x="3923" y="2470"/>
              <a:ext cx="480" cy="445"/>
            </a:xfrm>
            <a:prstGeom prst="rect">
              <a:avLst/>
            </a:prstGeom>
            <a:noFill/>
            <a:ln w="12700">
              <a:noFill/>
              <a:miter lim="800000"/>
              <a:headEnd type="none" w="sm" len="sm"/>
              <a:tailEnd type="none" w="sm" len="sm"/>
            </a:ln>
            <a:effectLst/>
          </p:spPr>
        </p:pic>
        <p:pic>
          <p:nvPicPr>
            <p:cNvPr id="120852" name="Picture 20"/>
            <p:cNvPicPr>
              <a:picLocks noChangeAspect="1" noChangeArrowheads="1"/>
            </p:cNvPicPr>
            <p:nvPr/>
          </p:nvPicPr>
          <p:blipFill>
            <a:blip r:embed="rId3"/>
            <a:srcRect/>
            <a:stretch>
              <a:fillRect/>
            </a:stretch>
          </p:blipFill>
          <p:spPr bwMode="auto">
            <a:xfrm>
              <a:off x="3333" y="2621"/>
              <a:ext cx="480" cy="445"/>
            </a:xfrm>
            <a:prstGeom prst="rect">
              <a:avLst/>
            </a:prstGeom>
            <a:noFill/>
            <a:ln w="12700">
              <a:noFill/>
              <a:miter lim="800000"/>
              <a:headEnd type="none" w="sm" len="sm"/>
              <a:tailEnd type="none" w="sm" len="sm"/>
            </a:ln>
            <a:effectLst/>
          </p:spPr>
        </p:pic>
        <p:pic>
          <p:nvPicPr>
            <p:cNvPr id="120853" name="Picture 21"/>
            <p:cNvPicPr>
              <a:picLocks noChangeAspect="1" noChangeArrowheads="1"/>
            </p:cNvPicPr>
            <p:nvPr/>
          </p:nvPicPr>
          <p:blipFill>
            <a:blip r:embed="rId3"/>
            <a:srcRect/>
            <a:stretch>
              <a:fillRect/>
            </a:stretch>
          </p:blipFill>
          <p:spPr bwMode="auto">
            <a:xfrm>
              <a:off x="4455" y="2621"/>
              <a:ext cx="480" cy="445"/>
            </a:xfrm>
            <a:prstGeom prst="rect">
              <a:avLst/>
            </a:prstGeom>
            <a:noFill/>
            <a:ln w="12700">
              <a:noFill/>
              <a:miter lim="800000"/>
              <a:headEnd type="none" w="sm" len="sm"/>
              <a:tailEnd type="none" w="sm" len="sm"/>
            </a:ln>
            <a:effectLst/>
          </p:spPr>
        </p:pic>
        <p:pic>
          <p:nvPicPr>
            <p:cNvPr id="120854" name="Picture 22"/>
            <p:cNvPicPr>
              <a:picLocks noChangeAspect="1" noChangeArrowheads="1"/>
            </p:cNvPicPr>
            <p:nvPr/>
          </p:nvPicPr>
          <p:blipFill>
            <a:blip r:embed="rId3"/>
            <a:srcRect/>
            <a:stretch>
              <a:fillRect/>
            </a:stretch>
          </p:blipFill>
          <p:spPr bwMode="auto">
            <a:xfrm>
              <a:off x="3333" y="3450"/>
              <a:ext cx="480" cy="445"/>
            </a:xfrm>
            <a:prstGeom prst="rect">
              <a:avLst/>
            </a:prstGeom>
            <a:noFill/>
            <a:ln w="12700">
              <a:noFill/>
              <a:miter lim="800000"/>
              <a:headEnd type="none" w="sm" len="sm"/>
              <a:tailEnd type="none" w="sm" len="sm"/>
            </a:ln>
            <a:effectLst/>
          </p:spPr>
        </p:pic>
        <p:pic>
          <p:nvPicPr>
            <p:cNvPr id="120855" name="Picture 23"/>
            <p:cNvPicPr>
              <a:picLocks noChangeAspect="1" noChangeArrowheads="1"/>
            </p:cNvPicPr>
            <p:nvPr/>
          </p:nvPicPr>
          <p:blipFill>
            <a:blip r:embed="rId3"/>
            <a:srcRect/>
            <a:stretch>
              <a:fillRect/>
            </a:stretch>
          </p:blipFill>
          <p:spPr bwMode="auto">
            <a:xfrm>
              <a:off x="4455" y="3450"/>
              <a:ext cx="480" cy="445"/>
            </a:xfrm>
            <a:prstGeom prst="rect">
              <a:avLst/>
            </a:prstGeom>
            <a:noFill/>
            <a:ln w="12700">
              <a:noFill/>
              <a:miter lim="800000"/>
              <a:headEnd type="none" w="sm" len="sm"/>
              <a:tailEnd type="none" w="sm" len="sm"/>
            </a:ln>
            <a:effectLst/>
          </p:spPr>
        </p:pic>
        <p:pic>
          <p:nvPicPr>
            <p:cNvPr id="120856" name="Picture 24"/>
            <p:cNvPicPr>
              <a:picLocks noChangeAspect="1" noChangeArrowheads="1"/>
            </p:cNvPicPr>
            <p:nvPr/>
          </p:nvPicPr>
          <p:blipFill>
            <a:blip r:embed="rId3"/>
            <a:srcRect/>
            <a:stretch>
              <a:fillRect/>
            </a:stretch>
          </p:blipFill>
          <p:spPr bwMode="auto">
            <a:xfrm>
              <a:off x="4815" y="3035"/>
              <a:ext cx="480" cy="445"/>
            </a:xfrm>
            <a:prstGeom prst="rect">
              <a:avLst/>
            </a:prstGeom>
            <a:noFill/>
            <a:ln w="12700">
              <a:noFill/>
              <a:miter lim="800000"/>
              <a:headEnd type="none" w="sm" len="sm"/>
              <a:tailEnd type="none" w="sm" len="sm"/>
            </a:ln>
            <a:effectLst/>
          </p:spPr>
        </p:pic>
        <p:pic>
          <p:nvPicPr>
            <p:cNvPr id="120857" name="Picture 25"/>
            <p:cNvPicPr>
              <a:picLocks noChangeAspect="1" noChangeArrowheads="1"/>
            </p:cNvPicPr>
            <p:nvPr/>
          </p:nvPicPr>
          <p:blipFill>
            <a:blip r:embed="rId3"/>
            <a:srcRect/>
            <a:stretch>
              <a:fillRect/>
            </a:stretch>
          </p:blipFill>
          <p:spPr bwMode="auto">
            <a:xfrm>
              <a:off x="3924" y="3647"/>
              <a:ext cx="480" cy="445"/>
            </a:xfrm>
            <a:prstGeom prst="rect">
              <a:avLst/>
            </a:prstGeom>
            <a:noFill/>
            <a:ln w="12700">
              <a:noFill/>
              <a:miter lim="800000"/>
              <a:headEnd type="none" w="sm" len="sm"/>
              <a:tailEnd type="none" w="sm" len="sm"/>
            </a:ln>
            <a:effectLst/>
          </p:spPr>
        </p:pic>
      </p:grpSp>
      <p:grpSp>
        <p:nvGrpSpPr>
          <p:cNvPr id="120858" name="Group 26"/>
          <p:cNvGrpSpPr>
            <a:grpSpLocks/>
          </p:cNvGrpSpPr>
          <p:nvPr/>
        </p:nvGrpSpPr>
        <p:grpSpPr bwMode="auto">
          <a:xfrm>
            <a:off x="469900" y="3921125"/>
            <a:ext cx="3732213" cy="2574925"/>
            <a:chOff x="296" y="2470"/>
            <a:chExt cx="2351" cy="1622"/>
          </a:xfrm>
        </p:grpSpPr>
        <p:sp>
          <p:nvSpPr>
            <p:cNvPr id="120859" name="Oval 27"/>
            <p:cNvSpPr>
              <a:spLocks noChangeArrowheads="1"/>
            </p:cNvSpPr>
            <p:nvPr/>
          </p:nvSpPr>
          <p:spPr bwMode="auto">
            <a:xfrm>
              <a:off x="576" y="2784"/>
              <a:ext cx="1872" cy="1008"/>
            </a:xfrm>
            <a:prstGeom prst="ellipse">
              <a:avLst/>
            </a:prstGeom>
            <a:solidFill>
              <a:schemeClr val="bg2">
                <a:alpha val="50000"/>
              </a:schemeClr>
            </a:solidFill>
            <a:ln w="31750">
              <a:solidFill>
                <a:schemeClr val="tx2"/>
              </a:solidFill>
              <a:round/>
              <a:headEnd/>
              <a:tailEnd/>
            </a:ln>
            <a:effectLst/>
          </p:spPr>
          <p:txBody>
            <a:bodyPr wrap="none" anchor="ctr"/>
            <a:lstStyle/>
            <a:p>
              <a:pPr algn="ctr" eaLnBrk="0" hangingPunct="0">
                <a:lnSpc>
                  <a:spcPct val="80000"/>
                </a:lnSpc>
              </a:pPr>
              <a:r>
                <a:rPr lang="en-US" sz="2000" b="1">
                  <a:effectLst>
                    <a:outerShdw blurRad="38100" dist="38100" dir="2700000" algn="tl">
                      <a:srgbClr val="FFFFFF"/>
                    </a:outerShdw>
                  </a:effectLst>
                  <a:latin typeface="Arial" charset="0"/>
                </a:rPr>
                <a:t>Workgroup </a:t>
              </a:r>
              <a:br>
                <a:rPr lang="en-US" sz="2000" b="1">
                  <a:effectLst>
                    <a:outerShdw blurRad="38100" dist="38100" dir="2700000" algn="tl">
                      <a:srgbClr val="FFFFFF"/>
                    </a:outerShdw>
                  </a:effectLst>
                  <a:latin typeface="Arial" charset="0"/>
                </a:rPr>
              </a:br>
              <a:r>
                <a:rPr lang="en-US" sz="2000" b="1">
                  <a:effectLst>
                    <a:outerShdw blurRad="38100" dist="38100" dir="2700000" algn="tl">
                      <a:srgbClr val="FFFFFF"/>
                    </a:outerShdw>
                  </a:effectLst>
                  <a:latin typeface="Arial" charset="0"/>
                </a:rPr>
                <a:t>Web</a:t>
              </a:r>
            </a:p>
          </p:txBody>
        </p:sp>
        <p:pic>
          <p:nvPicPr>
            <p:cNvPr id="120860" name="Picture 28"/>
            <p:cNvPicPr>
              <a:picLocks noChangeAspect="1" noChangeArrowheads="1"/>
            </p:cNvPicPr>
            <p:nvPr/>
          </p:nvPicPr>
          <p:blipFill>
            <a:blip r:embed="rId2"/>
            <a:srcRect/>
            <a:stretch>
              <a:fillRect/>
            </a:stretch>
          </p:blipFill>
          <p:spPr bwMode="auto">
            <a:xfrm>
              <a:off x="296" y="3035"/>
              <a:ext cx="480" cy="445"/>
            </a:xfrm>
            <a:prstGeom prst="rect">
              <a:avLst/>
            </a:prstGeom>
            <a:noFill/>
            <a:ln w="12700">
              <a:noFill/>
              <a:miter lim="800000"/>
              <a:headEnd type="none" w="sm" len="sm"/>
              <a:tailEnd type="none" w="sm" len="sm"/>
            </a:ln>
            <a:effectLst/>
          </p:spPr>
        </p:pic>
        <p:pic>
          <p:nvPicPr>
            <p:cNvPr id="120861" name="Picture 29"/>
            <p:cNvPicPr>
              <a:picLocks noChangeAspect="1" noChangeArrowheads="1"/>
            </p:cNvPicPr>
            <p:nvPr/>
          </p:nvPicPr>
          <p:blipFill>
            <a:blip r:embed="rId2"/>
            <a:srcRect/>
            <a:stretch>
              <a:fillRect/>
            </a:stretch>
          </p:blipFill>
          <p:spPr bwMode="auto">
            <a:xfrm>
              <a:off x="1275" y="2470"/>
              <a:ext cx="480" cy="445"/>
            </a:xfrm>
            <a:prstGeom prst="rect">
              <a:avLst/>
            </a:prstGeom>
            <a:noFill/>
            <a:ln w="12700">
              <a:noFill/>
              <a:miter lim="800000"/>
              <a:headEnd type="none" w="sm" len="sm"/>
              <a:tailEnd type="none" w="sm" len="sm"/>
            </a:ln>
            <a:effectLst/>
          </p:spPr>
        </p:pic>
        <p:pic>
          <p:nvPicPr>
            <p:cNvPr id="120862" name="Picture 30"/>
            <p:cNvPicPr>
              <a:picLocks noChangeAspect="1" noChangeArrowheads="1"/>
            </p:cNvPicPr>
            <p:nvPr/>
          </p:nvPicPr>
          <p:blipFill>
            <a:blip r:embed="rId3"/>
            <a:srcRect/>
            <a:stretch>
              <a:fillRect/>
            </a:stretch>
          </p:blipFill>
          <p:spPr bwMode="auto">
            <a:xfrm>
              <a:off x="685" y="2621"/>
              <a:ext cx="480" cy="445"/>
            </a:xfrm>
            <a:prstGeom prst="rect">
              <a:avLst/>
            </a:prstGeom>
            <a:noFill/>
            <a:ln w="12700">
              <a:noFill/>
              <a:miter lim="800000"/>
              <a:headEnd type="none" w="sm" len="sm"/>
              <a:tailEnd type="none" w="sm" len="sm"/>
            </a:ln>
            <a:effectLst/>
          </p:spPr>
        </p:pic>
        <p:pic>
          <p:nvPicPr>
            <p:cNvPr id="120863" name="Picture 31"/>
            <p:cNvPicPr>
              <a:picLocks noChangeAspect="1" noChangeArrowheads="1"/>
            </p:cNvPicPr>
            <p:nvPr/>
          </p:nvPicPr>
          <p:blipFill>
            <a:blip r:embed="rId3"/>
            <a:srcRect/>
            <a:stretch>
              <a:fillRect/>
            </a:stretch>
          </p:blipFill>
          <p:spPr bwMode="auto">
            <a:xfrm>
              <a:off x="1807" y="2621"/>
              <a:ext cx="480" cy="445"/>
            </a:xfrm>
            <a:prstGeom prst="rect">
              <a:avLst/>
            </a:prstGeom>
            <a:noFill/>
            <a:ln w="12700">
              <a:noFill/>
              <a:miter lim="800000"/>
              <a:headEnd type="none" w="sm" len="sm"/>
              <a:tailEnd type="none" w="sm" len="sm"/>
            </a:ln>
            <a:effectLst/>
          </p:spPr>
        </p:pic>
        <p:pic>
          <p:nvPicPr>
            <p:cNvPr id="120864" name="Picture 32"/>
            <p:cNvPicPr>
              <a:picLocks noChangeAspect="1" noChangeArrowheads="1"/>
            </p:cNvPicPr>
            <p:nvPr/>
          </p:nvPicPr>
          <p:blipFill>
            <a:blip r:embed="rId3"/>
            <a:srcRect/>
            <a:stretch>
              <a:fillRect/>
            </a:stretch>
          </p:blipFill>
          <p:spPr bwMode="auto">
            <a:xfrm>
              <a:off x="685" y="3450"/>
              <a:ext cx="480" cy="445"/>
            </a:xfrm>
            <a:prstGeom prst="rect">
              <a:avLst/>
            </a:prstGeom>
            <a:noFill/>
            <a:ln w="12700">
              <a:noFill/>
              <a:miter lim="800000"/>
              <a:headEnd type="none" w="sm" len="sm"/>
              <a:tailEnd type="none" w="sm" len="sm"/>
            </a:ln>
            <a:effectLst/>
          </p:spPr>
        </p:pic>
        <p:pic>
          <p:nvPicPr>
            <p:cNvPr id="120865" name="Picture 33"/>
            <p:cNvPicPr>
              <a:picLocks noChangeAspect="1" noChangeArrowheads="1"/>
            </p:cNvPicPr>
            <p:nvPr/>
          </p:nvPicPr>
          <p:blipFill>
            <a:blip r:embed="rId3"/>
            <a:srcRect/>
            <a:stretch>
              <a:fillRect/>
            </a:stretch>
          </p:blipFill>
          <p:spPr bwMode="auto">
            <a:xfrm>
              <a:off x="1807" y="3450"/>
              <a:ext cx="480" cy="445"/>
            </a:xfrm>
            <a:prstGeom prst="rect">
              <a:avLst/>
            </a:prstGeom>
            <a:noFill/>
            <a:ln w="12700">
              <a:noFill/>
              <a:miter lim="800000"/>
              <a:headEnd type="none" w="sm" len="sm"/>
              <a:tailEnd type="none" w="sm" len="sm"/>
            </a:ln>
            <a:effectLst/>
          </p:spPr>
        </p:pic>
        <p:pic>
          <p:nvPicPr>
            <p:cNvPr id="120866" name="Picture 34"/>
            <p:cNvPicPr>
              <a:picLocks noChangeAspect="1" noChangeArrowheads="1"/>
            </p:cNvPicPr>
            <p:nvPr/>
          </p:nvPicPr>
          <p:blipFill>
            <a:blip r:embed="rId3"/>
            <a:srcRect/>
            <a:stretch>
              <a:fillRect/>
            </a:stretch>
          </p:blipFill>
          <p:spPr bwMode="auto">
            <a:xfrm>
              <a:off x="2167" y="3035"/>
              <a:ext cx="480" cy="445"/>
            </a:xfrm>
            <a:prstGeom prst="rect">
              <a:avLst/>
            </a:prstGeom>
            <a:noFill/>
            <a:ln w="12700">
              <a:noFill/>
              <a:miter lim="800000"/>
              <a:headEnd type="none" w="sm" len="sm"/>
              <a:tailEnd type="none" w="sm" len="sm"/>
            </a:ln>
            <a:effectLst/>
          </p:spPr>
        </p:pic>
        <p:pic>
          <p:nvPicPr>
            <p:cNvPr id="120867" name="Picture 35"/>
            <p:cNvPicPr>
              <a:picLocks noChangeAspect="1" noChangeArrowheads="1"/>
            </p:cNvPicPr>
            <p:nvPr/>
          </p:nvPicPr>
          <p:blipFill>
            <a:blip r:embed="rId3"/>
            <a:srcRect/>
            <a:stretch>
              <a:fillRect/>
            </a:stretch>
          </p:blipFill>
          <p:spPr bwMode="auto">
            <a:xfrm>
              <a:off x="1276" y="3647"/>
              <a:ext cx="480" cy="445"/>
            </a:xfrm>
            <a:prstGeom prst="rect">
              <a:avLst/>
            </a:prstGeom>
            <a:noFill/>
            <a:ln w="12700">
              <a:noFill/>
              <a:miter lim="800000"/>
              <a:headEnd type="none" w="sm" len="sm"/>
              <a:tailEnd type="none" w="sm" len="sm"/>
            </a:ln>
            <a:effectLst/>
          </p:spPr>
        </p:pic>
      </p:grpSp>
      <p:sp>
        <p:nvSpPr>
          <p:cNvPr id="120868" name="Line 36"/>
          <p:cNvSpPr>
            <a:spLocks noChangeShapeType="1"/>
          </p:cNvSpPr>
          <p:nvPr/>
        </p:nvSpPr>
        <p:spPr bwMode="auto">
          <a:xfrm flipH="1">
            <a:off x="2878138" y="3581400"/>
            <a:ext cx="550862" cy="879475"/>
          </a:xfrm>
          <a:prstGeom prst="line">
            <a:avLst/>
          </a:prstGeom>
          <a:noFill/>
          <a:ln w="31750">
            <a:solidFill>
              <a:schemeClr val="tx2"/>
            </a:solidFill>
            <a:round/>
            <a:headEnd type="triangle" w="med" len="med"/>
            <a:tailEnd/>
          </a:ln>
          <a:effectLst/>
        </p:spPr>
        <p:txBody>
          <a:bodyPr wrap="none" anchor="ctr"/>
          <a:lstStyle/>
          <a:p>
            <a:endParaRPr lang="en-US"/>
          </a:p>
        </p:txBody>
      </p:sp>
      <p:sp>
        <p:nvSpPr>
          <p:cNvPr id="120870" name="Text Box 38"/>
          <p:cNvSpPr txBox="1">
            <a:spLocks noChangeArrowheads="1"/>
          </p:cNvSpPr>
          <p:nvPr/>
        </p:nvSpPr>
        <p:spPr bwMode="auto">
          <a:xfrm>
            <a:off x="5289550" y="6107113"/>
            <a:ext cx="762000" cy="287337"/>
          </a:xfrm>
          <a:prstGeom prst="rect">
            <a:avLst/>
          </a:prstGeom>
          <a:noFill/>
          <a:ln w="9525">
            <a:noFill/>
            <a:miter lim="800000"/>
            <a:headEnd/>
            <a:tailEnd/>
          </a:ln>
          <a:effectLst/>
        </p:spPr>
        <p:txBody>
          <a:bodyPr wrap="none">
            <a:spAutoFit/>
          </a:bodyPr>
          <a:lstStyle/>
          <a:p>
            <a:pPr algn="ctr" eaLnBrk="0" hangingPunct="0">
              <a:lnSpc>
                <a:spcPct val="80000"/>
              </a:lnSpc>
            </a:pPr>
            <a:r>
              <a:rPr lang="en-US" sz="1600" b="1">
                <a:effectLst>
                  <a:outerShdw blurRad="38100" dist="38100" dir="2700000" algn="tl">
                    <a:srgbClr val="C0C0C0"/>
                  </a:outerShdw>
                </a:effectLst>
                <a:latin typeface="Arial" charset="0"/>
              </a:rPr>
              <a:t>Office</a:t>
            </a:r>
          </a:p>
        </p:txBody>
      </p:sp>
      <p:sp>
        <p:nvSpPr>
          <p:cNvPr id="120871" name="Text Box 39"/>
          <p:cNvSpPr txBox="1">
            <a:spLocks noChangeArrowheads="1"/>
          </p:cNvSpPr>
          <p:nvPr/>
        </p:nvSpPr>
        <p:spPr bwMode="auto">
          <a:xfrm>
            <a:off x="7670800" y="4059238"/>
            <a:ext cx="1236663" cy="482600"/>
          </a:xfrm>
          <a:prstGeom prst="rect">
            <a:avLst/>
          </a:prstGeom>
          <a:noFill/>
          <a:ln w="9525">
            <a:noFill/>
            <a:miter lim="800000"/>
            <a:headEnd/>
            <a:tailEnd/>
          </a:ln>
          <a:effectLst/>
        </p:spPr>
        <p:txBody>
          <a:bodyPr wrap="none">
            <a:spAutoFit/>
          </a:bodyPr>
          <a:lstStyle/>
          <a:p>
            <a:pPr algn="ctr" eaLnBrk="0" hangingPunct="0">
              <a:lnSpc>
                <a:spcPct val="80000"/>
              </a:lnSpc>
            </a:pPr>
            <a:r>
              <a:rPr lang="en-US" sz="1600" b="1">
                <a:effectLst>
                  <a:outerShdw blurRad="38100" dist="38100" dir="2700000" algn="tl">
                    <a:srgbClr val="C0C0C0"/>
                  </a:outerShdw>
                </a:effectLst>
                <a:latin typeface="Arial" charset="0"/>
              </a:rPr>
              <a:t>FrontPage</a:t>
            </a:r>
            <a:br>
              <a:rPr lang="en-US" sz="1600" b="1">
                <a:effectLst>
                  <a:outerShdw blurRad="38100" dist="38100" dir="2700000" algn="tl">
                    <a:srgbClr val="C0C0C0"/>
                  </a:outerShdw>
                </a:effectLst>
                <a:latin typeface="Arial" charset="0"/>
              </a:rPr>
            </a:br>
            <a:r>
              <a:rPr lang="en-US" sz="1600" b="1">
                <a:effectLst>
                  <a:outerShdw blurRad="38100" dist="38100" dir="2700000" algn="tl">
                    <a:srgbClr val="C0C0C0"/>
                  </a:outerShdw>
                </a:effectLst>
                <a:latin typeface="Arial" charset="0"/>
              </a:rPr>
              <a:t> and Office</a:t>
            </a:r>
          </a:p>
        </p:txBody>
      </p:sp>
      <p:sp>
        <p:nvSpPr>
          <p:cNvPr id="120872" name="Text Box 40"/>
          <p:cNvSpPr txBox="1">
            <a:spLocks noChangeArrowheads="1"/>
          </p:cNvSpPr>
          <p:nvPr/>
        </p:nvSpPr>
        <p:spPr bwMode="auto">
          <a:xfrm>
            <a:off x="6248400" y="6388100"/>
            <a:ext cx="762000" cy="287338"/>
          </a:xfrm>
          <a:prstGeom prst="rect">
            <a:avLst/>
          </a:prstGeom>
          <a:noFill/>
          <a:ln w="9525">
            <a:noFill/>
            <a:miter lim="800000"/>
            <a:headEnd/>
            <a:tailEnd/>
          </a:ln>
          <a:effectLst/>
        </p:spPr>
        <p:txBody>
          <a:bodyPr wrap="none">
            <a:spAutoFit/>
          </a:bodyPr>
          <a:lstStyle/>
          <a:p>
            <a:pPr algn="ctr" eaLnBrk="0" hangingPunct="0">
              <a:lnSpc>
                <a:spcPct val="80000"/>
              </a:lnSpc>
            </a:pPr>
            <a:r>
              <a:rPr lang="en-US" sz="1600" b="1">
                <a:effectLst>
                  <a:outerShdw blurRad="38100" dist="38100" dir="2700000" algn="tl">
                    <a:srgbClr val="C0C0C0"/>
                  </a:outerShdw>
                </a:effectLst>
                <a:latin typeface="Arial" charset="0"/>
              </a:rPr>
              <a:t>Office</a:t>
            </a:r>
          </a:p>
        </p:txBody>
      </p:sp>
      <p:sp>
        <p:nvSpPr>
          <p:cNvPr id="120873" name="Text Box 41"/>
          <p:cNvSpPr txBox="1">
            <a:spLocks noChangeArrowheads="1"/>
          </p:cNvSpPr>
          <p:nvPr/>
        </p:nvSpPr>
        <p:spPr bwMode="auto">
          <a:xfrm>
            <a:off x="4133850" y="5430838"/>
            <a:ext cx="1217613" cy="482600"/>
          </a:xfrm>
          <a:prstGeom prst="rect">
            <a:avLst/>
          </a:prstGeom>
          <a:noFill/>
          <a:ln w="9525">
            <a:noFill/>
            <a:miter lim="800000"/>
            <a:headEnd/>
            <a:tailEnd/>
          </a:ln>
          <a:effectLst/>
        </p:spPr>
        <p:txBody>
          <a:bodyPr>
            <a:spAutoFit/>
          </a:bodyPr>
          <a:lstStyle/>
          <a:p>
            <a:pPr algn="ctr" eaLnBrk="0" hangingPunct="0">
              <a:lnSpc>
                <a:spcPct val="80000"/>
              </a:lnSpc>
            </a:pPr>
            <a:r>
              <a:rPr lang="en-US" sz="1600" b="1">
                <a:effectLst>
                  <a:outerShdw blurRad="38100" dist="38100" dir="2700000" algn="tl">
                    <a:srgbClr val="C0C0C0"/>
                  </a:outerShdw>
                </a:effectLst>
                <a:latin typeface="Arial" charset="0"/>
              </a:rPr>
              <a:t>FrontPage</a:t>
            </a:r>
            <a:br>
              <a:rPr lang="en-US" sz="1600" b="1">
                <a:effectLst>
                  <a:outerShdw blurRad="38100" dist="38100" dir="2700000" algn="tl">
                    <a:srgbClr val="C0C0C0"/>
                  </a:outerShdw>
                </a:effectLst>
                <a:latin typeface="Arial" charset="0"/>
              </a:rPr>
            </a:br>
            <a:r>
              <a:rPr lang="en-US" sz="1600" b="1">
                <a:effectLst>
                  <a:outerShdw blurRad="38100" dist="38100" dir="2700000" algn="tl">
                    <a:srgbClr val="C0C0C0"/>
                  </a:outerShdw>
                </a:effectLst>
                <a:latin typeface="Arial" charset="0"/>
              </a:rPr>
              <a:t>and Office</a:t>
            </a:r>
          </a:p>
        </p:txBody>
      </p:sp>
      <p:sp>
        <p:nvSpPr>
          <p:cNvPr id="120874" name="Text Box 42"/>
          <p:cNvSpPr txBox="1">
            <a:spLocks noChangeArrowheads="1"/>
          </p:cNvSpPr>
          <p:nvPr/>
        </p:nvSpPr>
        <p:spPr bwMode="auto">
          <a:xfrm>
            <a:off x="6267450" y="3698875"/>
            <a:ext cx="762000" cy="287338"/>
          </a:xfrm>
          <a:prstGeom prst="rect">
            <a:avLst/>
          </a:prstGeom>
          <a:noFill/>
          <a:ln w="9525">
            <a:noFill/>
            <a:miter lim="800000"/>
            <a:headEnd/>
            <a:tailEnd/>
          </a:ln>
          <a:effectLst/>
        </p:spPr>
        <p:txBody>
          <a:bodyPr wrap="none">
            <a:spAutoFit/>
          </a:bodyPr>
          <a:lstStyle/>
          <a:p>
            <a:pPr algn="ctr" eaLnBrk="0" hangingPunct="0">
              <a:lnSpc>
                <a:spcPct val="80000"/>
              </a:lnSpc>
            </a:pPr>
            <a:r>
              <a:rPr lang="en-US" sz="1600" b="1">
                <a:effectLst>
                  <a:outerShdw blurRad="38100" dist="38100" dir="2700000" algn="tl">
                    <a:srgbClr val="C0C0C0"/>
                  </a:outerShdw>
                </a:effectLst>
                <a:latin typeface="Arial" charset="0"/>
              </a:rPr>
              <a:t>Office</a:t>
            </a:r>
          </a:p>
        </p:txBody>
      </p:sp>
      <p:sp>
        <p:nvSpPr>
          <p:cNvPr id="120875" name="Text Box 43"/>
          <p:cNvSpPr txBox="1">
            <a:spLocks noChangeArrowheads="1"/>
          </p:cNvSpPr>
          <p:nvPr/>
        </p:nvSpPr>
        <p:spPr bwMode="auto">
          <a:xfrm>
            <a:off x="7124700" y="6107113"/>
            <a:ext cx="762000" cy="287337"/>
          </a:xfrm>
          <a:prstGeom prst="rect">
            <a:avLst/>
          </a:prstGeom>
          <a:noFill/>
          <a:ln w="9525">
            <a:noFill/>
            <a:miter lim="800000"/>
            <a:headEnd/>
            <a:tailEnd/>
          </a:ln>
          <a:effectLst/>
        </p:spPr>
        <p:txBody>
          <a:bodyPr wrap="none">
            <a:spAutoFit/>
          </a:bodyPr>
          <a:lstStyle/>
          <a:p>
            <a:pPr algn="ctr" eaLnBrk="0" hangingPunct="0">
              <a:lnSpc>
                <a:spcPct val="80000"/>
              </a:lnSpc>
            </a:pPr>
            <a:r>
              <a:rPr lang="en-US" sz="1600" b="1">
                <a:effectLst>
                  <a:outerShdw blurRad="38100" dist="38100" dir="2700000" algn="tl">
                    <a:srgbClr val="C0C0C0"/>
                  </a:outerShdw>
                </a:effectLst>
                <a:latin typeface="Arial" charset="0"/>
              </a:rPr>
              <a:t>Office</a:t>
            </a:r>
          </a:p>
        </p:txBody>
      </p:sp>
      <p:sp>
        <p:nvSpPr>
          <p:cNvPr id="120876" name="Text Box 44"/>
          <p:cNvSpPr txBox="1">
            <a:spLocks noChangeArrowheads="1"/>
          </p:cNvSpPr>
          <p:nvPr/>
        </p:nvSpPr>
        <p:spPr bwMode="auto">
          <a:xfrm>
            <a:off x="5124450" y="3922713"/>
            <a:ext cx="762000" cy="287337"/>
          </a:xfrm>
          <a:prstGeom prst="rect">
            <a:avLst/>
          </a:prstGeom>
          <a:noFill/>
          <a:ln w="9525">
            <a:noFill/>
            <a:miter lim="800000"/>
            <a:headEnd/>
            <a:tailEnd/>
          </a:ln>
          <a:effectLst/>
        </p:spPr>
        <p:txBody>
          <a:bodyPr wrap="none">
            <a:spAutoFit/>
          </a:bodyPr>
          <a:lstStyle/>
          <a:p>
            <a:pPr algn="ctr" eaLnBrk="0" hangingPunct="0">
              <a:lnSpc>
                <a:spcPct val="80000"/>
              </a:lnSpc>
            </a:pPr>
            <a:r>
              <a:rPr lang="en-US" sz="1600" b="1">
                <a:effectLst>
                  <a:outerShdw blurRad="38100" dist="38100" dir="2700000" algn="tl">
                    <a:srgbClr val="C0C0C0"/>
                  </a:outerShdw>
                </a:effectLst>
                <a:latin typeface="Arial" charset="0"/>
              </a:rPr>
              <a:t>Office</a:t>
            </a:r>
          </a:p>
        </p:txBody>
      </p:sp>
      <p:sp>
        <p:nvSpPr>
          <p:cNvPr id="120877" name="Text Box 45"/>
          <p:cNvSpPr txBox="1">
            <a:spLocks noChangeArrowheads="1"/>
          </p:cNvSpPr>
          <p:nvPr/>
        </p:nvSpPr>
        <p:spPr bwMode="auto">
          <a:xfrm>
            <a:off x="8007350" y="5486400"/>
            <a:ext cx="863600" cy="287338"/>
          </a:xfrm>
          <a:prstGeom prst="rect">
            <a:avLst/>
          </a:prstGeom>
          <a:noFill/>
          <a:ln w="9525">
            <a:noFill/>
            <a:miter lim="800000"/>
            <a:headEnd/>
            <a:tailEnd/>
          </a:ln>
          <a:effectLst/>
        </p:spPr>
        <p:txBody>
          <a:bodyPr>
            <a:spAutoFit/>
          </a:bodyPr>
          <a:lstStyle/>
          <a:p>
            <a:pPr algn="ctr" eaLnBrk="0" hangingPunct="0">
              <a:lnSpc>
                <a:spcPct val="80000"/>
              </a:lnSpc>
            </a:pPr>
            <a:r>
              <a:rPr lang="en-US" sz="1600" b="1">
                <a:effectLst>
                  <a:outerShdw blurRad="38100" dist="38100" dir="2700000" algn="tl">
                    <a:srgbClr val="C0C0C0"/>
                  </a:outerShdw>
                </a:effectLst>
                <a:latin typeface="Arial" charset="0"/>
              </a:rPr>
              <a:t>Office</a:t>
            </a:r>
          </a:p>
        </p:txBody>
      </p:sp>
      <p:cxnSp>
        <p:nvCxnSpPr>
          <p:cNvPr id="120882" name="AutoShape 50"/>
          <p:cNvCxnSpPr>
            <a:cxnSpLocks noChangeShapeType="1"/>
            <a:stCxn id="120841" idx="0"/>
            <a:endCxn id="120836" idx="2"/>
          </p:cNvCxnSpPr>
          <p:nvPr/>
        </p:nvCxnSpPr>
        <p:spPr bwMode="auto">
          <a:xfrm rot="5400000" flipH="1">
            <a:off x="1200150" y="1962150"/>
            <a:ext cx="876300" cy="990600"/>
          </a:xfrm>
          <a:prstGeom prst="bentConnector4">
            <a:avLst>
              <a:gd name="adj1" fmla="val 17394"/>
              <a:gd name="adj2" fmla="val 123079"/>
            </a:avLst>
          </a:prstGeom>
          <a:noFill/>
          <a:ln w="9525">
            <a:solidFill>
              <a:schemeClr val="tx2"/>
            </a:solidFill>
            <a:miter lim="800000"/>
            <a:headEnd/>
            <a:tailEnd type="triangle" w="med" len="med"/>
          </a:ln>
          <a:effectLst/>
        </p:spPr>
      </p:cxn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0" fill="hold">
                                          <p:stCondLst>
                                            <p:cond delay="0"/>
                                          </p:stCondLst>
                                        </p:cTn>
                                        <p:tgtEl>
                                          <p:spTgt spid="120836"/>
                                        </p:tgtEl>
                                        <p:attrNameLst>
                                          <p:attrName>style.visibility</p:attrName>
                                        </p:attrNameLst>
                                      </p:cBhvr>
                                      <p:to>
                                        <p:strVal val="visible"/>
                                      </p:to>
                                    </p:set>
                                    <p:animEffect transition="in" filter="randombar(horizontal)">
                                      <p:cBhvr>
                                        <p:cTn id="7" dur="500">
                                          <p:stCondLst>
                                            <p:cond delay="0"/>
                                          </p:stCondLst>
                                        </p:cTn>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sz="4000"/>
              <a:t>Another Common Type of Slide</a:t>
            </a:r>
          </a:p>
        </p:txBody>
      </p:sp>
      <p:sp>
        <p:nvSpPr>
          <p:cNvPr id="132100" name="Rectangle 4"/>
          <p:cNvSpPr>
            <a:spLocks noChangeArrowheads="1"/>
          </p:cNvSpPr>
          <p:nvPr/>
        </p:nvSpPr>
        <p:spPr bwMode="auto">
          <a:xfrm>
            <a:off x="838200" y="2514600"/>
            <a:ext cx="3276600" cy="1752600"/>
          </a:xfrm>
          <a:prstGeom prst="rect">
            <a:avLst/>
          </a:prstGeom>
          <a:gradFill rotWithShape="0">
            <a:gsLst>
              <a:gs pos="0">
                <a:schemeClr val="bg2"/>
              </a:gs>
              <a:gs pos="100000">
                <a:schemeClr val="bg2">
                  <a:gamma/>
                  <a:shade val="46275"/>
                  <a:invGamma/>
                </a:schemeClr>
              </a:gs>
            </a:gsLst>
            <a:lin ang="5400000" scaled="1"/>
          </a:gradFill>
          <a:ln w="9525">
            <a:solidFill>
              <a:schemeClr val="tx1"/>
            </a:solidFill>
            <a:miter lim="800000"/>
            <a:headEnd/>
            <a:tailEnd/>
          </a:ln>
          <a:effectLst>
            <a:outerShdw dist="107763" dir="2700000" algn="ctr" rotWithShape="0">
              <a:schemeClr val="tx1"/>
            </a:outerShdw>
          </a:effectLst>
        </p:spPr>
        <p:txBody>
          <a:bodyPr anchor="ctr"/>
          <a:lstStyle/>
          <a:p>
            <a:pPr eaLnBrk="0" hangingPunct="0"/>
            <a:r>
              <a:rPr lang="en-US" sz="1400" b="1">
                <a:solidFill>
                  <a:schemeClr val="bg1"/>
                </a:solidFill>
                <a:effectLst>
                  <a:outerShdw blurRad="38100" dist="38100" dir="2700000" algn="tl">
                    <a:srgbClr val="000000"/>
                  </a:outerShdw>
                </a:effectLst>
                <a:latin typeface="Arial" charset="0"/>
              </a:rPr>
              <a:t>Executive Information System,</a:t>
            </a:r>
          </a:p>
          <a:p>
            <a:pPr eaLnBrk="0" hangingPunct="0"/>
            <a:r>
              <a:rPr lang="en-US" sz="1400" b="1">
                <a:solidFill>
                  <a:schemeClr val="bg1"/>
                </a:solidFill>
                <a:effectLst>
                  <a:outerShdw blurRad="38100" dist="38100" dir="2700000" algn="tl">
                    <a:srgbClr val="000000"/>
                  </a:outerShdw>
                </a:effectLst>
                <a:latin typeface="Arial" charset="0"/>
              </a:rPr>
              <a:t>Business Management Systems,</a:t>
            </a:r>
          </a:p>
          <a:p>
            <a:pPr eaLnBrk="0" hangingPunct="0"/>
            <a:r>
              <a:rPr lang="en-US" sz="1400" b="1">
                <a:solidFill>
                  <a:schemeClr val="bg1"/>
                </a:solidFill>
                <a:effectLst>
                  <a:outerShdw blurRad="38100" dist="38100" dir="2700000" algn="tl">
                    <a:srgbClr val="000000"/>
                  </a:outerShdw>
                </a:effectLst>
                <a:latin typeface="Arial" charset="0"/>
              </a:rPr>
              <a:t>Accounts Payable, Accounts Receivable,</a:t>
            </a:r>
          </a:p>
          <a:p>
            <a:pPr eaLnBrk="0" hangingPunct="0"/>
            <a:r>
              <a:rPr lang="en-US" sz="1400" b="1">
                <a:solidFill>
                  <a:schemeClr val="bg1"/>
                </a:solidFill>
                <a:effectLst>
                  <a:outerShdw blurRad="38100" dist="38100" dir="2700000" algn="tl">
                    <a:srgbClr val="000000"/>
                  </a:outerShdw>
                </a:effectLst>
                <a:latin typeface="Arial" charset="0"/>
              </a:rPr>
              <a:t>HR Management,  Image Analysis,</a:t>
            </a:r>
          </a:p>
          <a:p>
            <a:pPr eaLnBrk="0" hangingPunct="0"/>
            <a:r>
              <a:rPr lang="en-US" sz="1400" b="1">
                <a:solidFill>
                  <a:schemeClr val="bg1"/>
                </a:solidFill>
                <a:effectLst>
                  <a:outerShdw blurRad="38100" dist="38100" dir="2700000" algn="tl">
                    <a:srgbClr val="000000"/>
                  </a:outerShdw>
                </a:effectLst>
                <a:latin typeface="Arial" charset="0"/>
              </a:rPr>
              <a:t>Retail Management, Electronic Mail,</a:t>
            </a:r>
          </a:p>
          <a:p>
            <a:pPr eaLnBrk="0" hangingPunct="0"/>
            <a:r>
              <a:rPr lang="en-US" sz="1400" b="1">
                <a:solidFill>
                  <a:schemeClr val="bg1"/>
                </a:solidFill>
                <a:effectLst>
                  <a:outerShdw blurRad="38100" dist="38100" dir="2700000" algn="tl">
                    <a:srgbClr val="000000"/>
                  </a:outerShdw>
                </a:effectLst>
                <a:latin typeface="Arial" charset="0"/>
              </a:rPr>
              <a:t>Constructional Loan Application,</a:t>
            </a:r>
          </a:p>
          <a:p>
            <a:pPr eaLnBrk="0" hangingPunct="0"/>
            <a:r>
              <a:rPr lang="en-US" sz="1400" b="1">
                <a:solidFill>
                  <a:schemeClr val="bg1"/>
                </a:solidFill>
                <a:effectLst>
                  <a:outerShdw blurRad="38100" dist="38100" dir="2700000" algn="tl">
                    <a:srgbClr val="000000"/>
                  </a:outerShdw>
                </a:effectLst>
                <a:latin typeface="Arial" charset="0"/>
              </a:rPr>
              <a:t>Property Management</a:t>
            </a:r>
          </a:p>
        </p:txBody>
      </p:sp>
      <p:sp>
        <p:nvSpPr>
          <p:cNvPr id="132101" name="Rectangle 5"/>
          <p:cNvSpPr>
            <a:spLocks noChangeArrowheads="1"/>
          </p:cNvSpPr>
          <p:nvPr/>
        </p:nvSpPr>
        <p:spPr bwMode="auto">
          <a:xfrm>
            <a:off x="4724400" y="2514600"/>
            <a:ext cx="3276600" cy="1752600"/>
          </a:xfrm>
          <a:prstGeom prst="rect">
            <a:avLst/>
          </a:prstGeom>
          <a:gradFill rotWithShape="0">
            <a:gsLst>
              <a:gs pos="0">
                <a:schemeClr val="bg2"/>
              </a:gs>
              <a:gs pos="100000">
                <a:schemeClr val="bg2">
                  <a:gamma/>
                  <a:shade val="46275"/>
                  <a:invGamma/>
                </a:schemeClr>
              </a:gs>
            </a:gsLst>
            <a:lin ang="5400000" scaled="1"/>
          </a:gradFill>
          <a:ln w="9525">
            <a:solidFill>
              <a:schemeClr val="tx1"/>
            </a:solidFill>
            <a:miter lim="800000"/>
            <a:headEnd/>
            <a:tailEnd/>
          </a:ln>
          <a:effectLst>
            <a:outerShdw dist="107763" dir="2700000" algn="ctr" rotWithShape="0">
              <a:schemeClr val="tx1"/>
            </a:outerShdw>
          </a:effectLst>
        </p:spPr>
        <p:txBody>
          <a:bodyPr anchor="ctr"/>
          <a:lstStyle/>
          <a:p>
            <a:pPr eaLnBrk="0" hangingPunct="0"/>
            <a:r>
              <a:rPr lang="en-US" sz="1400" b="1">
                <a:solidFill>
                  <a:schemeClr val="bg1"/>
                </a:solidFill>
                <a:effectLst>
                  <a:outerShdw blurRad="38100" dist="38100" dir="2700000" algn="tl">
                    <a:srgbClr val="000000"/>
                  </a:outerShdw>
                </a:effectLst>
                <a:latin typeface="Arial" charset="0"/>
              </a:rPr>
              <a:t>Portfolio Management, Foreign Exchange,  Systems Management, Statistical Analysis, Financial Consolidation, General Ledger, CIM, Plant Control,  Billing and Collection Management</a:t>
            </a:r>
          </a:p>
        </p:txBody>
      </p:sp>
      <p:sp>
        <p:nvSpPr>
          <p:cNvPr id="132102" name="Rectangle 6"/>
          <p:cNvSpPr>
            <a:spLocks noChangeArrowheads="1"/>
          </p:cNvSpPr>
          <p:nvPr/>
        </p:nvSpPr>
        <p:spPr bwMode="auto">
          <a:xfrm>
            <a:off x="4724400" y="4724400"/>
            <a:ext cx="3276600" cy="1752600"/>
          </a:xfrm>
          <a:prstGeom prst="rect">
            <a:avLst/>
          </a:prstGeom>
          <a:gradFill rotWithShape="0">
            <a:gsLst>
              <a:gs pos="0">
                <a:schemeClr val="bg2"/>
              </a:gs>
              <a:gs pos="100000">
                <a:schemeClr val="bg2">
                  <a:gamma/>
                  <a:shade val="46275"/>
                  <a:invGamma/>
                </a:schemeClr>
              </a:gs>
            </a:gsLst>
            <a:lin ang="5400000" scaled="1"/>
          </a:gradFill>
          <a:ln w="9525">
            <a:solidFill>
              <a:schemeClr val="tx1"/>
            </a:solidFill>
            <a:miter lim="800000"/>
            <a:headEnd/>
            <a:tailEnd/>
          </a:ln>
          <a:effectLst>
            <a:outerShdw dist="107763" dir="2700000" algn="ctr" rotWithShape="0">
              <a:schemeClr val="tx1"/>
            </a:outerShdw>
          </a:effectLst>
        </p:spPr>
        <p:txBody>
          <a:bodyPr anchor="ctr"/>
          <a:lstStyle/>
          <a:p>
            <a:pPr eaLnBrk="0" hangingPunct="0"/>
            <a:r>
              <a:rPr lang="en-US" sz="1400" b="1">
                <a:solidFill>
                  <a:schemeClr val="bg1"/>
                </a:solidFill>
                <a:effectLst>
                  <a:outerShdw blurRad="38100" dist="38100" dir="2700000" algn="tl">
                    <a:srgbClr val="000000"/>
                  </a:outerShdw>
                </a:effectLst>
                <a:latin typeface="Arial" charset="0"/>
              </a:rPr>
              <a:t>Traders Workstation, Branch Automation , Transaction Monitors, Account Entry Reconciliation, Inventory Management, Maintenance Support, MRP, Sales Force Automation, Point of Sale</a:t>
            </a:r>
          </a:p>
        </p:txBody>
      </p:sp>
      <p:sp>
        <p:nvSpPr>
          <p:cNvPr id="132103" name="Rectangle 7"/>
          <p:cNvSpPr>
            <a:spLocks noChangeArrowheads="1"/>
          </p:cNvSpPr>
          <p:nvPr/>
        </p:nvSpPr>
        <p:spPr bwMode="auto">
          <a:xfrm>
            <a:off x="838200" y="4724400"/>
            <a:ext cx="3276600" cy="1752600"/>
          </a:xfrm>
          <a:prstGeom prst="rect">
            <a:avLst/>
          </a:prstGeom>
          <a:gradFill rotWithShape="0">
            <a:gsLst>
              <a:gs pos="0">
                <a:schemeClr val="bg2"/>
              </a:gs>
              <a:gs pos="100000">
                <a:schemeClr val="bg2">
                  <a:gamma/>
                  <a:shade val="46275"/>
                  <a:invGamma/>
                </a:schemeClr>
              </a:gs>
            </a:gsLst>
            <a:lin ang="5400000" scaled="1"/>
          </a:gradFill>
          <a:ln w="9525">
            <a:solidFill>
              <a:schemeClr val="tx1"/>
            </a:solidFill>
            <a:miter lim="800000"/>
            <a:headEnd/>
            <a:tailEnd/>
          </a:ln>
          <a:effectLst>
            <a:outerShdw dist="107763" dir="2700000" algn="ctr" rotWithShape="0">
              <a:schemeClr val="tx1"/>
            </a:outerShdw>
          </a:effectLst>
        </p:spPr>
        <p:txBody>
          <a:bodyPr anchor="ctr"/>
          <a:lstStyle/>
          <a:p>
            <a:pPr eaLnBrk="0" hangingPunct="0"/>
            <a:r>
              <a:rPr lang="en-US" sz="1400" b="1">
                <a:solidFill>
                  <a:schemeClr val="bg1"/>
                </a:solidFill>
                <a:effectLst>
                  <a:outerShdw blurRad="38100" dist="38100" dir="2700000" algn="tl">
                    <a:srgbClr val="000000"/>
                  </a:outerShdw>
                </a:effectLst>
                <a:latin typeface="Arial" charset="0"/>
              </a:rPr>
              <a:t>Legal Workstation, Single station accounting, Stock Management, Dental Patient tracking,,  Real Estate Office,  Mail Merge, Contact Management, Utility Billing,  Appointment Scheduling, </a:t>
            </a:r>
          </a:p>
          <a:p>
            <a:pPr eaLnBrk="0" hangingPunct="0"/>
            <a:r>
              <a:rPr lang="en-US" sz="1400" b="1">
                <a:solidFill>
                  <a:schemeClr val="bg1"/>
                </a:solidFill>
                <a:effectLst>
                  <a:outerShdw blurRad="38100" dist="38100" dir="2700000" algn="tl">
                    <a:srgbClr val="000000"/>
                  </a:outerShdw>
                </a:effectLst>
                <a:latin typeface="Arial" charset="0"/>
              </a:rPr>
              <a:t> </a:t>
            </a:r>
          </a:p>
        </p:txBody>
      </p:sp>
      <p:sp>
        <p:nvSpPr>
          <p:cNvPr id="132104" name="Line 8"/>
          <p:cNvSpPr>
            <a:spLocks noChangeShapeType="1"/>
          </p:cNvSpPr>
          <p:nvPr/>
        </p:nvSpPr>
        <p:spPr bwMode="auto">
          <a:xfrm>
            <a:off x="838200" y="4495800"/>
            <a:ext cx="7239000" cy="0"/>
          </a:xfrm>
          <a:prstGeom prst="line">
            <a:avLst/>
          </a:prstGeom>
          <a:noFill/>
          <a:ln w="76200">
            <a:solidFill>
              <a:srgbClr val="808080"/>
            </a:solidFill>
            <a:miter lim="800000"/>
            <a:headEnd/>
            <a:tailEnd/>
          </a:ln>
          <a:effectLst/>
        </p:spPr>
        <p:txBody>
          <a:bodyPr wrap="none"/>
          <a:lstStyle/>
          <a:p>
            <a:endParaRPr lang="en-US"/>
          </a:p>
        </p:txBody>
      </p:sp>
      <p:sp>
        <p:nvSpPr>
          <p:cNvPr id="132105" name="Line 9"/>
          <p:cNvSpPr>
            <a:spLocks noChangeShapeType="1"/>
          </p:cNvSpPr>
          <p:nvPr/>
        </p:nvSpPr>
        <p:spPr bwMode="auto">
          <a:xfrm>
            <a:off x="4419600" y="2514600"/>
            <a:ext cx="0" cy="4114800"/>
          </a:xfrm>
          <a:prstGeom prst="line">
            <a:avLst/>
          </a:prstGeom>
          <a:noFill/>
          <a:ln w="76200">
            <a:solidFill>
              <a:srgbClr val="808080"/>
            </a:solidFill>
            <a:miter lim="800000"/>
            <a:headEnd/>
            <a:tailEnd/>
          </a:ln>
          <a:effectLst/>
        </p:spPr>
        <p:txBody>
          <a:bodyPr wrap="none"/>
          <a:lstStyle/>
          <a:p>
            <a:endParaRPr lang="en-US"/>
          </a:p>
        </p:txBody>
      </p:sp>
      <p:sp>
        <p:nvSpPr>
          <p:cNvPr id="132106" name="Line 10"/>
          <p:cNvSpPr>
            <a:spLocks noChangeShapeType="1"/>
          </p:cNvSpPr>
          <p:nvPr/>
        </p:nvSpPr>
        <p:spPr bwMode="auto">
          <a:xfrm flipV="1">
            <a:off x="762000" y="2362200"/>
            <a:ext cx="7467600" cy="4191000"/>
          </a:xfrm>
          <a:prstGeom prst="line">
            <a:avLst/>
          </a:prstGeom>
          <a:noFill/>
          <a:ln w="76200">
            <a:solidFill>
              <a:schemeClr val="tx2"/>
            </a:solidFill>
            <a:miter lim="800000"/>
            <a:headEnd type="triangle" w="med" len="med"/>
            <a:tailEnd type="triangle" w="med" len="med"/>
          </a:ln>
          <a:effectLst/>
        </p:spPr>
        <p:txBody>
          <a:bodyPr wrap="none"/>
          <a:lstStyle/>
          <a:p>
            <a:endParaRPr lang="en-US"/>
          </a:p>
        </p:txBody>
      </p:sp>
      <p:sp>
        <p:nvSpPr>
          <p:cNvPr id="132107" name="Rectangle 11"/>
          <p:cNvSpPr>
            <a:spLocks noChangeArrowheads="1"/>
          </p:cNvSpPr>
          <p:nvPr/>
        </p:nvSpPr>
        <p:spPr bwMode="auto">
          <a:xfrm>
            <a:off x="685800" y="6248400"/>
            <a:ext cx="1295400" cy="381000"/>
          </a:xfrm>
          <a:prstGeom prst="rect">
            <a:avLst/>
          </a:prstGeom>
          <a:solidFill>
            <a:schemeClr val="accent2"/>
          </a:solidFill>
          <a:ln w="9525">
            <a:noFill/>
            <a:miter lim="800000"/>
            <a:headEnd/>
            <a:tailEnd/>
          </a:ln>
          <a:effectLst/>
        </p:spPr>
        <p:txBody>
          <a:bodyPr wrap="none" anchor="ctr"/>
          <a:lstStyle/>
          <a:p>
            <a:pPr algn="ctr"/>
            <a:r>
              <a:rPr lang="en-US"/>
              <a:t>Small</a:t>
            </a:r>
          </a:p>
        </p:txBody>
      </p:sp>
      <p:sp>
        <p:nvSpPr>
          <p:cNvPr id="132108" name="Rectangle 12"/>
          <p:cNvSpPr>
            <a:spLocks noChangeArrowheads="1"/>
          </p:cNvSpPr>
          <p:nvPr/>
        </p:nvSpPr>
        <p:spPr bwMode="auto">
          <a:xfrm>
            <a:off x="3810000" y="4267200"/>
            <a:ext cx="1295400" cy="381000"/>
          </a:xfrm>
          <a:prstGeom prst="rect">
            <a:avLst/>
          </a:prstGeom>
          <a:solidFill>
            <a:schemeClr val="accent2"/>
          </a:solidFill>
          <a:ln w="9525">
            <a:noFill/>
            <a:miter lim="800000"/>
            <a:headEnd/>
            <a:tailEnd/>
          </a:ln>
          <a:effectLst/>
        </p:spPr>
        <p:txBody>
          <a:bodyPr wrap="none" anchor="ctr"/>
          <a:lstStyle/>
          <a:p>
            <a:pPr algn="ctr"/>
            <a:r>
              <a:rPr lang="en-US"/>
              <a:t>Medium</a:t>
            </a:r>
          </a:p>
        </p:txBody>
      </p:sp>
      <p:sp>
        <p:nvSpPr>
          <p:cNvPr id="132109" name="Rectangle 13"/>
          <p:cNvSpPr>
            <a:spLocks noChangeArrowheads="1"/>
          </p:cNvSpPr>
          <p:nvPr/>
        </p:nvSpPr>
        <p:spPr bwMode="auto">
          <a:xfrm>
            <a:off x="7239000" y="2286000"/>
            <a:ext cx="1295400" cy="381000"/>
          </a:xfrm>
          <a:prstGeom prst="rect">
            <a:avLst/>
          </a:prstGeom>
          <a:solidFill>
            <a:schemeClr val="accent2"/>
          </a:solidFill>
          <a:ln w="9525">
            <a:noFill/>
            <a:miter lim="800000"/>
            <a:headEnd/>
            <a:tailEnd/>
          </a:ln>
          <a:effectLst/>
        </p:spPr>
        <p:txBody>
          <a:bodyPr wrap="none" anchor="ctr"/>
          <a:lstStyle/>
          <a:p>
            <a:pPr algn="ctr"/>
            <a:r>
              <a:rPr lang="en-US"/>
              <a:t>Large</a:t>
            </a:r>
          </a:p>
        </p:txBody>
      </p:sp>
    </p:spTree>
  </p:cSld>
  <p:clrMapOvr>
    <a:masterClrMapping/>
  </p:clrMapOvr>
  <p:transition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ChangeArrowheads="1"/>
          </p:cNvSpPr>
          <p:nvPr/>
        </p:nvSpPr>
        <p:spPr bwMode="auto">
          <a:xfrm>
            <a:off x="0" y="0"/>
            <a:ext cx="9144000" cy="603250"/>
          </a:xfrm>
          <a:prstGeom prst="rect">
            <a:avLst/>
          </a:prstGeom>
          <a:noFill/>
          <a:ln w="9525">
            <a:noFill/>
            <a:miter lim="800000"/>
            <a:headEnd/>
            <a:tailEnd/>
          </a:ln>
          <a:effectLst/>
        </p:spPr>
        <p:txBody>
          <a:bodyPr lIns="92075" tIns="46038" rIns="92075" bIns="46038" anchor="b"/>
          <a:lstStyle/>
          <a:p>
            <a:r>
              <a:rPr lang="en-US" sz="2000" b="1">
                <a:latin typeface="Times New Roman" pitchFamily="18" charset="0"/>
              </a:rPr>
              <a:t>This is What a Slide from an Typical Pitchbook Presentation Looks Like</a:t>
            </a:r>
          </a:p>
        </p:txBody>
      </p:sp>
      <p:grpSp>
        <p:nvGrpSpPr>
          <p:cNvPr id="121861" name="Group 5"/>
          <p:cNvGrpSpPr>
            <a:grpSpLocks/>
          </p:cNvGrpSpPr>
          <p:nvPr/>
        </p:nvGrpSpPr>
        <p:grpSpPr bwMode="auto">
          <a:xfrm>
            <a:off x="304800" y="1143000"/>
            <a:ext cx="4746625" cy="3656013"/>
            <a:chOff x="346" y="1488"/>
            <a:chExt cx="3023" cy="2303"/>
          </a:xfrm>
        </p:grpSpPr>
        <p:sp>
          <p:nvSpPr>
            <p:cNvPr id="121862" name="AutoShape 6"/>
            <p:cNvSpPr>
              <a:spLocks noChangeArrowheads="1"/>
            </p:cNvSpPr>
            <p:nvPr/>
          </p:nvSpPr>
          <p:spPr bwMode="auto">
            <a:xfrm>
              <a:off x="346" y="1488"/>
              <a:ext cx="3023" cy="2303"/>
            </a:xfrm>
            <a:prstGeom prst="rightArrow">
              <a:avLst>
                <a:gd name="adj1" fmla="val 50000"/>
                <a:gd name="adj2" fmla="val 32816"/>
              </a:avLst>
            </a:prstGeom>
            <a:gradFill rotWithShape="0">
              <a:gsLst>
                <a:gs pos="0">
                  <a:srgbClr val="005528">
                    <a:gamma/>
                    <a:tint val="48627"/>
                    <a:invGamma/>
                  </a:srgbClr>
                </a:gs>
                <a:gs pos="100000">
                  <a:srgbClr val="005528"/>
                </a:gs>
              </a:gsLst>
              <a:lin ang="0" scaled="1"/>
            </a:gradFill>
            <a:ln w="9525">
              <a:solidFill>
                <a:schemeClr val="tx1"/>
              </a:solidFill>
              <a:miter lim="800000"/>
              <a:headEnd/>
              <a:tailEnd/>
            </a:ln>
            <a:effectLst/>
          </p:spPr>
          <p:txBody>
            <a:bodyPr wrap="none" tIns="91440" bIns="91440" anchor="ctr">
              <a:spAutoFit/>
            </a:bodyPr>
            <a:lstStyle/>
            <a:p>
              <a:endParaRPr lang="en-US"/>
            </a:p>
          </p:txBody>
        </p:sp>
        <p:sp>
          <p:nvSpPr>
            <p:cNvPr id="121863" name="Text Box 7"/>
            <p:cNvSpPr txBox="1">
              <a:spLocks noChangeArrowheads="1"/>
            </p:cNvSpPr>
            <p:nvPr/>
          </p:nvSpPr>
          <p:spPr bwMode="auto">
            <a:xfrm>
              <a:off x="621" y="2402"/>
              <a:ext cx="1689" cy="442"/>
            </a:xfrm>
            <a:prstGeom prst="rect">
              <a:avLst/>
            </a:prstGeom>
            <a:noFill/>
            <a:ln w="9525">
              <a:noFill/>
              <a:miter lim="800000"/>
              <a:headEnd/>
              <a:tailEnd/>
            </a:ln>
            <a:effectLst/>
          </p:spPr>
          <p:txBody>
            <a:bodyPr lIns="92075" tIns="46038" rIns="92075" bIns="46038">
              <a:spAutoFit/>
            </a:bodyPr>
            <a:lstStyle/>
            <a:p>
              <a:pPr marL="230188" indent="-230188">
                <a:lnSpc>
                  <a:spcPts val="1800"/>
                </a:lnSpc>
                <a:spcBef>
                  <a:spcPts val="800"/>
                </a:spcBef>
                <a:spcAft>
                  <a:spcPts val="800"/>
                </a:spcAft>
                <a:buClr>
                  <a:srgbClr val="4D4D4D"/>
                </a:buClr>
                <a:buFont typeface="Wingdings" pitchFamily="2" charset="2"/>
                <a:buChar char="Ø"/>
              </a:pPr>
              <a:r>
                <a:rPr lang="en-US" sz="1800" b="1">
                  <a:solidFill>
                    <a:schemeClr val="bg1"/>
                  </a:solidFill>
                  <a:latin typeface="Times New Roman" pitchFamily="18" charset="0"/>
                </a:rPr>
                <a:t>Lots of textboxes</a:t>
              </a:r>
            </a:p>
            <a:p>
              <a:pPr marL="230188" indent="-230188">
                <a:lnSpc>
                  <a:spcPts val="1400"/>
                </a:lnSpc>
                <a:spcBef>
                  <a:spcPts val="800"/>
                </a:spcBef>
                <a:spcAft>
                  <a:spcPts val="800"/>
                </a:spcAft>
                <a:buClr>
                  <a:srgbClr val="4D4D4D"/>
                </a:buClr>
                <a:buFont typeface="Wingdings" pitchFamily="2" charset="2"/>
                <a:buChar char="Ø"/>
              </a:pPr>
              <a:r>
                <a:rPr lang="en-US" sz="1800" b="1">
                  <a:solidFill>
                    <a:schemeClr val="bg1"/>
                  </a:solidFill>
                  <a:latin typeface="Times New Roman" pitchFamily="18" charset="0"/>
                </a:rPr>
                <a:t>Small fonts</a:t>
              </a:r>
            </a:p>
          </p:txBody>
        </p:sp>
      </p:grpSp>
      <p:sp>
        <p:nvSpPr>
          <p:cNvPr id="121864" name="Text Box 8"/>
          <p:cNvSpPr txBox="1">
            <a:spLocks noChangeArrowheads="1"/>
          </p:cNvSpPr>
          <p:nvPr/>
        </p:nvSpPr>
        <p:spPr bwMode="auto">
          <a:xfrm>
            <a:off x="1371600" y="1219200"/>
            <a:ext cx="1905000" cy="269875"/>
          </a:xfrm>
          <a:prstGeom prst="rect">
            <a:avLst/>
          </a:prstGeom>
          <a:noFill/>
          <a:ln w="9525">
            <a:noFill/>
            <a:miter lim="800000"/>
            <a:headEnd/>
            <a:tailEnd/>
          </a:ln>
          <a:effectLst/>
        </p:spPr>
        <p:txBody>
          <a:bodyPr wrap="none" lIns="92075" tIns="46038" rIns="92075" bIns="46038">
            <a:spAutoFit/>
          </a:bodyPr>
          <a:lstStyle/>
          <a:p>
            <a:pPr>
              <a:lnSpc>
                <a:spcPts val="1400"/>
              </a:lnSpc>
              <a:spcBef>
                <a:spcPts val="800"/>
              </a:spcBef>
              <a:spcAft>
                <a:spcPts val="800"/>
              </a:spcAft>
              <a:buClr>
                <a:srgbClr val="4D4D4D"/>
              </a:buClr>
              <a:buFont typeface="Wingdings" pitchFamily="2" charset="2"/>
              <a:buNone/>
            </a:pPr>
            <a:r>
              <a:rPr lang="en-US" sz="1800" b="1">
                <a:latin typeface="Times New Roman" pitchFamily="18" charset="0"/>
              </a:rPr>
              <a:t>Business Strategy</a:t>
            </a:r>
          </a:p>
        </p:txBody>
      </p:sp>
      <p:sp>
        <p:nvSpPr>
          <p:cNvPr id="121869" name="Rectangle 13"/>
          <p:cNvSpPr>
            <a:spLocks noChangeArrowheads="1"/>
          </p:cNvSpPr>
          <p:nvPr/>
        </p:nvSpPr>
        <p:spPr bwMode="auto">
          <a:xfrm>
            <a:off x="544513" y="4660900"/>
            <a:ext cx="3929062" cy="1920875"/>
          </a:xfrm>
          <a:prstGeom prst="rect">
            <a:avLst/>
          </a:prstGeom>
          <a:solidFill>
            <a:srgbClr val="FFFFFF"/>
          </a:solidFill>
          <a:ln w="12700">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121871" name="Rectangle 15"/>
          <p:cNvSpPr>
            <a:spLocks noChangeArrowheads="1"/>
          </p:cNvSpPr>
          <p:nvPr/>
        </p:nvSpPr>
        <p:spPr bwMode="auto">
          <a:xfrm>
            <a:off x="5089525" y="4635500"/>
            <a:ext cx="3821113" cy="1935163"/>
          </a:xfrm>
          <a:prstGeom prst="rect">
            <a:avLst/>
          </a:prstGeom>
          <a:solidFill>
            <a:srgbClr val="FFFFFF"/>
          </a:solidFill>
          <a:ln w="12700">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121873" name="Rectangle 17"/>
          <p:cNvSpPr>
            <a:spLocks noChangeArrowheads="1"/>
          </p:cNvSpPr>
          <p:nvPr/>
        </p:nvSpPr>
        <p:spPr bwMode="auto">
          <a:xfrm>
            <a:off x="6172200" y="1143000"/>
            <a:ext cx="1784350" cy="366713"/>
          </a:xfrm>
          <a:prstGeom prst="rect">
            <a:avLst/>
          </a:prstGeom>
          <a:noFill/>
          <a:ln w="9525">
            <a:noFill/>
            <a:miter lim="800000"/>
            <a:headEnd/>
            <a:tailEnd/>
          </a:ln>
          <a:effectLst/>
        </p:spPr>
        <p:txBody>
          <a:bodyPr wrap="none">
            <a:spAutoFit/>
          </a:bodyPr>
          <a:lstStyle/>
          <a:p>
            <a:r>
              <a:rPr lang="en-US" sz="1800" b="1">
                <a:latin typeface="Times New Roman" pitchFamily="18" charset="0"/>
              </a:rPr>
              <a:t>Sales &amp; Trading</a:t>
            </a:r>
          </a:p>
        </p:txBody>
      </p:sp>
      <p:sp>
        <p:nvSpPr>
          <p:cNvPr id="121874" name="Line 18"/>
          <p:cNvSpPr>
            <a:spLocks noChangeShapeType="1"/>
          </p:cNvSpPr>
          <p:nvPr/>
        </p:nvSpPr>
        <p:spPr bwMode="auto">
          <a:xfrm>
            <a:off x="5638800" y="1524000"/>
            <a:ext cx="3198813" cy="0"/>
          </a:xfrm>
          <a:prstGeom prst="line">
            <a:avLst/>
          </a:prstGeom>
          <a:noFill/>
          <a:ln w="9525">
            <a:solidFill>
              <a:schemeClr val="tx1"/>
            </a:solidFill>
            <a:round/>
            <a:headEnd/>
            <a:tailEnd/>
          </a:ln>
          <a:effectLst/>
        </p:spPr>
        <p:txBody>
          <a:bodyPr wrap="none" tIns="91440" bIns="91440" anchor="ctr">
            <a:spAutoFit/>
          </a:bodyPr>
          <a:lstStyle/>
          <a:p>
            <a:endParaRPr lang="en-US"/>
          </a:p>
        </p:txBody>
      </p:sp>
      <p:sp>
        <p:nvSpPr>
          <p:cNvPr id="121875" name="Rectangle 19"/>
          <p:cNvSpPr>
            <a:spLocks noChangeArrowheads="1"/>
          </p:cNvSpPr>
          <p:nvPr/>
        </p:nvSpPr>
        <p:spPr bwMode="auto">
          <a:xfrm>
            <a:off x="5181600" y="1595438"/>
            <a:ext cx="3962400" cy="2671762"/>
          </a:xfrm>
          <a:prstGeom prst="rect">
            <a:avLst/>
          </a:prstGeom>
          <a:noFill/>
          <a:ln w="9525">
            <a:noFill/>
            <a:miter lim="800000"/>
            <a:headEnd/>
            <a:tailEnd/>
          </a:ln>
          <a:effectLst/>
        </p:spPr>
        <p:txBody>
          <a:bodyPr>
            <a:spAutoFit/>
          </a:bodyPr>
          <a:lstStyle/>
          <a:p>
            <a:pPr marL="223838" indent="-223838">
              <a:spcBef>
                <a:spcPct val="50000"/>
              </a:spcBef>
              <a:spcAft>
                <a:spcPct val="35000"/>
              </a:spcAft>
              <a:buClr>
                <a:srgbClr val="4D4D4D"/>
              </a:buClr>
              <a:buSzPct val="90000"/>
              <a:buFont typeface="Wingdings" pitchFamily="2" charset="2"/>
              <a:buChar char="Ø"/>
            </a:pPr>
            <a:r>
              <a:rPr lang="en-US" sz="1600" b="1">
                <a:latin typeface="Times New Roman" pitchFamily="18" charset="0"/>
              </a:rPr>
              <a:t>Target select group of growth stories</a:t>
            </a:r>
          </a:p>
          <a:p>
            <a:pPr marL="223838" indent="-223838">
              <a:spcBef>
                <a:spcPct val="50000"/>
              </a:spcBef>
              <a:spcAft>
                <a:spcPct val="35000"/>
              </a:spcAft>
              <a:buClr>
                <a:srgbClr val="4D4D4D"/>
              </a:buClr>
              <a:buSzPct val="90000"/>
              <a:buFont typeface="Wingdings" pitchFamily="2" charset="2"/>
              <a:buChar char="Ø"/>
            </a:pPr>
            <a:r>
              <a:rPr lang="en-US" sz="1600" b="1">
                <a:latin typeface="Times New Roman" pitchFamily="18" charset="0"/>
              </a:rPr>
              <a:t>Maintain strong relationships with leading buyside institutions; offer required scale and depth</a:t>
            </a:r>
          </a:p>
          <a:p>
            <a:pPr marL="223838" indent="-223838">
              <a:spcBef>
                <a:spcPct val="50000"/>
              </a:spcBef>
              <a:spcAft>
                <a:spcPct val="35000"/>
              </a:spcAft>
              <a:buClr>
                <a:srgbClr val="4D4D4D"/>
              </a:buClr>
              <a:buSzPct val="90000"/>
              <a:buFont typeface="Wingdings" pitchFamily="2" charset="2"/>
              <a:buChar char="Ø"/>
            </a:pPr>
            <a:r>
              <a:rPr lang="en-US" sz="1600" b="1">
                <a:latin typeface="Times New Roman" pitchFamily="18" charset="0"/>
              </a:rPr>
              <a:t>Dominate trading in stocks we cover in research and investment banking</a:t>
            </a:r>
          </a:p>
          <a:p>
            <a:pPr marL="223838" indent="-223838">
              <a:spcBef>
                <a:spcPct val="50000"/>
              </a:spcBef>
              <a:spcAft>
                <a:spcPct val="35000"/>
              </a:spcAft>
              <a:buClr>
                <a:srgbClr val="4D4D4D"/>
              </a:buClr>
              <a:buSzPct val="90000"/>
              <a:buFont typeface="Wingdings" pitchFamily="2" charset="2"/>
              <a:buChar char="Ø"/>
            </a:pPr>
            <a:r>
              <a:rPr lang="en-US" sz="1600" b="1">
                <a:latin typeface="Times New Roman" pitchFamily="18" charset="0"/>
              </a:rPr>
              <a:t>Obtain deep company-specific and ongoing market knowledge of our stocks</a:t>
            </a:r>
          </a:p>
        </p:txBody>
      </p:sp>
      <p:sp>
        <p:nvSpPr>
          <p:cNvPr id="121876" name="Rectangle 20"/>
          <p:cNvSpPr>
            <a:spLocks noChangeArrowheads="1"/>
          </p:cNvSpPr>
          <p:nvPr/>
        </p:nvSpPr>
        <p:spPr bwMode="auto">
          <a:xfrm>
            <a:off x="5105400" y="4572000"/>
            <a:ext cx="3810000" cy="1838325"/>
          </a:xfrm>
          <a:prstGeom prst="rect">
            <a:avLst/>
          </a:prstGeom>
          <a:noFill/>
          <a:ln w="9525">
            <a:noFill/>
            <a:miter lim="800000"/>
            <a:headEnd/>
            <a:tailEnd/>
          </a:ln>
          <a:effectLst/>
        </p:spPr>
        <p:txBody>
          <a:bodyPr>
            <a:spAutoFit/>
          </a:bodyPr>
          <a:lstStyle/>
          <a:p>
            <a:pPr marL="223838" indent="-223838" eaLnBrk="0" hangingPunct="0">
              <a:lnSpc>
                <a:spcPts val="2500"/>
              </a:lnSpc>
              <a:spcBef>
                <a:spcPct val="15000"/>
              </a:spcBef>
              <a:buClr>
                <a:srgbClr val="4D4D4D"/>
              </a:buClr>
              <a:buSzPct val="90000"/>
              <a:buFont typeface="Monotype Sorts" pitchFamily="2" charset="2"/>
              <a:buNone/>
            </a:pPr>
            <a:r>
              <a:rPr lang="en-US" sz="1400" b="1" u="sng">
                <a:solidFill>
                  <a:srgbClr val="000000"/>
                </a:solidFill>
                <a:latin typeface="Times New Roman" pitchFamily="18" charset="0"/>
              </a:rPr>
              <a:t>Head of Trading</a:t>
            </a:r>
          </a:p>
          <a:p>
            <a:pPr marL="223838" indent="-223838" eaLnBrk="0" hangingPunct="0">
              <a:lnSpc>
                <a:spcPts val="2500"/>
              </a:lnSpc>
              <a:spcBef>
                <a:spcPct val="15000"/>
              </a:spcBef>
              <a:buClr>
                <a:srgbClr val="4D4D4D"/>
              </a:buClr>
              <a:buSzPct val="90000"/>
              <a:buFont typeface="Monotype Sorts" pitchFamily="2" charset="2"/>
              <a:buNone/>
            </a:pPr>
            <a:r>
              <a:rPr lang="en-US" sz="1400" b="1">
                <a:solidFill>
                  <a:srgbClr val="000000"/>
                </a:solidFill>
                <a:latin typeface="Times New Roman" pitchFamily="18" charset="0"/>
              </a:rPr>
              <a:t>Tim Heekin</a:t>
            </a:r>
          </a:p>
          <a:p>
            <a:pPr marL="223838" indent="-223838" eaLnBrk="0" hangingPunct="0">
              <a:lnSpc>
                <a:spcPts val="2000"/>
              </a:lnSpc>
              <a:spcBef>
                <a:spcPct val="15000"/>
              </a:spcBef>
              <a:buClr>
                <a:srgbClr val="4D4D4D"/>
              </a:buClr>
              <a:buSzPct val="90000"/>
              <a:buFont typeface="Wingdings" pitchFamily="2" charset="2"/>
              <a:buChar char="Ø"/>
            </a:pPr>
            <a:r>
              <a:rPr lang="en-US" sz="1400">
                <a:solidFill>
                  <a:srgbClr val="000000"/>
                </a:solidFill>
                <a:latin typeface="Times New Roman" pitchFamily="18" charset="0"/>
              </a:rPr>
              <a:t>Former Managing Director and Head of Global Trading at Salomon Brothers</a:t>
            </a:r>
          </a:p>
          <a:p>
            <a:pPr marL="223838" indent="-223838" eaLnBrk="0" hangingPunct="0">
              <a:lnSpc>
                <a:spcPts val="2000"/>
              </a:lnSpc>
              <a:spcBef>
                <a:spcPct val="15000"/>
              </a:spcBef>
              <a:buClr>
                <a:srgbClr val="4D4D4D"/>
              </a:buClr>
              <a:buSzPct val="90000"/>
              <a:buFont typeface="Wingdings" pitchFamily="2" charset="2"/>
              <a:buChar char="Ø"/>
            </a:pPr>
            <a:r>
              <a:rPr lang="en-US" sz="1400">
                <a:latin typeface="Times New Roman" pitchFamily="18" charset="0"/>
              </a:rPr>
              <a:t>Previously with Prudential Bache and Kidder Peabody</a:t>
            </a:r>
          </a:p>
        </p:txBody>
      </p:sp>
      <p:sp>
        <p:nvSpPr>
          <p:cNvPr id="121877" name="Rectangle 21"/>
          <p:cNvSpPr>
            <a:spLocks noChangeArrowheads="1"/>
          </p:cNvSpPr>
          <p:nvPr/>
        </p:nvSpPr>
        <p:spPr bwMode="auto">
          <a:xfrm>
            <a:off x="533400" y="4648200"/>
            <a:ext cx="3886200" cy="2008188"/>
          </a:xfrm>
          <a:prstGeom prst="rect">
            <a:avLst/>
          </a:prstGeom>
          <a:noFill/>
          <a:ln w="9525">
            <a:noFill/>
            <a:miter lim="800000"/>
            <a:headEnd/>
            <a:tailEnd/>
          </a:ln>
          <a:effectLst/>
        </p:spPr>
        <p:txBody>
          <a:bodyPr>
            <a:spAutoFit/>
          </a:bodyPr>
          <a:lstStyle/>
          <a:p>
            <a:pPr marL="223838" indent="-223838">
              <a:lnSpc>
                <a:spcPts val="1500"/>
              </a:lnSpc>
              <a:spcBef>
                <a:spcPct val="10000"/>
              </a:spcBef>
              <a:spcAft>
                <a:spcPts val="800"/>
              </a:spcAft>
              <a:buClr>
                <a:srgbClr val="4D4D4D"/>
              </a:buClr>
              <a:buSzPct val="90000"/>
              <a:buFont typeface="Monotype Sorts" pitchFamily="2" charset="2"/>
              <a:buNone/>
            </a:pPr>
            <a:r>
              <a:rPr lang="en-US" sz="1400" b="1" u="sng">
                <a:solidFill>
                  <a:srgbClr val="000000"/>
                </a:solidFill>
                <a:latin typeface="Times New Roman" pitchFamily="18" charset="0"/>
              </a:rPr>
              <a:t>Head of Sales</a:t>
            </a:r>
          </a:p>
          <a:p>
            <a:pPr marL="223838" indent="-223838">
              <a:lnSpc>
                <a:spcPts val="1500"/>
              </a:lnSpc>
              <a:spcBef>
                <a:spcPct val="10000"/>
              </a:spcBef>
              <a:spcAft>
                <a:spcPts val="800"/>
              </a:spcAft>
              <a:buClr>
                <a:srgbClr val="4D4D4D"/>
              </a:buClr>
              <a:buSzPct val="90000"/>
              <a:buFont typeface="Monotype Sorts" pitchFamily="2" charset="2"/>
              <a:buNone/>
            </a:pPr>
            <a:r>
              <a:rPr lang="en-US" sz="1400" b="1">
                <a:solidFill>
                  <a:srgbClr val="000000"/>
                </a:solidFill>
                <a:latin typeface="Times New Roman" pitchFamily="18" charset="0"/>
              </a:rPr>
              <a:t>Jay Jacobs</a:t>
            </a:r>
            <a:endParaRPr lang="en-US" sz="1400" u="sng">
              <a:solidFill>
                <a:srgbClr val="000000"/>
              </a:solidFill>
              <a:latin typeface="Times New Roman" pitchFamily="18" charset="0"/>
            </a:endParaRPr>
          </a:p>
          <a:p>
            <a:pPr marL="223838" indent="-223838" eaLnBrk="0" hangingPunct="0">
              <a:lnSpc>
                <a:spcPts val="2000"/>
              </a:lnSpc>
              <a:spcBef>
                <a:spcPct val="10000"/>
              </a:spcBef>
              <a:buClr>
                <a:srgbClr val="4D4D4D"/>
              </a:buClr>
              <a:buSzPct val="90000"/>
              <a:buFont typeface="Wingdings" pitchFamily="2" charset="2"/>
              <a:buChar char="Ø"/>
            </a:pPr>
            <a:r>
              <a:rPr lang="en-US" sz="1400">
                <a:solidFill>
                  <a:srgbClr val="000000"/>
                </a:solidFill>
                <a:latin typeface="Times New Roman" pitchFamily="18" charset="0"/>
              </a:rPr>
              <a:t>Former Senior Managing Director and Head of Institutional Sales at Dain, Rauscher &amp; Wessels</a:t>
            </a:r>
          </a:p>
          <a:p>
            <a:pPr marL="223838" indent="-223838" eaLnBrk="0" hangingPunct="0">
              <a:lnSpc>
                <a:spcPts val="2000"/>
              </a:lnSpc>
              <a:spcBef>
                <a:spcPct val="10000"/>
              </a:spcBef>
              <a:buClr>
                <a:srgbClr val="4D4D4D"/>
              </a:buClr>
              <a:buSzPct val="90000"/>
              <a:buFont typeface="Wingdings" pitchFamily="2" charset="2"/>
              <a:buChar char="Ø"/>
            </a:pPr>
            <a:r>
              <a:rPr lang="en-US" sz="1400">
                <a:solidFill>
                  <a:srgbClr val="000000"/>
                </a:solidFill>
                <a:latin typeface="Times New Roman" pitchFamily="18" charset="0"/>
              </a:rPr>
              <a:t>Founder, Managing Director and Head of Institutional Sales and Syndicate at Wessels, Arnold &amp; Henderson</a:t>
            </a:r>
          </a:p>
        </p:txBody>
      </p:sp>
    </p:spTree>
  </p:cSld>
  <p:clrMapOvr>
    <a:masterClrMapping/>
  </p:clrMapOvr>
  <p:transition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All About Text in Arial</a:t>
            </a:r>
          </a:p>
        </p:txBody>
      </p:sp>
      <p:sp>
        <p:nvSpPr>
          <p:cNvPr id="131075" name="Rectangle 3"/>
          <p:cNvSpPr>
            <a:spLocks noGrp="1" noChangeArrowheads="1"/>
          </p:cNvSpPr>
          <p:nvPr>
            <p:ph type="body" idx="1"/>
          </p:nvPr>
        </p:nvSpPr>
        <p:spPr/>
        <p:txBody>
          <a:bodyPr/>
          <a:lstStyle/>
          <a:p>
            <a:pPr>
              <a:lnSpc>
                <a:spcPct val="90000"/>
              </a:lnSpc>
            </a:pPr>
            <a:r>
              <a:rPr lang="en-US" sz="1000">
                <a:latin typeface="Arial" charset="0"/>
              </a:rPr>
              <a:t>I</a:t>
            </a:r>
            <a:r>
              <a:rPr lang="en-US" sz="1200">
                <a:latin typeface="Arial" charset="0"/>
              </a:rPr>
              <a:t>N </a:t>
            </a:r>
            <a:r>
              <a:rPr lang="en-US" sz="1400">
                <a:latin typeface="Arial" charset="0"/>
              </a:rPr>
              <a:t>E</a:t>
            </a:r>
            <a:r>
              <a:rPr lang="en-US" sz="1600">
                <a:latin typeface="Arial" charset="0"/>
              </a:rPr>
              <a:t>V</a:t>
            </a:r>
            <a:r>
              <a:rPr lang="en-US" sz="1800">
                <a:latin typeface="Arial" charset="0"/>
              </a:rPr>
              <a:t>E</a:t>
            </a:r>
            <a:r>
              <a:rPr lang="en-US" sz="2000">
                <a:latin typeface="Arial" charset="0"/>
              </a:rPr>
              <a:t>R</a:t>
            </a:r>
            <a:r>
              <a:rPr lang="en-US" sz="2400">
                <a:latin typeface="Arial" charset="0"/>
              </a:rPr>
              <a:t>Y </a:t>
            </a:r>
            <a:r>
              <a:rPr lang="en-US" sz="2800" i="1">
                <a:latin typeface="Arial" charset="0"/>
              </a:rPr>
              <a:t>F</a:t>
            </a:r>
            <a:r>
              <a:rPr lang="en-US" i="1">
                <a:latin typeface="Arial" charset="0"/>
              </a:rPr>
              <a:t>O</a:t>
            </a:r>
            <a:r>
              <a:rPr lang="en-US" sz="3600" i="1">
                <a:latin typeface="Arial" charset="0"/>
              </a:rPr>
              <a:t>N</a:t>
            </a:r>
            <a:r>
              <a:rPr lang="en-US" sz="4000" i="1">
                <a:latin typeface="Arial" charset="0"/>
              </a:rPr>
              <a:t>T</a:t>
            </a:r>
            <a:r>
              <a:rPr lang="en-US" sz="4000">
                <a:latin typeface="Arial" charset="0"/>
              </a:rPr>
              <a:t> </a:t>
            </a:r>
            <a:r>
              <a:rPr lang="en-US" sz="4400" u="sng">
                <a:latin typeface="Arial" charset="0"/>
              </a:rPr>
              <a:t>S</a:t>
            </a:r>
            <a:r>
              <a:rPr lang="en-US" sz="4800" u="sng">
                <a:latin typeface="Arial" charset="0"/>
              </a:rPr>
              <a:t>I</a:t>
            </a:r>
            <a:r>
              <a:rPr lang="en-US" sz="5400" u="sng">
                <a:latin typeface="Arial" charset="0"/>
              </a:rPr>
              <a:t>Z</a:t>
            </a:r>
            <a:r>
              <a:rPr lang="en-US" sz="6000" u="sng">
                <a:solidFill>
                  <a:schemeClr val="bg2"/>
                </a:solidFill>
                <a:latin typeface="Arial" charset="0"/>
              </a:rPr>
              <a:t>E</a:t>
            </a:r>
            <a:r>
              <a:rPr lang="en-US" sz="6000">
                <a:latin typeface="Arial" charset="0"/>
              </a:rPr>
              <a:t> </a:t>
            </a:r>
            <a:r>
              <a:rPr lang="en-US" sz="6600" b="1">
                <a:solidFill>
                  <a:schemeClr val="tx2"/>
                </a:solidFill>
                <a:latin typeface="Arial" charset="0"/>
              </a:rPr>
              <a:t>I</a:t>
            </a:r>
            <a:r>
              <a:rPr lang="en-US" sz="7200" b="1">
                <a:solidFill>
                  <a:schemeClr val="accent1"/>
                </a:solidFill>
                <a:latin typeface="Arial" charset="0"/>
              </a:rPr>
              <a:t>N</a:t>
            </a:r>
            <a:r>
              <a:rPr lang="en-US" sz="7200">
                <a:latin typeface="Arial" charset="0"/>
              </a:rPr>
              <a:t> </a:t>
            </a:r>
            <a:r>
              <a:rPr lang="en-US" sz="8000">
                <a:solidFill>
                  <a:schemeClr val="accent2"/>
                </a:solidFill>
                <a:effectLst>
                  <a:outerShdw blurRad="38100" dist="38100" dir="2700000" algn="tl">
                    <a:srgbClr val="C0C0C0"/>
                  </a:outerShdw>
                </a:effectLst>
                <a:latin typeface="Arial" charset="0"/>
              </a:rPr>
              <a:t>D</a:t>
            </a:r>
            <a:r>
              <a:rPr lang="en-US" sz="8800">
                <a:solidFill>
                  <a:schemeClr val="hlink"/>
                </a:solidFill>
                <a:effectLst>
                  <a:outerShdw blurRad="38100" dist="38100" dir="2700000" algn="tl">
                    <a:srgbClr val="C0C0C0"/>
                  </a:outerShdw>
                </a:effectLst>
                <a:latin typeface="Arial" charset="0"/>
              </a:rPr>
              <a:t>R</a:t>
            </a:r>
            <a:r>
              <a:rPr lang="en-US" sz="9300">
                <a:solidFill>
                  <a:schemeClr val="folHlink"/>
                </a:solidFill>
                <a:effectLst>
                  <a:outerShdw blurRad="38100" dist="38100" dir="2700000" algn="tl">
                    <a:srgbClr val="C0C0C0"/>
                  </a:outerShdw>
                </a:effectLst>
                <a:latin typeface="Arial" charset="0"/>
              </a:rPr>
              <a:t>O</a:t>
            </a:r>
          </a:p>
          <a:p>
            <a:pPr>
              <a:lnSpc>
                <a:spcPct val="90000"/>
              </a:lnSpc>
            </a:pPr>
            <a:r>
              <a:rPr lang="en-US" sz="9300" i="1">
                <a:solidFill>
                  <a:schemeClr val="folHlink"/>
                </a:solidFill>
                <a:latin typeface="Arial" charset="0"/>
              </a:rPr>
              <a:t>p</a:t>
            </a:r>
            <a:r>
              <a:rPr lang="en-US" sz="8800" i="1">
                <a:solidFill>
                  <a:schemeClr val="folHlink"/>
                </a:solidFill>
                <a:latin typeface="Arial" charset="0"/>
              </a:rPr>
              <a:t>d</a:t>
            </a:r>
            <a:r>
              <a:rPr lang="en-US" sz="8000" i="1">
                <a:solidFill>
                  <a:schemeClr val="folHlink"/>
                </a:solidFill>
                <a:latin typeface="Arial" charset="0"/>
              </a:rPr>
              <a:t>o</a:t>
            </a:r>
            <a:r>
              <a:rPr lang="en-US" sz="7200" i="1">
                <a:solidFill>
                  <a:schemeClr val="folHlink"/>
                </a:solidFill>
                <a:latin typeface="Arial" charset="0"/>
              </a:rPr>
              <a:t>w</a:t>
            </a:r>
            <a:r>
              <a:rPr lang="en-US" sz="6600" i="1">
                <a:solidFill>
                  <a:schemeClr val="folHlink"/>
                </a:solidFill>
                <a:latin typeface="Arial" charset="0"/>
              </a:rPr>
              <a:t>n</a:t>
            </a:r>
            <a:r>
              <a:rPr lang="en-US" sz="3600">
                <a:solidFill>
                  <a:schemeClr val="folHlink"/>
                </a:solidFill>
                <a:latin typeface="Arial" charset="0"/>
              </a:rPr>
              <a:t> </a:t>
            </a:r>
            <a:r>
              <a:rPr lang="en-US" sz="6000" u="sng">
                <a:solidFill>
                  <a:schemeClr val="bg2"/>
                </a:solidFill>
                <a:latin typeface="Arial" charset="0"/>
              </a:rPr>
              <a:t>m</a:t>
            </a:r>
            <a:r>
              <a:rPr lang="en-US" sz="6000" u="sng">
                <a:solidFill>
                  <a:schemeClr val="tx2"/>
                </a:solidFill>
                <a:latin typeface="Arial" charset="0"/>
              </a:rPr>
              <a:t>e</a:t>
            </a:r>
            <a:r>
              <a:rPr lang="en-US" sz="5400" u="sng">
                <a:solidFill>
                  <a:schemeClr val="accent1"/>
                </a:solidFill>
                <a:latin typeface="Arial" charset="0"/>
              </a:rPr>
              <a:t>n</a:t>
            </a:r>
            <a:r>
              <a:rPr lang="en-US" sz="4800" u="sng">
                <a:solidFill>
                  <a:schemeClr val="accent2"/>
                </a:solidFill>
                <a:latin typeface="Arial" charset="0"/>
              </a:rPr>
              <a:t>u</a:t>
            </a:r>
            <a:r>
              <a:rPr lang="en-US" sz="3600">
                <a:solidFill>
                  <a:schemeClr val="folHlink"/>
                </a:solidFill>
                <a:latin typeface="Arial" charset="0"/>
              </a:rPr>
              <a:t> </a:t>
            </a:r>
            <a:r>
              <a:rPr lang="en-US" sz="4400">
                <a:solidFill>
                  <a:schemeClr val="hlink"/>
                </a:solidFill>
                <a:effectLst>
                  <a:outerShdw blurRad="38100" dist="38100" dir="2700000" algn="tl">
                    <a:srgbClr val="C0C0C0"/>
                  </a:outerShdw>
                </a:effectLst>
                <a:latin typeface="Arial" charset="0"/>
              </a:rPr>
              <a:t>a</a:t>
            </a:r>
            <a:r>
              <a:rPr lang="en-US" sz="4000">
                <a:solidFill>
                  <a:schemeClr val="folHlink"/>
                </a:solidFill>
                <a:effectLst>
                  <a:outerShdw blurRad="38100" dist="38100" dir="2700000" algn="tl">
                    <a:srgbClr val="C0C0C0"/>
                  </a:outerShdw>
                </a:effectLst>
                <a:latin typeface="Arial" charset="0"/>
              </a:rPr>
              <a:t>n</a:t>
            </a:r>
            <a:r>
              <a:rPr lang="en-US" sz="3600">
                <a:solidFill>
                  <a:schemeClr val="folHlink"/>
                </a:solidFill>
                <a:effectLst>
                  <a:outerShdw blurRad="38100" dist="38100" dir="2700000" algn="tl">
                    <a:srgbClr val="C0C0C0"/>
                  </a:outerShdw>
                </a:effectLst>
                <a:latin typeface="Arial" charset="0"/>
              </a:rPr>
              <a:t>d</a:t>
            </a:r>
            <a:r>
              <a:rPr lang="en-US" sz="3600">
                <a:solidFill>
                  <a:schemeClr val="folHlink"/>
                </a:solidFill>
                <a:latin typeface="Arial" charset="0"/>
              </a:rPr>
              <a:t> </a:t>
            </a:r>
            <a:r>
              <a:rPr lang="en-US">
                <a:solidFill>
                  <a:schemeClr val="folHlink"/>
                </a:solidFill>
                <a:latin typeface="Arial" charset="0"/>
              </a:rPr>
              <a:t>s</a:t>
            </a:r>
            <a:r>
              <a:rPr lang="en-US" sz="2800">
                <a:solidFill>
                  <a:schemeClr val="folHlink"/>
                </a:solidFill>
                <a:latin typeface="Arial" charset="0"/>
              </a:rPr>
              <a:t>t</a:t>
            </a:r>
            <a:r>
              <a:rPr lang="en-US" sz="2400">
                <a:solidFill>
                  <a:schemeClr val="folHlink"/>
                </a:solidFill>
                <a:latin typeface="Arial" charset="0"/>
              </a:rPr>
              <a:t>y</a:t>
            </a:r>
            <a:r>
              <a:rPr lang="en-US" sz="2000">
                <a:solidFill>
                  <a:schemeClr val="folHlink"/>
                </a:solidFill>
                <a:latin typeface="Arial" charset="0"/>
              </a:rPr>
              <a:t>l</a:t>
            </a:r>
            <a:r>
              <a:rPr lang="en-US" sz="1800">
                <a:solidFill>
                  <a:schemeClr val="folHlink"/>
                </a:solidFill>
                <a:latin typeface="Arial" charset="0"/>
              </a:rPr>
              <a:t>e </a:t>
            </a:r>
            <a:r>
              <a:rPr lang="en-US" sz="1600">
                <a:solidFill>
                  <a:schemeClr val="folHlink"/>
                </a:solidFill>
                <a:latin typeface="Arial" charset="0"/>
              </a:rPr>
              <a:t>z</a:t>
            </a:r>
            <a:r>
              <a:rPr lang="en-US" sz="1400">
                <a:solidFill>
                  <a:schemeClr val="folHlink"/>
                </a:solidFill>
                <a:latin typeface="Arial" charset="0"/>
              </a:rPr>
              <a:t>z</a:t>
            </a:r>
            <a:r>
              <a:rPr lang="en-US" sz="1200">
                <a:solidFill>
                  <a:schemeClr val="folHlink"/>
                </a:solidFill>
                <a:latin typeface="Arial" charset="0"/>
              </a:rPr>
              <a:t>z</a:t>
            </a:r>
            <a:r>
              <a:rPr lang="en-US" sz="1000">
                <a:solidFill>
                  <a:schemeClr val="folHlink"/>
                </a:solidFill>
                <a:latin typeface="Arial" charset="0"/>
              </a:rPr>
              <a:t>z</a:t>
            </a:r>
          </a:p>
        </p:txBody>
      </p:sp>
      <p:sp>
        <p:nvSpPr>
          <p:cNvPr id="131076" name="Text Box 4"/>
          <p:cNvSpPr txBox="1">
            <a:spLocks noChangeArrowheads="1"/>
          </p:cNvSpPr>
          <p:nvPr/>
        </p:nvSpPr>
        <p:spPr bwMode="auto">
          <a:xfrm rot="5400000">
            <a:off x="6650037" y="2036763"/>
            <a:ext cx="2244725" cy="457200"/>
          </a:xfrm>
          <a:prstGeom prst="rect">
            <a:avLst/>
          </a:prstGeom>
          <a:noFill/>
          <a:ln w="9525">
            <a:noFill/>
            <a:miter lim="800000"/>
            <a:headEnd/>
            <a:tailEnd/>
          </a:ln>
          <a:effectLst/>
        </p:spPr>
        <p:txBody>
          <a:bodyPr wrap="none">
            <a:spAutoFit/>
          </a:bodyPr>
          <a:lstStyle/>
          <a:p>
            <a:r>
              <a:rPr lang="en-US"/>
              <a:t>Rotate this text</a:t>
            </a:r>
          </a:p>
        </p:txBody>
      </p:sp>
      <p:sp>
        <p:nvSpPr>
          <p:cNvPr id="131077" name="Text Box 5"/>
          <p:cNvSpPr txBox="1">
            <a:spLocks noChangeArrowheads="1"/>
          </p:cNvSpPr>
          <p:nvPr/>
        </p:nvSpPr>
        <p:spPr bwMode="auto">
          <a:xfrm rot="16200000" flipH="1">
            <a:off x="5964237" y="2189163"/>
            <a:ext cx="2244725" cy="457200"/>
          </a:xfrm>
          <a:prstGeom prst="rect">
            <a:avLst/>
          </a:prstGeom>
          <a:noFill/>
          <a:ln w="9525">
            <a:noFill/>
            <a:miter lim="800000"/>
            <a:headEnd/>
            <a:tailEnd/>
          </a:ln>
          <a:effectLst/>
        </p:spPr>
        <p:txBody>
          <a:bodyPr wrap="none">
            <a:spAutoFit/>
          </a:bodyPr>
          <a:lstStyle/>
          <a:p>
            <a:r>
              <a:rPr lang="en-US"/>
              <a:t>Rotate this text</a:t>
            </a:r>
          </a:p>
        </p:txBody>
      </p:sp>
      <p:sp>
        <p:nvSpPr>
          <p:cNvPr id="131078" name="Text Box 6"/>
          <p:cNvSpPr txBox="1">
            <a:spLocks noChangeArrowheads="1"/>
          </p:cNvSpPr>
          <p:nvPr/>
        </p:nvSpPr>
        <p:spPr bwMode="auto">
          <a:xfrm rot="10800000">
            <a:off x="5410200" y="381000"/>
            <a:ext cx="2244725" cy="457200"/>
          </a:xfrm>
          <a:prstGeom prst="rect">
            <a:avLst/>
          </a:prstGeom>
          <a:noFill/>
          <a:ln w="9525">
            <a:noFill/>
            <a:miter lim="800000"/>
            <a:headEnd/>
            <a:tailEnd/>
          </a:ln>
          <a:effectLst/>
        </p:spPr>
        <p:txBody>
          <a:bodyPr wrap="none">
            <a:spAutoFit/>
          </a:bodyPr>
          <a:lstStyle/>
          <a:p>
            <a:r>
              <a:rPr lang="en-US"/>
              <a:t>Rotate this text</a:t>
            </a:r>
          </a:p>
        </p:txBody>
      </p:sp>
      <p:sp>
        <p:nvSpPr>
          <p:cNvPr id="131080" name="Text Box 8"/>
          <p:cNvSpPr txBox="1">
            <a:spLocks noChangeArrowheads="1"/>
          </p:cNvSpPr>
          <p:nvPr/>
        </p:nvSpPr>
        <p:spPr bwMode="auto">
          <a:xfrm>
            <a:off x="8458200" y="228600"/>
            <a:ext cx="381000" cy="5203825"/>
          </a:xfrm>
          <a:prstGeom prst="rect">
            <a:avLst/>
          </a:prstGeom>
          <a:noFill/>
          <a:ln w="9525">
            <a:noFill/>
            <a:miter lim="800000"/>
            <a:headEnd/>
            <a:tailEnd/>
          </a:ln>
          <a:effectLst/>
        </p:spPr>
        <p:txBody>
          <a:bodyPr anchor="ctr">
            <a:spAutoFit/>
          </a:bodyPr>
          <a:lstStyle/>
          <a:p>
            <a:r>
              <a:rPr lang="en-US"/>
              <a:t>VERTICAL </a:t>
            </a:r>
          </a:p>
          <a:p>
            <a:endParaRPr lang="en-US"/>
          </a:p>
          <a:p>
            <a:r>
              <a:rPr lang="en-US"/>
              <a:t>LABEL</a:t>
            </a:r>
          </a:p>
        </p:txBody>
      </p:sp>
    </p:spTree>
  </p:cSld>
  <p:clrMapOvr>
    <a:masterClrMapping/>
  </p:clrMapOvr>
  <p:transition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51" name="Rectangle 83"/>
          <p:cNvSpPr>
            <a:spLocks noChangeArrowheads="1"/>
          </p:cNvSpPr>
          <p:nvPr/>
        </p:nvSpPr>
        <p:spPr bwMode="auto">
          <a:xfrm>
            <a:off x="0" y="2963863"/>
            <a:ext cx="8763000" cy="541337"/>
          </a:xfrm>
          <a:prstGeom prst="rect">
            <a:avLst/>
          </a:prstGeom>
          <a:gradFill rotWithShape="0">
            <a:gsLst>
              <a:gs pos="0">
                <a:srgbClr val="333399"/>
              </a:gs>
              <a:gs pos="100000">
                <a:srgbClr val="333399">
                  <a:gamma/>
                  <a:tint val="0"/>
                  <a:invGamma/>
                </a:srgbClr>
              </a:gs>
            </a:gsLst>
            <a:lin ang="0" scaled="1"/>
          </a:gradFill>
          <a:ln w="12700">
            <a:noFill/>
            <a:miter lim="800000"/>
            <a:headEnd/>
            <a:tailEnd/>
          </a:ln>
          <a:effectLst/>
        </p:spPr>
        <p:txBody>
          <a:bodyPr anchor="ctr">
            <a:spAutoFit/>
          </a:bodyPr>
          <a:lstStyle/>
          <a:p>
            <a:endParaRPr lang="en-US"/>
          </a:p>
        </p:txBody>
      </p:sp>
      <p:sp>
        <p:nvSpPr>
          <p:cNvPr id="135252" name="Line 84"/>
          <p:cNvSpPr>
            <a:spLocks noChangeShapeType="1"/>
          </p:cNvSpPr>
          <p:nvPr/>
        </p:nvSpPr>
        <p:spPr bwMode="auto">
          <a:xfrm>
            <a:off x="685800" y="2354263"/>
            <a:ext cx="1588" cy="3051175"/>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135253" name="Line 85"/>
          <p:cNvSpPr>
            <a:spLocks noChangeShapeType="1"/>
          </p:cNvSpPr>
          <p:nvPr/>
        </p:nvSpPr>
        <p:spPr bwMode="auto">
          <a:xfrm>
            <a:off x="1524000" y="1554163"/>
            <a:ext cx="7183438" cy="1587"/>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135254" name="Rectangle 86"/>
          <p:cNvSpPr>
            <a:spLocks noChangeArrowheads="1"/>
          </p:cNvSpPr>
          <p:nvPr/>
        </p:nvSpPr>
        <p:spPr bwMode="auto">
          <a:xfrm>
            <a:off x="1527175" y="1897063"/>
            <a:ext cx="1077913" cy="541337"/>
          </a:xfrm>
          <a:prstGeom prst="rect">
            <a:avLst/>
          </a:prstGeom>
          <a:noFill/>
          <a:ln w="12700">
            <a:solidFill>
              <a:schemeClr val="tx1"/>
            </a:solidFill>
            <a:miter lim="800000"/>
            <a:headEnd/>
            <a:tailEnd/>
          </a:ln>
          <a:effectLst/>
        </p:spPr>
        <p:txBody>
          <a:bodyPr anchor="ctr">
            <a:spAutoFit/>
          </a:bodyPr>
          <a:lstStyle/>
          <a:p>
            <a:endParaRPr lang="en-US"/>
          </a:p>
        </p:txBody>
      </p:sp>
      <p:sp>
        <p:nvSpPr>
          <p:cNvPr id="135255" name="Rectangle 87"/>
          <p:cNvSpPr>
            <a:spLocks noChangeArrowheads="1"/>
          </p:cNvSpPr>
          <p:nvPr/>
        </p:nvSpPr>
        <p:spPr bwMode="auto">
          <a:xfrm>
            <a:off x="2836863" y="1897063"/>
            <a:ext cx="1079500" cy="541337"/>
          </a:xfrm>
          <a:prstGeom prst="rect">
            <a:avLst/>
          </a:prstGeom>
          <a:noFill/>
          <a:ln w="12700">
            <a:solidFill>
              <a:schemeClr val="tx1"/>
            </a:solidFill>
            <a:miter lim="800000"/>
            <a:headEnd/>
            <a:tailEnd/>
          </a:ln>
          <a:effectLst/>
        </p:spPr>
        <p:txBody>
          <a:bodyPr anchor="ctr">
            <a:spAutoFit/>
          </a:bodyPr>
          <a:lstStyle/>
          <a:p>
            <a:endParaRPr lang="en-US"/>
          </a:p>
        </p:txBody>
      </p:sp>
      <p:sp>
        <p:nvSpPr>
          <p:cNvPr id="135256" name="Rectangle 88"/>
          <p:cNvSpPr>
            <a:spLocks noChangeArrowheads="1"/>
          </p:cNvSpPr>
          <p:nvPr/>
        </p:nvSpPr>
        <p:spPr bwMode="auto">
          <a:xfrm>
            <a:off x="4146550" y="1897063"/>
            <a:ext cx="1077913" cy="541337"/>
          </a:xfrm>
          <a:prstGeom prst="rect">
            <a:avLst/>
          </a:prstGeom>
          <a:noFill/>
          <a:ln w="12700">
            <a:solidFill>
              <a:schemeClr val="tx1"/>
            </a:solidFill>
            <a:miter lim="800000"/>
            <a:headEnd/>
            <a:tailEnd/>
          </a:ln>
          <a:effectLst/>
        </p:spPr>
        <p:txBody>
          <a:bodyPr anchor="ctr">
            <a:spAutoFit/>
          </a:bodyPr>
          <a:lstStyle/>
          <a:p>
            <a:endParaRPr lang="en-US"/>
          </a:p>
        </p:txBody>
      </p:sp>
      <p:sp>
        <p:nvSpPr>
          <p:cNvPr id="135257" name="Text Box 89"/>
          <p:cNvSpPr txBox="1">
            <a:spLocks noChangeArrowheads="1"/>
          </p:cNvSpPr>
          <p:nvPr/>
        </p:nvSpPr>
        <p:spPr bwMode="auto">
          <a:xfrm>
            <a:off x="1530350" y="2117725"/>
            <a:ext cx="1063625" cy="304800"/>
          </a:xfrm>
          <a:prstGeom prst="rect">
            <a:avLst/>
          </a:prstGeom>
          <a:noFill/>
          <a:ln w="12700">
            <a:noFill/>
            <a:miter lim="800000"/>
            <a:headEnd/>
            <a:tailEnd/>
          </a:ln>
          <a:effectLst/>
        </p:spPr>
        <p:txBody>
          <a:bodyPr wrap="none" anchor="ctr">
            <a:spAutoFit/>
          </a:bodyPr>
          <a:lstStyle/>
          <a:p>
            <a:pPr algn="ctr"/>
            <a:r>
              <a:rPr lang="en-US" sz="1400" b="1">
                <a:latin typeface="Times New Roman" pitchFamily="18" charset="0"/>
              </a:rPr>
              <a:t>Technology</a:t>
            </a:r>
          </a:p>
        </p:txBody>
      </p:sp>
      <p:sp>
        <p:nvSpPr>
          <p:cNvPr id="135258" name="Text Box 90"/>
          <p:cNvSpPr txBox="1">
            <a:spLocks noChangeArrowheads="1"/>
          </p:cNvSpPr>
          <p:nvPr/>
        </p:nvSpPr>
        <p:spPr bwMode="auto">
          <a:xfrm>
            <a:off x="2952750" y="1974850"/>
            <a:ext cx="838200" cy="517525"/>
          </a:xfrm>
          <a:prstGeom prst="rect">
            <a:avLst/>
          </a:prstGeom>
          <a:noFill/>
          <a:ln w="12700">
            <a:noFill/>
            <a:miter lim="800000"/>
            <a:headEnd/>
            <a:tailEnd/>
          </a:ln>
          <a:effectLst/>
        </p:spPr>
        <p:txBody>
          <a:bodyPr wrap="none" anchor="ctr">
            <a:spAutoFit/>
          </a:bodyPr>
          <a:lstStyle/>
          <a:p>
            <a:pPr algn="ctr"/>
            <a:r>
              <a:rPr lang="en-US" sz="1400" b="1">
                <a:latin typeface="Times New Roman" pitchFamily="18" charset="0"/>
              </a:rPr>
              <a:t>Business</a:t>
            </a:r>
          </a:p>
          <a:p>
            <a:pPr algn="ctr"/>
            <a:r>
              <a:rPr lang="en-US" sz="1400" b="1">
                <a:latin typeface="Times New Roman" pitchFamily="18" charset="0"/>
              </a:rPr>
              <a:t>Services</a:t>
            </a:r>
          </a:p>
        </p:txBody>
      </p:sp>
      <p:sp>
        <p:nvSpPr>
          <p:cNvPr id="135259" name="Text Box 91"/>
          <p:cNvSpPr txBox="1">
            <a:spLocks noChangeArrowheads="1"/>
          </p:cNvSpPr>
          <p:nvPr/>
        </p:nvSpPr>
        <p:spPr bwMode="auto">
          <a:xfrm>
            <a:off x="4197350" y="2117725"/>
            <a:ext cx="974725" cy="304800"/>
          </a:xfrm>
          <a:prstGeom prst="rect">
            <a:avLst/>
          </a:prstGeom>
          <a:noFill/>
          <a:ln w="12700">
            <a:noFill/>
            <a:miter lim="800000"/>
            <a:headEnd/>
            <a:tailEnd/>
          </a:ln>
          <a:effectLst/>
        </p:spPr>
        <p:txBody>
          <a:bodyPr wrap="none" anchor="ctr">
            <a:spAutoFit/>
          </a:bodyPr>
          <a:lstStyle/>
          <a:p>
            <a:pPr algn="ctr"/>
            <a:r>
              <a:rPr lang="en-US" sz="1400" b="1">
                <a:latin typeface="Times New Roman" pitchFamily="18" charset="0"/>
              </a:rPr>
              <a:t>Consumer</a:t>
            </a:r>
          </a:p>
        </p:txBody>
      </p:sp>
      <p:grpSp>
        <p:nvGrpSpPr>
          <p:cNvPr id="135260" name="Group 92"/>
          <p:cNvGrpSpPr>
            <a:grpSpLocks/>
          </p:cNvGrpSpPr>
          <p:nvPr/>
        </p:nvGrpSpPr>
        <p:grpSpPr bwMode="auto">
          <a:xfrm>
            <a:off x="4419600" y="1309688"/>
            <a:ext cx="1722438" cy="336550"/>
            <a:chOff x="2976" y="907"/>
            <a:chExt cx="1151" cy="329"/>
          </a:xfrm>
        </p:grpSpPr>
        <p:sp>
          <p:nvSpPr>
            <p:cNvPr id="135261" name="Rectangle 93"/>
            <p:cNvSpPr>
              <a:spLocks noChangeArrowheads="1"/>
            </p:cNvSpPr>
            <p:nvPr/>
          </p:nvSpPr>
          <p:spPr bwMode="auto">
            <a:xfrm>
              <a:off x="2976" y="960"/>
              <a:ext cx="1151" cy="240"/>
            </a:xfrm>
            <a:prstGeom prst="rect">
              <a:avLst/>
            </a:prstGeom>
            <a:solidFill>
              <a:srgbClr val="DDDDDD"/>
            </a:solidFill>
            <a:ln w="12700">
              <a:noFill/>
              <a:miter lim="800000"/>
              <a:headEnd/>
              <a:tailEnd/>
            </a:ln>
            <a:effectLst/>
          </p:spPr>
          <p:txBody>
            <a:bodyPr wrap="none" anchor="ctr">
              <a:spAutoFit/>
            </a:bodyPr>
            <a:lstStyle/>
            <a:p>
              <a:endParaRPr lang="en-US"/>
            </a:p>
          </p:txBody>
        </p:sp>
        <p:sp>
          <p:nvSpPr>
            <p:cNvPr id="135262" name="Text Box 94"/>
            <p:cNvSpPr txBox="1">
              <a:spLocks noChangeArrowheads="1"/>
            </p:cNvSpPr>
            <p:nvPr/>
          </p:nvSpPr>
          <p:spPr bwMode="auto">
            <a:xfrm>
              <a:off x="3031" y="907"/>
              <a:ext cx="1042" cy="329"/>
            </a:xfrm>
            <a:prstGeom prst="rect">
              <a:avLst/>
            </a:prstGeom>
            <a:noFill/>
            <a:ln w="12700">
              <a:noFill/>
              <a:miter lim="800000"/>
              <a:headEnd/>
              <a:tailEnd/>
            </a:ln>
            <a:effectLst/>
          </p:spPr>
          <p:txBody>
            <a:bodyPr wrap="none" anchor="ctr">
              <a:spAutoFit/>
            </a:bodyPr>
            <a:lstStyle/>
            <a:p>
              <a:pPr algn="ctr"/>
              <a:r>
                <a:rPr lang="en-US" sz="1600" b="1" i="1">
                  <a:latin typeface="Times New Roman" pitchFamily="18" charset="0"/>
                </a:rPr>
                <a:t>Industry Sectors</a:t>
              </a:r>
            </a:p>
          </p:txBody>
        </p:sp>
      </p:grpSp>
      <p:sp>
        <p:nvSpPr>
          <p:cNvPr id="135263" name="Rectangle 95"/>
          <p:cNvSpPr>
            <a:spLocks noChangeArrowheads="1"/>
          </p:cNvSpPr>
          <p:nvPr/>
        </p:nvSpPr>
        <p:spPr bwMode="auto">
          <a:xfrm>
            <a:off x="0" y="1897063"/>
            <a:ext cx="1365250" cy="541337"/>
          </a:xfrm>
          <a:prstGeom prst="rect">
            <a:avLst/>
          </a:prstGeom>
          <a:solidFill>
            <a:srgbClr val="DDDDDD"/>
          </a:solidFill>
          <a:ln w="12700">
            <a:noFill/>
            <a:miter lim="800000"/>
            <a:headEnd/>
            <a:tailEnd/>
          </a:ln>
          <a:effectLst/>
        </p:spPr>
        <p:txBody>
          <a:bodyPr anchor="ctr">
            <a:spAutoFit/>
          </a:bodyPr>
          <a:lstStyle/>
          <a:p>
            <a:endParaRPr lang="en-US"/>
          </a:p>
        </p:txBody>
      </p:sp>
      <p:sp>
        <p:nvSpPr>
          <p:cNvPr id="135264" name="Text Box 96"/>
          <p:cNvSpPr txBox="1">
            <a:spLocks noChangeArrowheads="1"/>
          </p:cNvSpPr>
          <p:nvPr/>
        </p:nvSpPr>
        <p:spPr bwMode="auto">
          <a:xfrm>
            <a:off x="125413" y="1733550"/>
            <a:ext cx="1112837" cy="825500"/>
          </a:xfrm>
          <a:prstGeom prst="rect">
            <a:avLst/>
          </a:prstGeom>
          <a:noFill/>
          <a:ln w="12700">
            <a:noFill/>
            <a:miter lim="800000"/>
            <a:headEnd/>
            <a:tailEnd/>
          </a:ln>
          <a:effectLst/>
        </p:spPr>
        <p:txBody>
          <a:bodyPr wrap="none" anchor="ctr">
            <a:spAutoFit/>
          </a:bodyPr>
          <a:lstStyle/>
          <a:p>
            <a:pPr algn="ctr"/>
            <a:r>
              <a:rPr lang="en-US" sz="1600" b="1" i="1">
                <a:latin typeface="Times New Roman" pitchFamily="18" charset="0"/>
              </a:rPr>
              <a:t>Tailwind</a:t>
            </a:r>
          </a:p>
          <a:p>
            <a:pPr algn="ctr"/>
            <a:r>
              <a:rPr lang="en-US" sz="1600" b="1" i="1">
                <a:latin typeface="Times New Roman" pitchFamily="18" charset="0"/>
              </a:rPr>
              <a:t>Investment</a:t>
            </a:r>
          </a:p>
          <a:p>
            <a:pPr algn="ctr"/>
            <a:r>
              <a:rPr lang="en-US" sz="1600" b="1" i="1">
                <a:latin typeface="Times New Roman" pitchFamily="18" charset="0"/>
              </a:rPr>
              <a:t>Themes</a:t>
            </a:r>
          </a:p>
        </p:txBody>
      </p:sp>
      <p:sp>
        <p:nvSpPr>
          <p:cNvPr id="135265" name="Text Box 97"/>
          <p:cNvSpPr txBox="1">
            <a:spLocks noChangeArrowheads="1"/>
          </p:cNvSpPr>
          <p:nvPr/>
        </p:nvSpPr>
        <p:spPr bwMode="auto">
          <a:xfrm>
            <a:off x="257175" y="3132138"/>
            <a:ext cx="863600" cy="336550"/>
          </a:xfrm>
          <a:prstGeom prst="rect">
            <a:avLst/>
          </a:prstGeom>
          <a:noFill/>
          <a:ln w="12700">
            <a:noFill/>
            <a:miter lim="800000"/>
            <a:headEnd/>
            <a:tailEnd/>
          </a:ln>
          <a:effectLst/>
        </p:spPr>
        <p:txBody>
          <a:bodyPr wrap="none" anchor="ctr">
            <a:spAutoFit/>
          </a:bodyPr>
          <a:lstStyle/>
          <a:p>
            <a:pPr algn="ctr"/>
            <a:r>
              <a:rPr lang="en-US" sz="1600" b="1" i="1">
                <a:solidFill>
                  <a:schemeClr val="bg2"/>
                </a:solidFill>
                <a:latin typeface="Times New Roman" pitchFamily="18" charset="0"/>
              </a:rPr>
              <a:t>Internet</a:t>
            </a:r>
          </a:p>
        </p:txBody>
      </p:sp>
      <p:sp>
        <p:nvSpPr>
          <p:cNvPr id="135266" name="Rectangle 98"/>
          <p:cNvSpPr>
            <a:spLocks noChangeArrowheads="1"/>
          </p:cNvSpPr>
          <p:nvPr/>
        </p:nvSpPr>
        <p:spPr bwMode="auto">
          <a:xfrm>
            <a:off x="1536700" y="3040063"/>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67" name="Rectangle 99"/>
          <p:cNvSpPr>
            <a:spLocks noChangeArrowheads="1"/>
          </p:cNvSpPr>
          <p:nvPr/>
        </p:nvSpPr>
        <p:spPr bwMode="auto">
          <a:xfrm>
            <a:off x="2844800" y="3040063"/>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68" name="Rectangle 100"/>
          <p:cNvSpPr>
            <a:spLocks noChangeArrowheads="1"/>
          </p:cNvSpPr>
          <p:nvPr/>
        </p:nvSpPr>
        <p:spPr bwMode="auto">
          <a:xfrm>
            <a:off x="4141788" y="3035300"/>
            <a:ext cx="1076325" cy="442913"/>
          </a:xfrm>
          <a:prstGeom prst="rect">
            <a:avLst/>
          </a:prstGeom>
          <a:noFill/>
          <a:ln w="12700">
            <a:solidFill>
              <a:schemeClr val="tx1"/>
            </a:solidFill>
            <a:miter lim="800000"/>
            <a:headEnd/>
            <a:tailEnd/>
          </a:ln>
          <a:effectLst/>
        </p:spPr>
        <p:txBody>
          <a:bodyPr anchor="ctr">
            <a:spAutoFit/>
          </a:bodyPr>
          <a:lstStyle/>
          <a:p>
            <a:endParaRPr lang="en-US"/>
          </a:p>
        </p:txBody>
      </p:sp>
      <p:sp>
        <p:nvSpPr>
          <p:cNvPr id="135269" name="Text Box 101"/>
          <p:cNvSpPr txBox="1">
            <a:spLocks noChangeArrowheads="1"/>
          </p:cNvSpPr>
          <p:nvPr/>
        </p:nvSpPr>
        <p:spPr bwMode="auto">
          <a:xfrm>
            <a:off x="1517650" y="3065463"/>
            <a:ext cx="1111250" cy="457200"/>
          </a:xfrm>
          <a:prstGeom prst="rect">
            <a:avLst/>
          </a:prstGeom>
          <a:noFill/>
          <a:ln w="12700">
            <a:noFill/>
            <a:miter lim="800000"/>
            <a:headEnd/>
            <a:tailEnd/>
          </a:ln>
          <a:effectLst/>
        </p:spPr>
        <p:txBody>
          <a:bodyPr wrap="none" anchor="ctr">
            <a:spAutoFit/>
          </a:bodyPr>
          <a:lstStyle/>
          <a:p>
            <a:pPr algn="ctr"/>
            <a:r>
              <a:rPr lang="en-US" sz="1200" b="1">
                <a:solidFill>
                  <a:schemeClr val="bg2"/>
                </a:solidFill>
                <a:latin typeface="Times New Roman" pitchFamily="18" charset="0"/>
              </a:rPr>
              <a:t>Web Software</a:t>
            </a:r>
          </a:p>
          <a:p>
            <a:pPr algn="ctr"/>
            <a:r>
              <a:rPr lang="en-US" sz="1200" b="1">
                <a:solidFill>
                  <a:schemeClr val="bg2"/>
                </a:solidFill>
                <a:latin typeface="Times New Roman" pitchFamily="18" charset="0"/>
              </a:rPr>
              <a:t>Applications</a:t>
            </a:r>
          </a:p>
        </p:txBody>
      </p:sp>
      <p:sp>
        <p:nvSpPr>
          <p:cNvPr id="135270" name="Text Box 102"/>
          <p:cNvSpPr txBox="1">
            <a:spLocks noChangeArrowheads="1"/>
          </p:cNvSpPr>
          <p:nvPr/>
        </p:nvSpPr>
        <p:spPr bwMode="auto">
          <a:xfrm>
            <a:off x="2932113" y="2943225"/>
            <a:ext cx="893762" cy="639763"/>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Web</a:t>
            </a:r>
          </a:p>
          <a:p>
            <a:pPr algn="ctr"/>
            <a:r>
              <a:rPr lang="en-US" sz="1200" b="1">
                <a:latin typeface="Times New Roman" pitchFamily="18" charset="0"/>
              </a:rPr>
              <a:t>Consulting</a:t>
            </a:r>
          </a:p>
          <a:p>
            <a:pPr algn="ctr"/>
            <a:r>
              <a:rPr lang="en-US" sz="1200" b="1">
                <a:latin typeface="Times New Roman" pitchFamily="18" charset="0"/>
              </a:rPr>
              <a:t>Services</a:t>
            </a:r>
          </a:p>
        </p:txBody>
      </p:sp>
      <p:sp>
        <p:nvSpPr>
          <p:cNvPr id="135271" name="Text Box 103"/>
          <p:cNvSpPr txBox="1">
            <a:spLocks noChangeArrowheads="1"/>
          </p:cNvSpPr>
          <p:nvPr/>
        </p:nvSpPr>
        <p:spPr bwMode="auto">
          <a:xfrm>
            <a:off x="4043363" y="3003550"/>
            <a:ext cx="1260475" cy="482600"/>
          </a:xfrm>
          <a:prstGeom prst="rect">
            <a:avLst/>
          </a:prstGeom>
          <a:noFill/>
          <a:ln w="12700">
            <a:noFill/>
            <a:miter lim="800000"/>
            <a:headEnd/>
            <a:tailEnd/>
          </a:ln>
          <a:effectLst/>
        </p:spPr>
        <p:txBody>
          <a:bodyPr anchor="ctr"/>
          <a:lstStyle/>
          <a:p>
            <a:pPr algn="ctr"/>
            <a:r>
              <a:rPr lang="en-US" sz="1200" b="1">
                <a:latin typeface="Times New Roman" pitchFamily="18" charset="0"/>
              </a:rPr>
              <a:t>E-Retailing</a:t>
            </a:r>
          </a:p>
          <a:p>
            <a:pPr algn="ctr"/>
            <a:r>
              <a:rPr lang="en-US" sz="1200" b="1">
                <a:latin typeface="Times New Roman" pitchFamily="18" charset="0"/>
              </a:rPr>
              <a:t>and Consumer Services</a:t>
            </a:r>
          </a:p>
        </p:txBody>
      </p:sp>
      <p:sp>
        <p:nvSpPr>
          <p:cNvPr id="135272" name="Rectangle 104"/>
          <p:cNvSpPr>
            <a:spLocks noChangeArrowheads="1"/>
          </p:cNvSpPr>
          <p:nvPr/>
        </p:nvSpPr>
        <p:spPr bwMode="auto">
          <a:xfrm>
            <a:off x="0" y="3979863"/>
            <a:ext cx="8763000" cy="541337"/>
          </a:xfrm>
          <a:prstGeom prst="rect">
            <a:avLst/>
          </a:prstGeom>
          <a:gradFill rotWithShape="0">
            <a:gsLst>
              <a:gs pos="0">
                <a:srgbClr val="005528"/>
              </a:gs>
              <a:gs pos="100000">
                <a:srgbClr val="005528">
                  <a:gamma/>
                  <a:tint val="0"/>
                  <a:invGamma/>
                </a:srgbClr>
              </a:gs>
            </a:gsLst>
            <a:lin ang="0" scaled="1"/>
          </a:gradFill>
          <a:ln w="12700">
            <a:noFill/>
            <a:miter lim="800000"/>
            <a:headEnd/>
            <a:tailEnd/>
          </a:ln>
          <a:effectLst/>
        </p:spPr>
        <p:txBody>
          <a:bodyPr anchor="ctr">
            <a:spAutoFit/>
          </a:bodyPr>
          <a:lstStyle/>
          <a:p>
            <a:endParaRPr lang="en-US"/>
          </a:p>
        </p:txBody>
      </p:sp>
      <p:sp>
        <p:nvSpPr>
          <p:cNvPr id="135273" name="Text Box 105"/>
          <p:cNvSpPr txBox="1">
            <a:spLocks noChangeArrowheads="1"/>
          </p:cNvSpPr>
          <p:nvPr/>
        </p:nvSpPr>
        <p:spPr bwMode="auto">
          <a:xfrm>
            <a:off x="60325" y="4198938"/>
            <a:ext cx="1235075" cy="336550"/>
          </a:xfrm>
          <a:prstGeom prst="rect">
            <a:avLst/>
          </a:prstGeom>
          <a:noFill/>
          <a:ln w="12700">
            <a:noFill/>
            <a:miter lim="800000"/>
            <a:headEnd/>
            <a:tailEnd/>
          </a:ln>
          <a:effectLst/>
        </p:spPr>
        <p:txBody>
          <a:bodyPr wrap="none" anchor="ctr">
            <a:spAutoFit/>
          </a:bodyPr>
          <a:lstStyle/>
          <a:p>
            <a:pPr algn="ctr"/>
            <a:r>
              <a:rPr lang="en-US" sz="1600" b="1" i="1">
                <a:solidFill>
                  <a:schemeClr val="bg2"/>
                </a:solidFill>
                <a:latin typeface="Times New Roman" pitchFamily="18" charset="0"/>
              </a:rPr>
              <a:t>Outsourcing</a:t>
            </a:r>
          </a:p>
        </p:txBody>
      </p:sp>
      <p:sp>
        <p:nvSpPr>
          <p:cNvPr id="135274" name="Rectangle 106"/>
          <p:cNvSpPr>
            <a:spLocks noChangeArrowheads="1"/>
          </p:cNvSpPr>
          <p:nvPr/>
        </p:nvSpPr>
        <p:spPr bwMode="auto">
          <a:xfrm>
            <a:off x="1536700" y="4030663"/>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75" name="Rectangle 107"/>
          <p:cNvSpPr>
            <a:spLocks noChangeArrowheads="1"/>
          </p:cNvSpPr>
          <p:nvPr/>
        </p:nvSpPr>
        <p:spPr bwMode="auto">
          <a:xfrm>
            <a:off x="2844800" y="4030663"/>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76" name="Rectangle 108"/>
          <p:cNvSpPr>
            <a:spLocks noChangeArrowheads="1"/>
          </p:cNvSpPr>
          <p:nvPr/>
        </p:nvSpPr>
        <p:spPr bwMode="auto">
          <a:xfrm>
            <a:off x="4156075" y="4030663"/>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77" name="Text Box 109"/>
          <p:cNvSpPr txBox="1">
            <a:spLocks noChangeArrowheads="1"/>
          </p:cNvSpPr>
          <p:nvPr/>
        </p:nvSpPr>
        <p:spPr bwMode="auto">
          <a:xfrm>
            <a:off x="2003425" y="4179888"/>
            <a:ext cx="184150" cy="274637"/>
          </a:xfrm>
          <a:prstGeom prst="rect">
            <a:avLst/>
          </a:prstGeom>
          <a:noFill/>
          <a:ln w="12700">
            <a:noFill/>
            <a:miter lim="800000"/>
            <a:headEnd/>
            <a:tailEnd/>
          </a:ln>
          <a:effectLst/>
        </p:spPr>
        <p:txBody>
          <a:bodyPr wrap="none" anchor="ctr">
            <a:spAutoFit/>
          </a:bodyPr>
          <a:lstStyle/>
          <a:p>
            <a:pPr algn="ctr"/>
            <a:endParaRPr lang="en-US" sz="1200" b="1">
              <a:latin typeface="Times New Roman" pitchFamily="18" charset="0"/>
            </a:endParaRPr>
          </a:p>
        </p:txBody>
      </p:sp>
      <p:sp>
        <p:nvSpPr>
          <p:cNvPr id="135278" name="Text Box 110"/>
          <p:cNvSpPr txBox="1">
            <a:spLocks noChangeArrowheads="1"/>
          </p:cNvSpPr>
          <p:nvPr/>
        </p:nvSpPr>
        <p:spPr bwMode="auto">
          <a:xfrm>
            <a:off x="3027363" y="4057650"/>
            <a:ext cx="719137" cy="457200"/>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Staffing</a:t>
            </a:r>
          </a:p>
          <a:p>
            <a:pPr algn="ctr"/>
            <a:r>
              <a:rPr lang="en-US" sz="1200" b="1">
                <a:latin typeface="Times New Roman" pitchFamily="18" charset="0"/>
              </a:rPr>
              <a:t>Services</a:t>
            </a:r>
          </a:p>
        </p:txBody>
      </p:sp>
      <p:sp>
        <p:nvSpPr>
          <p:cNvPr id="135279" name="Text Box 111"/>
          <p:cNvSpPr txBox="1">
            <a:spLocks noChangeArrowheads="1"/>
          </p:cNvSpPr>
          <p:nvPr/>
        </p:nvSpPr>
        <p:spPr bwMode="auto">
          <a:xfrm>
            <a:off x="4175125" y="4056063"/>
            <a:ext cx="1039813" cy="457200"/>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Sales</a:t>
            </a:r>
          </a:p>
          <a:p>
            <a:pPr algn="ctr"/>
            <a:r>
              <a:rPr lang="en-US" sz="1200" b="1">
                <a:latin typeface="Times New Roman" pitchFamily="18" charset="0"/>
              </a:rPr>
              <a:t>Management</a:t>
            </a:r>
          </a:p>
        </p:txBody>
      </p:sp>
      <p:sp>
        <p:nvSpPr>
          <p:cNvPr id="135280" name="Rectangle 112"/>
          <p:cNvSpPr>
            <a:spLocks noChangeArrowheads="1"/>
          </p:cNvSpPr>
          <p:nvPr/>
        </p:nvSpPr>
        <p:spPr bwMode="auto">
          <a:xfrm>
            <a:off x="0" y="4995863"/>
            <a:ext cx="8763000" cy="541337"/>
          </a:xfrm>
          <a:prstGeom prst="rect">
            <a:avLst/>
          </a:prstGeom>
          <a:gradFill rotWithShape="0">
            <a:gsLst>
              <a:gs pos="0">
                <a:srgbClr val="800000"/>
              </a:gs>
              <a:gs pos="100000">
                <a:srgbClr val="800000">
                  <a:gamma/>
                  <a:tint val="0"/>
                  <a:invGamma/>
                </a:srgbClr>
              </a:gs>
            </a:gsLst>
            <a:lin ang="0" scaled="1"/>
          </a:gradFill>
          <a:ln w="12700">
            <a:noFill/>
            <a:miter lim="800000"/>
            <a:headEnd/>
            <a:tailEnd/>
          </a:ln>
          <a:effectLst/>
        </p:spPr>
        <p:txBody>
          <a:bodyPr anchor="ctr">
            <a:spAutoFit/>
          </a:bodyPr>
          <a:lstStyle/>
          <a:p>
            <a:endParaRPr lang="en-US"/>
          </a:p>
        </p:txBody>
      </p:sp>
      <p:sp>
        <p:nvSpPr>
          <p:cNvPr id="135281" name="Text Box 113"/>
          <p:cNvSpPr txBox="1">
            <a:spLocks noChangeArrowheads="1"/>
          </p:cNvSpPr>
          <p:nvPr/>
        </p:nvSpPr>
        <p:spPr bwMode="auto">
          <a:xfrm>
            <a:off x="-4763" y="5189538"/>
            <a:ext cx="1360488" cy="336550"/>
          </a:xfrm>
          <a:prstGeom prst="rect">
            <a:avLst/>
          </a:prstGeom>
          <a:noFill/>
          <a:ln w="12700">
            <a:noFill/>
            <a:miter lim="800000"/>
            <a:headEnd/>
            <a:tailEnd/>
          </a:ln>
          <a:effectLst/>
        </p:spPr>
        <p:txBody>
          <a:bodyPr wrap="none" anchor="ctr">
            <a:spAutoFit/>
          </a:bodyPr>
          <a:lstStyle/>
          <a:p>
            <a:pPr algn="ctr"/>
            <a:r>
              <a:rPr lang="en-US" sz="1600" b="1" i="1">
                <a:solidFill>
                  <a:schemeClr val="bg2"/>
                </a:solidFill>
                <a:latin typeface="Times New Roman" pitchFamily="18" charset="0"/>
              </a:rPr>
              <a:t>Consolidation</a:t>
            </a:r>
          </a:p>
        </p:txBody>
      </p:sp>
      <p:sp>
        <p:nvSpPr>
          <p:cNvPr id="135282" name="Rectangle 114"/>
          <p:cNvSpPr>
            <a:spLocks noChangeArrowheads="1"/>
          </p:cNvSpPr>
          <p:nvPr/>
        </p:nvSpPr>
        <p:spPr bwMode="auto">
          <a:xfrm>
            <a:off x="1536700" y="5068888"/>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83" name="Rectangle 115"/>
          <p:cNvSpPr>
            <a:spLocks noChangeArrowheads="1"/>
          </p:cNvSpPr>
          <p:nvPr/>
        </p:nvSpPr>
        <p:spPr bwMode="auto">
          <a:xfrm>
            <a:off x="2844800" y="5068888"/>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84" name="Rectangle 116"/>
          <p:cNvSpPr>
            <a:spLocks noChangeArrowheads="1"/>
          </p:cNvSpPr>
          <p:nvPr/>
        </p:nvSpPr>
        <p:spPr bwMode="auto">
          <a:xfrm>
            <a:off x="4156075" y="5068888"/>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85" name="Text Box 117"/>
          <p:cNvSpPr txBox="1">
            <a:spLocks noChangeArrowheads="1"/>
          </p:cNvSpPr>
          <p:nvPr/>
        </p:nvSpPr>
        <p:spPr bwMode="auto">
          <a:xfrm>
            <a:off x="1620838" y="5094288"/>
            <a:ext cx="920750" cy="457200"/>
          </a:xfrm>
          <a:prstGeom prst="rect">
            <a:avLst/>
          </a:prstGeom>
          <a:noFill/>
          <a:ln w="12700">
            <a:noFill/>
            <a:miter lim="800000"/>
            <a:headEnd/>
            <a:tailEnd/>
          </a:ln>
          <a:effectLst/>
        </p:spPr>
        <p:txBody>
          <a:bodyPr wrap="none" anchor="ctr">
            <a:spAutoFit/>
          </a:bodyPr>
          <a:lstStyle/>
          <a:p>
            <a:pPr algn="ctr"/>
            <a:r>
              <a:rPr lang="en-US" sz="1200" b="1">
                <a:solidFill>
                  <a:schemeClr val="bg2"/>
                </a:solidFill>
                <a:latin typeface="Times New Roman" pitchFamily="18" charset="0"/>
              </a:rPr>
              <a:t>Voice/Data</a:t>
            </a:r>
          </a:p>
          <a:p>
            <a:pPr algn="ctr"/>
            <a:r>
              <a:rPr lang="en-US" sz="1200" b="1">
                <a:solidFill>
                  <a:schemeClr val="bg2"/>
                </a:solidFill>
                <a:latin typeface="Times New Roman" pitchFamily="18" charset="0"/>
              </a:rPr>
              <a:t>Integration</a:t>
            </a:r>
          </a:p>
        </p:txBody>
      </p:sp>
      <p:sp>
        <p:nvSpPr>
          <p:cNvPr id="135286" name="Text Box 118"/>
          <p:cNvSpPr txBox="1">
            <a:spLocks noChangeArrowheads="1"/>
          </p:cNvSpPr>
          <p:nvPr/>
        </p:nvSpPr>
        <p:spPr bwMode="auto">
          <a:xfrm>
            <a:off x="3011488" y="4973638"/>
            <a:ext cx="762000" cy="639762"/>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Service</a:t>
            </a:r>
          </a:p>
          <a:p>
            <a:pPr algn="ctr"/>
            <a:r>
              <a:rPr lang="en-US" sz="1200" b="1">
                <a:latin typeface="Times New Roman" pitchFamily="18" charset="0"/>
              </a:rPr>
              <a:t>Provider</a:t>
            </a:r>
          </a:p>
          <a:p>
            <a:pPr algn="ctr"/>
            <a:r>
              <a:rPr lang="en-US" sz="1200" b="1">
                <a:latin typeface="Times New Roman" pitchFamily="18" charset="0"/>
              </a:rPr>
              <a:t>Roll-Ups</a:t>
            </a:r>
          </a:p>
        </p:txBody>
      </p:sp>
      <p:sp>
        <p:nvSpPr>
          <p:cNvPr id="135287" name="Text Box 119"/>
          <p:cNvSpPr txBox="1">
            <a:spLocks noChangeArrowheads="1"/>
          </p:cNvSpPr>
          <p:nvPr/>
        </p:nvSpPr>
        <p:spPr bwMode="auto">
          <a:xfrm>
            <a:off x="4621213" y="5218113"/>
            <a:ext cx="184150" cy="274637"/>
          </a:xfrm>
          <a:prstGeom prst="rect">
            <a:avLst/>
          </a:prstGeom>
          <a:noFill/>
          <a:ln w="12700">
            <a:noFill/>
            <a:miter lim="800000"/>
            <a:headEnd/>
            <a:tailEnd/>
          </a:ln>
          <a:effectLst/>
        </p:spPr>
        <p:txBody>
          <a:bodyPr wrap="none" anchor="ctr">
            <a:spAutoFit/>
          </a:bodyPr>
          <a:lstStyle/>
          <a:p>
            <a:pPr algn="ctr"/>
            <a:endParaRPr lang="en-US" sz="1200" b="1">
              <a:latin typeface="Times New Roman" pitchFamily="18" charset="0"/>
            </a:endParaRPr>
          </a:p>
        </p:txBody>
      </p:sp>
      <p:sp>
        <p:nvSpPr>
          <p:cNvPr id="135288" name="Rectangle 120"/>
          <p:cNvSpPr>
            <a:spLocks noChangeArrowheads="1"/>
          </p:cNvSpPr>
          <p:nvPr/>
        </p:nvSpPr>
        <p:spPr bwMode="auto">
          <a:xfrm>
            <a:off x="0" y="6011863"/>
            <a:ext cx="8763000" cy="541337"/>
          </a:xfrm>
          <a:prstGeom prst="rect">
            <a:avLst/>
          </a:prstGeom>
          <a:gradFill rotWithShape="0">
            <a:gsLst>
              <a:gs pos="0">
                <a:srgbClr val="800080"/>
              </a:gs>
              <a:gs pos="100000">
                <a:srgbClr val="800080">
                  <a:gamma/>
                  <a:tint val="0"/>
                  <a:invGamma/>
                </a:srgbClr>
              </a:gs>
            </a:gsLst>
            <a:lin ang="0" scaled="1"/>
          </a:gradFill>
          <a:ln w="12700">
            <a:noFill/>
            <a:miter lim="800000"/>
            <a:headEnd/>
            <a:tailEnd/>
          </a:ln>
          <a:effectLst/>
        </p:spPr>
        <p:txBody>
          <a:bodyPr anchor="ctr">
            <a:spAutoFit/>
          </a:bodyPr>
          <a:lstStyle/>
          <a:p>
            <a:endParaRPr lang="en-US"/>
          </a:p>
        </p:txBody>
      </p:sp>
      <p:sp>
        <p:nvSpPr>
          <p:cNvPr id="135289" name="Text Box 121"/>
          <p:cNvSpPr txBox="1">
            <a:spLocks noChangeArrowheads="1"/>
          </p:cNvSpPr>
          <p:nvPr/>
        </p:nvSpPr>
        <p:spPr bwMode="auto">
          <a:xfrm>
            <a:off x="-28575" y="6180138"/>
            <a:ext cx="1404938" cy="336550"/>
          </a:xfrm>
          <a:prstGeom prst="rect">
            <a:avLst/>
          </a:prstGeom>
          <a:noFill/>
          <a:ln w="12700">
            <a:noFill/>
            <a:miter lim="800000"/>
            <a:headEnd/>
            <a:tailEnd/>
          </a:ln>
          <a:effectLst/>
        </p:spPr>
        <p:txBody>
          <a:bodyPr wrap="none" anchor="ctr">
            <a:spAutoFit/>
          </a:bodyPr>
          <a:lstStyle/>
          <a:p>
            <a:pPr algn="ctr"/>
            <a:r>
              <a:rPr lang="en-US" sz="1600" b="1" i="1">
                <a:solidFill>
                  <a:schemeClr val="bg2"/>
                </a:solidFill>
                <a:latin typeface="Times New Roman" pitchFamily="18" charset="0"/>
              </a:rPr>
              <a:t>Demographics</a:t>
            </a:r>
          </a:p>
        </p:txBody>
      </p:sp>
      <p:sp>
        <p:nvSpPr>
          <p:cNvPr id="135290" name="Rectangle 122"/>
          <p:cNvSpPr>
            <a:spLocks noChangeArrowheads="1"/>
          </p:cNvSpPr>
          <p:nvPr/>
        </p:nvSpPr>
        <p:spPr bwMode="auto">
          <a:xfrm>
            <a:off x="1536700" y="6088063"/>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91" name="Rectangle 123"/>
          <p:cNvSpPr>
            <a:spLocks noChangeArrowheads="1"/>
          </p:cNvSpPr>
          <p:nvPr/>
        </p:nvSpPr>
        <p:spPr bwMode="auto">
          <a:xfrm>
            <a:off x="2844800" y="6088063"/>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92" name="Rectangle 124"/>
          <p:cNvSpPr>
            <a:spLocks noChangeArrowheads="1"/>
          </p:cNvSpPr>
          <p:nvPr/>
        </p:nvSpPr>
        <p:spPr bwMode="auto">
          <a:xfrm>
            <a:off x="4156075" y="6088063"/>
            <a:ext cx="1076325" cy="442912"/>
          </a:xfrm>
          <a:prstGeom prst="rect">
            <a:avLst/>
          </a:prstGeom>
          <a:noFill/>
          <a:ln w="12700">
            <a:solidFill>
              <a:schemeClr val="tx1"/>
            </a:solidFill>
            <a:miter lim="800000"/>
            <a:headEnd/>
            <a:tailEnd/>
          </a:ln>
          <a:effectLst/>
        </p:spPr>
        <p:txBody>
          <a:bodyPr anchor="ctr">
            <a:spAutoFit/>
          </a:bodyPr>
          <a:lstStyle/>
          <a:p>
            <a:endParaRPr lang="en-US"/>
          </a:p>
        </p:txBody>
      </p:sp>
      <p:sp>
        <p:nvSpPr>
          <p:cNvPr id="135293" name="Text Box 125"/>
          <p:cNvSpPr txBox="1">
            <a:spLocks noChangeArrowheads="1"/>
          </p:cNvSpPr>
          <p:nvPr/>
        </p:nvSpPr>
        <p:spPr bwMode="auto">
          <a:xfrm>
            <a:off x="1617663" y="6113463"/>
            <a:ext cx="928687" cy="457200"/>
          </a:xfrm>
          <a:prstGeom prst="rect">
            <a:avLst/>
          </a:prstGeom>
          <a:noFill/>
          <a:ln w="12700">
            <a:noFill/>
            <a:miter lim="800000"/>
            <a:headEnd/>
            <a:tailEnd/>
          </a:ln>
          <a:effectLst/>
        </p:spPr>
        <p:txBody>
          <a:bodyPr wrap="none" anchor="ctr">
            <a:spAutoFit/>
          </a:bodyPr>
          <a:lstStyle/>
          <a:p>
            <a:pPr algn="ctr"/>
            <a:r>
              <a:rPr lang="en-US" sz="1200" b="1">
                <a:solidFill>
                  <a:schemeClr val="bg2"/>
                </a:solidFill>
                <a:latin typeface="Times New Roman" pitchFamily="18" charset="0"/>
              </a:rPr>
              <a:t>Web-Based</a:t>
            </a:r>
          </a:p>
          <a:p>
            <a:pPr algn="ctr"/>
            <a:r>
              <a:rPr lang="en-US" sz="1200" b="1">
                <a:solidFill>
                  <a:schemeClr val="bg2"/>
                </a:solidFill>
                <a:latin typeface="Times New Roman" pitchFamily="18" charset="0"/>
              </a:rPr>
              <a:t>Services</a:t>
            </a:r>
          </a:p>
        </p:txBody>
      </p:sp>
      <p:sp>
        <p:nvSpPr>
          <p:cNvPr id="135294" name="Text Box 126"/>
          <p:cNvSpPr txBox="1">
            <a:spLocks noChangeArrowheads="1"/>
          </p:cNvSpPr>
          <p:nvPr/>
        </p:nvSpPr>
        <p:spPr bwMode="auto">
          <a:xfrm>
            <a:off x="2957513" y="6238875"/>
            <a:ext cx="852487" cy="274638"/>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Education</a:t>
            </a:r>
          </a:p>
        </p:txBody>
      </p:sp>
      <p:sp>
        <p:nvSpPr>
          <p:cNvPr id="135295" name="Text Box 127"/>
          <p:cNvSpPr txBox="1">
            <a:spLocks noChangeArrowheads="1"/>
          </p:cNvSpPr>
          <p:nvPr/>
        </p:nvSpPr>
        <p:spPr bwMode="auto">
          <a:xfrm>
            <a:off x="4248150" y="6113463"/>
            <a:ext cx="904875" cy="457200"/>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Travel &amp;</a:t>
            </a:r>
          </a:p>
          <a:p>
            <a:pPr algn="ctr"/>
            <a:r>
              <a:rPr lang="en-US" sz="1200" b="1">
                <a:latin typeface="Times New Roman" pitchFamily="18" charset="0"/>
              </a:rPr>
              <a:t>Hospitality</a:t>
            </a:r>
          </a:p>
        </p:txBody>
      </p:sp>
      <p:sp>
        <p:nvSpPr>
          <p:cNvPr id="135296" name="Text Box 128"/>
          <p:cNvSpPr txBox="1">
            <a:spLocks noChangeArrowheads="1"/>
          </p:cNvSpPr>
          <p:nvPr/>
        </p:nvSpPr>
        <p:spPr bwMode="auto">
          <a:xfrm>
            <a:off x="1498600" y="4025900"/>
            <a:ext cx="1174750" cy="457200"/>
          </a:xfrm>
          <a:prstGeom prst="rect">
            <a:avLst/>
          </a:prstGeom>
          <a:noFill/>
          <a:ln w="12700">
            <a:noFill/>
            <a:miter lim="800000"/>
            <a:headEnd/>
            <a:tailEnd/>
          </a:ln>
          <a:effectLst/>
        </p:spPr>
        <p:txBody>
          <a:bodyPr wrap="none" anchor="ctr">
            <a:spAutoFit/>
          </a:bodyPr>
          <a:lstStyle/>
          <a:p>
            <a:pPr algn="ctr"/>
            <a:r>
              <a:rPr lang="en-US" sz="1200" b="1">
                <a:solidFill>
                  <a:schemeClr val="bg2"/>
                </a:solidFill>
                <a:latin typeface="Times New Roman" pitchFamily="18" charset="0"/>
              </a:rPr>
              <a:t>Contract</a:t>
            </a:r>
          </a:p>
          <a:p>
            <a:pPr algn="ctr"/>
            <a:r>
              <a:rPr lang="en-US" sz="1200" b="1">
                <a:solidFill>
                  <a:schemeClr val="bg2"/>
                </a:solidFill>
                <a:latin typeface="Times New Roman" pitchFamily="18" charset="0"/>
              </a:rPr>
              <a:t>Manufacturing</a:t>
            </a:r>
          </a:p>
        </p:txBody>
      </p:sp>
      <p:sp>
        <p:nvSpPr>
          <p:cNvPr id="135297" name="Text Box 129"/>
          <p:cNvSpPr txBox="1">
            <a:spLocks noChangeArrowheads="1"/>
          </p:cNvSpPr>
          <p:nvPr/>
        </p:nvSpPr>
        <p:spPr bwMode="auto">
          <a:xfrm>
            <a:off x="4129088" y="5092700"/>
            <a:ext cx="1147762" cy="457200"/>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Brand</a:t>
            </a:r>
          </a:p>
          <a:p>
            <a:pPr algn="ctr"/>
            <a:r>
              <a:rPr lang="en-US" sz="1200" b="1">
                <a:latin typeface="Times New Roman" pitchFamily="18" charset="0"/>
              </a:rPr>
              <a:t>Consolidations</a:t>
            </a:r>
          </a:p>
        </p:txBody>
      </p:sp>
      <p:grpSp>
        <p:nvGrpSpPr>
          <p:cNvPr id="135298" name="Group 130"/>
          <p:cNvGrpSpPr>
            <a:grpSpLocks/>
          </p:cNvGrpSpPr>
          <p:nvPr/>
        </p:nvGrpSpPr>
        <p:grpSpPr bwMode="auto">
          <a:xfrm>
            <a:off x="7999413" y="1897063"/>
            <a:ext cx="1079500" cy="3149600"/>
            <a:chOff x="3632" y="1296"/>
            <a:chExt cx="721" cy="3072"/>
          </a:xfrm>
        </p:grpSpPr>
        <p:sp>
          <p:nvSpPr>
            <p:cNvPr id="135299" name="Rectangle 131"/>
            <p:cNvSpPr>
              <a:spLocks noChangeArrowheads="1"/>
            </p:cNvSpPr>
            <p:nvPr/>
          </p:nvSpPr>
          <p:spPr bwMode="auto">
            <a:xfrm>
              <a:off x="3632" y="1296"/>
              <a:ext cx="721" cy="528"/>
            </a:xfrm>
            <a:prstGeom prst="rect">
              <a:avLst/>
            </a:prstGeom>
            <a:noFill/>
            <a:ln w="12700">
              <a:solidFill>
                <a:schemeClr val="tx1"/>
              </a:solidFill>
              <a:miter lim="800000"/>
              <a:headEnd/>
              <a:tailEnd/>
            </a:ln>
            <a:effectLst/>
          </p:spPr>
          <p:txBody>
            <a:bodyPr anchor="ctr">
              <a:spAutoFit/>
            </a:bodyPr>
            <a:lstStyle/>
            <a:p>
              <a:endParaRPr lang="en-US"/>
            </a:p>
          </p:txBody>
        </p:sp>
        <p:sp>
          <p:nvSpPr>
            <p:cNvPr id="135300" name="Text Box 132"/>
            <p:cNvSpPr txBox="1">
              <a:spLocks noChangeArrowheads="1"/>
            </p:cNvSpPr>
            <p:nvPr/>
          </p:nvSpPr>
          <p:spPr bwMode="auto">
            <a:xfrm>
              <a:off x="3705" y="1313"/>
              <a:ext cx="575" cy="505"/>
            </a:xfrm>
            <a:prstGeom prst="rect">
              <a:avLst/>
            </a:prstGeom>
            <a:noFill/>
            <a:ln w="12700">
              <a:noFill/>
              <a:miter lim="800000"/>
              <a:headEnd/>
              <a:tailEnd/>
            </a:ln>
            <a:effectLst/>
          </p:spPr>
          <p:txBody>
            <a:bodyPr wrap="none" anchor="ctr">
              <a:spAutoFit/>
            </a:bodyPr>
            <a:lstStyle/>
            <a:p>
              <a:pPr algn="ctr"/>
              <a:r>
                <a:rPr lang="en-US" sz="1400" b="1">
                  <a:latin typeface="Times New Roman" pitchFamily="18" charset="0"/>
                </a:rPr>
                <a:t>Media &amp;</a:t>
              </a:r>
            </a:p>
            <a:p>
              <a:pPr algn="ctr"/>
              <a:r>
                <a:rPr lang="en-US" sz="1400" b="1">
                  <a:latin typeface="Times New Roman" pitchFamily="18" charset="0"/>
                </a:rPr>
                <a:t>Telecom</a:t>
              </a:r>
            </a:p>
          </p:txBody>
        </p:sp>
        <p:sp>
          <p:nvSpPr>
            <p:cNvPr id="135301" name="Rectangle 133"/>
            <p:cNvSpPr>
              <a:spLocks noChangeArrowheads="1"/>
            </p:cNvSpPr>
            <p:nvPr/>
          </p:nvSpPr>
          <p:spPr bwMode="auto">
            <a:xfrm>
              <a:off x="3633" y="2016"/>
              <a:ext cx="719"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02" name="Text Box 134"/>
            <p:cNvSpPr txBox="1">
              <a:spLocks noChangeArrowheads="1"/>
            </p:cNvSpPr>
            <p:nvPr/>
          </p:nvSpPr>
          <p:spPr bwMode="auto">
            <a:xfrm>
              <a:off x="3666" y="2078"/>
              <a:ext cx="654" cy="308"/>
            </a:xfrm>
            <a:prstGeom prst="rect">
              <a:avLst/>
            </a:prstGeom>
            <a:noFill/>
            <a:ln w="12700">
              <a:noFill/>
              <a:miter lim="800000"/>
              <a:headEnd/>
              <a:tailEnd/>
            </a:ln>
            <a:effectLst/>
          </p:spPr>
          <p:txBody>
            <a:bodyPr anchor="ctr"/>
            <a:lstStyle/>
            <a:p>
              <a:pPr algn="ctr"/>
              <a:r>
                <a:rPr lang="en-US" sz="1200" b="1">
                  <a:latin typeface="Times New Roman" pitchFamily="18" charset="0"/>
                </a:rPr>
                <a:t>New Media and Broadband</a:t>
              </a:r>
            </a:p>
          </p:txBody>
        </p:sp>
        <p:sp>
          <p:nvSpPr>
            <p:cNvPr id="135303" name="Rectangle 135"/>
            <p:cNvSpPr>
              <a:spLocks noChangeArrowheads="1"/>
            </p:cNvSpPr>
            <p:nvPr/>
          </p:nvSpPr>
          <p:spPr bwMode="auto">
            <a:xfrm>
              <a:off x="3633" y="2640"/>
              <a:ext cx="719"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04" name="Text Box 136"/>
            <p:cNvSpPr txBox="1">
              <a:spLocks noChangeArrowheads="1"/>
            </p:cNvSpPr>
            <p:nvPr/>
          </p:nvSpPr>
          <p:spPr bwMode="auto">
            <a:xfrm>
              <a:off x="3646" y="2628"/>
              <a:ext cx="694" cy="446"/>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Tower</a:t>
              </a:r>
            </a:p>
            <a:p>
              <a:pPr algn="ctr"/>
              <a:r>
                <a:rPr lang="en-US" sz="1200" b="1">
                  <a:latin typeface="Times New Roman" pitchFamily="18" charset="0"/>
                </a:rPr>
                <a:t>Management</a:t>
              </a:r>
            </a:p>
          </p:txBody>
        </p:sp>
        <p:sp>
          <p:nvSpPr>
            <p:cNvPr id="135305" name="Rectangle 137"/>
            <p:cNvSpPr>
              <a:spLocks noChangeArrowheads="1"/>
            </p:cNvSpPr>
            <p:nvPr/>
          </p:nvSpPr>
          <p:spPr bwMode="auto">
            <a:xfrm>
              <a:off x="3633" y="3294"/>
              <a:ext cx="719"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06" name="Text Box 138"/>
            <p:cNvSpPr txBox="1">
              <a:spLocks noChangeArrowheads="1"/>
            </p:cNvSpPr>
            <p:nvPr/>
          </p:nvSpPr>
          <p:spPr bwMode="auto">
            <a:xfrm>
              <a:off x="3770" y="3371"/>
              <a:ext cx="444" cy="268"/>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CLECs</a:t>
              </a:r>
            </a:p>
          </p:txBody>
        </p:sp>
        <p:sp>
          <p:nvSpPr>
            <p:cNvPr id="135307" name="Rectangle 139"/>
            <p:cNvSpPr>
              <a:spLocks noChangeArrowheads="1"/>
            </p:cNvSpPr>
            <p:nvPr/>
          </p:nvSpPr>
          <p:spPr bwMode="auto">
            <a:xfrm>
              <a:off x="3633" y="3936"/>
              <a:ext cx="719"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08" name="Text Box 140"/>
            <p:cNvSpPr txBox="1">
              <a:spLocks noChangeArrowheads="1"/>
            </p:cNvSpPr>
            <p:nvPr/>
          </p:nvSpPr>
          <p:spPr bwMode="auto">
            <a:xfrm>
              <a:off x="3675" y="4012"/>
              <a:ext cx="635" cy="268"/>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PCS ESMR</a:t>
              </a:r>
            </a:p>
          </p:txBody>
        </p:sp>
      </p:grpSp>
      <p:grpSp>
        <p:nvGrpSpPr>
          <p:cNvPr id="135309" name="Group 141"/>
          <p:cNvGrpSpPr>
            <a:grpSpLocks/>
          </p:cNvGrpSpPr>
          <p:nvPr/>
        </p:nvGrpSpPr>
        <p:grpSpPr bwMode="auto">
          <a:xfrm>
            <a:off x="5432425" y="1897063"/>
            <a:ext cx="2320925" cy="3151187"/>
            <a:chOff x="4454" y="1296"/>
            <a:chExt cx="1551" cy="3074"/>
          </a:xfrm>
        </p:grpSpPr>
        <p:sp>
          <p:nvSpPr>
            <p:cNvPr id="135310" name="Rectangle 142"/>
            <p:cNvSpPr>
              <a:spLocks noChangeArrowheads="1"/>
            </p:cNvSpPr>
            <p:nvPr/>
          </p:nvSpPr>
          <p:spPr bwMode="auto">
            <a:xfrm>
              <a:off x="4454" y="1296"/>
              <a:ext cx="720" cy="528"/>
            </a:xfrm>
            <a:prstGeom prst="rect">
              <a:avLst/>
            </a:prstGeom>
            <a:noFill/>
            <a:ln w="12700">
              <a:solidFill>
                <a:schemeClr val="tx1"/>
              </a:solidFill>
              <a:miter lim="800000"/>
              <a:headEnd/>
              <a:tailEnd/>
            </a:ln>
            <a:effectLst/>
          </p:spPr>
          <p:txBody>
            <a:bodyPr anchor="ctr">
              <a:spAutoFit/>
            </a:bodyPr>
            <a:lstStyle/>
            <a:p>
              <a:endParaRPr lang="en-US"/>
            </a:p>
          </p:txBody>
        </p:sp>
        <p:sp>
          <p:nvSpPr>
            <p:cNvPr id="135311" name="Rectangle 143"/>
            <p:cNvSpPr>
              <a:spLocks noChangeArrowheads="1"/>
            </p:cNvSpPr>
            <p:nvPr/>
          </p:nvSpPr>
          <p:spPr bwMode="auto">
            <a:xfrm>
              <a:off x="5280" y="1296"/>
              <a:ext cx="720" cy="528"/>
            </a:xfrm>
            <a:prstGeom prst="rect">
              <a:avLst/>
            </a:prstGeom>
            <a:noFill/>
            <a:ln w="12700">
              <a:solidFill>
                <a:schemeClr val="tx1"/>
              </a:solidFill>
              <a:miter lim="800000"/>
              <a:headEnd/>
              <a:tailEnd/>
            </a:ln>
            <a:effectLst/>
          </p:spPr>
          <p:txBody>
            <a:bodyPr anchor="ctr">
              <a:spAutoFit/>
            </a:bodyPr>
            <a:lstStyle/>
            <a:p>
              <a:endParaRPr lang="en-US"/>
            </a:p>
          </p:txBody>
        </p:sp>
        <p:sp>
          <p:nvSpPr>
            <p:cNvPr id="135312" name="Text Box 144"/>
            <p:cNvSpPr txBox="1">
              <a:spLocks noChangeArrowheads="1"/>
            </p:cNvSpPr>
            <p:nvPr/>
          </p:nvSpPr>
          <p:spPr bwMode="auto">
            <a:xfrm>
              <a:off x="4510" y="1313"/>
              <a:ext cx="597" cy="505"/>
            </a:xfrm>
            <a:prstGeom prst="rect">
              <a:avLst/>
            </a:prstGeom>
            <a:noFill/>
            <a:ln w="12700">
              <a:noFill/>
              <a:miter lim="800000"/>
              <a:headEnd/>
              <a:tailEnd/>
            </a:ln>
            <a:effectLst/>
          </p:spPr>
          <p:txBody>
            <a:bodyPr wrap="none" anchor="ctr">
              <a:spAutoFit/>
            </a:bodyPr>
            <a:lstStyle/>
            <a:p>
              <a:pPr algn="ctr"/>
              <a:r>
                <a:rPr lang="en-US" sz="1400" b="1">
                  <a:latin typeface="Times New Roman" pitchFamily="18" charset="0"/>
                </a:rPr>
                <a:t>Financial</a:t>
              </a:r>
            </a:p>
            <a:p>
              <a:pPr algn="ctr"/>
              <a:r>
                <a:rPr lang="en-US" sz="1400" b="1">
                  <a:latin typeface="Times New Roman" pitchFamily="18" charset="0"/>
                </a:rPr>
                <a:t>Services</a:t>
              </a:r>
            </a:p>
          </p:txBody>
        </p:sp>
        <p:sp>
          <p:nvSpPr>
            <p:cNvPr id="135313" name="Text Box 145"/>
            <p:cNvSpPr txBox="1">
              <a:spLocks noChangeArrowheads="1"/>
            </p:cNvSpPr>
            <p:nvPr/>
          </p:nvSpPr>
          <p:spPr bwMode="auto">
            <a:xfrm>
              <a:off x="5402" y="1313"/>
              <a:ext cx="466" cy="505"/>
            </a:xfrm>
            <a:prstGeom prst="rect">
              <a:avLst/>
            </a:prstGeom>
            <a:noFill/>
            <a:ln w="12700">
              <a:noFill/>
              <a:miter lim="800000"/>
              <a:headEnd/>
              <a:tailEnd/>
            </a:ln>
            <a:effectLst/>
          </p:spPr>
          <p:txBody>
            <a:bodyPr wrap="none" anchor="ctr">
              <a:spAutoFit/>
            </a:bodyPr>
            <a:lstStyle/>
            <a:p>
              <a:pPr algn="ctr"/>
              <a:r>
                <a:rPr lang="en-US" sz="1400" b="1">
                  <a:latin typeface="Times New Roman" pitchFamily="18" charset="0"/>
                </a:rPr>
                <a:t>Health</a:t>
              </a:r>
            </a:p>
            <a:p>
              <a:pPr algn="ctr"/>
              <a:r>
                <a:rPr lang="en-US" sz="1400" b="1">
                  <a:latin typeface="Times New Roman" pitchFamily="18" charset="0"/>
                </a:rPr>
                <a:t>Care</a:t>
              </a:r>
            </a:p>
          </p:txBody>
        </p:sp>
        <p:sp>
          <p:nvSpPr>
            <p:cNvPr id="135314" name="Rectangle 146"/>
            <p:cNvSpPr>
              <a:spLocks noChangeArrowheads="1"/>
            </p:cNvSpPr>
            <p:nvPr/>
          </p:nvSpPr>
          <p:spPr bwMode="auto">
            <a:xfrm>
              <a:off x="4460" y="2016"/>
              <a:ext cx="719"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15" name="Rectangle 147"/>
            <p:cNvSpPr>
              <a:spLocks noChangeArrowheads="1"/>
            </p:cNvSpPr>
            <p:nvPr/>
          </p:nvSpPr>
          <p:spPr bwMode="auto">
            <a:xfrm>
              <a:off x="5285" y="2016"/>
              <a:ext cx="720"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16" name="Text Box 148"/>
            <p:cNvSpPr txBox="1">
              <a:spLocks noChangeArrowheads="1"/>
            </p:cNvSpPr>
            <p:nvPr/>
          </p:nvSpPr>
          <p:spPr bwMode="auto">
            <a:xfrm>
              <a:off x="4549" y="1915"/>
              <a:ext cx="532" cy="625"/>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Online</a:t>
              </a:r>
            </a:p>
            <a:p>
              <a:pPr algn="ctr"/>
              <a:r>
                <a:rPr lang="en-US" sz="1200" b="1">
                  <a:latin typeface="Times New Roman" pitchFamily="18" charset="0"/>
                </a:rPr>
                <a:t>Financial</a:t>
              </a:r>
            </a:p>
            <a:p>
              <a:pPr algn="ctr"/>
              <a:r>
                <a:rPr lang="en-US" sz="1200" b="1">
                  <a:latin typeface="Times New Roman" pitchFamily="18" charset="0"/>
                </a:rPr>
                <a:t>Services</a:t>
              </a:r>
            </a:p>
          </p:txBody>
        </p:sp>
        <p:sp>
          <p:nvSpPr>
            <p:cNvPr id="135317" name="Text Box 149"/>
            <p:cNvSpPr txBox="1">
              <a:spLocks noChangeArrowheads="1"/>
            </p:cNvSpPr>
            <p:nvPr/>
          </p:nvSpPr>
          <p:spPr bwMode="auto">
            <a:xfrm>
              <a:off x="5332" y="2004"/>
              <a:ext cx="621" cy="446"/>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Web-Based</a:t>
              </a:r>
            </a:p>
            <a:p>
              <a:pPr algn="ctr"/>
              <a:r>
                <a:rPr lang="en-US" sz="1200" b="1">
                  <a:latin typeface="Times New Roman" pitchFamily="18" charset="0"/>
                </a:rPr>
                <a:t>Diagnostics</a:t>
              </a:r>
            </a:p>
          </p:txBody>
        </p:sp>
        <p:sp>
          <p:nvSpPr>
            <p:cNvPr id="135318" name="Rectangle 150"/>
            <p:cNvSpPr>
              <a:spLocks noChangeArrowheads="1"/>
            </p:cNvSpPr>
            <p:nvPr/>
          </p:nvSpPr>
          <p:spPr bwMode="auto">
            <a:xfrm>
              <a:off x="4460" y="2640"/>
              <a:ext cx="719"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19" name="Rectangle 151"/>
            <p:cNvSpPr>
              <a:spLocks noChangeArrowheads="1"/>
            </p:cNvSpPr>
            <p:nvPr/>
          </p:nvSpPr>
          <p:spPr bwMode="auto">
            <a:xfrm>
              <a:off x="5285" y="2640"/>
              <a:ext cx="720"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20" name="Text Box 152"/>
            <p:cNvSpPr txBox="1">
              <a:spLocks noChangeArrowheads="1"/>
            </p:cNvSpPr>
            <p:nvPr/>
          </p:nvSpPr>
          <p:spPr bwMode="auto">
            <a:xfrm>
              <a:off x="4493" y="2628"/>
              <a:ext cx="650" cy="446"/>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Transaction</a:t>
              </a:r>
            </a:p>
            <a:p>
              <a:pPr algn="ctr"/>
              <a:r>
                <a:rPr lang="en-US" sz="1200" b="1">
                  <a:latin typeface="Times New Roman" pitchFamily="18" charset="0"/>
                </a:rPr>
                <a:t>Processing</a:t>
              </a:r>
            </a:p>
          </p:txBody>
        </p:sp>
        <p:sp>
          <p:nvSpPr>
            <p:cNvPr id="135321" name="Text Box 153"/>
            <p:cNvSpPr txBox="1">
              <a:spLocks noChangeArrowheads="1"/>
            </p:cNvSpPr>
            <p:nvPr/>
          </p:nvSpPr>
          <p:spPr bwMode="auto">
            <a:xfrm>
              <a:off x="5380" y="2540"/>
              <a:ext cx="525" cy="624"/>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Clinical</a:t>
              </a:r>
            </a:p>
            <a:p>
              <a:pPr algn="ctr"/>
              <a:r>
                <a:rPr lang="en-US" sz="1200" b="1">
                  <a:latin typeface="Times New Roman" pitchFamily="18" charset="0"/>
                </a:rPr>
                <a:t>Research</a:t>
              </a:r>
            </a:p>
            <a:p>
              <a:pPr algn="ctr"/>
              <a:r>
                <a:rPr lang="en-US" sz="1200" b="1">
                  <a:latin typeface="Times New Roman" pitchFamily="18" charset="0"/>
                </a:rPr>
                <a:t>Labs</a:t>
              </a:r>
            </a:p>
          </p:txBody>
        </p:sp>
        <p:sp>
          <p:nvSpPr>
            <p:cNvPr id="135322" name="Rectangle 154"/>
            <p:cNvSpPr>
              <a:spLocks noChangeArrowheads="1"/>
            </p:cNvSpPr>
            <p:nvPr/>
          </p:nvSpPr>
          <p:spPr bwMode="auto">
            <a:xfrm>
              <a:off x="4460" y="3294"/>
              <a:ext cx="719"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23" name="Rectangle 155"/>
            <p:cNvSpPr>
              <a:spLocks noChangeArrowheads="1"/>
            </p:cNvSpPr>
            <p:nvPr/>
          </p:nvSpPr>
          <p:spPr bwMode="auto">
            <a:xfrm>
              <a:off x="5285" y="3294"/>
              <a:ext cx="720"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24" name="Text Box 156"/>
            <p:cNvSpPr txBox="1">
              <a:spLocks noChangeArrowheads="1"/>
            </p:cNvSpPr>
            <p:nvPr/>
          </p:nvSpPr>
          <p:spPr bwMode="auto">
            <a:xfrm>
              <a:off x="5360" y="3281"/>
              <a:ext cx="571" cy="446"/>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Pharmacy</a:t>
              </a:r>
            </a:p>
            <a:p>
              <a:pPr algn="ctr"/>
              <a:r>
                <a:rPr lang="en-US" sz="1200" b="1">
                  <a:latin typeface="Times New Roman" pitchFamily="18" charset="0"/>
                </a:rPr>
                <a:t>Benefits</a:t>
              </a:r>
            </a:p>
          </p:txBody>
        </p:sp>
        <p:sp>
          <p:nvSpPr>
            <p:cNvPr id="135325" name="Rectangle 157"/>
            <p:cNvSpPr>
              <a:spLocks noChangeArrowheads="1"/>
            </p:cNvSpPr>
            <p:nvPr/>
          </p:nvSpPr>
          <p:spPr bwMode="auto">
            <a:xfrm>
              <a:off x="4460" y="3936"/>
              <a:ext cx="719"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26" name="Rectangle 158"/>
            <p:cNvSpPr>
              <a:spLocks noChangeArrowheads="1"/>
            </p:cNvSpPr>
            <p:nvPr/>
          </p:nvSpPr>
          <p:spPr bwMode="auto">
            <a:xfrm>
              <a:off x="5285" y="3936"/>
              <a:ext cx="720" cy="432"/>
            </a:xfrm>
            <a:prstGeom prst="rect">
              <a:avLst/>
            </a:prstGeom>
            <a:noFill/>
            <a:ln w="12700">
              <a:solidFill>
                <a:schemeClr val="tx1"/>
              </a:solidFill>
              <a:miter lim="800000"/>
              <a:headEnd/>
              <a:tailEnd/>
            </a:ln>
            <a:effectLst/>
          </p:spPr>
          <p:txBody>
            <a:bodyPr anchor="ctr">
              <a:spAutoFit/>
            </a:bodyPr>
            <a:lstStyle/>
            <a:p>
              <a:endParaRPr lang="en-US"/>
            </a:p>
          </p:txBody>
        </p:sp>
        <p:sp>
          <p:nvSpPr>
            <p:cNvPr id="135327" name="Text Box 159"/>
            <p:cNvSpPr txBox="1">
              <a:spLocks noChangeArrowheads="1"/>
            </p:cNvSpPr>
            <p:nvPr/>
          </p:nvSpPr>
          <p:spPr bwMode="auto">
            <a:xfrm>
              <a:off x="4470" y="3924"/>
              <a:ext cx="695" cy="446"/>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Asset</a:t>
              </a:r>
            </a:p>
            <a:p>
              <a:pPr algn="ctr"/>
              <a:r>
                <a:rPr lang="en-US" sz="1200" b="1">
                  <a:latin typeface="Times New Roman" pitchFamily="18" charset="0"/>
                </a:rPr>
                <a:t>Management</a:t>
              </a:r>
            </a:p>
          </p:txBody>
        </p:sp>
        <p:sp>
          <p:nvSpPr>
            <p:cNvPr id="135328" name="Text Box 160"/>
            <p:cNvSpPr txBox="1">
              <a:spLocks noChangeArrowheads="1"/>
            </p:cNvSpPr>
            <p:nvPr/>
          </p:nvSpPr>
          <p:spPr bwMode="auto">
            <a:xfrm>
              <a:off x="5460" y="3924"/>
              <a:ext cx="367" cy="446"/>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Elder</a:t>
              </a:r>
            </a:p>
            <a:p>
              <a:pPr algn="ctr"/>
              <a:r>
                <a:rPr lang="en-US" sz="1200" b="1">
                  <a:latin typeface="Times New Roman" pitchFamily="18" charset="0"/>
                </a:rPr>
                <a:t>Care</a:t>
              </a:r>
            </a:p>
          </p:txBody>
        </p:sp>
        <p:sp>
          <p:nvSpPr>
            <p:cNvPr id="135329" name="Text Box 161"/>
            <p:cNvSpPr txBox="1">
              <a:spLocks noChangeArrowheads="1"/>
            </p:cNvSpPr>
            <p:nvPr/>
          </p:nvSpPr>
          <p:spPr bwMode="auto">
            <a:xfrm>
              <a:off x="4501" y="3281"/>
              <a:ext cx="593" cy="446"/>
            </a:xfrm>
            <a:prstGeom prst="rect">
              <a:avLst/>
            </a:prstGeom>
            <a:noFill/>
            <a:ln w="12700">
              <a:noFill/>
              <a:miter lim="800000"/>
              <a:headEnd/>
              <a:tailEnd/>
            </a:ln>
            <a:effectLst/>
          </p:spPr>
          <p:txBody>
            <a:bodyPr wrap="none" anchor="ctr">
              <a:spAutoFit/>
            </a:bodyPr>
            <a:lstStyle/>
            <a:p>
              <a:pPr algn="ctr"/>
              <a:r>
                <a:rPr lang="en-US" sz="1200" b="1">
                  <a:latin typeface="Times New Roman" pitchFamily="18" charset="0"/>
                </a:rPr>
                <a:t>Sub-Prime</a:t>
              </a:r>
            </a:p>
            <a:p>
              <a:pPr algn="ctr"/>
              <a:r>
                <a:rPr lang="en-US" sz="1200" b="1">
                  <a:latin typeface="Times New Roman" pitchFamily="18" charset="0"/>
                </a:rPr>
                <a:t>Lending</a:t>
              </a:r>
            </a:p>
          </p:txBody>
        </p:sp>
      </p:grpSp>
      <p:sp>
        <p:nvSpPr>
          <p:cNvPr id="135330" name="Rectangle 162"/>
          <p:cNvSpPr>
            <a:spLocks noGrp="1" noChangeArrowheads="1"/>
          </p:cNvSpPr>
          <p:nvPr>
            <p:ph type="title"/>
          </p:nvPr>
        </p:nvSpPr>
        <p:spPr>
          <a:xfrm>
            <a:off x="1066800" y="228600"/>
            <a:ext cx="7793038" cy="1143000"/>
          </a:xfrm>
        </p:spPr>
        <p:txBody>
          <a:bodyPr/>
          <a:lstStyle/>
          <a:p>
            <a:r>
              <a:rPr lang="en-US"/>
              <a:t>Often Slides Have Lots of Little Textboxes</a:t>
            </a:r>
          </a:p>
        </p:txBody>
      </p:sp>
    </p:spTree>
  </p:cSld>
  <p:clrMapOvr>
    <a:masterClrMapping/>
  </p:clrMapOvr>
  <p:transition advTm="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Missing in Action</a:t>
            </a:r>
          </a:p>
        </p:txBody>
      </p:sp>
      <p:sp>
        <p:nvSpPr>
          <p:cNvPr id="133123" name="Rectangle 3"/>
          <p:cNvSpPr>
            <a:spLocks noGrp="1" noChangeArrowheads="1"/>
          </p:cNvSpPr>
          <p:nvPr>
            <p:ph type="body" idx="1"/>
          </p:nvPr>
        </p:nvSpPr>
        <p:spPr/>
        <p:txBody>
          <a:bodyPr/>
          <a:lstStyle/>
          <a:p>
            <a:r>
              <a:rPr lang="en-US"/>
              <a:t>We need to add a few other common diagram types to this presentation</a:t>
            </a:r>
          </a:p>
          <a:p>
            <a:r>
              <a:rPr lang="en-US"/>
              <a:t>These are dev tasks to be done in MM2</a:t>
            </a:r>
          </a:p>
          <a:p>
            <a:r>
              <a:rPr lang="en-US"/>
              <a:t>We also need to redo the animations in the presentation since it will be completely different code from PP9</a:t>
            </a:r>
          </a:p>
          <a:p>
            <a:r>
              <a:rPr lang="en-US"/>
              <a:t>Also dev tasks to be done in MM2</a:t>
            </a:r>
          </a:p>
        </p:txBody>
      </p:sp>
    </p:spTree>
  </p:cSld>
  <p:clrMapOvr>
    <a:masterClrMapping/>
  </p:clrMapOvr>
  <p:transition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Text Only Slide</a:t>
            </a:r>
          </a:p>
        </p:txBody>
      </p:sp>
      <p:sp>
        <p:nvSpPr>
          <p:cNvPr id="110595" name="Rectangle 3"/>
          <p:cNvSpPr>
            <a:spLocks noGrp="1" noChangeArrowheads="1"/>
          </p:cNvSpPr>
          <p:nvPr>
            <p:ph type="body" idx="1"/>
          </p:nvPr>
        </p:nvSpPr>
        <p:spPr/>
        <p:txBody>
          <a:bodyPr/>
          <a:lstStyle/>
          <a:p>
            <a:pPr>
              <a:lnSpc>
                <a:spcPct val="90000"/>
              </a:lnSpc>
            </a:pPr>
            <a:r>
              <a:rPr lang="en-US"/>
              <a:t>29% of slides created in a typical PowerPoint presentation contain only text</a:t>
            </a:r>
          </a:p>
          <a:p>
            <a:pPr>
              <a:lnSpc>
                <a:spcPct val="90000"/>
              </a:lnSpc>
            </a:pPr>
            <a:r>
              <a:rPr lang="en-US"/>
              <a:t>This percentage have gone down in recent years, more people are using graphics</a:t>
            </a:r>
          </a:p>
          <a:p>
            <a:pPr>
              <a:lnSpc>
                <a:spcPct val="90000"/>
              </a:lnSpc>
            </a:pPr>
            <a:r>
              <a:rPr lang="en-US"/>
              <a:t>Title and bullet layout is the most popular layout chosen</a:t>
            </a:r>
          </a:p>
        </p:txBody>
      </p:sp>
      <p:sp>
        <p:nvSpPr>
          <p:cNvPr id="110596" name="Text Box 4"/>
          <p:cNvSpPr txBox="1">
            <a:spLocks noChangeArrowheads="1"/>
          </p:cNvSpPr>
          <p:nvPr/>
        </p:nvSpPr>
        <p:spPr bwMode="auto">
          <a:xfrm>
            <a:off x="5486400" y="457200"/>
            <a:ext cx="3441700" cy="396875"/>
          </a:xfrm>
          <a:prstGeom prst="rect">
            <a:avLst/>
          </a:prstGeom>
          <a:noFill/>
          <a:ln w="9525">
            <a:noFill/>
            <a:miter lim="800000"/>
            <a:headEnd/>
            <a:tailEnd/>
          </a:ln>
          <a:effectLst/>
        </p:spPr>
        <p:txBody>
          <a:bodyPr wrap="none">
            <a:spAutoFit/>
          </a:bodyPr>
          <a:lstStyle/>
          <a:p>
            <a:r>
              <a:rPr lang="en-US" sz="2000" i="1"/>
              <a:t>Textboxes are very common </a:t>
            </a:r>
          </a:p>
        </p:txBody>
      </p:sp>
      <p:sp>
        <p:nvSpPr>
          <p:cNvPr id="110597" name="Text Box 5"/>
          <p:cNvSpPr txBox="1">
            <a:spLocks noChangeArrowheads="1"/>
          </p:cNvSpPr>
          <p:nvPr/>
        </p:nvSpPr>
        <p:spPr bwMode="auto">
          <a:xfrm>
            <a:off x="228600" y="6019800"/>
            <a:ext cx="8709025" cy="366713"/>
          </a:xfrm>
          <a:prstGeom prst="rect">
            <a:avLst/>
          </a:prstGeom>
          <a:noFill/>
          <a:ln w="9525">
            <a:noFill/>
            <a:miter lim="800000"/>
            <a:headEnd/>
            <a:tailEnd/>
          </a:ln>
          <a:effectLst/>
        </p:spPr>
        <p:txBody>
          <a:bodyPr>
            <a:spAutoFit/>
          </a:bodyPr>
          <a:lstStyle/>
          <a:p>
            <a:r>
              <a:rPr lang="en-US" sz="1800" i="1">
                <a:latin typeface="Times New Roman" pitchFamily="18" charset="0"/>
              </a:rPr>
              <a:t>Users don’t always want their text to appear in the same place as our placeholders.</a:t>
            </a: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bg/>
                                          </p:spTgt>
                                        </p:tgtEl>
                                        <p:attrNameLst>
                                          <p:attrName>style.visibility</p:attrName>
                                        </p:attrNameLst>
                                      </p:cBhvr>
                                      <p:to>
                                        <p:strVal val="visible"/>
                                      </p:to>
                                    </p:set>
                                    <p:anim calcmode="lin" valueType="num">
                                      <p:cBhvr additive="base">
                                        <p:cTn id="7" dur="500" fill="hold">
                                          <p:stCondLst>
                                            <p:cond delay="0"/>
                                          </p:stCondLst>
                                        </p:cTn>
                                        <p:tgtEl>
                                          <p:spTgt spid="110595">
                                            <p:bg/>
                                          </p:spTgt>
                                        </p:tgtEl>
                                        <p:attrNameLst>
                                          <p:attrName>ppt_x</p:attrName>
                                        </p:attrNameLst>
                                      </p:cBhvr>
                                      <p:tavLst>
                                        <p:tav tm="0">
                                          <p:val>
                                            <p:strVal val="0-#ppt_w/2"/>
                                          </p:val>
                                        </p:tav>
                                        <p:tav tm="100000">
                                          <p:val>
                                            <p:strVal val="#ppt_x"/>
                                          </p:val>
                                        </p:tav>
                                      </p:tavLst>
                                    </p:anim>
                                    <p:anim calcmode="lin" valueType="num">
                                      <p:cBhvr additive="base">
                                        <p:cTn id="8" dur="500" fill="hold">
                                          <p:stCondLst>
                                            <p:cond delay="0"/>
                                          </p:stCondLst>
                                        </p:cTn>
                                        <p:tgtEl>
                                          <p:spTgt spid="11059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xEl>
                                              <p:pRg st="0" end="0"/>
                                            </p:txEl>
                                          </p:spTgt>
                                        </p:tgtEl>
                                        <p:attrNameLst>
                                          <p:attrName>style.visibility</p:attrName>
                                        </p:attrNameLst>
                                      </p:cBhvr>
                                      <p:to>
                                        <p:strVal val="visible"/>
                                      </p:to>
                                    </p:set>
                                    <p:anim calcmode="lin" valueType="num">
                                      <p:cBhvr additive="base">
                                        <p:cTn id="13" dur="500" fill="hold">
                                          <p:stCondLst>
                                            <p:cond delay="0"/>
                                          </p:stCondLst>
                                        </p:cTn>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stCondLst>
                                            <p:cond delay="0"/>
                                          </p:stCondLst>
                                        </p:cTn>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595">
                                            <p:txEl>
                                              <p:pRg st="1" end="1"/>
                                            </p:txEl>
                                          </p:spTgt>
                                        </p:tgtEl>
                                        <p:attrNameLst>
                                          <p:attrName>style.visibility</p:attrName>
                                        </p:attrNameLst>
                                      </p:cBhvr>
                                      <p:to>
                                        <p:strVal val="visible"/>
                                      </p:to>
                                    </p:set>
                                    <p:anim calcmode="lin" valueType="num">
                                      <p:cBhvr additive="base">
                                        <p:cTn id="19" dur="500" fill="hold">
                                          <p:stCondLst>
                                            <p:cond delay="0"/>
                                          </p:stCondLst>
                                        </p:cTn>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stCondLst>
                                            <p:cond delay="0"/>
                                          </p:stCondLst>
                                        </p:cTn>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0595">
                                            <p:txEl>
                                              <p:pRg st="2" end="2"/>
                                            </p:txEl>
                                          </p:spTgt>
                                        </p:tgtEl>
                                        <p:attrNameLst>
                                          <p:attrName>style.visibility</p:attrName>
                                        </p:attrNameLst>
                                      </p:cBhvr>
                                      <p:to>
                                        <p:strVal val="visible"/>
                                      </p:to>
                                    </p:set>
                                    <p:anim calcmode="lin" valueType="num">
                                      <p:cBhvr additive="base">
                                        <p:cTn id="25" dur="500" fill="hold">
                                          <p:stCondLst>
                                            <p:cond delay="0"/>
                                          </p:stCondLst>
                                        </p:cTn>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stCondLst>
                                            <p:cond delay="0"/>
                                          </p:stCondLst>
                                        </p:cTn>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9" name="Rectangle 7"/>
          <p:cNvSpPr>
            <a:spLocks noGrp="1" noChangeArrowheads="1"/>
          </p:cNvSpPr>
          <p:nvPr>
            <p:ph type="title"/>
          </p:nvPr>
        </p:nvSpPr>
        <p:spPr/>
        <p:txBody>
          <a:bodyPr/>
          <a:lstStyle/>
          <a:p>
            <a:r>
              <a:rPr lang="en-US"/>
              <a:t>Graphics Usage</a:t>
            </a:r>
          </a:p>
        </p:txBody>
      </p:sp>
      <p:sp>
        <p:nvSpPr>
          <p:cNvPr id="100360" name="Rectangle 8"/>
          <p:cNvSpPr>
            <a:spLocks noGrp="1" noChangeArrowheads="1"/>
          </p:cNvSpPr>
          <p:nvPr>
            <p:ph type="body" idx="1"/>
          </p:nvPr>
        </p:nvSpPr>
        <p:spPr/>
        <p:txBody>
          <a:bodyPr/>
          <a:lstStyle/>
          <a:p>
            <a:pPr>
              <a:lnSpc>
                <a:spcPct val="90000"/>
              </a:lnSpc>
            </a:pPr>
            <a:r>
              <a:rPr lang="en-US" sz="2800"/>
              <a:t>29% of slides in a typical presentation contain graphics that are scanned or imported</a:t>
            </a:r>
          </a:p>
          <a:p>
            <a:pPr>
              <a:lnSpc>
                <a:spcPct val="90000"/>
              </a:lnSpc>
            </a:pPr>
            <a:r>
              <a:rPr lang="en-US" sz="2800"/>
              <a:t>GIF image is on this slide</a:t>
            </a:r>
          </a:p>
          <a:p>
            <a:pPr lvl="1">
              <a:lnSpc>
                <a:spcPct val="90000"/>
              </a:lnSpc>
            </a:pPr>
            <a:r>
              <a:rPr lang="en-US" sz="2400"/>
              <a:t>58% users have included GIFs in their slides</a:t>
            </a:r>
          </a:p>
          <a:p>
            <a:pPr>
              <a:lnSpc>
                <a:spcPct val="90000"/>
              </a:lnSpc>
            </a:pPr>
            <a:r>
              <a:rPr lang="en-US" sz="2800"/>
              <a:t>JPEG image is on the title slide</a:t>
            </a:r>
          </a:p>
          <a:p>
            <a:pPr lvl="1">
              <a:lnSpc>
                <a:spcPct val="90000"/>
              </a:lnSpc>
            </a:pPr>
            <a:r>
              <a:rPr lang="en-US" sz="2400"/>
              <a:t>79% users have included JPEGs in their slides</a:t>
            </a:r>
          </a:p>
          <a:p>
            <a:pPr lvl="1">
              <a:lnSpc>
                <a:spcPct val="90000"/>
              </a:lnSpc>
            </a:pPr>
            <a:r>
              <a:rPr lang="en-US" sz="2400"/>
              <a:t>Big increase in digital cameras and scanners drives JPEG usage </a:t>
            </a:r>
          </a:p>
          <a:p>
            <a:pPr lvl="1">
              <a:lnSpc>
                <a:spcPct val="90000"/>
              </a:lnSpc>
            </a:pPr>
            <a:r>
              <a:rPr lang="en-US" sz="2400"/>
              <a:t>Common to have small graphic on title slide to “dress” it up</a:t>
            </a:r>
          </a:p>
        </p:txBody>
      </p:sp>
      <p:pic>
        <p:nvPicPr>
          <p:cNvPr id="100358" name="Picture 6" descr="!_Of2K1"/>
          <p:cNvPicPr>
            <a:picLocks noChangeAspect="1" noChangeArrowheads="1"/>
          </p:cNvPicPr>
          <p:nvPr/>
        </p:nvPicPr>
        <p:blipFill>
          <a:blip r:embed="rId2"/>
          <a:srcRect/>
          <a:stretch>
            <a:fillRect/>
          </a:stretch>
        </p:blipFill>
        <p:spPr bwMode="auto">
          <a:xfrm>
            <a:off x="5486400" y="66675"/>
            <a:ext cx="3581400" cy="1457325"/>
          </a:xfrm>
          <a:prstGeom prst="rect">
            <a:avLst/>
          </a:prstGeom>
          <a:noFill/>
        </p:spPr>
      </p:pic>
      <p:sp>
        <p:nvSpPr>
          <p:cNvPr id="100361" name="Text Box 9"/>
          <p:cNvSpPr txBox="1">
            <a:spLocks noChangeArrowheads="1"/>
          </p:cNvSpPr>
          <p:nvPr/>
        </p:nvSpPr>
        <p:spPr bwMode="auto">
          <a:xfrm>
            <a:off x="1219200" y="6340475"/>
            <a:ext cx="6784975" cy="517525"/>
          </a:xfrm>
          <a:prstGeom prst="rect">
            <a:avLst/>
          </a:prstGeom>
          <a:noFill/>
          <a:ln w="9525">
            <a:noFill/>
            <a:miter lim="800000"/>
            <a:headEnd/>
            <a:tailEnd/>
          </a:ln>
          <a:effectLst/>
        </p:spPr>
        <p:txBody>
          <a:bodyPr>
            <a:spAutoFit/>
          </a:bodyPr>
          <a:lstStyle/>
          <a:p>
            <a:r>
              <a:rPr lang="en-US" sz="1400" i="1">
                <a:hlinkClick r:id="rId3"/>
              </a:rPr>
              <a:t>Source for usage data in this presentation can be found on the PowerPoint Product Planning web site</a:t>
            </a:r>
            <a:endParaRPr lang="en-US" sz="1400" i="1"/>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360">
                                            <p:txEl>
                                              <p:pRg st="0" end="0"/>
                                            </p:txEl>
                                          </p:spTgt>
                                        </p:tgtEl>
                                        <p:attrNameLst>
                                          <p:attrName>style.visibility</p:attrName>
                                        </p:attrNameLst>
                                      </p:cBhvr>
                                      <p:to>
                                        <p:strVal val="visible"/>
                                      </p:to>
                                    </p:set>
                                    <p:animEffect transition="in" filter="dissolve">
                                      <p:cBhvr>
                                        <p:cTn id="7" dur="500">
                                          <p:stCondLst>
                                            <p:cond delay="0"/>
                                          </p:stCondLst>
                                        </p:cTn>
                                        <p:tgtEl>
                                          <p:spTgt spid="1003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360">
                                            <p:txEl>
                                              <p:pRg st="1" end="1"/>
                                            </p:txEl>
                                          </p:spTgt>
                                        </p:tgtEl>
                                        <p:attrNameLst>
                                          <p:attrName>style.visibility</p:attrName>
                                        </p:attrNameLst>
                                      </p:cBhvr>
                                      <p:to>
                                        <p:strVal val="visible"/>
                                      </p:to>
                                    </p:set>
                                    <p:animEffect transition="in" filter="dissolve">
                                      <p:cBhvr>
                                        <p:cTn id="12" dur="500">
                                          <p:stCondLst>
                                            <p:cond delay="0"/>
                                          </p:stCondLst>
                                        </p:cTn>
                                        <p:tgtEl>
                                          <p:spTgt spid="1003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0360">
                                            <p:txEl>
                                              <p:pRg st="2" end="2"/>
                                            </p:txEl>
                                          </p:spTgt>
                                        </p:tgtEl>
                                        <p:attrNameLst>
                                          <p:attrName>style.visibility</p:attrName>
                                        </p:attrNameLst>
                                      </p:cBhvr>
                                      <p:to>
                                        <p:strVal val="visible"/>
                                      </p:to>
                                    </p:set>
                                    <p:animEffect transition="in" filter="dissolve">
                                      <p:cBhvr>
                                        <p:cTn id="17" dur="500">
                                          <p:stCondLst>
                                            <p:cond delay="0"/>
                                          </p:stCondLst>
                                        </p:cTn>
                                        <p:tgtEl>
                                          <p:spTgt spid="1003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0360">
                                            <p:txEl>
                                              <p:pRg st="3" end="3"/>
                                            </p:txEl>
                                          </p:spTgt>
                                        </p:tgtEl>
                                        <p:attrNameLst>
                                          <p:attrName>style.visibility</p:attrName>
                                        </p:attrNameLst>
                                      </p:cBhvr>
                                      <p:to>
                                        <p:strVal val="visible"/>
                                      </p:to>
                                    </p:set>
                                    <p:animEffect transition="in" filter="dissolve">
                                      <p:cBhvr>
                                        <p:cTn id="22" dur="500">
                                          <p:stCondLst>
                                            <p:cond delay="0"/>
                                          </p:stCondLst>
                                        </p:cTn>
                                        <p:tgtEl>
                                          <p:spTgt spid="1003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0360">
                                            <p:txEl>
                                              <p:pRg st="4" end="4"/>
                                            </p:txEl>
                                          </p:spTgt>
                                        </p:tgtEl>
                                        <p:attrNameLst>
                                          <p:attrName>style.visibility</p:attrName>
                                        </p:attrNameLst>
                                      </p:cBhvr>
                                      <p:to>
                                        <p:strVal val="visible"/>
                                      </p:to>
                                    </p:set>
                                    <p:animEffect transition="in" filter="dissolve">
                                      <p:cBhvr>
                                        <p:cTn id="27" dur="500">
                                          <p:stCondLst>
                                            <p:cond delay="0"/>
                                          </p:stCondLst>
                                        </p:cTn>
                                        <p:tgtEl>
                                          <p:spTgt spid="1003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0360">
                                            <p:txEl>
                                              <p:pRg st="5" end="5"/>
                                            </p:txEl>
                                          </p:spTgt>
                                        </p:tgtEl>
                                        <p:attrNameLst>
                                          <p:attrName>style.visibility</p:attrName>
                                        </p:attrNameLst>
                                      </p:cBhvr>
                                      <p:to>
                                        <p:strVal val="visible"/>
                                      </p:to>
                                    </p:set>
                                    <p:animEffect transition="in" filter="dissolve">
                                      <p:cBhvr>
                                        <p:cTn id="32" dur="500">
                                          <p:stCondLst>
                                            <p:cond delay="0"/>
                                          </p:stCondLst>
                                        </p:cTn>
                                        <p:tgtEl>
                                          <p:spTgt spid="10036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0360">
                                            <p:txEl>
                                              <p:pRg st="6" end="6"/>
                                            </p:txEl>
                                          </p:spTgt>
                                        </p:tgtEl>
                                        <p:attrNameLst>
                                          <p:attrName>style.visibility</p:attrName>
                                        </p:attrNameLst>
                                      </p:cBhvr>
                                      <p:to>
                                        <p:strVal val="visible"/>
                                      </p:to>
                                    </p:set>
                                    <p:animEffect transition="in" filter="dissolve">
                                      <p:cBhvr>
                                        <p:cTn id="37" dur="500">
                                          <p:stCondLst>
                                            <p:cond delay="0"/>
                                          </p:stCondLst>
                                        </p:cTn>
                                        <p:tgtEl>
                                          <p:spTgt spid="1003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Second Most Popular Layout</a:t>
            </a:r>
            <a:br>
              <a:rPr lang="en-US" sz="3600"/>
            </a:br>
            <a:r>
              <a:rPr lang="en-US" sz="3600"/>
              <a:t>Title and Blank: then add a photo</a:t>
            </a:r>
          </a:p>
        </p:txBody>
      </p:sp>
      <p:pic>
        <p:nvPicPr>
          <p:cNvPr id="114693" name="Picture 5" descr="gg-09"/>
          <p:cNvPicPr>
            <a:picLocks noChangeAspect="1" noChangeArrowheads="1"/>
          </p:cNvPicPr>
          <p:nvPr/>
        </p:nvPicPr>
        <p:blipFill>
          <a:blip r:embed="rId2"/>
          <a:srcRect/>
          <a:stretch>
            <a:fillRect/>
          </a:stretch>
        </p:blipFill>
        <p:spPr bwMode="auto">
          <a:xfrm>
            <a:off x="1752600" y="2057400"/>
            <a:ext cx="5715000" cy="4435475"/>
          </a:xfrm>
          <a:prstGeom prst="rect">
            <a:avLst/>
          </a:prstGeom>
          <a:noFill/>
        </p:spPr>
      </p:pic>
    </p:spTree>
  </p:cSld>
  <p:clrMapOvr>
    <a:masterClrMapping/>
  </p:clrMapOvr>
  <p:transition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Text and Clip Art Object</a:t>
            </a:r>
          </a:p>
        </p:txBody>
      </p:sp>
      <p:sp>
        <p:nvSpPr>
          <p:cNvPr id="106499" name="Rectangle 3"/>
          <p:cNvSpPr>
            <a:spLocks noGrp="1" noChangeArrowheads="1"/>
          </p:cNvSpPr>
          <p:nvPr>
            <p:ph type="body" sz="half" idx="2"/>
          </p:nvPr>
        </p:nvSpPr>
        <p:spPr/>
        <p:txBody>
          <a:bodyPr/>
          <a:lstStyle/>
          <a:p>
            <a:r>
              <a:rPr lang="en-US" sz="2400"/>
              <a:t>This is the 5th most popular layout</a:t>
            </a:r>
          </a:p>
          <a:p>
            <a:r>
              <a:rPr lang="en-US" sz="2400"/>
              <a:t>Clip art is the third most used objects in slides</a:t>
            </a:r>
          </a:p>
          <a:p>
            <a:r>
              <a:rPr lang="en-US" sz="2400"/>
              <a:t>Clip art is used in 26% of slides in a typical presentation</a:t>
            </a:r>
          </a:p>
          <a:p>
            <a:r>
              <a:rPr lang="en-US" sz="2400"/>
              <a:t>89% of users have used clip art in their presentations</a:t>
            </a:r>
          </a:p>
        </p:txBody>
      </p:sp>
      <p:pic>
        <p:nvPicPr>
          <p:cNvPr id="106503" name="Picture 7" descr="meeting2"/>
          <p:cNvPicPr>
            <a:picLocks noGrp="1" noChangeAspect="1" noChangeArrowheads="1"/>
          </p:cNvPicPr>
          <p:nvPr>
            <p:ph type="clipArt" sz="half" idx="1"/>
          </p:nvPr>
        </p:nvPicPr>
        <p:blipFill>
          <a:blip r:embed="rId2"/>
          <a:srcRect/>
          <a:stretch>
            <a:fillRect/>
          </a:stretch>
        </p:blipFill>
        <p:spPr>
          <a:xfrm>
            <a:off x="1182688" y="2606675"/>
            <a:ext cx="3810000" cy="2935288"/>
          </a:xfrm>
        </p:spPr>
      </p:pic>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0" fill="hold">
                                          <p:stCondLst>
                                            <p:cond delay="0"/>
                                          </p:stCondLst>
                                        </p:cTn>
                                        <p:tgtEl>
                                          <p:spTgt spid="106503"/>
                                        </p:tgtEl>
                                        <p:attrNameLst>
                                          <p:attrName>style.visibility</p:attrName>
                                        </p:attrNameLst>
                                      </p:cBhvr>
                                      <p:to>
                                        <p:strVal val="visible"/>
                                      </p:to>
                                    </p:set>
                                    <p:animEffect transition="in" filter="dissolve">
                                      <p:cBhvr>
                                        <p:cTn id="7" dur="500">
                                          <p:stCondLst>
                                            <p:cond delay="0"/>
                                          </p:stCondLst>
                                        </p:cTn>
                                        <p:tgtEl>
                                          <p:spTgt spid="1065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0" fill="hold">
                                          <p:stCondLst>
                                            <p:cond delay="0"/>
                                          </p:stCondLst>
                                        </p:cTn>
                                        <p:tgtEl>
                                          <p:spTgt spid="106499">
                                            <p:txEl>
                                              <p:pRg st="0" end="0"/>
                                            </p:txEl>
                                          </p:spTgt>
                                        </p:tgtEl>
                                        <p:attrNameLst>
                                          <p:attrName>style.visibility</p:attrName>
                                        </p:attrNameLst>
                                      </p:cBhvr>
                                      <p:to>
                                        <p:strVal val="visible"/>
                                      </p:to>
                                    </p:set>
                                    <p:animEffect transition="in" filter="wipe(right)">
                                      <p:cBhvr>
                                        <p:cTn id="12" dur="500">
                                          <p:stCondLst>
                                            <p:cond delay="0"/>
                                          </p:stCondLst>
                                        </p:cTn>
                                        <p:tgtEl>
                                          <p:spTgt spid="1064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0" fill="hold">
                                          <p:stCondLst>
                                            <p:cond delay="0"/>
                                          </p:stCondLst>
                                        </p:cTn>
                                        <p:tgtEl>
                                          <p:spTgt spid="106499">
                                            <p:txEl>
                                              <p:pRg st="1" end="1"/>
                                            </p:txEl>
                                          </p:spTgt>
                                        </p:tgtEl>
                                        <p:attrNameLst>
                                          <p:attrName>style.visibility</p:attrName>
                                        </p:attrNameLst>
                                      </p:cBhvr>
                                      <p:to>
                                        <p:strVal val="visible"/>
                                      </p:to>
                                    </p:set>
                                    <p:animEffect transition="in" filter="wipe(right)">
                                      <p:cBhvr>
                                        <p:cTn id="17" dur="500">
                                          <p:stCondLst>
                                            <p:cond delay="0"/>
                                          </p:stCondLst>
                                        </p:cTn>
                                        <p:tgtEl>
                                          <p:spTgt spid="1064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0" fill="hold">
                                          <p:stCondLst>
                                            <p:cond delay="0"/>
                                          </p:stCondLst>
                                        </p:cTn>
                                        <p:tgtEl>
                                          <p:spTgt spid="106499">
                                            <p:txEl>
                                              <p:pRg st="2" end="2"/>
                                            </p:txEl>
                                          </p:spTgt>
                                        </p:tgtEl>
                                        <p:attrNameLst>
                                          <p:attrName>style.visibility</p:attrName>
                                        </p:attrNameLst>
                                      </p:cBhvr>
                                      <p:to>
                                        <p:strVal val="visible"/>
                                      </p:to>
                                    </p:set>
                                    <p:animEffect transition="in" filter="wipe(right)">
                                      <p:cBhvr>
                                        <p:cTn id="22" dur="500">
                                          <p:stCondLst>
                                            <p:cond delay="0"/>
                                          </p:stCondLst>
                                        </p:cTn>
                                        <p:tgtEl>
                                          <p:spTgt spid="1064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0" fill="hold">
                                          <p:stCondLst>
                                            <p:cond delay="0"/>
                                          </p:stCondLst>
                                        </p:cTn>
                                        <p:tgtEl>
                                          <p:spTgt spid="106499">
                                            <p:txEl>
                                              <p:pRg st="3" end="3"/>
                                            </p:txEl>
                                          </p:spTgt>
                                        </p:tgtEl>
                                        <p:attrNameLst>
                                          <p:attrName>style.visibility</p:attrName>
                                        </p:attrNameLst>
                                      </p:cBhvr>
                                      <p:to>
                                        <p:strVal val="visible"/>
                                      </p:to>
                                    </p:set>
                                    <p:animEffect transition="in" filter="wipe(right)">
                                      <p:cBhvr>
                                        <p:cTn id="27" dur="500">
                                          <p:stCondLst>
                                            <p:cond delay="0"/>
                                          </p:stCondLst>
                                        </p:cTn>
                                        <p:tgtEl>
                                          <p:spTgt spid="106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Rectangle 6"/>
          <p:cNvSpPr>
            <a:spLocks noGrp="1" noChangeArrowheads="1"/>
          </p:cNvSpPr>
          <p:nvPr>
            <p:ph type="title"/>
          </p:nvPr>
        </p:nvSpPr>
        <p:spPr/>
        <p:txBody>
          <a:bodyPr/>
          <a:lstStyle/>
          <a:p>
            <a:r>
              <a:rPr lang="en-US"/>
              <a:t>Always Popular – Charts</a:t>
            </a:r>
            <a:br>
              <a:rPr lang="en-US"/>
            </a:br>
            <a:r>
              <a:rPr lang="en-US"/>
              <a:t>Are in 25% of Slides Created</a:t>
            </a:r>
          </a:p>
        </p:txBody>
      </p:sp>
      <p:graphicFrame>
        <p:nvGraphicFramePr>
          <p:cNvPr id="111623" name="Object 7"/>
          <p:cNvGraphicFramePr>
            <a:graphicFrameLocks noChangeAspect="1"/>
          </p:cNvGraphicFramePr>
          <p:nvPr>
            <p:ph type="chart" idx="1"/>
          </p:nvPr>
        </p:nvGraphicFramePr>
        <p:xfrm>
          <a:off x="609600" y="2017713"/>
          <a:ext cx="8345488" cy="4418012"/>
        </p:xfrm>
        <a:graphic>
          <a:graphicData uri="http://schemas.openxmlformats.org/presentationml/2006/ole">
            <p:oleObj spid="_x0000_s111623" name="Chart" r:id="rId3" imgW="8134807" imgH="4724705" progId="MSGraph.Chart.8">
              <p:embed followColorScheme="full"/>
            </p:oleObj>
          </a:graphicData>
        </a:graphic>
      </p:graphicFrame>
    </p:spTree>
  </p:cSld>
  <p:clrMapOvr>
    <a:masterClrMapping/>
  </p:clrMapOvr>
  <p:transition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Another Popular Chart Type</a:t>
            </a:r>
            <a:br>
              <a:rPr lang="en-US"/>
            </a:br>
            <a:r>
              <a:rPr lang="en-US"/>
              <a:t>Pie Chart</a:t>
            </a:r>
          </a:p>
        </p:txBody>
      </p:sp>
      <p:graphicFrame>
        <p:nvGraphicFramePr>
          <p:cNvPr id="129028" name="Object 4"/>
          <p:cNvGraphicFramePr>
            <a:graphicFrameLocks noChangeAspect="1"/>
          </p:cNvGraphicFramePr>
          <p:nvPr/>
        </p:nvGraphicFramePr>
        <p:xfrm>
          <a:off x="838200" y="2514600"/>
          <a:ext cx="6096000" cy="4067175"/>
        </p:xfrm>
        <a:graphic>
          <a:graphicData uri="http://schemas.openxmlformats.org/presentationml/2006/ole">
            <p:oleObj spid="_x0000_s129028" name="Chart" r:id="rId3" imgW="5760000" imgH="3602880" progId="MSGraph.Chart.8">
              <p:embed followColorScheme="full"/>
            </p:oleObj>
          </a:graphicData>
        </a:graphic>
      </p:graphicFrame>
      <p:sp>
        <p:nvSpPr>
          <p:cNvPr id="129029" name="Text Box 5"/>
          <p:cNvSpPr txBox="1">
            <a:spLocks noChangeArrowheads="1"/>
          </p:cNvSpPr>
          <p:nvPr/>
        </p:nvSpPr>
        <p:spPr bwMode="auto">
          <a:xfrm>
            <a:off x="990600" y="2286000"/>
            <a:ext cx="6883400" cy="396875"/>
          </a:xfrm>
          <a:prstGeom prst="rect">
            <a:avLst/>
          </a:prstGeom>
          <a:noFill/>
          <a:ln w="9525">
            <a:noFill/>
            <a:miter lim="800000"/>
            <a:headEnd/>
            <a:tailEnd/>
          </a:ln>
          <a:effectLst/>
        </p:spPr>
        <p:txBody>
          <a:bodyPr wrap="none">
            <a:spAutoFit/>
          </a:bodyPr>
          <a:lstStyle/>
          <a:p>
            <a:r>
              <a:rPr lang="en-US" sz="2000" i="1" u="sng"/>
              <a:t>What percentage of time do you start a presentation using?</a:t>
            </a:r>
          </a:p>
        </p:txBody>
      </p:sp>
    </p:spTree>
  </p:cSld>
  <p:clrMapOvr>
    <a:masterClrMapping/>
  </p:clrMapOvr>
  <p:transition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Lots of Tables</a:t>
            </a:r>
          </a:p>
        </p:txBody>
      </p:sp>
      <p:graphicFrame>
        <p:nvGraphicFramePr>
          <p:cNvPr id="104540" name="Group 92"/>
          <p:cNvGraphicFramePr>
            <a:graphicFrameLocks noGrp="1"/>
          </p:cNvGraphicFramePr>
          <p:nvPr>
            <p:ph type="tbl" idx="1"/>
          </p:nvPr>
        </p:nvGraphicFramePr>
        <p:xfrm>
          <a:off x="1182688" y="2017713"/>
          <a:ext cx="7772400" cy="4114801"/>
        </p:xfrm>
        <a:graphic>
          <a:graphicData uri="http://schemas.openxmlformats.org/drawingml/2006/table">
            <a:tbl>
              <a:tblPr/>
              <a:tblGrid>
                <a:gridCol w="1554162"/>
                <a:gridCol w="1530350"/>
                <a:gridCol w="1579563"/>
                <a:gridCol w="1554162"/>
                <a:gridCol w="1554163"/>
              </a:tblGrid>
              <a:tr h="822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a:t>
                      </a:r>
                      <a:r>
                        <a:rPr kumimoji="0" lang="en-US" sz="2000" b="0" i="0" u="none" strike="noStrike" cap="none" normalizeH="0" baseline="30000" smtClean="0">
                          <a:ln>
                            <a:noFill/>
                          </a:ln>
                          <a:solidFill>
                            <a:schemeClr val="tx1"/>
                          </a:solidFill>
                          <a:effectLst/>
                          <a:latin typeface="Tahoma" charset="0"/>
                        </a:rPr>
                        <a:t>st</a:t>
                      </a:r>
                      <a:r>
                        <a:rPr kumimoji="0" lang="en-US" sz="2000" b="0" i="0" u="none" strike="noStrike" cap="none" normalizeH="0" baseline="0" smtClean="0">
                          <a:ln>
                            <a:noFill/>
                          </a:ln>
                          <a:solidFill>
                            <a:schemeClr val="tx1"/>
                          </a:solidFill>
                          <a:effectLst/>
                          <a:latin typeface="Tahoma" charset="0"/>
                        </a:rPr>
                        <a:t> Quarter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a:t>
                      </a:r>
                      <a:r>
                        <a:rPr kumimoji="0" lang="en-US" sz="2000" b="0" i="0" u="none" strike="noStrike" cap="none" normalizeH="0" baseline="30000" smtClean="0">
                          <a:ln>
                            <a:noFill/>
                          </a:ln>
                          <a:solidFill>
                            <a:schemeClr val="tx1"/>
                          </a:solidFill>
                          <a:effectLst/>
                          <a:latin typeface="Tahoma" charset="0"/>
                        </a:rPr>
                        <a:t>nd</a:t>
                      </a:r>
                      <a:r>
                        <a:rPr kumimoji="0" lang="en-US" sz="2000" b="0" i="0" u="none" strike="noStrike" cap="none" normalizeH="0" baseline="0" smtClean="0">
                          <a:ln>
                            <a:noFill/>
                          </a:ln>
                          <a:solidFill>
                            <a:schemeClr val="tx1"/>
                          </a:solidFill>
                          <a:effectLst/>
                          <a:latin typeface="Tahoma" charset="0"/>
                        </a:rPr>
                        <a:t> Quarter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3</a:t>
                      </a:r>
                      <a:r>
                        <a:rPr kumimoji="0" lang="en-US" sz="2000" b="0" i="0" u="none" strike="noStrike" cap="none" normalizeH="0" baseline="30000" smtClean="0">
                          <a:ln>
                            <a:noFill/>
                          </a:ln>
                          <a:solidFill>
                            <a:schemeClr val="tx1"/>
                          </a:solidFill>
                          <a:effectLst/>
                          <a:latin typeface="Tahoma" charset="0"/>
                        </a:rPr>
                        <a:t>rd</a:t>
                      </a:r>
                      <a:r>
                        <a:rPr kumimoji="0" lang="en-US" sz="2000" b="0" i="0" u="none" strike="noStrike" cap="none" normalizeH="0" baseline="0" smtClean="0">
                          <a:ln>
                            <a:noFill/>
                          </a:ln>
                          <a:solidFill>
                            <a:schemeClr val="tx1"/>
                          </a:solidFill>
                          <a:effectLst/>
                          <a:latin typeface="Tahoma" charset="0"/>
                        </a:rPr>
                        <a:t> Quarter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4</a:t>
                      </a:r>
                      <a:r>
                        <a:rPr kumimoji="0" lang="en-US" sz="2000" b="0" i="0" u="none" strike="noStrike" cap="none" normalizeH="0" baseline="30000" smtClean="0">
                          <a:ln>
                            <a:noFill/>
                          </a:ln>
                          <a:solidFill>
                            <a:schemeClr val="tx1"/>
                          </a:solidFill>
                          <a:effectLst/>
                          <a:latin typeface="Tahoma" charset="0"/>
                        </a:rPr>
                        <a:t>th</a:t>
                      </a:r>
                      <a:r>
                        <a:rPr kumimoji="0" lang="en-US" sz="2000" b="0" i="0" u="none" strike="noStrike" cap="none" normalizeH="0" baseline="0" smtClean="0">
                          <a:ln>
                            <a:noFill/>
                          </a:ln>
                          <a:solidFill>
                            <a:schemeClr val="tx1"/>
                          </a:solidFill>
                          <a:effectLst/>
                          <a:latin typeface="Tahoma" charset="0"/>
                        </a:rPr>
                        <a:t> Quarter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North America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55,000,000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67,000,000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69,000,000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81,000,000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Europe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34,000,000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45,000,000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47,000,000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54,000,000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Asia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29,000,000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35,000,000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32,000,000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30,000,000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Latin America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11,000,000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9,000,000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15,000,000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17,000,000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4539" name="Rectangle 91"/>
          <p:cNvSpPr>
            <a:spLocks noChangeArrowheads="1"/>
          </p:cNvSpPr>
          <p:nvPr/>
        </p:nvSpPr>
        <p:spPr bwMode="auto">
          <a:xfrm>
            <a:off x="1905000" y="6172200"/>
            <a:ext cx="6172200" cy="533400"/>
          </a:xfrm>
          <a:prstGeom prst="rect">
            <a:avLst/>
          </a:prstGeom>
          <a:gradFill rotWithShape="0">
            <a:gsLst>
              <a:gs pos="0">
                <a:schemeClr val="folHlink"/>
              </a:gs>
              <a:gs pos="100000">
                <a:schemeClr val="folHlink">
                  <a:gamma/>
                  <a:shade val="46275"/>
                  <a:invGamma/>
                </a:schemeClr>
              </a:gs>
            </a:gsLst>
            <a:lin ang="5400000" scaled="1"/>
          </a:gradFill>
          <a:ln w="9525">
            <a:solidFill>
              <a:schemeClr val="tx1"/>
            </a:solidFill>
            <a:miter lim="800000"/>
            <a:headEnd/>
            <a:tailEnd/>
          </a:ln>
          <a:effectLst>
            <a:outerShdw dist="107763" dir="2700000" algn="ctr" rotWithShape="0">
              <a:schemeClr val="tx1">
                <a:alpha val="50000"/>
              </a:schemeClr>
            </a:outerShdw>
          </a:effectLst>
        </p:spPr>
        <p:txBody>
          <a:bodyPr wrap="none" anchor="ctr"/>
          <a:lstStyle/>
          <a:p>
            <a:pPr algn="ctr"/>
            <a:r>
              <a:rPr lang="en-US" i="1">
                <a:solidFill>
                  <a:schemeClr val="bg1"/>
                </a:solidFill>
                <a:effectLst>
                  <a:outerShdw blurRad="38100" dist="38100" dir="2700000" algn="tl">
                    <a:srgbClr val="000000"/>
                  </a:outerShdw>
                </a:effectLst>
              </a:rPr>
              <a:t>Tables are used in 16% of PowerPoint Slides</a:t>
            </a:r>
          </a:p>
        </p:txBody>
      </p:sp>
    </p:spTree>
  </p:cSld>
  <p:clrMapOvr>
    <a:masterClrMapping/>
  </p:clrMapOvr>
  <p:transition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5" name="Group 5"/>
          <p:cNvGrpSpPr>
            <a:grpSpLocks/>
          </p:cNvGrpSpPr>
          <p:nvPr/>
        </p:nvGrpSpPr>
        <p:grpSpPr bwMode="auto">
          <a:xfrm>
            <a:off x="1620838" y="4729163"/>
            <a:ext cx="2471737" cy="1957387"/>
            <a:chOff x="932" y="2835"/>
            <a:chExt cx="1557" cy="1233"/>
          </a:xfrm>
        </p:grpSpPr>
        <p:sp>
          <p:nvSpPr>
            <p:cNvPr id="117766" name="Text Box 6"/>
            <p:cNvSpPr txBox="1">
              <a:spLocks noChangeArrowheads="1"/>
            </p:cNvSpPr>
            <p:nvPr/>
          </p:nvSpPr>
          <p:spPr bwMode="auto">
            <a:xfrm>
              <a:off x="1754" y="3739"/>
              <a:ext cx="735" cy="288"/>
            </a:xfrm>
            <a:prstGeom prst="rect">
              <a:avLst/>
            </a:prstGeom>
            <a:noFill/>
            <a:ln w="9525">
              <a:noFill/>
              <a:miter lim="800000"/>
              <a:headEnd/>
              <a:tailEnd/>
            </a:ln>
            <a:effectLst/>
          </p:spPr>
          <p:txBody>
            <a:bodyPr>
              <a:spAutoFit/>
            </a:bodyPr>
            <a:lstStyle/>
            <a:p>
              <a:pPr>
                <a:spcBef>
                  <a:spcPct val="50000"/>
                </a:spcBef>
              </a:pPr>
              <a:r>
                <a:rPr lang="en-US" b="1">
                  <a:effectLst>
                    <a:outerShdw blurRad="38100" dist="38100" dir="2700000" algn="tl">
                      <a:srgbClr val="C0C0C0"/>
                    </a:outerShdw>
                  </a:effectLst>
                  <a:latin typeface="Arial" charset="0"/>
                </a:rPr>
                <a:t>E-mail</a:t>
              </a:r>
            </a:p>
          </p:txBody>
        </p:sp>
        <p:pic>
          <p:nvPicPr>
            <p:cNvPr id="117767" name="Picture 7"/>
            <p:cNvPicPr>
              <a:picLocks noChangeAspect="1" noChangeArrowheads="1"/>
            </p:cNvPicPr>
            <p:nvPr/>
          </p:nvPicPr>
          <p:blipFill>
            <a:blip r:embed="rId3"/>
            <a:srcRect/>
            <a:stretch>
              <a:fillRect/>
            </a:stretch>
          </p:blipFill>
          <p:spPr bwMode="auto">
            <a:xfrm>
              <a:off x="932" y="2835"/>
              <a:ext cx="845" cy="1233"/>
            </a:xfrm>
            <a:prstGeom prst="rect">
              <a:avLst/>
            </a:prstGeom>
            <a:noFill/>
            <a:ln w="12700">
              <a:noFill/>
              <a:miter lim="800000"/>
              <a:headEnd type="none" w="sm" len="sm"/>
              <a:tailEnd type="none" w="sm" len="sm"/>
            </a:ln>
            <a:effectLst/>
          </p:spPr>
        </p:pic>
      </p:grpSp>
      <p:grpSp>
        <p:nvGrpSpPr>
          <p:cNvPr id="117768" name="Group 8"/>
          <p:cNvGrpSpPr>
            <a:grpSpLocks/>
          </p:cNvGrpSpPr>
          <p:nvPr/>
        </p:nvGrpSpPr>
        <p:grpSpPr bwMode="auto">
          <a:xfrm>
            <a:off x="838200" y="1828800"/>
            <a:ext cx="3225800" cy="1425575"/>
            <a:chOff x="455" y="905"/>
            <a:chExt cx="2032" cy="898"/>
          </a:xfrm>
        </p:grpSpPr>
        <p:sp>
          <p:nvSpPr>
            <p:cNvPr id="117769" name="Text Box 9"/>
            <p:cNvSpPr txBox="1">
              <a:spLocks noChangeArrowheads="1"/>
            </p:cNvSpPr>
            <p:nvPr/>
          </p:nvSpPr>
          <p:spPr bwMode="auto">
            <a:xfrm>
              <a:off x="1410" y="905"/>
              <a:ext cx="1077" cy="289"/>
            </a:xfrm>
            <a:prstGeom prst="rect">
              <a:avLst/>
            </a:prstGeom>
            <a:noFill/>
            <a:ln w="9525">
              <a:noFill/>
              <a:miter lim="800000"/>
              <a:headEnd/>
              <a:tailEnd/>
            </a:ln>
            <a:effectLst/>
          </p:spPr>
          <p:txBody>
            <a:bodyPr>
              <a:spAutoFit/>
            </a:bodyPr>
            <a:lstStyle/>
            <a:p>
              <a:pPr algn="ctr">
                <a:spcBef>
                  <a:spcPct val="50000"/>
                </a:spcBef>
              </a:pPr>
              <a:r>
                <a:rPr lang="en-US" b="1">
                  <a:effectLst>
                    <a:outerShdw blurRad="38100" dist="38100" dir="2700000" algn="tl">
                      <a:srgbClr val="C0C0C0"/>
                    </a:outerShdw>
                  </a:effectLst>
                  <a:latin typeface="Arial" charset="0"/>
                </a:rPr>
                <a:t>Meetings</a:t>
              </a:r>
            </a:p>
          </p:txBody>
        </p:sp>
        <p:pic>
          <p:nvPicPr>
            <p:cNvPr id="117770" name="Picture 10"/>
            <p:cNvPicPr>
              <a:picLocks noChangeAspect="1" noChangeArrowheads="1"/>
            </p:cNvPicPr>
            <p:nvPr/>
          </p:nvPicPr>
          <p:blipFill>
            <a:blip r:embed="rId4"/>
            <a:srcRect/>
            <a:stretch>
              <a:fillRect/>
            </a:stretch>
          </p:blipFill>
          <p:spPr bwMode="auto">
            <a:xfrm>
              <a:off x="455" y="912"/>
              <a:ext cx="1333" cy="891"/>
            </a:xfrm>
            <a:prstGeom prst="rect">
              <a:avLst/>
            </a:prstGeom>
            <a:noFill/>
            <a:ln w="12700">
              <a:noFill/>
              <a:miter lim="800000"/>
              <a:headEnd type="none" w="sm" len="sm"/>
              <a:tailEnd type="none" w="sm" len="sm"/>
            </a:ln>
            <a:effectLst/>
          </p:spPr>
        </p:pic>
      </p:grpSp>
      <p:sp>
        <p:nvSpPr>
          <p:cNvPr id="117774" name="Rectangle 14"/>
          <p:cNvSpPr>
            <a:spLocks noGrp="1" noChangeArrowheads="1"/>
          </p:cNvSpPr>
          <p:nvPr>
            <p:ph type="title"/>
          </p:nvPr>
        </p:nvSpPr>
        <p:spPr>
          <a:xfrm>
            <a:off x="485775" y="228600"/>
            <a:ext cx="8658225" cy="969963"/>
          </a:xfrm>
        </p:spPr>
        <p:txBody>
          <a:bodyPr/>
          <a:lstStyle/>
          <a:p>
            <a:r>
              <a:rPr lang="en-US" sz="3200"/>
              <a:t>Diagrams are Hand Drawn </a:t>
            </a:r>
            <a:br>
              <a:rPr lang="en-US" sz="2400">
                <a:solidFill>
                  <a:schemeClr val="accent1"/>
                </a:solidFill>
              </a:rPr>
            </a:br>
            <a:r>
              <a:rPr lang="en-US" sz="2400">
                <a:solidFill>
                  <a:schemeClr val="accent1"/>
                </a:solidFill>
              </a:rPr>
              <a:t>Using a combination of photos, autoshapes, and textboxes</a:t>
            </a:r>
          </a:p>
        </p:txBody>
      </p:sp>
      <p:sp>
        <p:nvSpPr>
          <p:cNvPr id="117775" name="Text Box 15"/>
          <p:cNvSpPr txBox="1">
            <a:spLocks noChangeArrowheads="1"/>
          </p:cNvSpPr>
          <p:nvPr/>
        </p:nvSpPr>
        <p:spPr bwMode="auto">
          <a:xfrm>
            <a:off x="6626225" y="6132513"/>
            <a:ext cx="2173288" cy="457200"/>
          </a:xfrm>
          <a:prstGeom prst="rect">
            <a:avLst/>
          </a:prstGeom>
          <a:noFill/>
          <a:ln w="9525">
            <a:noFill/>
            <a:miter lim="800000"/>
            <a:headEnd/>
            <a:tailEnd/>
          </a:ln>
          <a:effectLst/>
        </p:spPr>
        <p:txBody>
          <a:bodyPr>
            <a:spAutoFit/>
          </a:bodyPr>
          <a:lstStyle/>
          <a:p>
            <a:pPr algn="ctr">
              <a:spcBef>
                <a:spcPct val="50000"/>
              </a:spcBef>
            </a:pPr>
            <a:endParaRPr lang="en-US">
              <a:latin typeface="Times New Roman" pitchFamily="18" charset="0"/>
            </a:endParaRPr>
          </a:p>
        </p:txBody>
      </p:sp>
      <p:grpSp>
        <p:nvGrpSpPr>
          <p:cNvPr id="117777" name="Group 17"/>
          <p:cNvGrpSpPr>
            <a:grpSpLocks/>
          </p:cNvGrpSpPr>
          <p:nvPr/>
        </p:nvGrpSpPr>
        <p:grpSpPr bwMode="auto">
          <a:xfrm>
            <a:off x="3048000" y="3505200"/>
            <a:ext cx="2163763" cy="1584325"/>
            <a:chOff x="1817" y="1879"/>
            <a:chExt cx="1363" cy="998"/>
          </a:xfrm>
        </p:grpSpPr>
        <p:pic>
          <p:nvPicPr>
            <p:cNvPr id="117778" name="Picture 18"/>
            <p:cNvPicPr>
              <a:picLocks noChangeAspect="1" noChangeArrowheads="1"/>
            </p:cNvPicPr>
            <p:nvPr/>
          </p:nvPicPr>
          <p:blipFill>
            <a:blip r:embed="rId5"/>
            <a:srcRect/>
            <a:stretch>
              <a:fillRect/>
            </a:stretch>
          </p:blipFill>
          <p:spPr bwMode="auto">
            <a:xfrm>
              <a:off x="1817" y="1879"/>
              <a:ext cx="1363" cy="998"/>
            </a:xfrm>
            <a:prstGeom prst="rect">
              <a:avLst/>
            </a:prstGeom>
            <a:noFill/>
            <a:ln w="12700">
              <a:noFill/>
              <a:miter lim="800000"/>
              <a:headEnd type="none" w="sm" len="sm"/>
              <a:tailEnd type="none" w="sm" len="sm"/>
            </a:ln>
            <a:effectLst/>
          </p:spPr>
        </p:pic>
        <p:sp>
          <p:nvSpPr>
            <p:cNvPr id="117779" name="Text Box 19"/>
            <p:cNvSpPr txBox="1">
              <a:spLocks noChangeArrowheads="1"/>
            </p:cNvSpPr>
            <p:nvPr/>
          </p:nvSpPr>
          <p:spPr bwMode="auto">
            <a:xfrm>
              <a:off x="2362" y="2006"/>
              <a:ext cx="794" cy="450"/>
            </a:xfrm>
            <a:prstGeom prst="rect">
              <a:avLst/>
            </a:prstGeom>
            <a:noFill/>
            <a:ln w="9525">
              <a:noFill/>
              <a:miter lim="800000"/>
              <a:headEnd/>
              <a:tailEnd/>
            </a:ln>
            <a:effectLst/>
          </p:spPr>
          <p:txBody>
            <a:bodyPr>
              <a:spAutoFit/>
            </a:bodyPr>
            <a:lstStyle/>
            <a:p>
              <a:pPr algn="ctr">
                <a:lnSpc>
                  <a:spcPct val="85000"/>
                </a:lnSpc>
                <a:spcBef>
                  <a:spcPct val="50000"/>
                </a:spcBef>
              </a:pPr>
              <a:r>
                <a:rPr lang="en-US" b="1">
                  <a:effectLst>
                    <a:outerShdw blurRad="38100" dist="38100" dir="2700000" algn="tl">
                      <a:srgbClr val="C0C0C0"/>
                    </a:outerShdw>
                  </a:effectLst>
                  <a:latin typeface="Arial" charset="0"/>
                </a:rPr>
                <a:t>Phone calls</a:t>
              </a:r>
            </a:p>
          </p:txBody>
        </p:sp>
      </p:grpSp>
      <p:sp>
        <p:nvSpPr>
          <p:cNvPr id="117784" name="Rectangle 24"/>
          <p:cNvSpPr>
            <a:spLocks noChangeArrowheads="1"/>
          </p:cNvSpPr>
          <p:nvPr/>
        </p:nvSpPr>
        <p:spPr bwMode="auto">
          <a:xfrm>
            <a:off x="5715000" y="2286000"/>
            <a:ext cx="2971800" cy="1371600"/>
          </a:xfrm>
          <a:prstGeom prst="rect">
            <a:avLst/>
          </a:prstGeom>
          <a:gradFill rotWithShape="0">
            <a:gsLst>
              <a:gs pos="0">
                <a:schemeClr val="folHlink">
                  <a:gamma/>
                  <a:shade val="46275"/>
                  <a:invGamma/>
                </a:schemeClr>
              </a:gs>
              <a:gs pos="100000">
                <a:schemeClr val="folHlink"/>
              </a:gs>
            </a:gsLst>
            <a:lin ang="5400000" scaled="1"/>
          </a:gradFill>
          <a:ln w="9525">
            <a:solidFill>
              <a:schemeClr val="tx1"/>
            </a:solidFill>
            <a:miter lim="800000"/>
            <a:headEnd/>
            <a:tailEnd/>
          </a:ln>
          <a:effectLst/>
        </p:spPr>
        <p:txBody>
          <a:bodyPr wrap="none" anchor="ctr"/>
          <a:lstStyle/>
          <a:p>
            <a:pPr algn="ctr"/>
            <a:endParaRPr lang="en-US">
              <a:solidFill>
                <a:schemeClr val="bg1"/>
              </a:solidFill>
            </a:endParaRPr>
          </a:p>
        </p:txBody>
      </p:sp>
      <p:sp>
        <p:nvSpPr>
          <p:cNvPr id="117785" name="Rectangle 25"/>
          <p:cNvSpPr>
            <a:spLocks noChangeArrowheads="1"/>
          </p:cNvSpPr>
          <p:nvPr/>
        </p:nvSpPr>
        <p:spPr bwMode="auto">
          <a:xfrm>
            <a:off x="5715000" y="3657600"/>
            <a:ext cx="2971800" cy="1371600"/>
          </a:xfrm>
          <a:prstGeom prst="rect">
            <a:avLst/>
          </a:prstGeom>
          <a:gradFill rotWithShape="0">
            <a:gsLst>
              <a:gs pos="0">
                <a:schemeClr val="folHlink">
                  <a:gamma/>
                  <a:shade val="46275"/>
                  <a:invGamma/>
                </a:schemeClr>
              </a:gs>
              <a:gs pos="100000">
                <a:schemeClr val="folHlink"/>
              </a:gs>
            </a:gsLst>
            <a:lin ang="5400000" scaled="1"/>
          </a:gradFill>
          <a:ln w="9525">
            <a:solidFill>
              <a:schemeClr val="tx1"/>
            </a:solidFill>
            <a:miter lim="800000"/>
            <a:headEnd/>
            <a:tailEnd/>
          </a:ln>
          <a:effectLst/>
        </p:spPr>
        <p:txBody>
          <a:bodyPr wrap="none" anchor="ctr"/>
          <a:lstStyle/>
          <a:p>
            <a:pPr algn="ctr"/>
            <a:endParaRPr lang="en-US">
              <a:solidFill>
                <a:schemeClr val="bg1"/>
              </a:solidFill>
            </a:endParaRPr>
          </a:p>
        </p:txBody>
      </p:sp>
      <p:sp>
        <p:nvSpPr>
          <p:cNvPr id="117786" name="Rectangle 26"/>
          <p:cNvSpPr>
            <a:spLocks noChangeArrowheads="1"/>
          </p:cNvSpPr>
          <p:nvPr/>
        </p:nvSpPr>
        <p:spPr bwMode="auto">
          <a:xfrm>
            <a:off x="5715000" y="5029200"/>
            <a:ext cx="2971800" cy="1371600"/>
          </a:xfrm>
          <a:prstGeom prst="rect">
            <a:avLst/>
          </a:prstGeom>
          <a:gradFill rotWithShape="0">
            <a:gsLst>
              <a:gs pos="0">
                <a:schemeClr val="folHlink">
                  <a:gamma/>
                  <a:shade val="46275"/>
                  <a:invGamma/>
                </a:schemeClr>
              </a:gs>
              <a:gs pos="100000">
                <a:schemeClr val="folHlink"/>
              </a:gs>
            </a:gsLst>
            <a:lin ang="5400000" scaled="1"/>
          </a:gradFill>
          <a:ln w="9525">
            <a:solidFill>
              <a:schemeClr val="tx1"/>
            </a:solidFill>
            <a:miter lim="800000"/>
            <a:headEnd/>
            <a:tailEnd/>
          </a:ln>
          <a:effectLst/>
        </p:spPr>
        <p:txBody>
          <a:bodyPr wrap="none" anchor="ctr"/>
          <a:lstStyle/>
          <a:p>
            <a:pPr algn="ctr"/>
            <a:r>
              <a:rPr lang="en-US">
                <a:solidFill>
                  <a:schemeClr val="bg1"/>
                </a:solidFill>
                <a:hlinkClick r:id="" action="ppaction://hlinkshowjump?jump=nextslide"/>
              </a:rPr>
              <a:t>Network diagrams</a:t>
            </a:r>
            <a:endParaRPr lang="en-US">
              <a:solidFill>
                <a:schemeClr val="bg1"/>
              </a:solidFill>
            </a:endParaRPr>
          </a:p>
        </p:txBody>
      </p:sp>
      <p:grpSp>
        <p:nvGrpSpPr>
          <p:cNvPr id="117790" name="Group 30"/>
          <p:cNvGrpSpPr>
            <a:grpSpLocks/>
          </p:cNvGrpSpPr>
          <p:nvPr/>
        </p:nvGrpSpPr>
        <p:grpSpPr bwMode="auto">
          <a:xfrm>
            <a:off x="457200" y="3657600"/>
            <a:ext cx="1135063" cy="974725"/>
            <a:chOff x="360" y="2104"/>
            <a:chExt cx="715" cy="614"/>
          </a:xfrm>
        </p:grpSpPr>
        <p:sp>
          <p:nvSpPr>
            <p:cNvPr id="117791" name="Rectangle 31"/>
            <p:cNvSpPr>
              <a:spLocks noChangeArrowheads="1"/>
            </p:cNvSpPr>
            <p:nvPr/>
          </p:nvSpPr>
          <p:spPr bwMode="auto">
            <a:xfrm>
              <a:off x="421" y="2165"/>
              <a:ext cx="654" cy="553"/>
            </a:xfrm>
            <a:prstGeom prst="rect">
              <a:avLst/>
            </a:prstGeom>
            <a:solidFill>
              <a:schemeClr val="bg2">
                <a:alpha val="50000"/>
              </a:schemeClr>
            </a:solidFill>
            <a:ln w="12700">
              <a:noFill/>
              <a:miter lim="800000"/>
              <a:headEnd type="none" w="sm" len="sm"/>
              <a:tailEnd type="none" w="sm" len="sm"/>
            </a:ln>
            <a:effectLst/>
          </p:spPr>
          <p:txBody>
            <a:bodyPr wrap="none" anchor="ctr"/>
            <a:lstStyle/>
            <a:p>
              <a:endParaRPr lang="en-US"/>
            </a:p>
          </p:txBody>
        </p:sp>
        <p:pic>
          <p:nvPicPr>
            <p:cNvPr id="117792" name="Picture 32"/>
            <p:cNvPicPr>
              <a:picLocks noChangeAspect="1" noChangeArrowheads="1"/>
            </p:cNvPicPr>
            <p:nvPr/>
          </p:nvPicPr>
          <p:blipFill>
            <a:blip r:embed="rId6"/>
            <a:srcRect/>
            <a:stretch>
              <a:fillRect/>
            </a:stretch>
          </p:blipFill>
          <p:spPr bwMode="auto">
            <a:xfrm>
              <a:off x="360" y="2104"/>
              <a:ext cx="656" cy="548"/>
            </a:xfrm>
            <a:prstGeom prst="rect">
              <a:avLst/>
            </a:prstGeom>
            <a:noFill/>
            <a:ln w="12700">
              <a:noFill/>
              <a:miter lim="800000"/>
              <a:headEnd type="none" w="sm" len="sm"/>
              <a:tailEnd type="none" w="sm" len="sm"/>
            </a:ln>
            <a:effectLst/>
          </p:spPr>
        </p:pic>
      </p:grpSp>
      <p:sp>
        <p:nvSpPr>
          <p:cNvPr id="117793" name="AutoShape 33"/>
          <p:cNvSpPr>
            <a:spLocks noChangeArrowheads="1"/>
          </p:cNvSpPr>
          <p:nvPr/>
        </p:nvSpPr>
        <p:spPr bwMode="auto">
          <a:xfrm rot="1240729">
            <a:off x="2743200" y="2743200"/>
            <a:ext cx="1295400" cy="1066800"/>
          </a:xfrm>
          <a:custGeom>
            <a:avLst/>
            <a:gdLst>
              <a:gd name="G0" fmla="+- 77034 0 0"/>
              <a:gd name="G1" fmla="+- -8696482 0 0"/>
              <a:gd name="G2" fmla="+- 77034 0 -8696482"/>
              <a:gd name="G3" fmla="+- 10800 0 0"/>
              <a:gd name="G4" fmla="+- 0 0 77034"/>
              <a:gd name="T0" fmla="*/ 360 256 1"/>
              <a:gd name="T1" fmla="*/ 0 256 1"/>
              <a:gd name="G5" fmla="+- G2 T0 T1"/>
              <a:gd name="G6" fmla="?: G2 G2 G5"/>
              <a:gd name="G7" fmla="+- 0 0 G6"/>
              <a:gd name="G8" fmla="+- 6288 0 0"/>
              <a:gd name="G9" fmla="+- 0 0 -8696482"/>
              <a:gd name="G10" fmla="+- 6288 0 2700"/>
              <a:gd name="G11" fmla="cos G10 77034"/>
              <a:gd name="G12" fmla="sin G10 77034"/>
              <a:gd name="G13" fmla="cos 13500 77034"/>
              <a:gd name="G14" fmla="sin 13500 77034"/>
              <a:gd name="G15" fmla="+- G11 10800 0"/>
              <a:gd name="G16" fmla="+- G12 10800 0"/>
              <a:gd name="G17" fmla="+- G13 10800 0"/>
              <a:gd name="G18" fmla="+- G14 10800 0"/>
              <a:gd name="G19" fmla="*/ 6288 1 2"/>
              <a:gd name="G20" fmla="+- G19 5400 0"/>
              <a:gd name="G21" fmla="cos G20 77034"/>
              <a:gd name="G22" fmla="sin G20 77034"/>
              <a:gd name="G23" fmla="+- G21 10800 0"/>
              <a:gd name="G24" fmla="+- G12 G23 G22"/>
              <a:gd name="G25" fmla="+- G22 G23 G11"/>
              <a:gd name="G26" fmla="cos 10800 77034"/>
              <a:gd name="G27" fmla="sin 10800 77034"/>
              <a:gd name="G28" fmla="cos 6288 77034"/>
              <a:gd name="G29" fmla="sin 6288 77034"/>
              <a:gd name="G30" fmla="+- G26 10800 0"/>
              <a:gd name="G31" fmla="+- G27 10800 0"/>
              <a:gd name="G32" fmla="+- G28 10800 0"/>
              <a:gd name="G33" fmla="+- G29 10800 0"/>
              <a:gd name="G34" fmla="+- G19 5400 0"/>
              <a:gd name="G35" fmla="cos G34 -8696482"/>
              <a:gd name="G36" fmla="sin G34 -8696482"/>
              <a:gd name="G37" fmla="+/ -8696482 77034 2"/>
              <a:gd name="T2" fmla="*/ 180 256 1"/>
              <a:gd name="T3" fmla="*/ 0 256 1"/>
              <a:gd name="G38" fmla="+- G37 T2 T3"/>
              <a:gd name="G39" fmla="?: G2 G37 G38"/>
              <a:gd name="G40" fmla="cos 10800 G39"/>
              <a:gd name="G41" fmla="sin 10800 G39"/>
              <a:gd name="G42" fmla="cos 6288 G39"/>
              <a:gd name="G43" fmla="sin 6288 G39"/>
              <a:gd name="G44" fmla="+- G40 10800 0"/>
              <a:gd name="G45" fmla="+- G41 10800 0"/>
              <a:gd name="G46" fmla="+- G42 10800 0"/>
              <a:gd name="G47" fmla="+- G43 10800 0"/>
              <a:gd name="G48" fmla="+- G35 10800 0"/>
              <a:gd name="G49" fmla="+- G36 10800 0"/>
              <a:gd name="T4" fmla="*/ 15233 w 21600"/>
              <a:gd name="T5" fmla="*/ 952 h 21600"/>
              <a:gd name="T6" fmla="*/ 5006 w 21600"/>
              <a:gd name="T7" fmla="*/ 4520 h 21600"/>
              <a:gd name="T8" fmla="*/ 13381 w 21600"/>
              <a:gd name="T9" fmla="*/ 5066 h 21600"/>
              <a:gd name="T10" fmla="*/ 24297 w 21600"/>
              <a:gd name="T11" fmla="*/ 11076 h 21600"/>
              <a:gd name="T12" fmla="*/ 19240 w 21600"/>
              <a:gd name="T13" fmla="*/ 15930 h 21600"/>
              <a:gd name="T14" fmla="*/ 14387 w 21600"/>
              <a:gd name="T15" fmla="*/ 1087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086" y="10928"/>
                </a:moveTo>
                <a:cubicBezTo>
                  <a:pt x="17087" y="10886"/>
                  <a:pt x="17088" y="10843"/>
                  <a:pt x="17088" y="10800"/>
                </a:cubicBezTo>
                <a:cubicBezTo>
                  <a:pt x="17088" y="7327"/>
                  <a:pt x="14272" y="4512"/>
                  <a:pt x="10800" y="4512"/>
                </a:cubicBezTo>
                <a:cubicBezTo>
                  <a:pt x="9219" y="4511"/>
                  <a:pt x="7697" y="5107"/>
                  <a:pt x="6535" y="6178"/>
                </a:cubicBezTo>
                <a:lnTo>
                  <a:pt x="3476" y="2862"/>
                </a:lnTo>
                <a:cubicBezTo>
                  <a:pt x="5471" y="1022"/>
                  <a:pt x="8085" y="-1"/>
                  <a:pt x="10800" y="0"/>
                </a:cubicBezTo>
                <a:cubicBezTo>
                  <a:pt x="16764" y="0"/>
                  <a:pt x="21600" y="4835"/>
                  <a:pt x="21600" y="10800"/>
                </a:cubicBezTo>
                <a:cubicBezTo>
                  <a:pt x="21600" y="10873"/>
                  <a:pt x="21599" y="10947"/>
                  <a:pt x="21597" y="11021"/>
                </a:cubicBezTo>
                <a:lnTo>
                  <a:pt x="24297" y="11076"/>
                </a:lnTo>
                <a:lnTo>
                  <a:pt x="19240" y="15930"/>
                </a:lnTo>
                <a:lnTo>
                  <a:pt x="14387" y="10873"/>
                </a:lnTo>
                <a:lnTo>
                  <a:pt x="17086" y="10928"/>
                </a:lnTo>
                <a:close/>
              </a:path>
            </a:pathLst>
          </a:custGeom>
          <a:solidFill>
            <a:srgbClr val="969696"/>
          </a:solidFill>
          <a:ln w="9525">
            <a:solidFill>
              <a:schemeClr val="tx1"/>
            </a:solidFill>
            <a:miter lim="800000"/>
            <a:headEnd/>
            <a:tailEnd/>
          </a:ln>
          <a:effectLst/>
        </p:spPr>
        <p:txBody>
          <a:bodyPr wrap="none" anchor="ctr"/>
          <a:lstStyle/>
          <a:p>
            <a:endParaRPr lang="en-US"/>
          </a:p>
        </p:txBody>
      </p:sp>
      <p:sp>
        <p:nvSpPr>
          <p:cNvPr id="117794" name="AutoShape 34"/>
          <p:cNvSpPr>
            <a:spLocks noChangeArrowheads="1"/>
          </p:cNvSpPr>
          <p:nvPr/>
        </p:nvSpPr>
        <p:spPr bwMode="auto">
          <a:xfrm rot="6755530">
            <a:off x="2933700" y="4914900"/>
            <a:ext cx="1295400" cy="1066800"/>
          </a:xfrm>
          <a:custGeom>
            <a:avLst/>
            <a:gdLst>
              <a:gd name="G0" fmla="+- 77034 0 0"/>
              <a:gd name="G1" fmla="+- -8696482 0 0"/>
              <a:gd name="G2" fmla="+- 77034 0 -8696482"/>
              <a:gd name="G3" fmla="+- 10800 0 0"/>
              <a:gd name="G4" fmla="+- 0 0 77034"/>
              <a:gd name="T0" fmla="*/ 360 256 1"/>
              <a:gd name="T1" fmla="*/ 0 256 1"/>
              <a:gd name="G5" fmla="+- G2 T0 T1"/>
              <a:gd name="G6" fmla="?: G2 G2 G5"/>
              <a:gd name="G7" fmla="+- 0 0 G6"/>
              <a:gd name="G8" fmla="+- 6288 0 0"/>
              <a:gd name="G9" fmla="+- 0 0 -8696482"/>
              <a:gd name="G10" fmla="+- 6288 0 2700"/>
              <a:gd name="G11" fmla="cos G10 77034"/>
              <a:gd name="G12" fmla="sin G10 77034"/>
              <a:gd name="G13" fmla="cos 13500 77034"/>
              <a:gd name="G14" fmla="sin 13500 77034"/>
              <a:gd name="G15" fmla="+- G11 10800 0"/>
              <a:gd name="G16" fmla="+- G12 10800 0"/>
              <a:gd name="G17" fmla="+- G13 10800 0"/>
              <a:gd name="G18" fmla="+- G14 10800 0"/>
              <a:gd name="G19" fmla="*/ 6288 1 2"/>
              <a:gd name="G20" fmla="+- G19 5400 0"/>
              <a:gd name="G21" fmla="cos G20 77034"/>
              <a:gd name="G22" fmla="sin G20 77034"/>
              <a:gd name="G23" fmla="+- G21 10800 0"/>
              <a:gd name="G24" fmla="+- G12 G23 G22"/>
              <a:gd name="G25" fmla="+- G22 G23 G11"/>
              <a:gd name="G26" fmla="cos 10800 77034"/>
              <a:gd name="G27" fmla="sin 10800 77034"/>
              <a:gd name="G28" fmla="cos 6288 77034"/>
              <a:gd name="G29" fmla="sin 6288 77034"/>
              <a:gd name="G30" fmla="+- G26 10800 0"/>
              <a:gd name="G31" fmla="+- G27 10800 0"/>
              <a:gd name="G32" fmla="+- G28 10800 0"/>
              <a:gd name="G33" fmla="+- G29 10800 0"/>
              <a:gd name="G34" fmla="+- G19 5400 0"/>
              <a:gd name="G35" fmla="cos G34 -8696482"/>
              <a:gd name="G36" fmla="sin G34 -8696482"/>
              <a:gd name="G37" fmla="+/ -8696482 77034 2"/>
              <a:gd name="T2" fmla="*/ 180 256 1"/>
              <a:gd name="T3" fmla="*/ 0 256 1"/>
              <a:gd name="G38" fmla="+- G37 T2 T3"/>
              <a:gd name="G39" fmla="?: G2 G37 G38"/>
              <a:gd name="G40" fmla="cos 10800 G39"/>
              <a:gd name="G41" fmla="sin 10800 G39"/>
              <a:gd name="G42" fmla="cos 6288 G39"/>
              <a:gd name="G43" fmla="sin 6288 G39"/>
              <a:gd name="G44" fmla="+- G40 10800 0"/>
              <a:gd name="G45" fmla="+- G41 10800 0"/>
              <a:gd name="G46" fmla="+- G42 10800 0"/>
              <a:gd name="G47" fmla="+- G43 10800 0"/>
              <a:gd name="G48" fmla="+- G35 10800 0"/>
              <a:gd name="G49" fmla="+- G36 10800 0"/>
              <a:gd name="T4" fmla="*/ 15233 w 21600"/>
              <a:gd name="T5" fmla="*/ 952 h 21600"/>
              <a:gd name="T6" fmla="*/ 5006 w 21600"/>
              <a:gd name="T7" fmla="*/ 4520 h 21600"/>
              <a:gd name="T8" fmla="*/ 13381 w 21600"/>
              <a:gd name="T9" fmla="*/ 5066 h 21600"/>
              <a:gd name="T10" fmla="*/ 24297 w 21600"/>
              <a:gd name="T11" fmla="*/ 11076 h 21600"/>
              <a:gd name="T12" fmla="*/ 19240 w 21600"/>
              <a:gd name="T13" fmla="*/ 15930 h 21600"/>
              <a:gd name="T14" fmla="*/ 14387 w 21600"/>
              <a:gd name="T15" fmla="*/ 1087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086" y="10928"/>
                </a:moveTo>
                <a:cubicBezTo>
                  <a:pt x="17087" y="10886"/>
                  <a:pt x="17088" y="10843"/>
                  <a:pt x="17088" y="10800"/>
                </a:cubicBezTo>
                <a:cubicBezTo>
                  <a:pt x="17088" y="7327"/>
                  <a:pt x="14272" y="4512"/>
                  <a:pt x="10800" y="4512"/>
                </a:cubicBezTo>
                <a:cubicBezTo>
                  <a:pt x="9219" y="4511"/>
                  <a:pt x="7697" y="5107"/>
                  <a:pt x="6535" y="6178"/>
                </a:cubicBezTo>
                <a:lnTo>
                  <a:pt x="3476" y="2862"/>
                </a:lnTo>
                <a:cubicBezTo>
                  <a:pt x="5471" y="1022"/>
                  <a:pt x="8085" y="-1"/>
                  <a:pt x="10800" y="0"/>
                </a:cubicBezTo>
                <a:cubicBezTo>
                  <a:pt x="16764" y="0"/>
                  <a:pt x="21600" y="4835"/>
                  <a:pt x="21600" y="10800"/>
                </a:cubicBezTo>
                <a:cubicBezTo>
                  <a:pt x="21600" y="10873"/>
                  <a:pt x="21599" y="10947"/>
                  <a:pt x="21597" y="11021"/>
                </a:cubicBezTo>
                <a:lnTo>
                  <a:pt x="24297" y="11076"/>
                </a:lnTo>
                <a:lnTo>
                  <a:pt x="19240" y="15930"/>
                </a:lnTo>
                <a:lnTo>
                  <a:pt x="14387" y="10873"/>
                </a:lnTo>
                <a:lnTo>
                  <a:pt x="17086" y="10928"/>
                </a:lnTo>
                <a:close/>
              </a:path>
            </a:pathLst>
          </a:custGeom>
          <a:solidFill>
            <a:srgbClr val="969696"/>
          </a:solidFill>
          <a:ln w="9525">
            <a:noFill/>
            <a:miter lim="800000"/>
            <a:headEnd/>
            <a:tailEnd/>
          </a:ln>
          <a:effectLst>
            <a:outerShdw dist="107763" dir="2700000" algn="ctr" rotWithShape="0">
              <a:schemeClr val="tx1"/>
            </a:outerShdw>
          </a:effectLst>
        </p:spPr>
        <p:txBody>
          <a:bodyPr wrap="none" anchor="ctr"/>
          <a:lstStyle/>
          <a:p>
            <a:endParaRPr lang="en-US"/>
          </a:p>
        </p:txBody>
      </p:sp>
      <p:sp>
        <p:nvSpPr>
          <p:cNvPr id="117795" name="AutoShape 35"/>
          <p:cNvSpPr>
            <a:spLocks noChangeArrowheads="1"/>
          </p:cNvSpPr>
          <p:nvPr/>
        </p:nvSpPr>
        <p:spPr bwMode="auto">
          <a:xfrm flipH="1">
            <a:off x="762000" y="4724400"/>
            <a:ext cx="762000" cy="990600"/>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chemeClr val="tx2"/>
          </a:solidFill>
          <a:ln w="9525">
            <a:solidFill>
              <a:schemeClr val="tx1"/>
            </a:solidFill>
            <a:miter lim="800000"/>
            <a:headEnd/>
            <a:tailEnd/>
          </a:ln>
          <a:effectLst/>
        </p:spPr>
        <p:txBody>
          <a:bodyPr wrap="none" anchor="ctr"/>
          <a:lstStyle/>
          <a:p>
            <a:endParaRPr lang="en-US"/>
          </a:p>
        </p:txBody>
      </p:sp>
      <p:sp>
        <p:nvSpPr>
          <p:cNvPr id="117796" name="AutoShape 36" descr="Stationery"/>
          <p:cNvSpPr>
            <a:spLocks noChangeArrowheads="1"/>
          </p:cNvSpPr>
          <p:nvPr/>
        </p:nvSpPr>
        <p:spPr bwMode="auto">
          <a:xfrm>
            <a:off x="6629400" y="3886200"/>
            <a:ext cx="1066800" cy="914400"/>
          </a:xfrm>
          <a:prstGeom prst="star16">
            <a:avLst>
              <a:gd name="adj" fmla="val 37500"/>
            </a:avLst>
          </a:prstGeom>
          <a:blipFill dpi="0" rotWithShape="0">
            <a:blip r:embed="rId7"/>
            <a:srcRect/>
            <a:tile tx="0" ty="0" sx="100000" sy="100000" flip="none" algn="tl"/>
          </a:blipFill>
          <a:ln w="9525">
            <a:solidFill>
              <a:schemeClr val="tx1"/>
            </a:solidFill>
            <a:miter lim="800000"/>
            <a:headEnd/>
            <a:tailEnd/>
          </a:ln>
          <a:effectLst/>
        </p:spPr>
        <p:txBody>
          <a:bodyPr wrap="none" anchor="ctr"/>
          <a:lstStyle/>
          <a:p>
            <a:pPr algn="ctr"/>
            <a:endParaRPr lang="en-US"/>
          </a:p>
        </p:txBody>
      </p:sp>
      <p:sp>
        <p:nvSpPr>
          <p:cNvPr id="117798" name="Text Box 38"/>
          <p:cNvSpPr txBox="1">
            <a:spLocks noChangeArrowheads="1"/>
          </p:cNvSpPr>
          <p:nvPr/>
        </p:nvSpPr>
        <p:spPr bwMode="auto">
          <a:xfrm>
            <a:off x="6019800" y="2743200"/>
            <a:ext cx="2468563" cy="457200"/>
          </a:xfrm>
          <a:prstGeom prst="rect">
            <a:avLst/>
          </a:prstGeom>
          <a:noFill/>
          <a:ln w="9525">
            <a:noFill/>
            <a:miter lim="800000"/>
            <a:headEnd/>
            <a:tailEnd/>
          </a:ln>
          <a:effectLst/>
        </p:spPr>
        <p:txBody>
          <a:bodyPr wrap="none">
            <a:spAutoFit/>
          </a:bodyPr>
          <a:lstStyle/>
          <a:p>
            <a:r>
              <a:rPr lang="en-US">
                <a:solidFill>
                  <a:schemeClr val="bg1"/>
                </a:solidFill>
                <a:effectLst>
                  <a:outerShdw blurRad="38100" dist="38100" dir="2700000" algn="tl">
                    <a:srgbClr val="C0C0C0"/>
                  </a:outerShdw>
                </a:effectLst>
              </a:rPr>
              <a:t>Separate textbox</a:t>
            </a:r>
          </a:p>
        </p:txBody>
      </p:sp>
      <p:sp>
        <p:nvSpPr>
          <p:cNvPr id="117799" name="AutoShape 39"/>
          <p:cNvSpPr>
            <a:spLocks noChangeArrowheads="1"/>
          </p:cNvSpPr>
          <p:nvPr/>
        </p:nvSpPr>
        <p:spPr bwMode="auto">
          <a:xfrm>
            <a:off x="1219200" y="3276600"/>
            <a:ext cx="685800" cy="685800"/>
          </a:xfrm>
          <a:prstGeom prst="upDownArrow">
            <a:avLst>
              <a:gd name="adj1" fmla="val 41667"/>
              <a:gd name="adj2" fmla="val 30324"/>
            </a:avLst>
          </a:prstGeom>
          <a:gradFill rotWithShape="0">
            <a:gsLst>
              <a:gs pos="0">
                <a:schemeClr val="accent2">
                  <a:gamma/>
                  <a:shade val="46275"/>
                  <a:invGamma/>
                </a:schemeClr>
              </a:gs>
              <a:gs pos="100000">
                <a:schemeClr val="accent2"/>
              </a:gs>
            </a:gsLst>
            <a:lin ang="18900000" scaled="1"/>
          </a:gradFill>
          <a:ln w="9525">
            <a:solidFill>
              <a:schemeClr val="tx1"/>
            </a:solidFill>
            <a:miter lim="800000"/>
            <a:headEnd/>
            <a:tailEnd/>
          </a:ln>
          <a:effectLst/>
        </p:spPr>
        <p:txBody>
          <a:bodyPr wrap="none" anchor="ctr"/>
          <a:lstStyle/>
          <a:p>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0" fill="hold">
                                          <p:stCondLst>
                                            <p:cond delay="0"/>
                                          </p:stCondLst>
                                        </p:cTn>
                                        <p:tgtEl>
                                          <p:spTgt spid="117768"/>
                                        </p:tgtEl>
                                        <p:attrNameLst>
                                          <p:attrName>style.visibility</p:attrName>
                                        </p:attrNameLst>
                                      </p:cBhvr>
                                      <p:to>
                                        <p:strVal val="visible"/>
                                      </p:to>
                                    </p:set>
                                    <p:animEffect transition="in" filter="blinds(horizontal)">
                                      <p:cBhvr>
                                        <p:cTn id="7" dur="500">
                                          <p:stCondLst>
                                            <p:cond delay="0"/>
                                          </p:stCondLst>
                                        </p:cTn>
                                        <p:tgtEl>
                                          <p:spTgt spid="1177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0" fill="hold">
                                          <p:stCondLst>
                                            <p:cond delay="0"/>
                                          </p:stCondLst>
                                        </p:cTn>
                                        <p:tgtEl>
                                          <p:spTgt spid="117777"/>
                                        </p:tgtEl>
                                        <p:attrNameLst>
                                          <p:attrName>style.visibility</p:attrName>
                                        </p:attrNameLst>
                                      </p:cBhvr>
                                      <p:to>
                                        <p:strVal val="visible"/>
                                      </p:to>
                                    </p:set>
                                    <p:animEffect transition="in" filter="blinds(horizontal)">
                                      <p:cBhvr>
                                        <p:cTn id="12" dur="500">
                                          <p:stCondLst>
                                            <p:cond delay="0"/>
                                          </p:stCondLst>
                                        </p:cTn>
                                        <p:tgtEl>
                                          <p:spTgt spid="1177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0" fill="hold">
                                          <p:stCondLst>
                                            <p:cond delay="0"/>
                                          </p:stCondLst>
                                        </p:cTn>
                                        <p:tgtEl>
                                          <p:spTgt spid="117765"/>
                                        </p:tgtEl>
                                        <p:attrNameLst>
                                          <p:attrName>style.visibility</p:attrName>
                                        </p:attrNameLst>
                                      </p:cBhvr>
                                      <p:to>
                                        <p:strVal val="visible"/>
                                      </p:to>
                                    </p:set>
                                    <p:animEffect transition="in" filter="blinds(horizontal)">
                                      <p:cBhvr>
                                        <p:cTn id="17" dur="500">
                                          <p:stCondLst>
                                            <p:cond delay="0"/>
                                          </p:stCondLst>
                                        </p:cTn>
                                        <p:tgtEl>
                                          <p:spTgt spid="11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969696"/>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scene3d>
          <a:camera prst="orthographicFront"/>
          <a:lightRig rig="balanced" dir="t"/>
        </a:scene3d>
        <a:flatTx/>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scene3d>
          <a:camera prst="orthographicFront"/>
          <a:lightRig rig="balanced" dir="t"/>
        </a:scene3d>
        <a:flatTx/>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Files\Office2000\Templates\Presentation Designs\Nature.pot</Template>
  <TotalTime>754</TotalTime>
  <Words>1245</Words>
  <Application>Microsoft PowerPoint</Application>
  <PresentationFormat>On-screen Show (4:3)</PresentationFormat>
  <Paragraphs>216</Paragraphs>
  <Slides>15</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3" baseType="lpstr">
      <vt:lpstr>Arial</vt:lpstr>
      <vt:lpstr>Tahoma</vt:lpstr>
      <vt:lpstr>Wingdings</vt:lpstr>
      <vt:lpstr>Times New Roman</vt:lpstr>
      <vt:lpstr>Monotype Sorts</vt:lpstr>
      <vt:lpstr>Blends</vt:lpstr>
      <vt:lpstr>Microsoft Graph 2000 Chart</vt:lpstr>
      <vt:lpstr>Microsoft Graph Chart</vt:lpstr>
      <vt:lpstr>Typical Presentation</vt:lpstr>
      <vt:lpstr>Text Only Slide</vt:lpstr>
      <vt:lpstr>Graphics Usage</vt:lpstr>
      <vt:lpstr>Second Most Popular Layout Title and Blank: then add a photo</vt:lpstr>
      <vt:lpstr>Text and Clip Art Object</vt:lpstr>
      <vt:lpstr>Always Popular – Charts Are in 25% of Slides Created</vt:lpstr>
      <vt:lpstr>Another Popular Chart Type Pie Chart</vt:lpstr>
      <vt:lpstr>Lots of Tables</vt:lpstr>
      <vt:lpstr>Diagrams are Hand Drawn  Using a combination of photos, autoshapes, and textboxes</vt:lpstr>
      <vt:lpstr>Tediously Drawn “Network” diagrams  </vt:lpstr>
      <vt:lpstr>Another Common Type of Slide</vt:lpstr>
      <vt:lpstr>Slide 12</vt:lpstr>
      <vt:lpstr>All About Text in Arial</vt:lpstr>
      <vt:lpstr>Often Slides Have Lots of Little Textboxes</vt:lpstr>
      <vt:lpstr>Missing in Action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Typical Presentation</dc:title>
  <dc:creator>Roz Ho</dc:creator>
  <cp:lastModifiedBy>Harshal Doshi</cp:lastModifiedBy>
  <cp:revision>15</cp:revision>
  <cp:lastPrinted>1601-01-01T00:00:00Z</cp:lastPrinted>
  <dcterms:created xsi:type="dcterms:W3CDTF">1999-12-06T19:55:18Z</dcterms:created>
  <dcterms:modified xsi:type="dcterms:W3CDTF">2006-09-26T18:43:39Z</dcterms:modified>
</cp:coreProperties>
</file>