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  <p:sldMasterId id="214748368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0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1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9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6210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29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2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41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79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93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9ED5-AFDC-4B05-B1FB-92A25A4F5D6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1007-0771-44AC-9981-556F3BC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74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9ED5-AFDC-4B05-B1FB-92A25A4F5D6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1007-0771-44AC-9981-556F3BC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4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563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98060"/>
            <a:ext cx="10363826" cy="4941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7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9ED5-AFDC-4B05-B1FB-92A25A4F5D6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1007-0771-44AC-9981-556F3BC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58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9ED5-AFDC-4B05-B1FB-92A25A4F5D6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1007-0771-44AC-9981-556F3BC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53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9ED5-AFDC-4B05-B1FB-92A25A4F5D6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1007-0771-44AC-9981-556F3BC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7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9ED5-AFDC-4B05-B1FB-92A25A4F5D6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1007-0771-44AC-9981-556F3BC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8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9ED5-AFDC-4B05-B1FB-92A25A4F5D6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1007-0771-44AC-9981-556F3BC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85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9ED5-AFDC-4B05-B1FB-92A25A4F5D6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1007-0771-44AC-9981-556F3BC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88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9ED5-AFDC-4B05-B1FB-92A25A4F5D6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1007-0771-44AC-9981-556F3BC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9ED5-AFDC-4B05-B1FB-92A25A4F5D6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1007-0771-44AC-9981-556F3BC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732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9ED5-AFDC-4B05-B1FB-92A25A4F5D6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41007-0771-44AC-9981-556F3BC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5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6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4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0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2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1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39ED5-AFDC-4B05-B1FB-92A25A4F5D69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41007-0771-44AC-9981-556F3BC34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2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Orleans &amp; versioning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Virtual meetup</a:t>
            </a:r>
            <a:br>
              <a:rPr lang="en-US" dirty="0"/>
            </a:br>
            <a:r>
              <a:rPr lang="en-US" dirty="0"/>
              <a:t>February 8</a:t>
            </a:r>
            <a:r>
              <a:rPr lang="en-US" baseline="30000" dirty="0"/>
              <a:t>th</a:t>
            </a:r>
            <a:r>
              <a:rPr lang="en-US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214744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silo joining the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7713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New silo start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Join cluster</a:t>
            </a:r>
          </a:p>
          <a:p>
            <a:r>
              <a:rPr lang="en-US" dirty="0" err="1"/>
              <a:t>TypeMap</a:t>
            </a:r>
            <a:r>
              <a:rPr lang="en-US" dirty="0"/>
              <a:t> refresh</a:t>
            </a:r>
          </a:p>
          <a:p>
            <a:pPr lvl="1"/>
            <a:r>
              <a:rPr lang="en-US" dirty="0"/>
              <a:t>When a new silo join the cluster, existing member of the cluster will get its local </a:t>
            </a:r>
            <a:r>
              <a:rPr lang="en-US" dirty="0" err="1"/>
              <a:t>TypeMap</a:t>
            </a:r>
            <a:endParaRPr lang="en-US" dirty="0"/>
          </a:p>
          <a:p>
            <a:pPr lvl="1"/>
            <a:r>
              <a:rPr lang="en-US" dirty="0"/>
              <a:t>This </a:t>
            </a:r>
            <a:r>
              <a:rPr lang="en-US" dirty="0" err="1"/>
              <a:t>TypeMap</a:t>
            </a:r>
            <a:r>
              <a:rPr lang="en-US" dirty="0"/>
              <a:t> is added to the “Cluster </a:t>
            </a:r>
            <a:r>
              <a:rPr lang="en-US" dirty="0" err="1"/>
              <a:t>TypeMap</a:t>
            </a:r>
            <a:r>
              <a:rPr lang="en-US" dirty="0"/>
              <a:t>”</a:t>
            </a:r>
          </a:p>
        </p:txBody>
      </p:sp>
      <p:sp>
        <p:nvSpPr>
          <p:cNvPr id="14" name="Oval 13"/>
          <p:cNvSpPr/>
          <p:nvPr/>
        </p:nvSpPr>
        <p:spPr>
          <a:xfrm>
            <a:off x="8595360" y="2427317"/>
            <a:ext cx="864524" cy="864524"/>
          </a:xfrm>
          <a:prstGeom prst="ellipse">
            <a:avLst/>
          </a:prstGeom>
          <a:solidFill>
            <a:srgbClr val="92D050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36625" y="3378345"/>
            <a:ext cx="864524" cy="864524"/>
          </a:xfrm>
          <a:prstGeom prst="ellipse">
            <a:avLst/>
          </a:prstGeom>
          <a:solidFill>
            <a:srgbClr val="92D050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78735" y="4324307"/>
            <a:ext cx="864524" cy="864524"/>
          </a:xfrm>
          <a:prstGeom prst="ellipse">
            <a:avLst/>
          </a:prstGeom>
          <a:solidFill>
            <a:srgbClr val="92D050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548553" y="3387740"/>
            <a:ext cx="864524" cy="864524"/>
          </a:xfrm>
          <a:prstGeom prst="ellipse">
            <a:avLst/>
          </a:prstGeom>
          <a:solidFill>
            <a:srgbClr val="92D050"/>
          </a:solidFill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stCxn id="15" idx="7"/>
            <a:endCxn id="14" idx="3"/>
          </p:cNvCxnSpPr>
          <p:nvPr/>
        </p:nvCxnSpPr>
        <p:spPr>
          <a:xfrm flipV="1">
            <a:off x="8374542" y="3165234"/>
            <a:ext cx="347425" cy="3397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6" idx="1"/>
          </p:cNvCxnSpPr>
          <p:nvPr/>
        </p:nvCxnSpPr>
        <p:spPr>
          <a:xfrm>
            <a:off x="8374542" y="4116262"/>
            <a:ext cx="330800" cy="3346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0"/>
            <a:endCxn id="14" idx="4"/>
          </p:cNvCxnSpPr>
          <p:nvPr/>
        </p:nvCxnSpPr>
        <p:spPr>
          <a:xfrm flipV="1">
            <a:off x="9010997" y="3291841"/>
            <a:ext cx="16625" cy="10324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5"/>
            <a:endCxn id="17" idx="1"/>
          </p:cNvCxnSpPr>
          <p:nvPr/>
        </p:nvCxnSpPr>
        <p:spPr>
          <a:xfrm>
            <a:off x="9333277" y="3165234"/>
            <a:ext cx="341883" cy="3491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6" idx="7"/>
          </p:cNvCxnSpPr>
          <p:nvPr/>
        </p:nvCxnSpPr>
        <p:spPr>
          <a:xfrm flipH="1">
            <a:off x="9316652" y="4125657"/>
            <a:ext cx="358508" cy="3252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6"/>
            <a:endCxn id="17" idx="2"/>
          </p:cNvCxnSpPr>
          <p:nvPr/>
        </p:nvCxnSpPr>
        <p:spPr>
          <a:xfrm>
            <a:off x="8501149" y="3810607"/>
            <a:ext cx="1047404" cy="93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24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Silo leaving the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7713" cy="4351338"/>
          </a:xfrm>
        </p:spPr>
        <p:txBody>
          <a:bodyPr/>
          <a:lstStyle/>
          <a:p>
            <a:r>
              <a:rPr lang="en-US" dirty="0"/>
              <a:t>Silo send shutdown event to the cluster</a:t>
            </a:r>
          </a:p>
          <a:p>
            <a:pPr lvl="1"/>
            <a:r>
              <a:rPr lang="en-US" dirty="0"/>
              <a:t>Silos in cluster will not place activation on this one</a:t>
            </a:r>
          </a:p>
        </p:txBody>
      </p:sp>
      <p:sp>
        <p:nvSpPr>
          <p:cNvPr id="14" name="Oval 13"/>
          <p:cNvSpPr/>
          <p:nvPr/>
        </p:nvSpPr>
        <p:spPr>
          <a:xfrm>
            <a:off x="8595360" y="2427317"/>
            <a:ext cx="864524" cy="864524"/>
          </a:xfrm>
          <a:prstGeom prst="ellipse">
            <a:avLst/>
          </a:prstGeom>
          <a:solidFill>
            <a:srgbClr val="92D050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36625" y="3378345"/>
            <a:ext cx="864524" cy="864524"/>
          </a:xfrm>
          <a:prstGeom prst="ellipse">
            <a:avLst/>
          </a:prstGeom>
          <a:solidFill>
            <a:srgbClr val="92D050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78735" y="4324307"/>
            <a:ext cx="864524" cy="864524"/>
          </a:xfrm>
          <a:prstGeom prst="ellipse">
            <a:avLst/>
          </a:prstGeom>
          <a:solidFill>
            <a:srgbClr val="92D050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9548553" y="3387740"/>
            <a:ext cx="864524" cy="864524"/>
          </a:xfrm>
          <a:prstGeom prst="ellipse">
            <a:avLst/>
          </a:prstGeom>
          <a:solidFill>
            <a:srgbClr val="92D050"/>
          </a:solidFill>
          <a:ln w="76200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stCxn id="15" idx="7"/>
            <a:endCxn id="14" idx="3"/>
          </p:cNvCxnSpPr>
          <p:nvPr/>
        </p:nvCxnSpPr>
        <p:spPr>
          <a:xfrm flipV="1">
            <a:off x="8374542" y="3165234"/>
            <a:ext cx="347425" cy="3397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6" idx="1"/>
          </p:cNvCxnSpPr>
          <p:nvPr/>
        </p:nvCxnSpPr>
        <p:spPr>
          <a:xfrm>
            <a:off x="8374542" y="4116262"/>
            <a:ext cx="330800" cy="3346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0"/>
            <a:endCxn id="14" idx="4"/>
          </p:cNvCxnSpPr>
          <p:nvPr/>
        </p:nvCxnSpPr>
        <p:spPr>
          <a:xfrm flipV="1">
            <a:off x="9010997" y="3291841"/>
            <a:ext cx="16625" cy="10324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rot="13629069">
            <a:off x="9270780" y="2598086"/>
            <a:ext cx="2675564" cy="2522443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9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9548511" y="3378345"/>
            <a:ext cx="864524" cy="864524"/>
          </a:xfrm>
          <a:prstGeom prst="ellips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Silo leaving the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7713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Silo send shutdown event to the cluster</a:t>
            </a:r>
          </a:p>
          <a:p>
            <a:r>
              <a:rPr lang="en-US" dirty="0" err="1"/>
              <a:t>TypeMap</a:t>
            </a:r>
            <a:r>
              <a:rPr lang="en-US" dirty="0"/>
              <a:t> refresh</a:t>
            </a:r>
          </a:p>
          <a:p>
            <a:pPr lvl="1"/>
            <a:r>
              <a:rPr lang="en-US" dirty="0"/>
              <a:t>Cluster members will remove the </a:t>
            </a:r>
            <a:r>
              <a:rPr lang="en-US" dirty="0" err="1"/>
              <a:t>TypeMap</a:t>
            </a:r>
            <a:r>
              <a:rPr lang="en-US" dirty="0"/>
              <a:t> from the silo that left </a:t>
            </a:r>
          </a:p>
        </p:txBody>
      </p:sp>
      <p:sp>
        <p:nvSpPr>
          <p:cNvPr id="14" name="Oval 13"/>
          <p:cNvSpPr/>
          <p:nvPr/>
        </p:nvSpPr>
        <p:spPr>
          <a:xfrm>
            <a:off x="8595360" y="2427317"/>
            <a:ext cx="864524" cy="864524"/>
          </a:xfrm>
          <a:prstGeom prst="ellipse">
            <a:avLst/>
          </a:prstGeom>
          <a:solidFill>
            <a:schemeClr val="accent5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36625" y="3378345"/>
            <a:ext cx="864524" cy="864524"/>
          </a:xfrm>
          <a:prstGeom prst="ellipse">
            <a:avLst/>
          </a:prstGeom>
          <a:solidFill>
            <a:schemeClr val="accent5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8578735" y="4324307"/>
            <a:ext cx="864524" cy="864524"/>
          </a:xfrm>
          <a:prstGeom prst="ellipse">
            <a:avLst/>
          </a:prstGeom>
          <a:solidFill>
            <a:schemeClr val="accent5"/>
          </a:solidFill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stCxn id="15" idx="7"/>
            <a:endCxn id="14" idx="3"/>
          </p:cNvCxnSpPr>
          <p:nvPr/>
        </p:nvCxnSpPr>
        <p:spPr>
          <a:xfrm flipV="1">
            <a:off x="8374542" y="3165234"/>
            <a:ext cx="347425" cy="3397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5"/>
            <a:endCxn id="16" idx="1"/>
          </p:cNvCxnSpPr>
          <p:nvPr/>
        </p:nvCxnSpPr>
        <p:spPr>
          <a:xfrm>
            <a:off x="8374542" y="4116262"/>
            <a:ext cx="330800" cy="3346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0"/>
            <a:endCxn id="14" idx="4"/>
          </p:cNvCxnSpPr>
          <p:nvPr/>
        </p:nvCxnSpPr>
        <p:spPr>
          <a:xfrm flipV="1">
            <a:off x="9010997" y="3291841"/>
            <a:ext cx="16625" cy="10324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rot="13629069">
            <a:off x="9270780" y="2598086"/>
            <a:ext cx="2675564" cy="2522443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589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limitations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InterfaceMap</a:t>
            </a:r>
            <a:r>
              <a:rPr lang="en-US" dirty="0"/>
              <a:t> on client side is not automatically refreshed</a:t>
            </a:r>
          </a:p>
          <a:p>
            <a:pPr lvl="1"/>
            <a:r>
              <a:rPr lang="en-US" dirty="0" err="1"/>
              <a:t>InterfaceMap</a:t>
            </a:r>
            <a:r>
              <a:rPr lang="en-US" dirty="0"/>
              <a:t> only retrieved when client connects to cluster</a:t>
            </a:r>
          </a:p>
          <a:p>
            <a:pPr lvl="1"/>
            <a:r>
              <a:rPr lang="en-US" dirty="0"/>
              <a:t>TODO: explicit call in client to refresh it?</a:t>
            </a:r>
          </a:p>
          <a:p>
            <a:pPr lvl="1"/>
            <a:r>
              <a:rPr lang="en-US" dirty="0"/>
              <a:t>TODO: gateways can push it to clients?</a:t>
            </a:r>
          </a:p>
          <a:p>
            <a:r>
              <a:rPr lang="en-US" dirty="0"/>
              <a:t>We assume that all existing implementation are the same</a:t>
            </a:r>
          </a:p>
          <a:p>
            <a:pPr lvl="1"/>
            <a:r>
              <a:rPr lang="en-US" dirty="0"/>
              <a:t>Just like before</a:t>
            </a:r>
          </a:p>
          <a:p>
            <a:pPr lvl="1"/>
            <a:r>
              <a:rPr lang="en-US" dirty="0"/>
              <a:t>TODO: support adding/removing interfaces to existing implementation?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9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consider in “versioning”?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Evolution of code</a:t>
            </a:r>
          </a:p>
          <a:p>
            <a:pPr marL="0" indent="0">
              <a:buNone/>
            </a:pPr>
            <a:r>
              <a:rPr lang="en-US" dirty="0"/>
              <a:t>Evolution of data types</a:t>
            </a:r>
          </a:p>
          <a:p>
            <a:pPr marL="0" indent="0">
              <a:buNone/>
            </a:pPr>
            <a:r>
              <a:rPr lang="en-US" dirty="0"/>
              <a:t>Data on the wire</a:t>
            </a:r>
          </a:p>
          <a:p>
            <a:pPr marL="0" indent="0">
              <a:buNone/>
            </a:pPr>
            <a:r>
              <a:rPr lang="en-US" dirty="0"/>
              <a:t>data in queues</a:t>
            </a:r>
          </a:p>
          <a:p>
            <a:pPr marL="0" indent="0">
              <a:buNone/>
            </a:pPr>
            <a:r>
              <a:rPr lang="en-US" dirty="0"/>
              <a:t>State in storage</a:t>
            </a:r>
          </a:p>
          <a:p>
            <a:pPr marL="0" indent="0">
              <a:buNone/>
            </a:pPr>
            <a:r>
              <a:rPr lang="en-US" dirty="0" err="1"/>
              <a:t>Devops</a:t>
            </a:r>
            <a:r>
              <a:rPr lang="en-US" dirty="0"/>
              <a:t> experience</a:t>
            </a:r>
          </a:p>
          <a:p>
            <a:pPr lvl="1"/>
            <a:r>
              <a:rPr lang="en-US" dirty="0"/>
              <a:t>In-place upgrade, non-breaking &amp; breaking changes</a:t>
            </a:r>
          </a:p>
          <a:p>
            <a:pPr lvl="1"/>
            <a:r>
              <a:rPr lang="en-US" dirty="0"/>
              <a:t>Rollback</a:t>
            </a:r>
          </a:p>
          <a:p>
            <a:pPr lvl="1"/>
            <a:r>
              <a:rPr lang="en-US" dirty="0"/>
              <a:t>a/b deployment of two versions</a:t>
            </a:r>
          </a:p>
          <a:p>
            <a:pPr marL="0" indent="0">
              <a:buNone/>
            </a:pPr>
            <a:r>
              <a:rPr lang="en-US" dirty="0"/>
              <a:t>different versions in a geo-distributed multi-cluster</a:t>
            </a:r>
          </a:p>
        </p:txBody>
      </p:sp>
    </p:spTree>
    <p:extLst>
      <p:ext uri="{BB962C8B-B14F-4D97-AF65-F5344CB8AC3E}">
        <p14:creationId xmlns:p14="http://schemas.microsoft.com/office/powerpoint/2010/main" val="240646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options for upgrading a running service</a:t>
            </a:r>
          </a:p>
          <a:p>
            <a:pPr marL="0" indent="0">
              <a:buNone/>
            </a:pPr>
            <a:r>
              <a:rPr lang="en-US" dirty="0"/>
              <a:t>1. Shutdown old/start new - downtime</a:t>
            </a:r>
          </a:p>
          <a:p>
            <a:pPr marL="0" indent="0">
              <a:buNone/>
            </a:pPr>
            <a:r>
              <a:rPr lang="en-US" dirty="0"/>
              <a:t>2. Rolling upgrade</a:t>
            </a:r>
          </a:p>
          <a:p>
            <a:pPr marL="0" indent="0">
              <a:buNone/>
            </a:pPr>
            <a:r>
              <a:rPr lang="en-US" dirty="0"/>
              <a:t>3. VIP swap from old to new</a:t>
            </a:r>
          </a:p>
          <a:p>
            <a:pPr marL="0" indent="0">
              <a:buNone/>
            </a:pPr>
            <a:r>
              <a:rPr lang="en-US" dirty="0"/>
              <a:t>No support for migration of state in storage</a:t>
            </a:r>
          </a:p>
          <a:p>
            <a:pPr marL="0" indent="0">
              <a:buNone/>
            </a:pPr>
            <a:r>
              <a:rPr lang="en-US" dirty="0"/>
              <a:t>No support for messages in queues</a:t>
            </a:r>
          </a:p>
          <a:p>
            <a:pPr marL="0" indent="0">
              <a:buNone/>
            </a:pPr>
            <a:r>
              <a:rPr lang="en-US" dirty="0"/>
              <a:t>All silos in a cluster are expected to be identical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Orleans is oblivious to versions of code/data</a:t>
            </a:r>
          </a:p>
        </p:txBody>
      </p:sp>
    </p:spTree>
    <p:extLst>
      <p:ext uri="{BB962C8B-B14F-4D97-AF65-F5344CB8AC3E}">
        <p14:creationId xmlns:p14="http://schemas.microsoft.com/office/powerpoint/2010/main" val="190560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evolution of code</a:t>
            </a:r>
          </a:p>
          <a:p>
            <a:pPr marL="0" indent="0">
              <a:buNone/>
            </a:pPr>
            <a:r>
              <a:rPr lang="en-US" dirty="0"/>
              <a:t>support for non-uniform clusters – a.k.a. heterogeneous silos</a:t>
            </a:r>
          </a:p>
          <a:p>
            <a:pPr lvl="1"/>
            <a:r>
              <a:rPr lang="en-US" dirty="0"/>
              <a:t>In 1.4.0</a:t>
            </a:r>
          </a:p>
          <a:p>
            <a:pPr marL="0" indent="0">
              <a:buNone/>
            </a:pPr>
            <a:r>
              <a:rPr lang="en-US" dirty="0"/>
              <a:t>Versioning of grain interfaces &amp; implementations</a:t>
            </a:r>
          </a:p>
          <a:p>
            <a:pPr lvl="1"/>
            <a:r>
              <a:rPr lang="en-US" dirty="0"/>
              <a:t>Coexistence of two (or more?) versions of code in a cluster</a:t>
            </a:r>
          </a:p>
          <a:p>
            <a:pPr lvl="1"/>
            <a:r>
              <a:rPr lang="en-US" dirty="0"/>
              <a:t>Forward/backward compatibility Metadata &amp; policies</a:t>
            </a:r>
          </a:p>
          <a:p>
            <a:pPr lvl="1"/>
            <a:r>
              <a:rPr lang="en-US" dirty="0"/>
              <a:t>Automatic upgrade of individual grains to new version when required</a:t>
            </a:r>
          </a:p>
          <a:p>
            <a:pPr lvl="1"/>
            <a:r>
              <a:rPr lang="en-US" dirty="0"/>
              <a:t>Policies for which version to use for new activations</a:t>
            </a:r>
          </a:p>
          <a:p>
            <a:pPr marL="0" indent="0">
              <a:buNone/>
            </a:pPr>
            <a:r>
              <a:rPr lang="en-US" dirty="0"/>
              <a:t>Expected benefits</a:t>
            </a:r>
          </a:p>
          <a:p>
            <a:pPr lvl="1"/>
            <a:r>
              <a:rPr lang="en-US" dirty="0"/>
              <a:t>Production &amp; staging deployments can be part of same cluster</a:t>
            </a:r>
          </a:p>
          <a:p>
            <a:pPr lvl="1"/>
            <a:r>
              <a:rPr lang="en-US" dirty="0"/>
              <a:t>Eliminate duplicate activation resulting from </a:t>
            </a:r>
            <a:r>
              <a:rPr lang="en-US" dirty="0" err="1"/>
              <a:t>vip</a:t>
            </a:r>
            <a:r>
              <a:rPr lang="en-US" dirty="0"/>
              <a:t> swap</a:t>
            </a:r>
          </a:p>
          <a:p>
            <a:pPr lvl="1"/>
            <a:r>
              <a:rPr lang="en-US" dirty="0"/>
              <a:t>Controlled migration to new version</a:t>
            </a:r>
          </a:p>
          <a:p>
            <a:pPr lvl="1"/>
            <a:r>
              <a:rPr lang="en-US" dirty="0"/>
              <a:t>Easy rollback – shutdown staging</a:t>
            </a:r>
          </a:p>
        </p:txBody>
      </p:sp>
    </p:spTree>
    <p:extLst>
      <p:ext uri="{BB962C8B-B14F-4D97-AF65-F5344CB8AC3E}">
        <p14:creationId xmlns:p14="http://schemas.microsoft.com/office/powerpoint/2010/main" val="87293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Remaining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versioning of messages (version tolerant serialization)</a:t>
            </a:r>
          </a:p>
          <a:p>
            <a:pPr marL="0" indent="0">
              <a:buNone/>
            </a:pPr>
            <a:r>
              <a:rPr lang="en-US" dirty="0"/>
              <a:t>migration of persisted state</a:t>
            </a:r>
          </a:p>
          <a:p>
            <a:pPr lvl="1"/>
            <a:r>
              <a:rPr lang="en-US" dirty="0"/>
              <a:t>Orleans Binary serializer shouldn’t be used for persistence</a:t>
            </a:r>
          </a:p>
          <a:p>
            <a:pPr lvl="1"/>
            <a:r>
              <a:rPr lang="en-US" dirty="0"/>
              <a:t>Callbacks for deserialization failures were suggested</a:t>
            </a:r>
          </a:p>
          <a:p>
            <a:pPr lvl="1"/>
            <a:r>
              <a:rPr lang="en-US" dirty="0"/>
              <a:t>Persistence 2.0 API is likely the ultimate answer</a:t>
            </a:r>
          </a:p>
          <a:p>
            <a:pPr marL="0" indent="0">
              <a:buNone/>
            </a:pPr>
            <a:r>
              <a:rPr lang="en-US" dirty="0"/>
              <a:t>Stream Messages in queues</a:t>
            </a:r>
          </a:p>
          <a:p>
            <a:pPr marL="0" indent="0">
              <a:buNone/>
            </a:pPr>
            <a:r>
              <a:rPr lang="en-US" dirty="0"/>
              <a:t>Tooling for auto-detecting breaking changes in code</a:t>
            </a:r>
          </a:p>
          <a:p>
            <a:pPr marL="0" indent="0">
              <a:buNone/>
            </a:pPr>
            <a:r>
              <a:rPr lang="en-US" dirty="0" err="1"/>
              <a:t>Devops</a:t>
            </a:r>
            <a:r>
              <a:rPr lang="en-US" dirty="0"/>
              <a:t> tooling for managing/monitoring upgrades</a:t>
            </a:r>
          </a:p>
          <a:p>
            <a:pPr lvl="1"/>
            <a:r>
              <a:rPr lang="en-US" dirty="0"/>
              <a:t>Progress</a:t>
            </a:r>
          </a:p>
          <a:p>
            <a:pPr lvl="1"/>
            <a:r>
              <a:rPr lang="en-US" dirty="0"/>
              <a:t>Detection of issues and auto-rollback</a:t>
            </a:r>
          </a:p>
          <a:p>
            <a:pPr lvl="1"/>
            <a:r>
              <a:rPr lang="en-US" dirty="0"/>
              <a:t>A/B ratio</a:t>
            </a:r>
          </a:p>
          <a:p>
            <a:pPr lvl="1"/>
            <a:r>
              <a:rPr lang="en-US" dirty="0"/>
              <a:t>Ideally integrate </a:t>
            </a:r>
            <a:r>
              <a:rPr lang="en-US"/>
              <a:t>with existing tools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1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Heterogenous silos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for heterogenous silos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  <a:p>
            <a:pPr lvl="1"/>
            <a:r>
              <a:rPr lang="en-US" dirty="0"/>
              <a:t>Same </a:t>
            </a:r>
            <a:r>
              <a:rPr lang="en-US" dirty="0" err="1"/>
              <a:t>TypeMap</a:t>
            </a:r>
            <a:r>
              <a:rPr lang="en-US" dirty="0"/>
              <a:t> on all silos in the cluster</a:t>
            </a:r>
          </a:p>
          <a:p>
            <a:r>
              <a:rPr lang="en-US" dirty="0"/>
              <a:t>Now</a:t>
            </a:r>
          </a:p>
          <a:p>
            <a:pPr lvl="1"/>
            <a:r>
              <a:rPr lang="en-US" b="1" dirty="0"/>
              <a:t>Local </a:t>
            </a:r>
            <a:r>
              <a:rPr lang="en-US" b="1" dirty="0" err="1"/>
              <a:t>TypeMap</a:t>
            </a:r>
            <a:r>
              <a:rPr lang="en-US" dirty="0"/>
              <a:t>: </a:t>
            </a:r>
            <a:r>
              <a:rPr lang="en-US" dirty="0" err="1"/>
              <a:t>TypeMap</a:t>
            </a:r>
            <a:r>
              <a:rPr lang="en-US" dirty="0"/>
              <a:t> of supported grains on a single silo</a:t>
            </a:r>
          </a:p>
          <a:p>
            <a:pPr lvl="2"/>
            <a:r>
              <a:rPr lang="en-US" dirty="0"/>
              <a:t>Used to check which silo can handle a new activation for a given </a:t>
            </a:r>
            <a:r>
              <a:rPr lang="en-US" dirty="0" err="1"/>
              <a:t>TypeCode</a:t>
            </a:r>
            <a:endParaRPr lang="en-US" dirty="0"/>
          </a:p>
          <a:p>
            <a:pPr lvl="2"/>
            <a:r>
              <a:rPr lang="en-US" dirty="0"/>
              <a:t>“Broadcasted” to other silos in cluster</a:t>
            </a:r>
          </a:p>
          <a:p>
            <a:pPr lvl="1"/>
            <a:r>
              <a:rPr lang="en-US" b="1" dirty="0"/>
              <a:t>Cluster </a:t>
            </a:r>
            <a:r>
              <a:rPr lang="en-US" b="1" dirty="0" err="1"/>
              <a:t>TypeMap</a:t>
            </a:r>
            <a:r>
              <a:rPr lang="en-US" dirty="0"/>
              <a:t>: Merge of all “Local </a:t>
            </a:r>
            <a:r>
              <a:rPr lang="en-US" dirty="0" err="1"/>
              <a:t>TypeMaps</a:t>
            </a:r>
            <a:r>
              <a:rPr lang="en-US" dirty="0"/>
              <a:t>” in the cluster</a:t>
            </a:r>
          </a:p>
          <a:p>
            <a:pPr lvl="2"/>
            <a:r>
              <a:rPr lang="en-US" dirty="0"/>
              <a:t>Used to map </a:t>
            </a:r>
            <a:r>
              <a:rPr lang="en-US" dirty="0" err="1"/>
              <a:t>iface</a:t>
            </a:r>
            <a:r>
              <a:rPr lang="en-US" dirty="0"/>
              <a:t> -&gt; grain implementation</a:t>
            </a:r>
          </a:p>
          <a:p>
            <a:pPr lvl="2"/>
            <a:r>
              <a:rPr lang="en-US" dirty="0"/>
              <a:t>This is the version that is sent to clients</a:t>
            </a:r>
          </a:p>
        </p:txBody>
      </p:sp>
    </p:spTree>
    <p:extLst>
      <p:ext uri="{BB962C8B-B14F-4D97-AF65-F5344CB8AC3E}">
        <p14:creationId xmlns:p14="http://schemas.microsoft.com/office/powerpoint/2010/main" val="84538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silo joining the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silo start</a:t>
            </a:r>
          </a:p>
        </p:txBody>
      </p:sp>
      <p:sp>
        <p:nvSpPr>
          <p:cNvPr id="5" name="Oval 4"/>
          <p:cNvSpPr/>
          <p:nvPr/>
        </p:nvSpPr>
        <p:spPr>
          <a:xfrm>
            <a:off x="8595360" y="2427317"/>
            <a:ext cx="864524" cy="864524"/>
          </a:xfrm>
          <a:prstGeom prst="ellipse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636625" y="3378345"/>
            <a:ext cx="864524" cy="864524"/>
          </a:xfrm>
          <a:prstGeom prst="ellipse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8578735" y="4324307"/>
            <a:ext cx="864524" cy="864524"/>
          </a:xfrm>
          <a:prstGeom prst="ellipse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9548553" y="3387740"/>
            <a:ext cx="864524" cy="864524"/>
          </a:xfrm>
          <a:prstGeom prst="ellips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/>
          <p:cNvSpPr/>
          <p:nvPr/>
        </p:nvSpPr>
        <p:spPr>
          <a:xfrm rot="13629069">
            <a:off x="9270780" y="2598086"/>
            <a:ext cx="2675564" cy="2522443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6" idx="7"/>
            <a:endCxn id="5" idx="3"/>
          </p:cNvCxnSpPr>
          <p:nvPr/>
        </p:nvCxnSpPr>
        <p:spPr>
          <a:xfrm flipV="1">
            <a:off x="8374542" y="3165234"/>
            <a:ext cx="347425" cy="3397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7" idx="1"/>
          </p:cNvCxnSpPr>
          <p:nvPr/>
        </p:nvCxnSpPr>
        <p:spPr>
          <a:xfrm>
            <a:off x="8374542" y="4116262"/>
            <a:ext cx="330800" cy="3346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5" idx="4"/>
          </p:cNvCxnSpPr>
          <p:nvPr/>
        </p:nvCxnSpPr>
        <p:spPr>
          <a:xfrm flipV="1">
            <a:off x="9010997" y="3291841"/>
            <a:ext cx="16625" cy="10324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47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silo joining the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37713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New silo start</a:t>
            </a:r>
          </a:p>
          <a:p>
            <a:r>
              <a:rPr lang="en-US" dirty="0"/>
              <a:t>Join cluster</a:t>
            </a:r>
          </a:p>
        </p:txBody>
      </p:sp>
      <p:sp>
        <p:nvSpPr>
          <p:cNvPr id="5" name="Oval 4"/>
          <p:cNvSpPr/>
          <p:nvPr/>
        </p:nvSpPr>
        <p:spPr>
          <a:xfrm>
            <a:off x="8595360" y="2427317"/>
            <a:ext cx="864524" cy="864524"/>
          </a:xfrm>
          <a:prstGeom prst="ellipse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636625" y="3378345"/>
            <a:ext cx="864524" cy="864524"/>
          </a:xfrm>
          <a:prstGeom prst="ellipse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8578735" y="4324307"/>
            <a:ext cx="864524" cy="864524"/>
          </a:xfrm>
          <a:prstGeom prst="ellipse">
            <a:avLst/>
          </a:prstGeom>
          <a:ln w="762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9548553" y="3387740"/>
            <a:ext cx="864524" cy="864524"/>
          </a:xfrm>
          <a:prstGeom prst="ellipse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/>
          <p:cNvCxnSpPr>
            <a:stCxn id="6" idx="7"/>
            <a:endCxn id="5" idx="3"/>
          </p:cNvCxnSpPr>
          <p:nvPr/>
        </p:nvCxnSpPr>
        <p:spPr>
          <a:xfrm flipV="1">
            <a:off x="8374542" y="3165234"/>
            <a:ext cx="347425" cy="33971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7" idx="1"/>
          </p:cNvCxnSpPr>
          <p:nvPr/>
        </p:nvCxnSpPr>
        <p:spPr>
          <a:xfrm>
            <a:off x="8374542" y="4116262"/>
            <a:ext cx="330800" cy="3346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5" idx="4"/>
          </p:cNvCxnSpPr>
          <p:nvPr/>
        </p:nvCxnSpPr>
        <p:spPr>
          <a:xfrm flipV="1">
            <a:off x="9010997" y="3291841"/>
            <a:ext cx="16625" cy="103246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5"/>
            <a:endCxn id="8" idx="1"/>
          </p:cNvCxnSpPr>
          <p:nvPr/>
        </p:nvCxnSpPr>
        <p:spPr>
          <a:xfrm>
            <a:off x="9333277" y="3165234"/>
            <a:ext cx="341883" cy="3491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7" idx="7"/>
          </p:cNvCxnSpPr>
          <p:nvPr/>
        </p:nvCxnSpPr>
        <p:spPr>
          <a:xfrm flipH="1">
            <a:off x="9316652" y="4125657"/>
            <a:ext cx="358508" cy="325257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8" idx="2"/>
          </p:cNvCxnSpPr>
          <p:nvPr/>
        </p:nvCxnSpPr>
        <p:spPr>
          <a:xfrm>
            <a:off x="8501149" y="3810607"/>
            <a:ext cx="1047404" cy="939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048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522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Tw Cen MT</vt:lpstr>
      <vt:lpstr>Droplet</vt:lpstr>
      <vt:lpstr>Office Theme</vt:lpstr>
      <vt:lpstr>Orleans &amp; versioning</vt:lpstr>
      <vt:lpstr>What do we consider in “versioning”?</vt:lpstr>
      <vt:lpstr>Today’s reality</vt:lpstr>
      <vt:lpstr>In the works</vt:lpstr>
      <vt:lpstr>Remaining challenges</vt:lpstr>
      <vt:lpstr>Heterogenous silos</vt:lpstr>
      <vt:lpstr>Changes for heterogenous silos</vt:lpstr>
      <vt:lpstr>New silo joining the cluster</vt:lpstr>
      <vt:lpstr>New silo joining the cluster</vt:lpstr>
      <vt:lpstr>New silo joining the cluster</vt:lpstr>
      <vt:lpstr>Silo leaving the cluster</vt:lpstr>
      <vt:lpstr>Silo leaving the cluster</vt:lpstr>
      <vt:lpstr>Current limitations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2017-02-10T00:03:24Z</dcterms:created>
  <dcterms:modified xsi:type="dcterms:W3CDTF">2017-02-10T00:03:33Z</dcterms:modified>
</cp:coreProperties>
</file>