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2" r:id="rId1"/>
  </p:sldMasterIdLst>
  <p:notesMasterIdLst>
    <p:notesMasterId r:id="rId85"/>
  </p:notesMasterIdLst>
  <p:handoutMasterIdLst>
    <p:handoutMasterId r:id="rId86"/>
  </p:handoutMasterIdLst>
  <p:sldIdLst>
    <p:sldId id="518" r:id="rId2"/>
    <p:sldId id="481" r:id="rId3"/>
    <p:sldId id="607" r:id="rId4"/>
    <p:sldId id="606" r:id="rId5"/>
    <p:sldId id="608" r:id="rId6"/>
    <p:sldId id="482" r:id="rId7"/>
    <p:sldId id="542" r:id="rId8"/>
    <p:sldId id="544" r:id="rId9"/>
    <p:sldId id="545" r:id="rId10"/>
    <p:sldId id="546" r:id="rId11"/>
    <p:sldId id="547" r:id="rId12"/>
    <p:sldId id="548" r:id="rId13"/>
    <p:sldId id="549" r:id="rId14"/>
    <p:sldId id="550" r:id="rId15"/>
    <p:sldId id="551" r:id="rId16"/>
    <p:sldId id="552" r:id="rId17"/>
    <p:sldId id="553" r:id="rId18"/>
    <p:sldId id="556" r:id="rId19"/>
    <p:sldId id="557" r:id="rId20"/>
    <p:sldId id="558" r:id="rId21"/>
    <p:sldId id="559" r:id="rId22"/>
    <p:sldId id="560" r:id="rId23"/>
    <p:sldId id="561" r:id="rId24"/>
    <p:sldId id="562" r:id="rId25"/>
    <p:sldId id="563" r:id="rId26"/>
    <p:sldId id="564" r:id="rId27"/>
    <p:sldId id="565" r:id="rId28"/>
    <p:sldId id="568" r:id="rId29"/>
    <p:sldId id="569" r:id="rId30"/>
    <p:sldId id="570" r:id="rId31"/>
    <p:sldId id="571" r:id="rId32"/>
    <p:sldId id="574" r:id="rId33"/>
    <p:sldId id="575" r:id="rId34"/>
    <p:sldId id="577" r:id="rId35"/>
    <p:sldId id="576" r:id="rId36"/>
    <p:sldId id="578" r:id="rId37"/>
    <p:sldId id="579" r:id="rId38"/>
    <p:sldId id="580" r:id="rId39"/>
    <p:sldId id="581" r:id="rId40"/>
    <p:sldId id="582" r:id="rId41"/>
    <p:sldId id="583" r:id="rId42"/>
    <p:sldId id="586" r:id="rId43"/>
    <p:sldId id="587" r:id="rId44"/>
    <p:sldId id="594" r:id="rId45"/>
    <p:sldId id="595" r:id="rId46"/>
    <p:sldId id="573" r:id="rId47"/>
    <p:sldId id="543" r:id="rId48"/>
    <p:sldId id="537" r:id="rId49"/>
    <p:sldId id="538" r:id="rId50"/>
    <p:sldId id="596" r:id="rId51"/>
    <p:sldId id="597" r:id="rId52"/>
    <p:sldId id="598" r:id="rId53"/>
    <p:sldId id="599" r:id="rId54"/>
    <p:sldId id="600" r:id="rId55"/>
    <p:sldId id="601" r:id="rId56"/>
    <p:sldId id="605" r:id="rId57"/>
    <p:sldId id="602" r:id="rId58"/>
    <p:sldId id="603" r:id="rId59"/>
    <p:sldId id="613" r:id="rId60"/>
    <p:sldId id="604" r:id="rId61"/>
    <p:sldId id="555" r:id="rId62"/>
    <p:sldId id="498" r:id="rId63"/>
    <p:sldId id="539" r:id="rId64"/>
    <p:sldId id="540" r:id="rId65"/>
    <p:sldId id="541" r:id="rId66"/>
    <p:sldId id="589" r:id="rId67"/>
    <p:sldId id="480" r:id="rId68"/>
    <p:sldId id="503" r:id="rId69"/>
    <p:sldId id="504" r:id="rId70"/>
    <p:sldId id="505" r:id="rId71"/>
    <p:sldId id="502" r:id="rId72"/>
    <p:sldId id="500" r:id="rId73"/>
    <p:sldId id="590" r:id="rId74"/>
    <p:sldId id="611" r:id="rId75"/>
    <p:sldId id="610" r:id="rId76"/>
    <p:sldId id="612" r:id="rId77"/>
    <p:sldId id="609" r:id="rId78"/>
    <p:sldId id="522" r:id="rId79"/>
    <p:sldId id="524" r:id="rId80"/>
    <p:sldId id="525" r:id="rId81"/>
    <p:sldId id="526" r:id="rId82"/>
    <p:sldId id="527" r:id="rId83"/>
    <p:sldId id="523" r:id="rId84"/>
  </p:sldIdLst>
  <p:sldSz cx="10080625" cy="7559675"/>
  <p:notesSz cx="6858000" cy="9144000"/>
  <p:custShowLst>
    <p:custShow name="Custom Show 1" id="0">
      <p:sldLst>
        <p:sld r:id="rId70"/>
      </p:sldLst>
    </p:custShow>
  </p:custShowLst>
  <p:defaultTextStyle>
    <a:defPPr>
      <a:defRPr lang="en-US"/>
    </a:defPPr>
    <a:lvl1pPr marL="0" algn="l" defTabSz="1007809" rtl="0" eaLnBrk="1" latinLnBrk="0" hangingPunct="1">
      <a:defRPr sz="1984" kern="1200">
        <a:solidFill>
          <a:schemeClr val="tx1"/>
        </a:solidFill>
        <a:latin typeface="+mn-lt"/>
        <a:ea typeface="+mn-ea"/>
        <a:cs typeface="+mn-cs"/>
      </a:defRPr>
    </a:lvl1pPr>
    <a:lvl2pPr marL="503904" algn="l" defTabSz="1007809" rtl="0" eaLnBrk="1" latinLnBrk="0" hangingPunct="1">
      <a:defRPr sz="1984" kern="1200">
        <a:solidFill>
          <a:schemeClr val="tx1"/>
        </a:solidFill>
        <a:latin typeface="+mn-lt"/>
        <a:ea typeface="+mn-ea"/>
        <a:cs typeface="+mn-cs"/>
      </a:defRPr>
    </a:lvl2pPr>
    <a:lvl3pPr marL="1007809" algn="l" defTabSz="1007809" rtl="0" eaLnBrk="1" latinLnBrk="0" hangingPunct="1">
      <a:defRPr sz="1984" kern="1200">
        <a:solidFill>
          <a:schemeClr val="tx1"/>
        </a:solidFill>
        <a:latin typeface="+mn-lt"/>
        <a:ea typeface="+mn-ea"/>
        <a:cs typeface="+mn-cs"/>
      </a:defRPr>
    </a:lvl3pPr>
    <a:lvl4pPr marL="1511714" algn="l" defTabSz="1007809" rtl="0" eaLnBrk="1" latinLnBrk="0" hangingPunct="1">
      <a:defRPr sz="1984" kern="1200">
        <a:solidFill>
          <a:schemeClr val="tx1"/>
        </a:solidFill>
        <a:latin typeface="+mn-lt"/>
        <a:ea typeface="+mn-ea"/>
        <a:cs typeface="+mn-cs"/>
      </a:defRPr>
    </a:lvl4pPr>
    <a:lvl5pPr marL="2015618" algn="l" defTabSz="1007809" rtl="0" eaLnBrk="1" latinLnBrk="0" hangingPunct="1">
      <a:defRPr sz="1984" kern="1200">
        <a:solidFill>
          <a:schemeClr val="tx1"/>
        </a:solidFill>
        <a:latin typeface="+mn-lt"/>
        <a:ea typeface="+mn-ea"/>
        <a:cs typeface="+mn-cs"/>
      </a:defRPr>
    </a:lvl5pPr>
    <a:lvl6pPr marL="2519523" algn="l" defTabSz="1007809" rtl="0" eaLnBrk="1" latinLnBrk="0" hangingPunct="1">
      <a:defRPr sz="1984" kern="1200">
        <a:solidFill>
          <a:schemeClr val="tx1"/>
        </a:solidFill>
        <a:latin typeface="+mn-lt"/>
        <a:ea typeface="+mn-ea"/>
        <a:cs typeface="+mn-cs"/>
      </a:defRPr>
    </a:lvl6pPr>
    <a:lvl7pPr marL="3023427" algn="l" defTabSz="1007809" rtl="0" eaLnBrk="1" latinLnBrk="0" hangingPunct="1">
      <a:defRPr sz="1984" kern="1200">
        <a:solidFill>
          <a:schemeClr val="tx1"/>
        </a:solidFill>
        <a:latin typeface="+mn-lt"/>
        <a:ea typeface="+mn-ea"/>
        <a:cs typeface="+mn-cs"/>
      </a:defRPr>
    </a:lvl7pPr>
    <a:lvl8pPr marL="3527329" algn="l" defTabSz="1007809" rtl="0" eaLnBrk="1" latinLnBrk="0" hangingPunct="1">
      <a:defRPr sz="1984" kern="1200">
        <a:solidFill>
          <a:schemeClr val="tx1"/>
        </a:solidFill>
        <a:latin typeface="+mn-lt"/>
        <a:ea typeface="+mn-ea"/>
        <a:cs typeface="+mn-cs"/>
      </a:defRPr>
    </a:lvl8pPr>
    <a:lvl9pPr marL="4031232" algn="l" defTabSz="1007809" rtl="0" eaLnBrk="1" latinLnBrk="0" hangingPunct="1">
      <a:defRPr sz="19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A4"/>
    <a:srgbClr val="E9E9E9"/>
    <a:srgbClr val="F47D1F"/>
    <a:srgbClr val="EA2227"/>
    <a:srgbClr val="7090C8"/>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90" autoAdjust="0"/>
    <p:restoredTop sz="85846" autoAdjust="0"/>
  </p:normalViewPr>
  <p:slideViewPr>
    <p:cSldViewPr>
      <p:cViewPr varScale="1">
        <p:scale>
          <a:sx n="64" d="100"/>
          <a:sy n="64" d="100"/>
        </p:scale>
        <p:origin x="753" y="45"/>
      </p:cViewPr>
      <p:guideLst>
        <p:guide orient="horz" pos="2381"/>
        <p:guide pos="3175"/>
      </p:guideLst>
    </p:cSldViewPr>
  </p:slideViewPr>
  <p:notesTextViewPr>
    <p:cViewPr>
      <p:scale>
        <a:sx n="50" d="100"/>
        <a:sy n="50" d="100"/>
      </p:scale>
      <p:origin x="0" y="0"/>
    </p:cViewPr>
  </p:notesTextViewPr>
  <p:sorterViewPr>
    <p:cViewPr varScale="1">
      <p:scale>
        <a:sx n="100" d="100"/>
        <a:sy n="100" d="100"/>
      </p:scale>
      <p:origin x="0" y="-21021"/>
    </p:cViewPr>
  </p:sorterViewPr>
  <p:notesViewPr>
    <p:cSldViewPr>
      <p:cViewPr varScale="1">
        <p:scale>
          <a:sx n="88" d="100"/>
          <a:sy n="88" d="100"/>
        </p:scale>
        <p:origin x="-385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AD38E6-1916-46C1-A9EA-95D0C50E5B81}" type="datetimeFigureOut">
              <a:rPr lang="en-US" smtClean="0"/>
              <a:t>2/13/2016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F45A5B-6173-483B-A412-30F5AEBC2733}" type="slidenum">
              <a:rPr lang="en-US" smtClean="0"/>
              <a:t>‹#›</a:t>
            </a:fld>
            <a:endParaRPr lang="en-US"/>
          </a:p>
        </p:txBody>
      </p:sp>
    </p:spTree>
    <p:extLst>
      <p:ext uri="{BB962C8B-B14F-4D97-AF65-F5344CB8AC3E}">
        <p14:creationId xmlns:p14="http://schemas.microsoft.com/office/powerpoint/2010/main" val="1370448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9A8F5F-36B9-4927-92B6-B4207F598FEB}" type="datetimeFigureOut">
              <a:rPr lang="en-US" smtClean="0"/>
              <a:t>2/13/2016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4F76D5-C296-4D13-810F-C7E86B6FF534}" type="slidenum">
              <a:rPr lang="en-US" smtClean="0"/>
              <a:t>‹#›</a:t>
            </a:fld>
            <a:endParaRPr lang="en-US"/>
          </a:p>
        </p:txBody>
      </p:sp>
    </p:spTree>
    <p:extLst>
      <p:ext uri="{BB962C8B-B14F-4D97-AF65-F5344CB8AC3E}">
        <p14:creationId xmlns:p14="http://schemas.microsoft.com/office/powerpoint/2010/main" val="1051352559"/>
      </p:ext>
    </p:extLst>
  </p:cSld>
  <p:clrMap bg1="lt1" tx1="dk1" bg2="lt2" tx2="dk2" accent1="accent1" accent2="accent2" accent3="accent3" accent4="accent4" accent5="accent5" accent6="accent6" hlink="hlink" folHlink="folHlink"/>
  <p:notesStyle>
    <a:lvl1pPr marL="0" algn="l" defTabSz="1007809" rtl="0" eaLnBrk="1" latinLnBrk="0" hangingPunct="1">
      <a:defRPr sz="1323" kern="1200">
        <a:solidFill>
          <a:schemeClr val="tx1"/>
        </a:solidFill>
        <a:latin typeface="+mn-lt"/>
        <a:ea typeface="+mn-ea"/>
        <a:cs typeface="+mn-cs"/>
      </a:defRPr>
    </a:lvl1pPr>
    <a:lvl2pPr marL="503904" algn="l" defTabSz="1007809" rtl="0" eaLnBrk="1" latinLnBrk="0" hangingPunct="1">
      <a:defRPr sz="1323" kern="1200">
        <a:solidFill>
          <a:schemeClr val="tx1"/>
        </a:solidFill>
        <a:latin typeface="+mn-lt"/>
        <a:ea typeface="+mn-ea"/>
        <a:cs typeface="+mn-cs"/>
      </a:defRPr>
    </a:lvl2pPr>
    <a:lvl3pPr marL="1007809" algn="l" defTabSz="1007809" rtl="0" eaLnBrk="1" latinLnBrk="0" hangingPunct="1">
      <a:defRPr sz="1323" kern="1200">
        <a:solidFill>
          <a:schemeClr val="tx1"/>
        </a:solidFill>
        <a:latin typeface="+mn-lt"/>
        <a:ea typeface="+mn-ea"/>
        <a:cs typeface="+mn-cs"/>
      </a:defRPr>
    </a:lvl3pPr>
    <a:lvl4pPr marL="1511714" algn="l" defTabSz="1007809" rtl="0" eaLnBrk="1" latinLnBrk="0" hangingPunct="1">
      <a:defRPr sz="1323" kern="1200">
        <a:solidFill>
          <a:schemeClr val="tx1"/>
        </a:solidFill>
        <a:latin typeface="+mn-lt"/>
        <a:ea typeface="+mn-ea"/>
        <a:cs typeface="+mn-cs"/>
      </a:defRPr>
    </a:lvl4pPr>
    <a:lvl5pPr marL="2015618" algn="l" defTabSz="1007809" rtl="0" eaLnBrk="1" latinLnBrk="0" hangingPunct="1">
      <a:defRPr sz="1323" kern="1200">
        <a:solidFill>
          <a:schemeClr val="tx1"/>
        </a:solidFill>
        <a:latin typeface="+mn-lt"/>
        <a:ea typeface="+mn-ea"/>
        <a:cs typeface="+mn-cs"/>
      </a:defRPr>
    </a:lvl5pPr>
    <a:lvl6pPr marL="2519523" algn="l" defTabSz="1007809" rtl="0" eaLnBrk="1" latinLnBrk="0" hangingPunct="1">
      <a:defRPr sz="1323" kern="1200">
        <a:solidFill>
          <a:schemeClr val="tx1"/>
        </a:solidFill>
        <a:latin typeface="+mn-lt"/>
        <a:ea typeface="+mn-ea"/>
        <a:cs typeface="+mn-cs"/>
      </a:defRPr>
    </a:lvl6pPr>
    <a:lvl7pPr marL="3023427" algn="l" defTabSz="1007809" rtl="0" eaLnBrk="1" latinLnBrk="0" hangingPunct="1">
      <a:defRPr sz="1323" kern="1200">
        <a:solidFill>
          <a:schemeClr val="tx1"/>
        </a:solidFill>
        <a:latin typeface="+mn-lt"/>
        <a:ea typeface="+mn-ea"/>
        <a:cs typeface="+mn-cs"/>
      </a:defRPr>
    </a:lvl7pPr>
    <a:lvl8pPr marL="3527329" algn="l" defTabSz="1007809" rtl="0" eaLnBrk="1" latinLnBrk="0" hangingPunct="1">
      <a:defRPr sz="1323" kern="1200">
        <a:solidFill>
          <a:schemeClr val="tx1"/>
        </a:solidFill>
        <a:latin typeface="+mn-lt"/>
        <a:ea typeface="+mn-ea"/>
        <a:cs typeface="+mn-cs"/>
      </a:defRPr>
    </a:lvl8pPr>
    <a:lvl9pPr marL="4031232" algn="l" defTabSz="1007809" rtl="0" eaLnBrk="1" latinLnBrk="0" hangingPunct="1">
      <a:defRPr sz="13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16"/>
          <p:cNvSpPr>
            <a:spLocks noGrp="1" noChangeArrowheads="1"/>
          </p:cNvSpPr>
          <p:nvPr>
            <p:ph type="sldNum"/>
          </p:nvPr>
        </p:nvSpPr>
        <p:spPr>
          <a:ln/>
        </p:spPr>
        <p:txBody>
          <a:bodyPr/>
          <a:lstStyle/>
          <a:p>
            <a:fld id="{0CFEF468-AA8F-4373-AA6A-5D5D884DC6C8}" type="slidenum">
              <a:rPr lang="ru-RU" altLang="en-US"/>
              <a:pPr/>
              <a:t>1</a:t>
            </a:fld>
            <a:endParaRPr lang="ru-RU" altLang="en-US"/>
          </a:p>
        </p:txBody>
      </p:sp>
      <p:sp>
        <p:nvSpPr>
          <p:cNvPr id="7169" name="Rectangle 1"/>
          <p:cNvSpPr>
            <a:spLocks noChangeArrowheads="1"/>
          </p:cNvSpPr>
          <p:nvPr/>
        </p:nvSpPr>
        <p:spPr bwMode="auto">
          <a:xfrm>
            <a:off x="829866" y="1083733"/>
            <a:ext cx="4008834" cy="5344584"/>
          </a:xfrm>
          <a:prstGeom prst="rect">
            <a:avLst/>
          </a:prstGeom>
          <a:solidFill>
            <a:srgbClr val="FF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 name="Rectangle 2"/>
          <p:cNvSpPr>
            <a:spLocks noChangeArrowheads="1"/>
          </p:cNvSpPr>
          <p:nvPr/>
        </p:nvSpPr>
        <p:spPr bwMode="auto">
          <a:xfrm>
            <a:off x="566739" y="6771217"/>
            <a:ext cx="4536281" cy="6415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 name="Rectangle 3"/>
          <p:cNvSpPr txBox="1">
            <a:spLocks noGrp="1" noChangeArrowheads="1"/>
          </p:cNvSpPr>
          <p:nvPr>
            <p:ph type="body"/>
          </p:nvPr>
        </p:nvSpPr>
        <p:spPr bwMode="auto">
          <a:xfrm>
            <a:off x="566738" y="6771219"/>
            <a:ext cx="4525566" cy="639656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
        <p:nvSpPr>
          <p:cNvPr id="7172" name="Rectangle 4"/>
          <p:cNvSpPr txBox="1">
            <a:spLocks noGrp="1" noRot="1" noChangeAspect="1" noChangeArrowheads="1"/>
          </p:cNvSpPr>
          <p:nvPr>
            <p:ph type="sldImg" idx="1"/>
          </p:nvPr>
        </p:nvSpPr>
        <p:spPr bwMode="auto">
          <a:xfrm>
            <a:off x="-727075" y="1068388"/>
            <a:ext cx="7126288" cy="53451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18254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10</a:t>
            </a:fld>
            <a:endParaRPr lang="en-US"/>
          </a:p>
        </p:txBody>
      </p:sp>
    </p:spTree>
    <p:extLst>
      <p:ext uri="{BB962C8B-B14F-4D97-AF65-F5344CB8AC3E}">
        <p14:creationId xmlns:p14="http://schemas.microsoft.com/office/powerpoint/2010/main" val="2990604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11</a:t>
            </a:fld>
            <a:endParaRPr lang="en-US"/>
          </a:p>
        </p:txBody>
      </p:sp>
    </p:spTree>
    <p:extLst>
      <p:ext uri="{BB962C8B-B14F-4D97-AF65-F5344CB8AC3E}">
        <p14:creationId xmlns:p14="http://schemas.microsoft.com/office/powerpoint/2010/main" val="3068908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12</a:t>
            </a:fld>
            <a:endParaRPr lang="en-US"/>
          </a:p>
        </p:txBody>
      </p:sp>
    </p:spTree>
    <p:extLst>
      <p:ext uri="{BB962C8B-B14F-4D97-AF65-F5344CB8AC3E}">
        <p14:creationId xmlns:p14="http://schemas.microsoft.com/office/powerpoint/2010/main" val="200683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4F76D5-C296-4D13-810F-C7E86B6FF534}" type="slidenum">
              <a:rPr lang="en-US" smtClean="0"/>
              <a:t>13</a:t>
            </a:fld>
            <a:endParaRPr lang="en-US"/>
          </a:p>
        </p:txBody>
      </p:sp>
    </p:spTree>
    <p:extLst>
      <p:ext uri="{BB962C8B-B14F-4D97-AF65-F5344CB8AC3E}">
        <p14:creationId xmlns:p14="http://schemas.microsoft.com/office/powerpoint/2010/main" val="3875087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4F76D5-C296-4D13-810F-C7E86B6FF534}" type="slidenum">
              <a:rPr lang="en-US" smtClean="0"/>
              <a:t>14</a:t>
            </a:fld>
            <a:endParaRPr lang="en-US"/>
          </a:p>
        </p:txBody>
      </p:sp>
    </p:spTree>
    <p:extLst>
      <p:ext uri="{BB962C8B-B14F-4D97-AF65-F5344CB8AC3E}">
        <p14:creationId xmlns:p14="http://schemas.microsoft.com/office/powerpoint/2010/main" val="3817784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15</a:t>
            </a:fld>
            <a:endParaRPr lang="en-US"/>
          </a:p>
        </p:txBody>
      </p:sp>
    </p:spTree>
    <p:extLst>
      <p:ext uri="{BB962C8B-B14F-4D97-AF65-F5344CB8AC3E}">
        <p14:creationId xmlns:p14="http://schemas.microsoft.com/office/powerpoint/2010/main" val="3835071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16</a:t>
            </a:fld>
            <a:endParaRPr lang="en-US"/>
          </a:p>
        </p:txBody>
      </p:sp>
    </p:spTree>
    <p:extLst>
      <p:ext uri="{BB962C8B-B14F-4D97-AF65-F5344CB8AC3E}">
        <p14:creationId xmlns:p14="http://schemas.microsoft.com/office/powerpoint/2010/main" val="2819121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17</a:t>
            </a:fld>
            <a:endParaRPr lang="en-US"/>
          </a:p>
        </p:txBody>
      </p:sp>
    </p:spTree>
    <p:extLst>
      <p:ext uri="{BB962C8B-B14F-4D97-AF65-F5344CB8AC3E}">
        <p14:creationId xmlns:p14="http://schemas.microsoft.com/office/powerpoint/2010/main" val="1673552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18</a:t>
            </a:fld>
            <a:endParaRPr lang="en-US"/>
          </a:p>
        </p:txBody>
      </p:sp>
    </p:spTree>
    <p:extLst>
      <p:ext uri="{BB962C8B-B14F-4D97-AF65-F5344CB8AC3E}">
        <p14:creationId xmlns:p14="http://schemas.microsoft.com/office/powerpoint/2010/main" val="856623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19</a:t>
            </a:fld>
            <a:endParaRPr lang="en-US"/>
          </a:p>
        </p:txBody>
      </p:sp>
    </p:spTree>
    <p:extLst>
      <p:ext uri="{BB962C8B-B14F-4D97-AF65-F5344CB8AC3E}">
        <p14:creationId xmlns:p14="http://schemas.microsoft.com/office/powerpoint/2010/main" val="1868667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2</a:t>
            </a:fld>
            <a:endParaRPr lang="en-US"/>
          </a:p>
        </p:txBody>
      </p:sp>
    </p:spTree>
    <p:extLst>
      <p:ext uri="{BB962C8B-B14F-4D97-AF65-F5344CB8AC3E}">
        <p14:creationId xmlns:p14="http://schemas.microsoft.com/office/powerpoint/2010/main" val="2997650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20</a:t>
            </a:fld>
            <a:endParaRPr lang="en-US"/>
          </a:p>
        </p:txBody>
      </p:sp>
    </p:spTree>
    <p:extLst>
      <p:ext uri="{BB962C8B-B14F-4D97-AF65-F5344CB8AC3E}">
        <p14:creationId xmlns:p14="http://schemas.microsoft.com/office/powerpoint/2010/main" val="2838258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21</a:t>
            </a:fld>
            <a:endParaRPr lang="en-US"/>
          </a:p>
        </p:txBody>
      </p:sp>
    </p:spTree>
    <p:extLst>
      <p:ext uri="{BB962C8B-B14F-4D97-AF65-F5344CB8AC3E}">
        <p14:creationId xmlns:p14="http://schemas.microsoft.com/office/powerpoint/2010/main" val="173488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1007809" rtl="0" eaLnBrk="1" fontAlgn="auto" latinLnBrk="0" hangingPunct="1">
              <a:lnSpc>
                <a:spcPct val="100000"/>
              </a:lnSpc>
              <a:spcBef>
                <a:spcPts val="0"/>
              </a:spcBef>
              <a:spcAft>
                <a:spcPts val="0"/>
              </a:spcAft>
              <a:buClrTx/>
              <a:buSzTx/>
              <a:buFontTx/>
              <a:buNone/>
              <a:tabLst/>
              <a:defRPr/>
            </a:pPr>
            <a:endParaRPr lang="ru-RU" dirty="0"/>
          </a:p>
        </p:txBody>
      </p:sp>
      <p:sp>
        <p:nvSpPr>
          <p:cNvPr id="4" name="Slide Number Placeholder 3"/>
          <p:cNvSpPr>
            <a:spLocks noGrp="1"/>
          </p:cNvSpPr>
          <p:nvPr>
            <p:ph type="sldNum" sz="quarter" idx="10"/>
          </p:nvPr>
        </p:nvSpPr>
        <p:spPr/>
        <p:txBody>
          <a:bodyPr/>
          <a:lstStyle/>
          <a:p>
            <a:fld id="{DC4F76D5-C296-4D13-810F-C7E86B6FF534}" type="slidenum">
              <a:rPr lang="en-US" smtClean="0"/>
              <a:t>22</a:t>
            </a:fld>
            <a:endParaRPr lang="en-US"/>
          </a:p>
        </p:txBody>
      </p:sp>
    </p:spTree>
    <p:extLst>
      <p:ext uri="{BB962C8B-B14F-4D97-AF65-F5344CB8AC3E}">
        <p14:creationId xmlns:p14="http://schemas.microsoft.com/office/powerpoint/2010/main" val="1417361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23</a:t>
            </a:fld>
            <a:endParaRPr lang="en-US"/>
          </a:p>
        </p:txBody>
      </p:sp>
    </p:spTree>
    <p:extLst>
      <p:ext uri="{BB962C8B-B14F-4D97-AF65-F5344CB8AC3E}">
        <p14:creationId xmlns:p14="http://schemas.microsoft.com/office/powerpoint/2010/main" val="287396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24</a:t>
            </a:fld>
            <a:endParaRPr lang="en-US"/>
          </a:p>
        </p:txBody>
      </p:sp>
    </p:spTree>
    <p:extLst>
      <p:ext uri="{BB962C8B-B14F-4D97-AF65-F5344CB8AC3E}">
        <p14:creationId xmlns:p14="http://schemas.microsoft.com/office/powerpoint/2010/main" val="3277494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25</a:t>
            </a:fld>
            <a:endParaRPr lang="en-US"/>
          </a:p>
        </p:txBody>
      </p:sp>
    </p:spTree>
    <p:extLst>
      <p:ext uri="{BB962C8B-B14F-4D97-AF65-F5344CB8AC3E}">
        <p14:creationId xmlns:p14="http://schemas.microsoft.com/office/powerpoint/2010/main" val="1160100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26</a:t>
            </a:fld>
            <a:endParaRPr lang="en-US"/>
          </a:p>
        </p:txBody>
      </p:sp>
    </p:spTree>
    <p:extLst>
      <p:ext uri="{BB962C8B-B14F-4D97-AF65-F5344CB8AC3E}">
        <p14:creationId xmlns:p14="http://schemas.microsoft.com/office/powerpoint/2010/main" val="3045688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27</a:t>
            </a:fld>
            <a:endParaRPr lang="en-US"/>
          </a:p>
        </p:txBody>
      </p:sp>
    </p:spTree>
    <p:extLst>
      <p:ext uri="{BB962C8B-B14F-4D97-AF65-F5344CB8AC3E}">
        <p14:creationId xmlns:p14="http://schemas.microsoft.com/office/powerpoint/2010/main" val="309347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4F76D5-C296-4D13-810F-C7E86B6FF534}" type="slidenum">
              <a:rPr lang="en-US" smtClean="0"/>
              <a:t>28</a:t>
            </a:fld>
            <a:endParaRPr lang="en-US"/>
          </a:p>
        </p:txBody>
      </p:sp>
    </p:spTree>
    <p:extLst>
      <p:ext uri="{BB962C8B-B14F-4D97-AF65-F5344CB8AC3E}">
        <p14:creationId xmlns:p14="http://schemas.microsoft.com/office/powerpoint/2010/main" val="43613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29</a:t>
            </a:fld>
            <a:endParaRPr lang="en-US"/>
          </a:p>
        </p:txBody>
      </p:sp>
    </p:spTree>
    <p:extLst>
      <p:ext uri="{BB962C8B-B14F-4D97-AF65-F5344CB8AC3E}">
        <p14:creationId xmlns:p14="http://schemas.microsoft.com/office/powerpoint/2010/main" val="843712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3</a:t>
            </a:fld>
            <a:endParaRPr lang="en-US"/>
          </a:p>
        </p:txBody>
      </p:sp>
    </p:spTree>
    <p:extLst>
      <p:ext uri="{BB962C8B-B14F-4D97-AF65-F5344CB8AC3E}">
        <p14:creationId xmlns:p14="http://schemas.microsoft.com/office/powerpoint/2010/main" val="3795563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30</a:t>
            </a:fld>
            <a:endParaRPr lang="en-US"/>
          </a:p>
        </p:txBody>
      </p:sp>
    </p:spTree>
    <p:extLst>
      <p:ext uri="{BB962C8B-B14F-4D97-AF65-F5344CB8AC3E}">
        <p14:creationId xmlns:p14="http://schemas.microsoft.com/office/powerpoint/2010/main" val="2170730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31</a:t>
            </a:fld>
            <a:endParaRPr lang="en-US"/>
          </a:p>
        </p:txBody>
      </p:sp>
    </p:spTree>
    <p:extLst>
      <p:ext uri="{BB962C8B-B14F-4D97-AF65-F5344CB8AC3E}">
        <p14:creationId xmlns:p14="http://schemas.microsoft.com/office/powerpoint/2010/main" val="996677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32</a:t>
            </a:fld>
            <a:endParaRPr lang="en-US"/>
          </a:p>
        </p:txBody>
      </p:sp>
    </p:spTree>
    <p:extLst>
      <p:ext uri="{BB962C8B-B14F-4D97-AF65-F5344CB8AC3E}">
        <p14:creationId xmlns:p14="http://schemas.microsoft.com/office/powerpoint/2010/main" val="1176323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33</a:t>
            </a:fld>
            <a:endParaRPr lang="en-US"/>
          </a:p>
        </p:txBody>
      </p:sp>
    </p:spTree>
    <p:extLst>
      <p:ext uri="{BB962C8B-B14F-4D97-AF65-F5344CB8AC3E}">
        <p14:creationId xmlns:p14="http://schemas.microsoft.com/office/powerpoint/2010/main" val="3230965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34</a:t>
            </a:fld>
            <a:endParaRPr lang="en-US"/>
          </a:p>
        </p:txBody>
      </p:sp>
    </p:spTree>
    <p:extLst>
      <p:ext uri="{BB962C8B-B14F-4D97-AF65-F5344CB8AC3E}">
        <p14:creationId xmlns:p14="http://schemas.microsoft.com/office/powerpoint/2010/main" val="852262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35</a:t>
            </a:fld>
            <a:endParaRPr lang="en-US"/>
          </a:p>
        </p:txBody>
      </p:sp>
    </p:spTree>
    <p:extLst>
      <p:ext uri="{BB962C8B-B14F-4D97-AF65-F5344CB8AC3E}">
        <p14:creationId xmlns:p14="http://schemas.microsoft.com/office/powerpoint/2010/main" val="14207498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36</a:t>
            </a:fld>
            <a:endParaRPr lang="en-US"/>
          </a:p>
        </p:txBody>
      </p:sp>
    </p:spTree>
    <p:extLst>
      <p:ext uri="{BB962C8B-B14F-4D97-AF65-F5344CB8AC3E}">
        <p14:creationId xmlns:p14="http://schemas.microsoft.com/office/powerpoint/2010/main" val="3139692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37</a:t>
            </a:fld>
            <a:endParaRPr lang="en-US"/>
          </a:p>
        </p:txBody>
      </p:sp>
    </p:spTree>
    <p:extLst>
      <p:ext uri="{BB962C8B-B14F-4D97-AF65-F5344CB8AC3E}">
        <p14:creationId xmlns:p14="http://schemas.microsoft.com/office/powerpoint/2010/main" val="34300889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38</a:t>
            </a:fld>
            <a:endParaRPr lang="en-US"/>
          </a:p>
        </p:txBody>
      </p:sp>
    </p:spTree>
    <p:extLst>
      <p:ext uri="{BB962C8B-B14F-4D97-AF65-F5344CB8AC3E}">
        <p14:creationId xmlns:p14="http://schemas.microsoft.com/office/powerpoint/2010/main" val="3042770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39</a:t>
            </a:fld>
            <a:endParaRPr lang="en-US"/>
          </a:p>
        </p:txBody>
      </p:sp>
    </p:spTree>
    <p:extLst>
      <p:ext uri="{BB962C8B-B14F-4D97-AF65-F5344CB8AC3E}">
        <p14:creationId xmlns:p14="http://schemas.microsoft.com/office/powerpoint/2010/main" val="250267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4</a:t>
            </a:fld>
            <a:endParaRPr lang="en-US"/>
          </a:p>
        </p:txBody>
      </p:sp>
    </p:spTree>
    <p:extLst>
      <p:ext uri="{BB962C8B-B14F-4D97-AF65-F5344CB8AC3E}">
        <p14:creationId xmlns:p14="http://schemas.microsoft.com/office/powerpoint/2010/main" val="1830808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40</a:t>
            </a:fld>
            <a:endParaRPr lang="en-US"/>
          </a:p>
        </p:txBody>
      </p:sp>
    </p:spTree>
    <p:extLst>
      <p:ext uri="{BB962C8B-B14F-4D97-AF65-F5344CB8AC3E}">
        <p14:creationId xmlns:p14="http://schemas.microsoft.com/office/powerpoint/2010/main" val="3016130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41</a:t>
            </a:fld>
            <a:endParaRPr lang="en-US"/>
          </a:p>
        </p:txBody>
      </p:sp>
    </p:spTree>
    <p:extLst>
      <p:ext uri="{BB962C8B-B14F-4D97-AF65-F5344CB8AC3E}">
        <p14:creationId xmlns:p14="http://schemas.microsoft.com/office/powerpoint/2010/main" val="3348068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42</a:t>
            </a:fld>
            <a:endParaRPr lang="en-US"/>
          </a:p>
        </p:txBody>
      </p:sp>
    </p:spTree>
    <p:extLst>
      <p:ext uri="{BB962C8B-B14F-4D97-AF65-F5344CB8AC3E}">
        <p14:creationId xmlns:p14="http://schemas.microsoft.com/office/powerpoint/2010/main" val="3955994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43</a:t>
            </a:fld>
            <a:endParaRPr lang="en-US"/>
          </a:p>
        </p:txBody>
      </p:sp>
    </p:spTree>
    <p:extLst>
      <p:ext uri="{BB962C8B-B14F-4D97-AF65-F5344CB8AC3E}">
        <p14:creationId xmlns:p14="http://schemas.microsoft.com/office/powerpoint/2010/main" val="4251509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44</a:t>
            </a:fld>
            <a:endParaRPr lang="en-US"/>
          </a:p>
        </p:txBody>
      </p:sp>
    </p:spTree>
    <p:extLst>
      <p:ext uri="{BB962C8B-B14F-4D97-AF65-F5344CB8AC3E}">
        <p14:creationId xmlns:p14="http://schemas.microsoft.com/office/powerpoint/2010/main" val="11754149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45</a:t>
            </a:fld>
            <a:endParaRPr lang="en-US"/>
          </a:p>
        </p:txBody>
      </p:sp>
    </p:spTree>
    <p:extLst>
      <p:ext uri="{BB962C8B-B14F-4D97-AF65-F5344CB8AC3E}">
        <p14:creationId xmlns:p14="http://schemas.microsoft.com/office/powerpoint/2010/main" val="20768476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46</a:t>
            </a:fld>
            <a:endParaRPr lang="en-US"/>
          </a:p>
        </p:txBody>
      </p:sp>
    </p:spTree>
    <p:extLst>
      <p:ext uri="{BB962C8B-B14F-4D97-AF65-F5344CB8AC3E}">
        <p14:creationId xmlns:p14="http://schemas.microsoft.com/office/powerpoint/2010/main" val="3141529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47</a:t>
            </a:fld>
            <a:endParaRPr lang="en-US"/>
          </a:p>
        </p:txBody>
      </p:sp>
    </p:spTree>
    <p:extLst>
      <p:ext uri="{BB962C8B-B14F-4D97-AF65-F5344CB8AC3E}">
        <p14:creationId xmlns:p14="http://schemas.microsoft.com/office/powerpoint/2010/main" val="34080099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48</a:t>
            </a:fld>
            <a:endParaRPr lang="en-US"/>
          </a:p>
        </p:txBody>
      </p:sp>
    </p:spTree>
    <p:extLst>
      <p:ext uri="{BB962C8B-B14F-4D97-AF65-F5344CB8AC3E}">
        <p14:creationId xmlns:p14="http://schemas.microsoft.com/office/powerpoint/2010/main" val="2416309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4F76D5-C296-4D13-810F-C7E86B6FF534}" type="slidenum">
              <a:rPr lang="en-US" smtClean="0"/>
              <a:t>49</a:t>
            </a:fld>
            <a:endParaRPr lang="en-US"/>
          </a:p>
        </p:txBody>
      </p:sp>
    </p:spTree>
    <p:extLst>
      <p:ext uri="{BB962C8B-B14F-4D97-AF65-F5344CB8AC3E}">
        <p14:creationId xmlns:p14="http://schemas.microsoft.com/office/powerpoint/2010/main" val="201267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5</a:t>
            </a:fld>
            <a:endParaRPr lang="en-US"/>
          </a:p>
        </p:txBody>
      </p:sp>
    </p:spTree>
    <p:extLst>
      <p:ext uri="{BB962C8B-B14F-4D97-AF65-F5344CB8AC3E}">
        <p14:creationId xmlns:p14="http://schemas.microsoft.com/office/powerpoint/2010/main" val="31016608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4F76D5-C296-4D13-810F-C7E86B6FF534}" type="slidenum">
              <a:rPr lang="en-US" smtClean="0"/>
              <a:t>50</a:t>
            </a:fld>
            <a:endParaRPr lang="en-US"/>
          </a:p>
        </p:txBody>
      </p:sp>
    </p:spTree>
    <p:extLst>
      <p:ext uri="{BB962C8B-B14F-4D97-AF65-F5344CB8AC3E}">
        <p14:creationId xmlns:p14="http://schemas.microsoft.com/office/powerpoint/2010/main" val="32081720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4F76D5-C296-4D13-810F-C7E86B6FF534}" type="slidenum">
              <a:rPr lang="en-US" smtClean="0"/>
              <a:t>51</a:t>
            </a:fld>
            <a:endParaRPr lang="en-US"/>
          </a:p>
        </p:txBody>
      </p:sp>
    </p:spTree>
    <p:extLst>
      <p:ext uri="{BB962C8B-B14F-4D97-AF65-F5344CB8AC3E}">
        <p14:creationId xmlns:p14="http://schemas.microsoft.com/office/powerpoint/2010/main" val="11920491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4F76D5-C296-4D13-810F-C7E86B6FF534}" type="slidenum">
              <a:rPr lang="en-US" smtClean="0"/>
              <a:t>52</a:t>
            </a:fld>
            <a:endParaRPr lang="en-US"/>
          </a:p>
        </p:txBody>
      </p:sp>
    </p:spTree>
    <p:extLst>
      <p:ext uri="{BB962C8B-B14F-4D97-AF65-F5344CB8AC3E}">
        <p14:creationId xmlns:p14="http://schemas.microsoft.com/office/powerpoint/2010/main" val="25116635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53</a:t>
            </a:fld>
            <a:endParaRPr lang="en-US"/>
          </a:p>
        </p:txBody>
      </p:sp>
    </p:spTree>
    <p:extLst>
      <p:ext uri="{BB962C8B-B14F-4D97-AF65-F5344CB8AC3E}">
        <p14:creationId xmlns:p14="http://schemas.microsoft.com/office/powerpoint/2010/main" val="20278778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54</a:t>
            </a:fld>
            <a:endParaRPr lang="en-US"/>
          </a:p>
        </p:txBody>
      </p:sp>
    </p:spTree>
    <p:extLst>
      <p:ext uri="{BB962C8B-B14F-4D97-AF65-F5344CB8AC3E}">
        <p14:creationId xmlns:p14="http://schemas.microsoft.com/office/powerpoint/2010/main" val="15909706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55</a:t>
            </a:fld>
            <a:endParaRPr lang="en-US"/>
          </a:p>
        </p:txBody>
      </p:sp>
    </p:spTree>
    <p:extLst>
      <p:ext uri="{BB962C8B-B14F-4D97-AF65-F5344CB8AC3E}">
        <p14:creationId xmlns:p14="http://schemas.microsoft.com/office/powerpoint/2010/main" val="32270248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56</a:t>
            </a:fld>
            <a:endParaRPr lang="en-US"/>
          </a:p>
        </p:txBody>
      </p:sp>
    </p:spTree>
    <p:extLst>
      <p:ext uri="{BB962C8B-B14F-4D97-AF65-F5344CB8AC3E}">
        <p14:creationId xmlns:p14="http://schemas.microsoft.com/office/powerpoint/2010/main" val="7375967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57</a:t>
            </a:fld>
            <a:endParaRPr lang="en-US"/>
          </a:p>
        </p:txBody>
      </p:sp>
    </p:spTree>
    <p:extLst>
      <p:ext uri="{BB962C8B-B14F-4D97-AF65-F5344CB8AC3E}">
        <p14:creationId xmlns:p14="http://schemas.microsoft.com/office/powerpoint/2010/main" val="2195626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58</a:t>
            </a:fld>
            <a:endParaRPr lang="en-US"/>
          </a:p>
        </p:txBody>
      </p:sp>
    </p:spTree>
    <p:extLst>
      <p:ext uri="{BB962C8B-B14F-4D97-AF65-F5344CB8AC3E}">
        <p14:creationId xmlns:p14="http://schemas.microsoft.com/office/powerpoint/2010/main" val="35934247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59</a:t>
            </a:fld>
            <a:endParaRPr lang="en-US"/>
          </a:p>
        </p:txBody>
      </p:sp>
    </p:spTree>
    <p:extLst>
      <p:ext uri="{BB962C8B-B14F-4D97-AF65-F5344CB8AC3E}">
        <p14:creationId xmlns:p14="http://schemas.microsoft.com/office/powerpoint/2010/main" val="1403392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6</a:t>
            </a:fld>
            <a:endParaRPr lang="en-US"/>
          </a:p>
        </p:txBody>
      </p:sp>
    </p:spTree>
    <p:extLst>
      <p:ext uri="{BB962C8B-B14F-4D97-AF65-F5344CB8AC3E}">
        <p14:creationId xmlns:p14="http://schemas.microsoft.com/office/powerpoint/2010/main" val="38239702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60</a:t>
            </a:fld>
            <a:endParaRPr lang="en-US"/>
          </a:p>
        </p:txBody>
      </p:sp>
    </p:spTree>
    <p:extLst>
      <p:ext uri="{BB962C8B-B14F-4D97-AF65-F5344CB8AC3E}">
        <p14:creationId xmlns:p14="http://schemas.microsoft.com/office/powerpoint/2010/main" val="1515598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61</a:t>
            </a:fld>
            <a:endParaRPr lang="en-US"/>
          </a:p>
        </p:txBody>
      </p:sp>
    </p:spTree>
    <p:extLst>
      <p:ext uri="{BB962C8B-B14F-4D97-AF65-F5344CB8AC3E}">
        <p14:creationId xmlns:p14="http://schemas.microsoft.com/office/powerpoint/2010/main" val="24717707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62</a:t>
            </a:fld>
            <a:endParaRPr lang="en-US"/>
          </a:p>
        </p:txBody>
      </p:sp>
    </p:spTree>
    <p:extLst>
      <p:ext uri="{BB962C8B-B14F-4D97-AF65-F5344CB8AC3E}">
        <p14:creationId xmlns:p14="http://schemas.microsoft.com/office/powerpoint/2010/main" val="38339631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63</a:t>
            </a:fld>
            <a:endParaRPr lang="en-US"/>
          </a:p>
        </p:txBody>
      </p:sp>
    </p:spTree>
    <p:extLst>
      <p:ext uri="{BB962C8B-B14F-4D97-AF65-F5344CB8AC3E}">
        <p14:creationId xmlns:p14="http://schemas.microsoft.com/office/powerpoint/2010/main" val="25229989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64</a:t>
            </a:fld>
            <a:endParaRPr lang="en-US"/>
          </a:p>
        </p:txBody>
      </p:sp>
    </p:spTree>
    <p:extLst>
      <p:ext uri="{BB962C8B-B14F-4D97-AF65-F5344CB8AC3E}">
        <p14:creationId xmlns:p14="http://schemas.microsoft.com/office/powerpoint/2010/main" val="27422501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65</a:t>
            </a:fld>
            <a:endParaRPr lang="en-US"/>
          </a:p>
        </p:txBody>
      </p:sp>
    </p:spTree>
    <p:extLst>
      <p:ext uri="{BB962C8B-B14F-4D97-AF65-F5344CB8AC3E}">
        <p14:creationId xmlns:p14="http://schemas.microsoft.com/office/powerpoint/2010/main" val="35640886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66</a:t>
            </a:fld>
            <a:endParaRPr lang="en-US"/>
          </a:p>
        </p:txBody>
      </p:sp>
    </p:spTree>
    <p:extLst>
      <p:ext uri="{BB962C8B-B14F-4D97-AF65-F5344CB8AC3E}">
        <p14:creationId xmlns:p14="http://schemas.microsoft.com/office/powerpoint/2010/main" val="24279969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2/13/2016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3075835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68</a:t>
            </a:fld>
            <a:endParaRPr lang="en-US"/>
          </a:p>
        </p:txBody>
      </p:sp>
    </p:spTree>
    <p:extLst>
      <p:ext uri="{BB962C8B-B14F-4D97-AF65-F5344CB8AC3E}">
        <p14:creationId xmlns:p14="http://schemas.microsoft.com/office/powerpoint/2010/main" val="1062086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69</a:t>
            </a:fld>
            <a:endParaRPr lang="en-US"/>
          </a:p>
        </p:txBody>
      </p:sp>
    </p:spTree>
    <p:extLst>
      <p:ext uri="{BB962C8B-B14F-4D97-AF65-F5344CB8AC3E}">
        <p14:creationId xmlns:p14="http://schemas.microsoft.com/office/powerpoint/2010/main" val="308102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C4F76D5-C296-4D13-810F-C7E86B6FF534}" type="slidenum">
              <a:rPr lang="en-US" smtClean="0"/>
              <a:t>7</a:t>
            </a:fld>
            <a:endParaRPr lang="en-US"/>
          </a:p>
        </p:txBody>
      </p:sp>
    </p:spTree>
    <p:extLst>
      <p:ext uri="{BB962C8B-B14F-4D97-AF65-F5344CB8AC3E}">
        <p14:creationId xmlns:p14="http://schemas.microsoft.com/office/powerpoint/2010/main" val="18685724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373"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70</a:t>
            </a:fld>
            <a:endParaRPr lang="en-US"/>
          </a:p>
        </p:txBody>
      </p:sp>
    </p:spTree>
    <p:extLst>
      <p:ext uri="{BB962C8B-B14F-4D97-AF65-F5344CB8AC3E}">
        <p14:creationId xmlns:p14="http://schemas.microsoft.com/office/powerpoint/2010/main" val="28629945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71</a:t>
            </a:fld>
            <a:endParaRPr lang="en-US"/>
          </a:p>
        </p:txBody>
      </p:sp>
    </p:spTree>
    <p:extLst>
      <p:ext uri="{BB962C8B-B14F-4D97-AF65-F5344CB8AC3E}">
        <p14:creationId xmlns:p14="http://schemas.microsoft.com/office/powerpoint/2010/main" val="34001387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72</a:t>
            </a:fld>
            <a:endParaRPr lang="en-US"/>
          </a:p>
        </p:txBody>
      </p:sp>
    </p:spTree>
    <p:extLst>
      <p:ext uri="{BB962C8B-B14F-4D97-AF65-F5344CB8AC3E}">
        <p14:creationId xmlns:p14="http://schemas.microsoft.com/office/powerpoint/2010/main" val="7127449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73</a:t>
            </a:fld>
            <a:endParaRPr lang="en-US"/>
          </a:p>
        </p:txBody>
      </p:sp>
    </p:spTree>
    <p:extLst>
      <p:ext uri="{BB962C8B-B14F-4D97-AF65-F5344CB8AC3E}">
        <p14:creationId xmlns:p14="http://schemas.microsoft.com/office/powerpoint/2010/main" val="2920567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74</a:t>
            </a:fld>
            <a:endParaRPr lang="en-US"/>
          </a:p>
        </p:txBody>
      </p:sp>
    </p:spTree>
    <p:extLst>
      <p:ext uri="{BB962C8B-B14F-4D97-AF65-F5344CB8AC3E}">
        <p14:creationId xmlns:p14="http://schemas.microsoft.com/office/powerpoint/2010/main" val="9321229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75</a:t>
            </a:fld>
            <a:endParaRPr lang="en-US"/>
          </a:p>
        </p:txBody>
      </p:sp>
    </p:spTree>
    <p:extLst>
      <p:ext uri="{BB962C8B-B14F-4D97-AF65-F5344CB8AC3E}">
        <p14:creationId xmlns:p14="http://schemas.microsoft.com/office/powerpoint/2010/main" val="30393887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76</a:t>
            </a:fld>
            <a:endParaRPr lang="en-US"/>
          </a:p>
        </p:txBody>
      </p:sp>
    </p:spTree>
    <p:extLst>
      <p:ext uri="{BB962C8B-B14F-4D97-AF65-F5344CB8AC3E}">
        <p14:creationId xmlns:p14="http://schemas.microsoft.com/office/powerpoint/2010/main" val="2266751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77</a:t>
            </a:fld>
            <a:endParaRPr lang="en-US"/>
          </a:p>
        </p:txBody>
      </p:sp>
    </p:spTree>
    <p:extLst>
      <p:ext uri="{BB962C8B-B14F-4D97-AF65-F5344CB8AC3E}">
        <p14:creationId xmlns:p14="http://schemas.microsoft.com/office/powerpoint/2010/main" val="27017502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78</a:t>
            </a:fld>
            <a:endParaRPr lang="en-US"/>
          </a:p>
        </p:txBody>
      </p:sp>
    </p:spTree>
    <p:extLst>
      <p:ext uri="{BB962C8B-B14F-4D97-AF65-F5344CB8AC3E}">
        <p14:creationId xmlns:p14="http://schemas.microsoft.com/office/powerpoint/2010/main" val="19856317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79</a:t>
            </a:fld>
            <a:endParaRPr lang="en-US"/>
          </a:p>
        </p:txBody>
      </p:sp>
    </p:spTree>
    <p:extLst>
      <p:ext uri="{BB962C8B-B14F-4D97-AF65-F5344CB8AC3E}">
        <p14:creationId xmlns:p14="http://schemas.microsoft.com/office/powerpoint/2010/main" val="391075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8</a:t>
            </a:fld>
            <a:endParaRPr lang="en-US"/>
          </a:p>
        </p:txBody>
      </p:sp>
    </p:spTree>
    <p:extLst>
      <p:ext uri="{BB962C8B-B14F-4D97-AF65-F5344CB8AC3E}">
        <p14:creationId xmlns:p14="http://schemas.microsoft.com/office/powerpoint/2010/main" val="39192348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80</a:t>
            </a:fld>
            <a:endParaRPr lang="en-US"/>
          </a:p>
        </p:txBody>
      </p:sp>
    </p:spTree>
    <p:extLst>
      <p:ext uri="{BB962C8B-B14F-4D97-AF65-F5344CB8AC3E}">
        <p14:creationId xmlns:p14="http://schemas.microsoft.com/office/powerpoint/2010/main" val="20325887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81</a:t>
            </a:fld>
            <a:endParaRPr lang="en-US"/>
          </a:p>
        </p:txBody>
      </p:sp>
    </p:spTree>
    <p:extLst>
      <p:ext uri="{BB962C8B-B14F-4D97-AF65-F5344CB8AC3E}">
        <p14:creationId xmlns:p14="http://schemas.microsoft.com/office/powerpoint/2010/main" val="212901570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DC4F76D5-C296-4D13-810F-C7E86B6FF534}" type="slidenum">
              <a:rPr lang="en-US" smtClean="0"/>
              <a:t>82</a:t>
            </a:fld>
            <a:endParaRPr lang="en-US"/>
          </a:p>
        </p:txBody>
      </p:sp>
    </p:spTree>
    <p:extLst>
      <p:ext uri="{BB962C8B-B14F-4D97-AF65-F5344CB8AC3E}">
        <p14:creationId xmlns:p14="http://schemas.microsoft.com/office/powerpoint/2010/main" val="42667170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373"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DC4F76D5-C296-4D13-810F-C7E86B6FF534}" type="slidenum">
              <a:rPr lang="en-US" smtClean="0"/>
              <a:t>83</a:t>
            </a:fld>
            <a:endParaRPr lang="en-US"/>
          </a:p>
        </p:txBody>
      </p:sp>
    </p:spTree>
    <p:extLst>
      <p:ext uri="{BB962C8B-B14F-4D97-AF65-F5344CB8AC3E}">
        <p14:creationId xmlns:p14="http://schemas.microsoft.com/office/powerpoint/2010/main" val="1517082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100780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C4F76D5-C296-4D13-810F-C7E86B6FF534}" type="slidenum">
              <a:rPr lang="en-US" smtClean="0"/>
              <a:t>9</a:t>
            </a:fld>
            <a:endParaRPr lang="en-US"/>
          </a:p>
        </p:txBody>
      </p:sp>
    </p:spTree>
    <p:extLst>
      <p:ext uri="{BB962C8B-B14F-4D97-AF65-F5344CB8AC3E}">
        <p14:creationId xmlns:p14="http://schemas.microsoft.com/office/powerpoint/2010/main" val="416683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671972"/>
            <a:ext cx="8568531" cy="4703798"/>
          </a:xfrm>
        </p:spPr>
        <p:txBody>
          <a:bodyPr anchor="b">
            <a:noAutofit/>
          </a:bodyPr>
          <a:lstStyle>
            <a:lvl1pPr>
              <a:lnSpc>
                <a:spcPct val="100000"/>
              </a:lnSpc>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12094" y="5459765"/>
            <a:ext cx="7056438" cy="1343942"/>
          </a:xfrm>
        </p:spPr>
        <p:txBody>
          <a:bodyPr>
            <a:normAutofit/>
          </a:bodyPr>
          <a:lstStyle>
            <a:lvl1pPr marL="0" indent="0" algn="ctr">
              <a:buNone/>
              <a:defRPr sz="1800">
                <a:solidFill>
                  <a:schemeClr val="tx1">
                    <a:tint val="75000"/>
                  </a:schemeClr>
                </a:solidFill>
              </a:defRPr>
            </a:lvl1pPr>
            <a:lvl2pPr marL="342894" indent="0" algn="ctr">
              <a:buNone/>
              <a:defRPr>
                <a:solidFill>
                  <a:schemeClr val="tx1">
                    <a:tint val="75000"/>
                  </a:schemeClr>
                </a:solidFill>
              </a:defRPr>
            </a:lvl2pPr>
            <a:lvl3pPr marL="685788" indent="0" algn="ctr">
              <a:buNone/>
              <a:defRPr>
                <a:solidFill>
                  <a:schemeClr val="tx1">
                    <a:tint val="75000"/>
                  </a:schemeClr>
                </a:solidFill>
              </a:defRPr>
            </a:lvl3pPr>
            <a:lvl4pPr marL="1028681" indent="0" algn="ctr">
              <a:buNone/>
              <a:defRPr>
                <a:solidFill>
                  <a:schemeClr val="tx1">
                    <a:tint val="75000"/>
                  </a:schemeClr>
                </a:solidFill>
              </a:defRPr>
            </a:lvl4pPr>
            <a:lvl5pPr marL="1371575" indent="0" algn="ctr">
              <a:buNone/>
              <a:defRPr>
                <a:solidFill>
                  <a:schemeClr val="tx1">
                    <a:tint val="75000"/>
                  </a:schemeClr>
                </a:solidFill>
              </a:defRPr>
            </a:lvl5pPr>
            <a:lvl6pPr marL="1714468" indent="0" algn="ctr">
              <a:buNone/>
              <a:defRPr>
                <a:solidFill>
                  <a:schemeClr val="tx1">
                    <a:tint val="75000"/>
                  </a:schemeClr>
                </a:solidFill>
              </a:defRPr>
            </a:lvl6pPr>
            <a:lvl7pPr marL="2057362" indent="0" algn="ctr">
              <a:buNone/>
              <a:defRPr>
                <a:solidFill>
                  <a:schemeClr val="tx1">
                    <a:tint val="75000"/>
                  </a:schemeClr>
                </a:solidFill>
              </a:defRPr>
            </a:lvl7pPr>
            <a:lvl8pPr marL="2400256" indent="0" algn="ctr">
              <a:buNone/>
              <a:defRPr>
                <a:solidFill>
                  <a:schemeClr val="tx1">
                    <a:tint val="75000"/>
                  </a:schemeClr>
                </a:solidFill>
              </a:defRPr>
            </a:lvl8pPr>
            <a:lvl9pPr marL="274315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4B9C5B6-51E2-4EC1-BCC6-457D8A111547}" type="datetimeFigureOut">
              <a:rPr lang="en-US" smtClean="0"/>
              <a:t>2/13/2016</a:t>
            </a:fld>
            <a:endParaRPr lang="en-US"/>
          </a:p>
        </p:txBody>
      </p:sp>
      <p:sp>
        <p:nvSpPr>
          <p:cNvPr id="8" name="Slide Number Placeholder 7"/>
          <p:cNvSpPr>
            <a:spLocks noGrp="1"/>
          </p:cNvSpPr>
          <p:nvPr>
            <p:ph type="sldNum" sz="quarter" idx="11"/>
          </p:nvPr>
        </p:nvSpPr>
        <p:spPr/>
        <p:txBody>
          <a:bodyPr/>
          <a:lstStyle/>
          <a:p>
            <a:fld id="{9DEDA1CC-1CF2-4116-895E-1A61C87C3A8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9C5B6-51E2-4EC1-BCC6-457D8A111547}"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DA1CC-1CF2-4116-895E-1A61C87C3A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302743"/>
            <a:ext cx="2268141" cy="645022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4031" y="302743"/>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9C5B6-51E2-4EC1-BCC6-457D8A111547}"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DA1CC-1CF2-4116-895E-1A61C87C3A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A4B9C5B6-51E2-4EC1-BCC6-457D8A111547}"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DA1CC-1CF2-4116-895E-1A61C87C3A8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1511941"/>
            <a:ext cx="8568531" cy="2761381"/>
          </a:xfrm>
        </p:spPr>
        <p:txBody>
          <a:bodyPr anchor="b"/>
          <a:lstStyle>
            <a:lvl1pPr algn="ctr" defTabSz="685788" rtl="0" eaLnBrk="1" latinLnBrk="0" hangingPunct="1">
              <a:lnSpc>
                <a:spcPct val="100000"/>
              </a:lnSpc>
              <a:spcBef>
                <a:spcPct val="0"/>
              </a:spcBef>
              <a:buNone/>
              <a:defRPr lang="en-US" sz="36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96300" y="4485064"/>
            <a:ext cx="8568531" cy="1247696"/>
          </a:xfrm>
        </p:spPr>
        <p:txBody>
          <a:bodyPr anchor="t"/>
          <a:lstStyle>
            <a:lvl1pPr marL="0" indent="0" algn="ctr">
              <a:buNone/>
              <a:defRPr sz="1500">
                <a:solidFill>
                  <a:schemeClr val="tx1">
                    <a:tint val="75000"/>
                  </a:schemeClr>
                </a:solidFill>
              </a:defRPr>
            </a:lvl1pPr>
            <a:lvl2pPr marL="342894" indent="0">
              <a:buNone/>
              <a:defRPr sz="1350">
                <a:solidFill>
                  <a:schemeClr val="tx1">
                    <a:tint val="75000"/>
                  </a:schemeClr>
                </a:solidFill>
              </a:defRPr>
            </a:lvl2pPr>
            <a:lvl3pPr marL="685788" indent="0">
              <a:buNone/>
              <a:defRPr sz="1200">
                <a:solidFill>
                  <a:schemeClr val="tx1">
                    <a:tint val="75000"/>
                  </a:schemeClr>
                </a:solidFill>
              </a:defRPr>
            </a:lvl3pPr>
            <a:lvl4pPr marL="1028681" indent="0">
              <a:buNone/>
              <a:defRPr sz="1050">
                <a:solidFill>
                  <a:schemeClr val="tx1">
                    <a:tint val="75000"/>
                  </a:schemeClr>
                </a:solidFill>
              </a:defRPr>
            </a:lvl4pPr>
            <a:lvl5pPr marL="1371575" indent="0">
              <a:buNone/>
              <a:defRPr sz="1050">
                <a:solidFill>
                  <a:schemeClr val="tx1">
                    <a:tint val="75000"/>
                  </a:schemeClr>
                </a:solidFill>
              </a:defRPr>
            </a:lvl5pPr>
            <a:lvl6pPr marL="1714468" indent="0">
              <a:buNone/>
              <a:defRPr sz="1050">
                <a:solidFill>
                  <a:schemeClr val="tx1">
                    <a:tint val="75000"/>
                  </a:schemeClr>
                </a:solidFill>
              </a:defRPr>
            </a:lvl6pPr>
            <a:lvl7pPr marL="2057362" indent="0">
              <a:buNone/>
              <a:defRPr sz="1050">
                <a:solidFill>
                  <a:schemeClr val="tx1">
                    <a:tint val="75000"/>
                  </a:schemeClr>
                </a:solidFill>
              </a:defRPr>
            </a:lvl7pPr>
            <a:lvl8pPr marL="2400256" indent="0">
              <a:buNone/>
              <a:defRPr sz="1050">
                <a:solidFill>
                  <a:schemeClr val="tx1">
                    <a:tint val="75000"/>
                  </a:schemeClr>
                </a:solidFill>
              </a:defRPr>
            </a:lvl8pPr>
            <a:lvl9pPr marL="274315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B9C5B6-51E2-4EC1-BCC6-457D8A111547}"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DA1CC-1CF2-4116-895E-1A61C87C3A85}" type="slidenum">
              <a:rPr lang="en-US" smtClean="0"/>
              <a:t>‹#›</a:t>
            </a:fld>
            <a:endParaRPr lang="en-US"/>
          </a:p>
        </p:txBody>
      </p:sp>
      <p:sp>
        <p:nvSpPr>
          <p:cNvPr id="7" name="Oval 6"/>
          <p:cNvSpPr/>
          <p:nvPr/>
        </p:nvSpPr>
        <p:spPr>
          <a:xfrm>
            <a:off x="4956307" y="4325814"/>
            <a:ext cx="93455" cy="9344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p:cNvSpPr/>
          <p:nvPr/>
        </p:nvSpPr>
        <p:spPr>
          <a:xfrm>
            <a:off x="5176821" y="4325814"/>
            <a:ext cx="93455" cy="9344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4736845" y="4325814"/>
            <a:ext cx="93455" cy="9344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5124318" y="1763929"/>
            <a:ext cx="4452276" cy="4989036"/>
          </a:xfrm>
        </p:spPr>
        <p:txBody>
          <a:bodyPr/>
          <a:lstStyle>
            <a:lvl1pPr>
              <a:defRPr sz="18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4B9C5B6-51E2-4EC1-BCC6-457D8A111547}" type="datetimeFigureOut">
              <a:rPr lang="en-US" smtClean="0"/>
              <a:t>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DA1CC-1CF2-4116-895E-1A61C87C3A85}" type="slidenum">
              <a:rPr lang="en-US" smtClean="0"/>
              <a:t>‹#›</a:t>
            </a:fld>
            <a:endParaRPr lang="en-US"/>
          </a:p>
        </p:txBody>
      </p:sp>
      <p:sp>
        <p:nvSpPr>
          <p:cNvPr id="9" name="Content Placeholder 8"/>
          <p:cNvSpPr>
            <a:spLocks noGrp="1"/>
          </p:cNvSpPr>
          <p:nvPr>
            <p:ph sz="quarter" idx="13"/>
          </p:nvPr>
        </p:nvSpPr>
        <p:spPr>
          <a:xfrm>
            <a:off x="403225" y="1763924"/>
            <a:ext cx="4455636" cy="49893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763924"/>
            <a:ext cx="4454027" cy="671971"/>
          </a:xfrm>
        </p:spPr>
        <p:txBody>
          <a:bodyPr anchor="b">
            <a:noAutofit/>
          </a:bodyPr>
          <a:lstStyle>
            <a:lvl1pPr marL="0" indent="0" algn="ctr">
              <a:buNone/>
              <a:defRPr sz="1800" b="0"/>
            </a:lvl1pPr>
            <a:lvl2pPr marL="342894" indent="0">
              <a:buNone/>
              <a:defRPr sz="1500" b="1"/>
            </a:lvl2pPr>
            <a:lvl3pPr marL="685788" indent="0">
              <a:buNone/>
              <a:defRPr sz="1350" b="1"/>
            </a:lvl3pPr>
            <a:lvl4pPr marL="1028681" indent="0">
              <a:buNone/>
              <a:defRPr sz="1200" b="1"/>
            </a:lvl4pPr>
            <a:lvl5pPr marL="1371575" indent="0">
              <a:buNone/>
              <a:defRPr sz="1200" b="1"/>
            </a:lvl5pPr>
            <a:lvl6pPr marL="1714468" indent="0">
              <a:buNone/>
              <a:defRPr sz="1200" b="1"/>
            </a:lvl6pPr>
            <a:lvl7pPr marL="2057362" indent="0">
              <a:buNone/>
              <a:defRPr sz="1200" b="1"/>
            </a:lvl7pPr>
            <a:lvl8pPr marL="2400256" indent="0">
              <a:buNone/>
              <a:defRPr sz="1200" b="1"/>
            </a:lvl8pPr>
            <a:lvl9pPr marL="2743150" indent="0">
              <a:buNone/>
              <a:defRPr sz="1200" b="1"/>
            </a:lvl9pPr>
          </a:lstStyle>
          <a:p>
            <a:pPr lvl="0"/>
            <a:r>
              <a:rPr lang="en-US" smtClean="0"/>
              <a:t>Click to edit Master text styles</a:t>
            </a:r>
          </a:p>
        </p:txBody>
      </p:sp>
      <p:sp>
        <p:nvSpPr>
          <p:cNvPr id="5" name="Text Placeholder 4"/>
          <p:cNvSpPr>
            <a:spLocks noGrp="1"/>
          </p:cNvSpPr>
          <p:nvPr>
            <p:ph type="body" sz="quarter" idx="3"/>
          </p:nvPr>
        </p:nvSpPr>
        <p:spPr>
          <a:xfrm>
            <a:off x="5124322" y="1763924"/>
            <a:ext cx="4455776" cy="671971"/>
          </a:xfrm>
        </p:spPr>
        <p:txBody>
          <a:bodyPr anchor="b">
            <a:noAutofit/>
          </a:bodyPr>
          <a:lstStyle>
            <a:lvl1pPr marL="0" indent="0" algn="ctr">
              <a:buNone/>
              <a:defRPr sz="1800" b="0"/>
            </a:lvl1pPr>
            <a:lvl2pPr marL="342894" indent="0">
              <a:buNone/>
              <a:defRPr sz="1500" b="1"/>
            </a:lvl2pPr>
            <a:lvl3pPr marL="685788" indent="0">
              <a:buNone/>
              <a:defRPr sz="1350" b="1"/>
            </a:lvl3pPr>
            <a:lvl4pPr marL="1028681" indent="0">
              <a:buNone/>
              <a:defRPr sz="1200" b="1"/>
            </a:lvl4pPr>
            <a:lvl5pPr marL="1371575" indent="0">
              <a:buNone/>
              <a:defRPr sz="1200" b="1"/>
            </a:lvl5pPr>
            <a:lvl6pPr marL="1714468" indent="0">
              <a:buNone/>
              <a:defRPr sz="1200" b="1"/>
            </a:lvl6pPr>
            <a:lvl7pPr marL="2057362" indent="0">
              <a:buNone/>
              <a:defRPr sz="1200" b="1"/>
            </a:lvl7pPr>
            <a:lvl8pPr marL="2400256" indent="0">
              <a:buNone/>
              <a:defRPr sz="1200" b="1"/>
            </a:lvl8pPr>
            <a:lvl9pPr marL="2743150" indent="0">
              <a:buNone/>
              <a:defRPr sz="12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4B9C5B6-51E2-4EC1-BCC6-457D8A111547}" type="datetimeFigureOut">
              <a:rPr lang="en-US" smtClean="0"/>
              <a:t>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DA1CC-1CF2-4116-895E-1A61C87C3A85}" type="slidenum">
              <a:rPr lang="en-US" smtClean="0"/>
              <a:t>‹#›</a:t>
            </a:fld>
            <a:endParaRPr lang="en-US"/>
          </a:p>
        </p:txBody>
      </p:sp>
      <p:sp>
        <p:nvSpPr>
          <p:cNvPr id="11" name="Content Placeholder 10"/>
          <p:cNvSpPr>
            <a:spLocks noGrp="1"/>
          </p:cNvSpPr>
          <p:nvPr>
            <p:ph sz="quarter" idx="13"/>
          </p:nvPr>
        </p:nvSpPr>
        <p:spPr>
          <a:xfrm>
            <a:off x="504031" y="2439256"/>
            <a:ext cx="4455636" cy="4314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5151200" y="2439260"/>
            <a:ext cx="4455636" cy="43135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B9C5B6-51E2-4EC1-BCC6-457D8A111547}" type="datetimeFigureOut">
              <a:rPr lang="en-US" smtClean="0"/>
              <a:t>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DA1CC-1CF2-4116-895E-1A61C87C3A8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9C5B6-51E2-4EC1-BCC6-457D8A111547}" type="datetimeFigureOut">
              <a:rPr lang="en-US" smtClean="0"/>
              <a:t>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DA1CC-1CF2-4116-895E-1A61C87C3A8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12156" y="293987"/>
            <a:ext cx="3316456" cy="2309901"/>
          </a:xfrm>
        </p:spPr>
        <p:txBody>
          <a:bodyPr anchor="b"/>
          <a:lstStyle>
            <a:lvl1pPr algn="ctr">
              <a:lnSpc>
                <a:spcPct val="100000"/>
              </a:lnSpc>
              <a:defRPr sz="21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92801" y="300993"/>
            <a:ext cx="5507592" cy="645197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12156" y="2687889"/>
            <a:ext cx="3316456" cy="4065076"/>
          </a:xfrm>
        </p:spPr>
        <p:txBody>
          <a:bodyPr>
            <a:normAutofit/>
          </a:bodyPr>
          <a:lstStyle>
            <a:lvl1pPr marL="0" indent="0" algn="ctr">
              <a:lnSpc>
                <a:spcPct val="125000"/>
              </a:lnSpc>
              <a:buNone/>
              <a:defRPr sz="1200"/>
            </a:lvl1pPr>
            <a:lvl2pPr marL="342894" indent="0">
              <a:buNone/>
              <a:defRPr sz="900"/>
            </a:lvl2pPr>
            <a:lvl3pPr marL="685788" indent="0">
              <a:buNone/>
              <a:defRPr sz="750"/>
            </a:lvl3pPr>
            <a:lvl4pPr marL="1028681" indent="0">
              <a:buNone/>
              <a:defRPr sz="675"/>
            </a:lvl4pPr>
            <a:lvl5pPr marL="1371575" indent="0">
              <a:buNone/>
              <a:defRPr sz="675"/>
            </a:lvl5pPr>
            <a:lvl6pPr marL="1714468" indent="0">
              <a:buNone/>
              <a:defRPr sz="675"/>
            </a:lvl6pPr>
            <a:lvl7pPr marL="2057362" indent="0">
              <a:buNone/>
              <a:defRPr sz="675"/>
            </a:lvl7pPr>
            <a:lvl8pPr marL="2400256" indent="0">
              <a:buNone/>
              <a:defRPr sz="675"/>
            </a:lvl8pPr>
            <a:lvl9pPr marL="274315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9C5B6-51E2-4EC1-BCC6-457D8A111547}" type="datetimeFigureOut">
              <a:rPr lang="en-US" smtClean="0"/>
              <a:t>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DA1CC-1CF2-4116-895E-1A61C87C3A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617" y="251989"/>
            <a:ext cx="6296889" cy="986958"/>
          </a:xfrm>
        </p:spPr>
        <p:txBody>
          <a:bodyPr anchor="b"/>
          <a:lstStyle>
            <a:lvl1pPr algn="ctr">
              <a:lnSpc>
                <a:spcPct val="100000"/>
              </a:lnSpc>
              <a:defRPr sz="2100" b="0"/>
            </a:lvl1pPr>
          </a:lstStyle>
          <a:p>
            <a:r>
              <a:rPr lang="en-US" smtClean="0"/>
              <a:t>Click to edit Master title style</a:t>
            </a:r>
            <a:endParaRPr lang="en-US" dirty="0"/>
          </a:p>
        </p:txBody>
      </p:sp>
      <p:sp>
        <p:nvSpPr>
          <p:cNvPr id="3" name="Picture Placeholder 2"/>
          <p:cNvSpPr>
            <a:spLocks noGrp="1"/>
          </p:cNvSpPr>
          <p:nvPr>
            <p:ph type="pic" idx="1"/>
          </p:nvPr>
        </p:nvSpPr>
        <p:spPr>
          <a:xfrm>
            <a:off x="1662605" y="1259946"/>
            <a:ext cx="6674913" cy="5005660"/>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2400"/>
            </a:lvl1pPr>
            <a:lvl2pPr marL="342894" indent="0">
              <a:buNone/>
              <a:defRPr sz="2100"/>
            </a:lvl2pPr>
            <a:lvl3pPr marL="685788" indent="0">
              <a:buNone/>
              <a:defRPr sz="1800"/>
            </a:lvl3pPr>
            <a:lvl4pPr marL="1028681" indent="0">
              <a:buNone/>
              <a:defRPr sz="1500"/>
            </a:lvl4pPr>
            <a:lvl5pPr marL="1371575" indent="0">
              <a:buNone/>
              <a:defRPr sz="1500"/>
            </a:lvl5pPr>
            <a:lvl6pPr marL="1714468" indent="0">
              <a:buNone/>
              <a:defRPr sz="1500"/>
            </a:lvl6pPr>
            <a:lvl7pPr marL="2057362" indent="0">
              <a:buNone/>
              <a:defRPr sz="1500"/>
            </a:lvl7pPr>
            <a:lvl8pPr marL="2400256" indent="0">
              <a:buNone/>
              <a:defRPr sz="1500"/>
            </a:lvl8pPr>
            <a:lvl9pPr marL="274315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851617" y="6404726"/>
            <a:ext cx="6296889" cy="587975"/>
          </a:xfrm>
        </p:spPr>
        <p:txBody>
          <a:bodyPr>
            <a:normAutofit/>
          </a:bodyPr>
          <a:lstStyle>
            <a:lvl1pPr marL="0" indent="0" algn="ctr">
              <a:buNone/>
              <a:defRPr sz="1200"/>
            </a:lvl1pPr>
            <a:lvl2pPr marL="342894" indent="0">
              <a:buNone/>
              <a:defRPr sz="900"/>
            </a:lvl2pPr>
            <a:lvl3pPr marL="685788" indent="0">
              <a:buNone/>
              <a:defRPr sz="750"/>
            </a:lvl3pPr>
            <a:lvl4pPr marL="1028681" indent="0">
              <a:buNone/>
              <a:defRPr sz="675"/>
            </a:lvl4pPr>
            <a:lvl5pPr marL="1371575" indent="0">
              <a:buNone/>
              <a:defRPr sz="675"/>
            </a:lvl5pPr>
            <a:lvl6pPr marL="1714468" indent="0">
              <a:buNone/>
              <a:defRPr sz="675"/>
            </a:lvl6pPr>
            <a:lvl7pPr marL="2057362" indent="0">
              <a:buNone/>
              <a:defRPr sz="675"/>
            </a:lvl7pPr>
            <a:lvl8pPr marL="2400256" indent="0">
              <a:buNone/>
              <a:defRPr sz="675"/>
            </a:lvl8pPr>
            <a:lvl9pPr marL="274315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9C5B6-51E2-4EC1-BCC6-457D8A111547}" type="datetimeFigureOut">
              <a:rPr lang="en-US" smtClean="0"/>
              <a:t>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DA1CC-1CF2-4116-895E-1A61C87C3A8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0"/>
            <a:ext cx="9072563" cy="1763924"/>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4031" y="1763929"/>
            <a:ext cx="9072563" cy="49890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015150" y="7006705"/>
            <a:ext cx="2299643" cy="402483"/>
          </a:xfrm>
          <a:prstGeom prst="rect">
            <a:avLst/>
          </a:prstGeom>
        </p:spPr>
        <p:txBody>
          <a:bodyPr vert="horz" lIns="91440" tIns="45720" rIns="45720" bIns="45720" rtlCol="0" anchor="ctr"/>
          <a:lstStyle>
            <a:lvl1pPr algn="r">
              <a:defRPr sz="900">
                <a:solidFill>
                  <a:schemeClr val="tx1">
                    <a:lumMod val="65000"/>
                    <a:lumOff val="35000"/>
                  </a:schemeClr>
                </a:solidFill>
                <a:latin typeface="Century Gothic" pitchFamily="34" charset="0"/>
              </a:defRPr>
            </a:lvl1pPr>
          </a:lstStyle>
          <a:p>
            <a:fld id="{B0C4986D-6BE9-4264-908F-02DB36FD8D6C}" type="datetime1">
              <a:rPr lang="en-US" smtClean="0"/>
              <a:t>2/13/2016</a:t>
            </a:fld>
            <a:endParaRPr lang="en-US"/>
          </a:p>
        </p:txBody>
      </p:sp>
      <p:sp>
        <p:nvSpPr>
          <p:cNvPr id="5" name="Footer Placeholder 4"/>
          <p:cNvSpPr>
            <a:spLocks noGrp="1"/>
          </p:cNvSpPr>
          <p:nvPr>
            <p:ph type="ftr" sz="quarter" idx="3"/>
          </p:nvPr>
        </p:nvSpPr>
        <p:spPr>
          <a:xfrm>
            <a:off x="726685" y="7006705"/>
            <a:ext cx="3139695" cy="402483"/>
          </a:xfrm>
          <a:prstGeom prst="rect">
            <a:avLst/>
          </a:prstGeom>
        </p:spPr>
        <p:txBody>
          <a:bodyPr vert="horz" lIns="45720" tIns="45720" rIns="91440" bIns="45720" rtlCol="0" anchor="ctr"/>
          <a:lstStyle>
            <a:lvl1pPr algn="l">
              <a:defRPr sz="900">
                <a:solidFill>
                  <a:schemeClr val="tx1">
                    <a:lumMod val="65000"/>
                    <a:lumOff val="35000"/>
                  </a:schemeClr>
                </a:solidFill>
                <a:latin typeface="Century Gothic" pitchFamily="34" charset="0"/>
              </a:defRPr>
            </a:lvl1pPr>
          </a:lstStyle>
          <a:p>
            <a:r>
              <a:rPr lang="en-US" smtClean="0"/>
              <a:t>Footer Text</a:t>
            </a:r>
            <a:endParaRPr lang="en-US"/>
          </a:p>
        </p:txBody>
      </p:sp>
      <p:sp>
        <p:nvSpPr>
          <p:cNvPr id="6" name="Slide Number Placeholder 5"/>
          <p:cNvSpPr>
            <a:spLocks noGrp="1"/>
          </p:cNvSpPr>
          <p:nvPr>
            <p:ph type="sldNum" sz="quarter" idx="4"/>
          </p:nvPr>
        </p:nvSpPr>
        <p:spPr>
          <a:xfrm>
            <a:off x="9418374" y="7006705"/>
            <a:ext cx="619538" cy="402483"/>
          </a:xfrm>
          <a:prstGeom prst="rect">
            <a:avLst/>
          </a:prstGeom>
        </p:spPr>
        <p:txBody>
          <a:bodyPr vert="horz" lIns="27432" tIns="45720" rIns="45720" bIns="45720" rtlCol="0" anchor="ctr"/>
          <a:lstStyle>
            <a:lvl1pPr algn="l">
              <a:defRPr sz="9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a:p>
        </p:txBody>
      </p:sp>
      <p:sp>
        <p:nvSpPr>
          <p:cNvPr id="7" name="Oval 6"/>
          <p:cNvSpPr/>
          <p:nvPr/>
        </p:nvSpPr>
        <p:spPr>
          <a:xfrm>
            <a:off x="9324095" y="7164367"/>
            <a:ext cx="93455" cy="9344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685788" rtl="0" eaLnBrk="1" latinLnBrk="0" hangingPunct="1"/>
            <a:endParaRPr lang="en-US" sz="1350" kern="1200">
              <a:solidFill>
                <a:schemeClr val="lt1"/>
              </a:solidFill>
              <a:latin typeface="+mn-lt"/>
              <a:ea typeface="+mn-ea"/>
              <a:cs typeface="+mn-cs"/>
            </a:endParaRPr>
          </a:p>
        </p:txBody>
      </p:sp>
      <p:sp>
        <p:nvSpPr>
          <p:cNvPr id="8" name="Oval 7"/>
          <p:cNvSpPr/>
          <p:nvPr/>
        </p:nvSpPr>
        <p:spPr>
          <a:xfrm>
            <a:off x="627418" y="7164367"/>
            <a:ext cx="93455" cy="9344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685788" rtl="0" eaLnBrk="1" latinLnBrk="0" hangingPunct="1">
        <a:lnSpc>
          <a:spcPts val="4350"/>
        </a:lnSpc>
        <a:spcBef>
          <a:spcPct val="0"/>
        </a:spcBef>
        <a:buNone/>
        <a:defRPr sz="405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257169" indent="-257169" algn="l" defTabSz="685788"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1pPr>
      <a:lvl2pPr marL="557202" indent="-214310" algn="l" defTabSz="685788"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2pPr>
      <a:lvl3pPr marL="857233" indent="-171447" algn="l" defTabSz="685788"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3pPr>
      <a:lvl4pPr marL="1200128" indent="-171447" algn="l" defTabSz="685788"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4pPr>
      <a:lvl5pPr marL="1543022" indent="-171447" algn="l" defTabSz="685788"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5pPr>
      <a:lvl6pPr marL="1885915" indent="-171447" algn="l" defTabSz="685788"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6pPr>
      <a:lvl7pPr marL="2228810" indent="-171447" algn="l" defTabSz="685788"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7pPr>
      <a:lvl8pPr marL="2571702" indent="-171447" algn="l" defTabSz="685788"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8pPr>
      <a:lvl9pPr marL="2914596" indent="-171447" algn="l" defTabSz="685788"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9pPr>
    </p:bodyStyle>
    <p:otherStyle>
      <a:defPPr>
        <a:defRPr lang="en-US"/>
      </a:defPPr>
      <a:lvl1pPr marL="0" algn="l" defTabSz="685788" rtl="0" eaLnBrk="1" latinLnBrk="0" hangingPunct="1">
        <a:defRPr sz="1350" kern="1200">
          <a:solidFill>
            <a:schemeClr val="tx1"/>
          </a:solidFill>
          <a:latin typeface="+mn-lt"/>
          <a:ea typeface="+mn-ea"/>
          <a:cs typeface="+mn-cs"/>
        </a:defRPr>
      </a:lvl1pPr>
      <a:lvl2pPr marL="342894" algn="l" defTabSz="685788" rtl="0" eaLnBrk="1" latinLnBrk="0" hangingPunct="1">
        <a:defRPr sz="1350" kern="1200">
          <a:solidFill>
            <a:schemeClr val="tx1"/>
          </a:solidFill>
          <a:latin typeface="+mn-lt"/>
          <a:ea typeface="+mn-ea"/>
          <a:cs typeface="+mn-cs"/>
        </a:defRPr>
      </a:lvl2pPr>
      <a:lvl3pPr marL="685788" algn="l" defTabSz="685788" rtl="0" eaLnBrk="1" latinLnBrk="0" hangingPunct="1">
        <a:defRPr sz="1350" kern="1200">
          <a:solidFill>
            <a:schemeClr val="tx1"/>
          </a:solidFill>
          <a:latin typeface="+mn-lt"/>
          <a:ea typeface="+mn-ea"/>
          <a:cs typeface="+mn-cs"/>
        </a:defRPr>
      </a:lvl3pPr>
      <a:lvl4pPr marL="1028681" algn="l" defTabSz="685788" rtl="0" eaLnBrk="1" latinLnBrk="0" hangingPunct="1">
        <a:defRPr sz="1350" kern="1200">
          <a:solidFill>
            <a:schemeClr val="tx1"/>
          </a:solidFill>
          <a:latin typeface="+mn-lt"/>
          <a:ea typeface="+mn-ea"/>
          <a:cs typeface="+mn-cs"/>
        </a:defRPr>
      </a:lvl4pPr>
      <a:lvl5pPr marL="1371575" algn="l" defTabSz="685788" rtl="0" eaLnBrk="1" latinLnBrk="0" hangingPunct="1">
        <a:defRPr sz="1350" kern="1200">
          <a:solidFill>
            <a:schemeClr val="tx1"/>
          </a:solidFill>
          <a:latin typeface="+mn-lt"/>
          <a:ea typeface="+mn-ea"/>
          <a:cs typeface="+mn-cs"/>
        </a:defRPr>
      </a:lvl5pPr>
      <a:lvl6pPr marL="1714468" algn="l" defTabSz="685788" rtl="0" eaLnBrk="1" latinLnBrk="0" hangingPunct="1">
        <a:defRPr sz="1350" kern="1200">
          <a:solidFill>
            <a:schemeClr val="tx1"/>
          </a:solidFill>
          <a:latin typeface="+mn-lt"/>
          <a:ea typeface="+mn-ea"/>
          <a:cs typeface="+mn-cs"/>
        </a:defRPr>
      </a:lvl6pPr>
      <a:lvl7pPr marL="2057362" algn="l" defTabSz="685788" rtl="0" eaLnBrk="1" latinLnBrk="0" hangingPunct="1">
        <a:defRPr sz="1350" kern="1200">
          <a:solidFill>
            <a:schemeClr val="tx1"/>
          </a:solidFill>
          <a:latin typeface="+mn-lt"/>
          <a:ea typeface="+mn-ea"/>
          <a:cs typeface="+mn-cs"/>
        </a:defRPr>
      </a:lvl7pPr>
      <a:lvl8pPr marL="2400256" algn="l" defTabSz="685788" rtl="0" eaLnBrk="1" latinLnBrk="0" hangingPunct="1">
        <a:defRPr sz="1350" kern="1200">
          <a:solidFill>
            <a:schemeClr val="tx1"/>
          </a:solidFill>
          <a:latin typeface="+mn-lt"/>
          <a:ea typeface="+mn-ea"/>
          <a:cs typeface="+mn-cs"/>
        </a:defRPr>
      </a:lvl8pPr>
      <a:lvl9pPr marL="2743150" algn="l" defTabSz="685788"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 name="Rectangle 39"/>
          <p:cNvSpPr/>
          <p:nvPr/>
        </p:nvSpPr>
        <p:spPr>
          <a:xfrm>
            <a:off x="1164893" y="1982539"/>
            <a:ext cx="7750840" cy="1077218"/>
          </a:xfrm>
          <a:prstGeom prst="rect">
            <a:avLst/>
          </a:prstGeom>
        </p:spPr>
        <p:txBody>
          <a:bodyPr wrap="none" anchor="ctr" anchorCtr="1">
            <a:spAutoFit/>
          </a:bodyPr>
          <a:lstStyle/>
          <a:p>
            <a:pPr algn="ctr"/>
            <a:r>
              <a:rPr lang="en-US" sz="3600" dirty="0">
                <a:solidFill>
                  <a:srgbClr val="FFC000"/>
                </a:solidFill>
                <a:latin typeface="+mj-lt"/>
              </a:rPr>
              <a:t>Walk in a distributed systems park </a:t>
            </a:r>
          </a:p>
          <a:p>
            <a:pPr algn="ctr"/>
            <a:r>
              <a:rPr lang="en-US" sz="2800" dirty="0">
                <a:solidFill>
                  <a:srgbClr val="F47D1F"/>
                </a:solidFill>
                <a:latin typeface="+mj-lt"/>
              </a:rPr>
              <a:t>with Orleans</a:t>
            </a:r>
            <a:endParaRPr lang="en-US" sz="3200" dirty="0">
              <a:solidFill>
                <a:srgbClr val="F47D1F"/>
              </a:solidFill>
              <a:latin typeface="+mj-lt"/>
            </a:endParaRPr>
          </a:p>
        </p:txBody>
      </p:sp>
      <p:grpSp>
        <p:nvGrpSpPr>
          <p:cNvPr id="3" name="Group 2"/>
          <p:cNvGrpSpPr/>
          <p:nvPr/>
        </p:nvGrpSpPr>
        <p:grpSpPr>
          <a:xfrm>
            <a:off x="3744168" y="3491805"/>
            <a:ext cx="2592288" cy="1368152"/>
            <a:chOff x="3744168" y="3275781"/>
            <a:chExt cx="2592288" cy="1368152"/>
          </a:xfrm>
        </p:grpSpPr>
        <p:sp>
          <p:nvSpPr>
            <p:cNvPr id="2" name="Rectangle 1"/>
            <p:cNvSpPr/>
            <p:nvPr/>
          </p:nvSpPr>
          <p:spPr>
            <a:xfrm>
              <a:off x="3744168" y="3275781"/>
              <a:ext cx="2592288" cy="1368152"/>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3910037" y="3419797"/>
              <a:ext cx="2260555" cy="1129899"/>
              <a:chOff x="3347865" y="4581128"/>
              <a:chExt cx="2260556" cy="1129899"/>
            </a:xfrm>
          </p:grpSpPr>
          <p:sp>
            <p:nvSpPr>
              <p:cNvPr id="42" name="TextBox 41"/>
              <p:cNvSpPr txBox="1"/>
              <p:nvPr/>
            </p:nvSpPr>
            <p:spPr>
              <a:xfrm>
                <a:off x="3347865" y="4581128"/>
                <a:ext cx="2260556" cy="430887"/>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200" dirty="0" err="1">
                    <a:solidFill>
                      <a:schemeClr val="bg1"/>
                    </a:solidFill>
                    <a:latin typeface="+mj-lt"/>
                  </a:rPr>
                  <a:t>Yevhen</a:t>
                </a:r>
                <a:r>
                  <a:rPr lang="en-US" sz="2200" dirty="0">
                    <a:solidFill>
                      <a:schemeClr val="bg1"/>
                    </a:solidFill>
                    <a:latin typeface="+mj-lt"/>
                  </a:rPr>
                  <a:t> </a:t>
                </a:r>
                <a:r>
                  <a:rPr lang="en-US" sz="2200" dirty="0" err="1">
                    <a:solidFill>
                      <a:schemeClr val="bg1"/>
                    </a:solidFill>
                    <a:latin typeface="+mj-lt"/>
                  </a:rPr>
                  <a:t>Bobrov</a:t>
                </a:r>
                <a:endParaRPr lang="en-US" sz="2200" dirty="0">
                  <a:solidFill>
                    <a:schemeClr val="bg1"/>
                  </a:solidFill>
                  <a:latin typeface="+mj-lt"/>
                </a:endParaRPr>
              </a:p>
            </p:txBody>
          </p:sp>
          <p:grpSp>
            <p:nvGrpSpPr>
              <p:cNvPr id="43" name="Group 42"/>
              <p:cNvGrpSpPr/>
              <p:nvPr/>
            </p:nvGrpSpPr>
            <p:grpSpPr>
              <a:xfrm>
                <a:off x="3687333" y="4930599"/>
                <a:ext cx="1683619" cy="397673"/>
                <a:chOff x="1270502" y="5219839"/>
                <a:chExt cx="1683619" cy="397673"/>
              </a:xfrm>
            </p:grpSpPr>
            <p:grpSp>
              <p:nvGrpSpPr>
                <p:cNvPr id="47" name="Group 46"/>
                <p:cNvGrpSpPr/>
                <p:nvPr/>
              </p:nvGrpSpPr>
              <p:grpSpPr>
                <a:xfrm>
                  <a:off x="1571501" y="5219839"/>
                  <a:ext cx="1382620" cy="397673"/>
                  <a:chOff x="1677029" y="5485080"/>
                  <a:chExt cx="1382620" cy="397673"/>
                </a:xfrm>
              </p:grpSpPr>
              <p:pic>
                <p:nvPicPr>
                  <p:cNvPr id="49" name="Picture 48"/>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677029" y="5507940"/>
                    <a:ext cx="346541" cy="346541"/>
                  </a:xfrm>
                  <a:prstGeom prst="rect">
                    <a:avLst/>
                  </a:prstGeom>
                </p:spPr>
              </p:pic>
              <p:sp>
                <p:nvSpPr>
                  <p:cNvPr id="50" name="TextBox 49"/>
                  <p:cNvSpPr txBox="1"/>
                  <p:nvPr/>
                </p:nvSpPr>
                <p:spPr>
                  <a:xfrm>
                    <a:off x="1956461" y="5485080"/>
                    <a:ext cx="1103188" cy="397673"/>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dirty="0" err="1">
                        <a:solidFill>
                          <a:schemeClr val="bg1">
                            <a:lumMod val="65000"/>
                          </a:schemeClr>
                        </a:solidFill>
                        <a:latin typeface="+mj-lt"/>
                      </a:rPr>
                      <a:t>yevhen</a:t>
                    </a:r>
                    <a:endParaRPr lang="en-US" dirty="0">
                      <a:solidFill>
                        <a:schemeClr val="bg1">
                          <a:lumMod val="65000"/>
                        </a:schemeClr>
                      </a:solidFill>
                      <a:latin typeface="+mj-lt"/>
                    </a:endParaRPr>
                  </a:p>
                </p:txBody>
              </p:sp>
            </p:grpSp>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70502" y="5279936"/>
                  <a:ext cx="264080" cy="264080"/>
                </a:xfrm>
                <a:prstGeom prst="rect">
                  <a:avLst/>
                </a:prstGeom>
              </p:spPr>
            </p:pic>
          </p:grpSp>
          <p:grpSp>
            <p:nvGrpSpPr>
              <p:cNvPr id="44" name="Group 43"/>
              <p:cNvGrpSpPr/>
              <p:nvPr/>
            </p:nvGrpSpPr>
            <p:grpSpPr>
              <a:xfrm>
                <a:off x="3577569" y="5218584"/>
                <a:ext cx="1836676" cy="492443"/>
                <a:chOff x="1190872" y="4930552"/>
                <a:chExt cx="1836676" cy="492443"/>
              </a:xfrm>
            </p:grpSpPr>
            <p:sp>
              <p:nvSpPr>
                <p:cNvPr id="45" name="TextBox 44"/>
                <p:cNvSpPr txBox="1"/>
                <p:nvPr/>
              </p:nvSpPr>
              <p:spPr>
                <a:xfrm>
                  <a:off x="1462695" y="4996968"/>
                  <a:ext cx="1564853" cy="397673"/>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dirty="0">
                      <a:solidFill>
                        <a:srgbClr val="92D050"/>
                      </a:solidFill>
                      <a:latin typeface="+mj-lt"/>
                    </a:rPr>
                    <a:t>You</a:t>
                  </a:r>
                  <a:r>
                    <a:rPr lang="en-US" dirty="0">
                      <a:solidFill>
                        <a:schemeClr val="bg1">
                          <a:lumMod val="65000"/>
                        </a:schemeClr>
                      </a:solidFill>
                      <a:latin typeface="+mj-lt"/>
                    </a:rPr>
                    <a:t>Scan</a:t>
                  </a:r>
                  <a:r>
                    <a:rPr lang="en-US" dirty="0">
                      <a:solidFill>
                        <a:schemeClr val="bg1"/>
                      </a:solidFill>
                      <a:latin typeface="+mj-lt"/>
                    </a:rPr>
                    <a:t>.</a:t>
                  </a:r>
                  <a:r>
                    <a:rPr lang="en-US" dirty="0">
                      <a:solidFill>
                        <a:srgbClr val="E9E9E9"/>
                      </a:solidFill>
                      <a:latin typeface="+mj-lt"/>
                    </a:rPr>
                    <a:t>io</a:t>
                  </a:r>
                </a:p>
              </p:txBody>
            </p:sp>
            <p:sp>
              <p:nvSpPr>
                <p:cNvPr id="46" name="TextBox 45"/>
                <p:cNvSpPr txBox="1"/>
                <p:nvPr/>
              </p:nvSpPr>
              <p:spPr>
                <a:xfrm>
                  <a:off x="1190872" y="4930552"/>
                  <a:ext cx="473206" cy="492443"/>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600" dirty="0">
                      <a:solidFill>
                        <a:srgbClr val="92D050"/>
                      </a:solidFill>
                      <a:latin typeface="+mj-lt"/>
                    </a:rPr>
                    <a:t>@</a:t>
                  </a:r>
                  <a:endParaRPr lang="en-US" sz="2600" dirty="0">
                    <a:solidFill>
                      <a:srgbClr val="E9E9E9"/>
                    </a:solidFill>
                    <a:latin typeface="+mj-lt"/>
                  </a:endParaRPr>
                </a:p>
              </p:txBody>
            </p:sp>
          </p:grpSp>
        </p:grpSp>
      </p:grpSp>
    </p:spTree>
    <p:extLst>
      <p:ext uri="{BB962C8B-B14F-4D97-AF65-F5344CB8AC3E}">
        <p14:creationId xmlns:p14="http://schemas.microsoft.com/office/powerpoint/2010/main" val="2677474456"/>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611485"/>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smtClean="0">
                <a:solidFill>
                  <a:srgbClr val="FFC000"/>
                </a:solidFill>
                <a:latin typeface="+mj-lt"/>
              </a:rPr>
              <a:t>Stateless Services</a:t>
            </a:r>
            <a:endParaRPr lang="en-US" sz="4950" dirty="0">
              <a:solidFill>
                <a:srgbClr val="FFC000"/>
              </a:solidFill>
              <a:latin typeface="+mj-lt"/>
            </a:endParaRPr>
          </a:p>
        </p:txBody>
      </p:sp>
      <p:grpSp>
        <p:nvGrpSpPr>
          <p:cNvPr id="5" name="Group 4"/>
          <p:cNvGrpSpPr/>
          <p:nvPr/>
        </p:nvGrpSpPr>
        <p:grpSpPr>
          <a:xfrm>
            <a:off x="4362260" y="3877276"/>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 name="Down Arrow 6"/>
          <p:cNvSpPr/>
          <p:nvPr/>
        </p:nvSpPr>
        <p:spPr>
          <a:xfrm>
            <a:off x="5038701" y="493363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5" name="Group 24"/>
          <p:cNvGrpSpPr/>
          <p:nvPr/>
        </p:nvGrpSpPr>
        <p:grpSpPr>
          <a:xfrm>
            <a:off x="4104208" y="2123653"/>
            <a:ext cx="553908" cy="720080"/>
            <a:chOff x="2015976" y="2339677"/>
            <a:chExt cx="720080" cy="1008112"/>
          </a:xfrm>
        </p:grpSpPr>
        <p:sp>
          <p:nvSpPr>
            <p:cNvPr id="8" name="Rectangle 7"/>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 name="Group 28"/>
          <p:cNvGrpSpPr/>
          <p:nvPr/>
        </p:nvGrpSpPr>
        <p:grpSpPr>
          <a:xfrm>
            <a:off x="4881306" y="2123653"/>
            <a:ext cx="553908" cy="720080"/>
            <a:chOff x="2015976" y="2339677"/>
            <a:chExt cx="720080" cy="1008112"/>
          </a:xfrm>
        </p:grpSpPr>
        <p:sp>
          <p:nvSpPr>
            <p:cNvPr id="30" name="Rectangle 2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p:cNvGrpSpPr/>
          <p:nvPr/>
        </p:nvGrpSpPr>
        <p:grpSpPr>
          <a:xfrm>
            <a:off x="5638532" y="2123653"/>
            <a:ext cx="553908" cy="720080"/>
            <a:chOff x="2015976" y="2339677"/>
            <a:chExt cx="720080" cy="1008112"/>
          </a:xfrm>
        </p:grpSpPr>
        <p:sp>
          <p:nvSpPr>
            <p:cNvPr id="34" name="Rectangle 33"/>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4" name="Group 43"/>
          <p:cNvGrpSpPr/>
          <p:nvPr/>
        </p:nvGrpSpPr>
        <p:grpSpPr>
          <a:xfrm>
            <a:off x="4694786" y="5796061"/>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6" name="Oval 45"/>
          <p:cNvSpPr/>
          <p:nvPr/>
        </p:nvSpPr>
        <p:spPr>
          <a:xfrm>
            <a:off x="4746593"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Down Arrow 46"/>
          <p:cNvSpPr/>
          <p:nvPr/>
        </p:nvSpPr>
        <p:spPr>
          <a:xfrm>
            <a:off x="5040980" y="313176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6" name="Group 25"/>
          <p:cNvGrpSpPr/>
          <p:nvPr/>
        </p:nvGrpSpPr>
        <p:grpSpPr>
          <a:xfrm>
            <a:off x="1847360" y="2123653"/>
            <a:ext cx="553908" cy="72008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9" name="Group 38"/>
          <p:cNvGrpSpPr/>
          <p:nvPr/>
        </p:nvGrpSpPr>
        <p:grpSpPr>
          <a:xfrm>
            <a:off x="2624458" y="2123653"/>
            <a:ext cx="553908" cy="720080"/>
            <a:chOff x="2015976" y="2339677"/>
            <a:chExt cx="720080" cy="1008112"/>
          </a:xfrm>
        </p:grpSpPr>
        <p:sp>
          <p:nvSpPr>
            <p:cNvPr id="40" name="Rectangle 3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9" name="Group 48"/>
          <p:cNvGrpSpPr/>
          <p:nvPr/>
        </p:nvGrpSpPr>
        <p:grpSpPr>
          <a:xfrm>
            <a:off x="3381684" y="2123653"/>
            <a:ext cx="553908" cy="720080"/>
            <a:chOff x="2015976" y="2339677"/>
            <a:chExt cx="720080" cy="1008112"/>
          </a:xfrm>
        </p:grpSpPr>
        <p:sp>
          <p:nvSpPr>
            <p:cNvPr id="50" name="Rectangle 4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2499788" y="3877276"/>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56" name="Down Arrow 55"/>
          <p:cNvSpPr/>
          <p:nvPr/>
        </p:nvSpPr>
        <p:spPr>
          <a:xfrm rot="18819646">
            <a:off x="3649249" y="4777547"/>
            <a:ext cx="287364" cy="921942"/>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82538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611485"/>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smtClean="0">
                <a:solidFill>
                  <a:srgbClr val="FFC000"/>
                </a:solidFill>
                <a:latin typeface="+mj-lt"/>
              </a:rPr>
              <a:t>Stateless Services</a:t>
            </a:r>
            <a:endParaRPr lang="en-US" sz="4950" dirty="0">
              <a:solidFill>
                <a:srgbClr val="FFC000"/>
              </a:solidFill>
              <a:latin typeface="+mj-lt"/>
            </a:endParaRPr>
          </a:p>
        </p:txBody>
      </p:sp>
      <p:grpSp>
        <p:nvGrpSpPr>
          <p:cNvPr id="5" name="Group 4"/>
          <p:cNvGrpSpPr/>
          <p:nvPr/>
        </p:nvGrpSpPr>
        <p:grpSpPr>
          <a:xfrm>
            <a:off x="4362260" y="3877276"/>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 name="Down Arrow 6"/>
          <p:cNvSpPr/>
          <p:nvPr/>
        </p:nvSpPr>
        <p:spPr>
          <a:xfrm>
            <a:off x="5038701" y="493363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5" name="Group 24"/>
          <p:cNvGrpSpPr/>
          <p:nvPr/>
        </p:nvGrpSpPr>
        <p:grpSpPr>
          <a:xfrm>
            <a:off x="4104208" y="2123653"/>
            <a:ext cx="553908" cy="720080"/>
            <a:chOff x="2015976" y="2339677"/>
            <a:chExt cx="720080" cy="1008112"/>
          </a:xfrm>
        </p:grpSpPr>
        <p:sp>
          <p:nvSpPr>
            <p:cNvPr id="8" name="Rectangle 7"/>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 name="Group 28"/>
          <p:cNvGrpSpPr/>
          <p:nvPr/>
        </p:nvGrpSpPr>
        <p:grpSpPr>
          <a:xfrm>
            <a:off x="4881306" y="2123653"/>
            <a:ext cx="553908" cy="720080"/>
            <a:chOff x="2015976" y="2339677"/>
            <a:chExt cx="720080" cy="1008112"/>
          </a:xfrm>
        </p:grpSpPr>
        <p:sp>
          <p:nvSpPr>
            <p:cNvPr id="30" name="Rectangle 2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p:cNvGrpSpPr/>
          <p:nvPr/>
        </p:nvGrpSpPr>
        <p:grpSpPr>
          <a:xfrm>
            <a:off x="5638532" y="2123653"/>
            <a:ext cx="553908" cy="720080"/>
            <a:chOff x="2015976" y="2339677"/>
            <a:chExt cx="720080" cy="1008112"/>
          </a:xfrm>
        </p:grpSpPr>
        <p:sp>
          <p:nvSpPr>
            <p:cNvPr id="34" name="Rectangle 33"/>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4" name="Group 43"/>
          <p:cNvGrpSpPr/>
          <p:nvPr/>
        </p:nvGrpSpPr>
        <p:grpSpPr>
          <a:xfrm>
            <a:off x="4694786" y="5796061"/>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6" name="Oval 45"/>
          <p:cNvSpPr/>
          <p:nvPr/>
        </p:nvSpPr>
        <p:spPr>
          <a:xfrm>
            <a:off x="4746593"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Down Arrow 46"/>
          <p:cNvSpPr/>
          <p:nvPr/>
        </p:nvSpPr>
        <p:spPr>
          <a:xfrm>
            <a:off x="5040980" y="313176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6" name="Group 25"/>
          <p:cNvGrpSpPr/>
          <p:nvPr/>
        </p:nvGrpSpPr>
        <p:grpSpPr>
          <a:xfrm>
            <a:off x="1847360" y="2123653"/>
            <a:ext cx="553908" cy="72008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9" name="Group 38"/>
          <p:cNvGrpSpPr/>
          <p:nvPr/>
        </p:nvGrpSpPr>
        <p:grpSpPr>
          <a:xfrm>
            <a:off x="2624458" y="2123653"/>
            <a:ext cx="553908" cy="720080"/>
            <a:chOff x="2015976" y="2339677"/>
            <a:chExt cx="720080" cy="1008112"/>
          </a:xfrm>
        </p:grpSpPr>
        <p:sp>
          <p:nvSpPr>
            <p:cNvPr id="40" name="Rectangle 3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9" name="Group 48"/>
          <p:cNvGrpSpPr/>
          <p:nvPr/>
        </p:nvGrpSpPr>
        <p:grpSpPr>
          <a:xfrm>
            <a:off x="3381684" y="2123653"/>
            <a:ext cx="553908" cy="720080"/>
            <a:chOff x="2015976" y="2339677"/>
            <a:chExt cx="720080" cy="1008112"/>
          </a:xfrm>
        </p:grpSpPr>
        <p:sp>
          <p:nvSpPr>
            <p:cNvPr id="50" name="Rectangle 4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2499788" y="3877276"/>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56" name="Down Arrow 55"/>
          <p:cNvSpPr/>
          <p:nvPr/>
        </p:nvSpPr>
        <p:spPr>
          <a:xfrm rot="18819646">
            <a:off x="3649249" y="4777547"/>
            <a:ext cx="287364" cy="921942"/>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57" name="Group 56"/>
          <p:cNvGrpSpPr/>
          <p:nvPr/>
        </p:nvGrpSpPr>
        <p:grpSpPr>
          <a:xfrm>
            <a:off x="6395758" y="2123653"/>
            <a:ext cx="553908" cy="720080"/>
            <a:chOff x="2015976" y="2339677"/>
            <a:chExt cx="720080" cy="1008112"/>
          </a:xfrm>
        </p:grpSpPr>
        <p:sp>
          <p:nvSpPr>
            <p:cNvPr id="58" name="Rectangle 57"/>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Rectangle 58"/>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1" name="Group 60"/>
          <p:cNvGrpSpPr/>
          <p:nvPr/>
        </p:nvGrpSpPr>
        <p:grpSpPr>
          <a:xfrm>
            <a:off x="7172856" y="2123653"/>
            <a:ext cx="553908" cy="720080"/>
            <a:chOff x="2015976" y="2339677"/>
            <a:chExt cx="720080" cy="1008112"/>
          </a:xfrm>
        </p:grpSpPr>
        <p:sp>
          <p:nvSpPr>
            <p:cNvPr id="62" name="Rectangle 61"/>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Rectangle 62"/>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5" name="Group 64"/>
          <p:cNvGrpSpPr/>
          <p:nvPr/>
        </p:nvGrpSpPr>
        <p:grpSpPr>
          <a:xfrm>
            <a:off x="7930082" y="2123653"/>
            <a:ext cx="553908" cy="720080"/>
            <a:chOff x="2015976" y="2339677"/>
            <a:chExt cx="720080" cy="1008112"/>
          </a:xfrm>
        </p:grpSpPr>
        <p:sp>
          <p:nvSpPr>
            <p:cNvPr id="66" name="Rectangle 65"/>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Rectangle 6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Oval 6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22528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611485"/>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smtClean="0">
                <a:solidFill>
                  <a:srgbClr val="FFC000"/>
                </a:solidFill>
                <a:latin typeface="+mj-lt"/>
              </a:rPr>
              <a:t>Stateless Services</a:t>
            </a:r>
            <a:endParaRPr lang="en-US" sz="4950" dirty="0">
              <a:solidFill>
                <a:srgbClr val="FFC000"/>
              </a:solidFill>
              <a:latin typeface="+mj-lt"/>
            </a:endParaRPr>
          </a:p>
        </p:txBody>
      </p:sp>
      <p:grpSp>
        <p:nvGrpSpPr>
          <p:cNvPr id="5" name="Group 4"/>
          <p:cNvGrpSpPr/>
          <p:nvPr/>
        </p:nvGrpSpPr>
        <p:grpSpPr>
          <a:xfrm>
            <a:off x="4362260" y="3877276"/>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 name="Down Arrow 6"/>
          <p:cNvSpPr/>
          <p:nvPr/>
        </p:nvSpPr>
        <p:spPr>
          <a:xfrm>
            <a:off x="5038701" y="493363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5" name="Group 24"/>
          <p:cNvGrpSpPr/>
          <p:nvPr/>
        </p:nvGrpSpPr>
        <p:grpSpPr>
          <a:xfrm>
            <a:off x="4104208" y="2123653"/>
            <a:ext cx="553908" cy="720080"/>
            <a:chOff x="2015976" y="2339677"/>
            <a:chExt cx="720080" cy="1008112"/>
          </a:xfrm>
        </p:grpSpPr>
        <p:sp>
          <p:nvSpPr>
            <p:cNvPr id="8" name="Rectangle 7"/>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 name="Group 28"/>
          <p:cNvGrpSpPr/>
          <p:nvPr/>
        </p:nvGrpSpPr>
        <p:grpSpPr>
          <a:xfrm>
            <a:off x="4881306" y="2123653"/>
            <a:ext cx="553908" cy="720080"/>
            <a:chOff x="2015976" y="2339677"/>
            <a:chExt cx="720080" cy="1008112"/>
          </a:xfrm>
        </p:grpSpPr>
        <p:sp>
          <p:nvSpPr>
            <p:cNvPr id="30" name="Rectangle 2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p:cNvGrpSpPr/>
          <p:nvPr/>
        </p:nvGrpSpPr>
        <p:grpSpPr>
          <a:xfrm>
            <a:off x="5638532" y="2123653"/>
            <a:ext cx="553908" cy="720080"/>
            <a:chOff x="2015976" y="2339677"/>
            <a:chExt cx="720080" cy="1008112"/>
          </a:xfrm>
        </p:grpSpPr>
        <p:sp>
          <p:nvSpPr>
            <p:cNvPr id="34" name="Rectangle 33"/>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 name="Group 5"/>
          <p:cNvGrpSpPr/>
          <p:nvPr/>
        </p:nvGrpSpPr>
        <p:grpSpPr>
          <a:xfrm>
            <a:off x="4694786" y="5796061"/>
            <a:ext cx="980416" cy="949377"/>
            <a:chOff x="4694786" y="5796061"/>
            <a:chExt cx="980416" cy="949377"/>
          </a:xfrm>
        </p:grpSpPr>
        <p:grpSp>
          <p:nvGrpSpPr>
            <p:cNvPr id="44" name="Group 43"/>
            <p:cNvGrpSpPr/>
            <p:nvPr/>
          </p:nvGrpSpPr>
          <p:grpSpPr>
            <a:xfrm>
              <a:off x="4694786" y="5796061"/>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6" name="Oval 45"/>
            <p:cNvSpPr/>
            <p:nvPr/>
          </p:nvSpPr>
          <p:spPr>
            <a:xfrm>
              <a:off x="4746593"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7" name="Down Arrow 46"/>
          <p:cNvSpPr/>
          <p:nvPr/>
        </p:nvSpPr>
        <p:spPr>
          <a:xfrm>
            <a:off x="5040980" y="313176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6" name="Group 25"/>
          <p:cNvGrpSpPr/>
          <p:nvPr/>
        </p:nvGrpSpPr>
        <p:grpSpPr>
          <a:xfrm>
            <a:off x="1847360" y="2123653"/>
            <a:ext cx="553908" cy="72008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9" name="Group 38"/>
          <p:cNvGrpSpPr/>
          <p:nvPr/>
        </p:nvGrpSpPr>
        <p:grpSpPr>
          <a:xfrm>
            <a:off x="2624458" y="2123653"/>
            <a:ext cx="553908" cy="720080"/>
            <a:chOff x="2015976" y="2339677"/>
            <a:chExt cx="720080" cy="1008112"/>
          </a:xfrm>
        </p:grpSpPr>
        <p:sp>
          <p:nvSpPr>
            <p:cNvPr id="40" name="Rectangle 3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9" name="Group 48"/>
          <p:cNvGrpSpPr/>
          <p:nvPr/>
        </p:nvGrpSpPr>
        <p:grpSpPr>
          <a:xfrm>
            <a:off x="3381684" y="2123653"/>
            <a:ext cx="553908" cy="720080"/>
            <a:chOff x="2015976" y="2339677"/>
            <a:chExt cx="720080" cy="1008112"/>
          </a:xfrm>
        </p:grpSpPr>
        <p:sp>
          <p:nvSpPr>
            <p:cNvPr id="50" name="Rectangle 4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2499788" y="3877276"/>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56" name="Down Arrow 55"/>
          <p:cNvSpPr/>
          <p:nvPr/>
        </p:nvSpPr>
        <p:spPr>
          <a:xfrm rot="18819646">
            <a:off x="3649249" y="4777547"/>
            <a:ext cx="287364" cy="921942"/>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57" name="Group 56"/>
          <p:cNvGrpSpPr/>
          <p:nvPr/>
        </p:nvGrpSpPr>
        <p:grpSpPr>
          <a:xfrm>
            <a:off x="6395758" y="2123653"/>
            <a:ext cx="553908" cy="720080"/>
            <a:chOff x="2015976" y="2339677"/>
            <a:chExt cx="720080" cy="1008112"/>
          </a:xfrm>
        </p:grpSpPr>
        <p:sp>
          <p:nvSpPr>
            <p:cNvPr id="58" name="Rectangle 57"/>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Rectangle 58"/>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1" name="Group 60"/>
          <p:cNvGrpSpPr/>
          <p:nvPr/>
        </p:nvGrpSpPr>
        <p:grpSpPr>
          <a:xfrm>
            <a:off x="7172856" y="2123653"/>
            <a:ext cx="553908" cy="720080"/>
            <a:chOff x="2015976" y="2339677"/>
            <a:chExt cx="720080" cy="1008112"/>
          </a:xfrm>
        </p:grpSpPr>
        <p:sp>
          <p:nvSpPr>
            <p:cNvPr id="62" name="Rectangle 61"/>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Rectangle 62"/>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5" name="Group 64"/>
          <p:cNvGrpSpPr/>
          <p:nvPr/>
        </p:nvGrpSpPr>
        <p:grpSpPr>
          <a:xfrm>
            <a:off x="7930082" y="2123653"/>
            <a:ext cx="553908" cy="720080"/>
            <a:chOff x="2015976" y="2339677"/>
            <a:chExt cx="720080" cy="1008112"/>
          </a:xfrm>
        </p:grpSpPr>
        <p:sp>
          <p:nvSpPr>
            <p:cNvPr id="66" name="Rectangle 65"/>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Rectangle 6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Oval 6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9" name="Group 68"/>
          <p:cNvGrpSpPr/>
          <p:nvPr/>
        </p:nvGrpSpPr>
        <p:grpSpPr>
          <a:xfrm>
            <a:off x="6224732" y="3867690"/>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Tree>
    <p:extLst>
      <p:ext uri="{BB962C8B-B14F-4D97-AF65-F5344CB8AC3E}">
        <p14:creationId xmlns:p14="http://schemas.microsoft.com/office/powerpoint/2010/main" val="3443850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611485"/>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smtClean="0">
                <a:solidFill>
                  <a:srgbClr val="FFC000"/>
                </a:solidFill>
                <a:latin typeface="+mj-lt"/>
              </a:rPr>
              <a:t>Stateless Services</a:t>
            </a:r>
            <a:endParaRPr lang="en-US" sz="4950" dirty="0">
              <a:solidFill>
                <a:srgbClr val="FFC000"/>
              </a:solidFill>
              <a:latin typeface="+mj-lt"/>
            </a:endParaRPr>
          </a:p>
        </p:txBody>
      </p:sp>
      <p:grpSp>
        <p:nvGrpSpPr>
          <p:cNvPr id="5" name="Group 4"/>
          <p:cNvGrpSpPr/>
          <p:nvPr/>
        </p:nvGrpSpPr>
        <p:grpSpPr>
          <a:xfrm>
            <a:off x="4362260" y="3877276"/>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 name="Down Arrow 6"/>
          <p:cNvSpPr/>
          <p:nvPr/>
        </p:nvSpPr>
        <p:spPr>
          <a:xfrm>
            <a:off x="5038701" y="493363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5" name="Group 24"/>
          <p:cNvGrpSpPr/>
          <p:nvPr/>
        </p:nvGrpSpPr>
        <p:grpSpPr>
          <a:xfrm>
            <a:off x="4104208" y="2123653"/>
            <a:ext cx="553908" cy="720080"/>
            <a:chOff x="2015976" y="2339677"/>
            <a:chExt cx="720080" cy="1008112"/>
          </a:xfrm>
        </p:grpSpPr>
        <p:sp>
          <p:nvSpPr>
            <p:cNvPr id="8" name="Rectangle 7"/>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 name="Group 28"/>
          <p:cNvGrpSpPr/>
          <p:nvPr/>
        </p:nvGrpSpPr>
        <p:grpSpPr>
          <a:xfrm>
            <a:off x="4881306" y="2123653"/>
            <a:ext cx="553908" cy="720080"/>
            <a:chOff x="2015976" y="2339677"/>
            <a:chExt cx="720080" cy="1008112"/>
          </a:xfrm>
        </p:grpSpPr>
        <p:sp>
          <p:nvSpPr>
            <p:cNvPr id="30" name="Rectangle 2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p:cNvGrpSpPr/>
          <p:nvPr/>
        </p:nvGrpSpPr>
        <p:grpSpPr>
          <a:xfrm>
            <a:off x="5638532" y="2123653"/>
            <a:ext cx="553908" cy="720080"/>
            <a:chOff x="2015976" y="2339677"/>
            <a:chExt cx="720080" cy="1008112"/>
          </a:xfrm>
        </p:grpSpPr>
        <p:sp>
          <p:nvSpPr>
            <p:cNvPr id="34" name="Rectangle 33"/>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4" name="Group 43"/>
          <p:cNvGrpSpPr/>
          <p:nvPr/>
        </p:nvGrpSpPr>
        <p:grpSpPr>
          <a:xfrm>
            <a:off x="4694786" y="5796061"/>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6" name="Oval 45"/>
          <p:cNvSpPr/>
          <p:nvPr/>
        </p:nvSpPr>
        <p:spPr>
          <a:xfrm>
            <a:off x="4746593"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Down Arrow 46"/>
          <p:cNvSpPr/>
          <p:nvPr/>
        </p:nvSpPr>
        <p:spPr>
          <a:xfrm>
            <a:off x="5040980" y="313176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6" name="Group 25"/>
          <p:cNvGrpSpPr/>
          <p:nvPr/>
        </p:nvGrpSpPr>
        <p:grpSpPr>
          <a:xfrm>
            <a:off x="1847360" y="2123653"/>
            <a:ext cx="553908" cy="72008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9" name="Group 38"/>
          <p:cNvGrpSpPr/>
          <p:nvPr/>
        </p:nvGrpSpPr>
        <p:grpSpPr>
          <a:xfrm>
            <a:off x="2624458" y="2123653"/>
            <a:ext cx="553908" cy="720080"/>
            <a:chOff x="2015976" y="2339677"/>
            <a:chExt cx="720080" cy="1008112"/>
          </a:xfrm>
        </p:grpSpPr>
        <p:sp>
          <p:nvSpPr>
            <p:cNvPr id="40" name="Rectangle 3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9" name="Group 48"/>
          <p:cNvGrpSpPr/>
          <p:nvPr/>
        </p:nvGrpSpPr>
        <p:grpSpPr>
          <a:xfrm>
            <a:off x="3381684" y="2123653"/>
            <a:ext cx="553908" cy="720080"/>
            <a:chOff x="2015976" y="2339677"/>
            <a:chExt cx="720080" cy="1008112"/>
          </a:xfrm>
        </p:grpSpPr>
        <p:sp>
          <p:nvSpPr>
            <p:cNvPr id="50" name="Rectangle 4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2499788" y="3877276"/>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56" name="Down Arrow 55"/>
          <p:cNvSpPr/>
          <p:nvPr/>
        </p:nvSpPr>
        <p:spPr>
          <a:xfrm rot="18819646">
            <a:off x="3649249" y="4777547"/>
            <a:ext cx="287364" cy="921942"/>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57" name="Group 56"/>
          <p:cNvGrpSpPr/>
          <p:nvPr/>
        </p:nvGrpSpPr>
        <p:grpSpPr>
          <a:xfrm>
            <a:off x="6395758" y="2123653"/>
            <a:ext cx="553908" cy="720080"/>
            <a:chOff x="2015976" y="2339677"/>
            <a:chExt cx="720080" cy="1008112"/>
          </a:xfrm>
        </p:grpSpPr>
        <p:sp>
          <p:nvSpPr>
            <p:cNvPr id="58" name="Rectangle 57"/>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Rectangle 58"/>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1" name="Group 60"/>
          <p:cNvGrpSpPr/>
          <p:nvPr/>
        </p:nvGrpSpPr>
        <p:grpSpPr>
          <a:xfrm>
            <a:off x="7172856" y="2123653"/>
            <a:ext cx="553908" cy="720080"/>
            <a:chOff x="2015976" y="2339677"/>
            <a:chExt cx="720080" cy="1008112"/>
          </a:xfrm>
        </p:grpSpPr>
        <p:sp>
          <p:nvSpPr>
            <p:cNvPr id="62" name="Rectangle 61"/>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Rectangle 62"/>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5" name="Group 64"/>
          <p:cNvGrpSpPr/>
          <p:nvPr/>
        </p:nvGrpSpPr>
        <p:grpSpPr>
          <a:xfrm>
            <a:off x="7930082" y="2123653"/>
            <a:ext cx="553908" cy="720080"/>
            <a:chOff x="2015976" y="2339677"/>
            <a:chExt cx="720080" cy="1008112"/>
          </a:xfrm>
        </p:grpSpPr>
        <p:sp>
          <p:nvSpPr>
            <p:cNvPr id="66" name="Rectangle 65"/>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Rectangle 6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Oval 6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9" name="Group 68"/>
          <p:cNvGrpSpPr/>
          <p:nvPr/>
        </p:nvGrpSpPr>
        <p:grpSpPr>
          <a:xfrm>
            <a:off x="6224732" y="3867690"/>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2" name="Down Arrow 71"/>
          <p:cNvSpPr/>
          <p:nvPr/>
        </p:nvSpPr>
        <p:spPr>
          <a:xfrm rot="2448042">
            <a:off x="6526734" y="4707419"/>
            <a:ext cx="287364" cy="921942"/>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93881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4348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21" name="Down Arrow 20"/>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3" name="Group 22"/>
          <p:cNvGrpSpPr/>
          <p:nvPr/>
        </p:nvGrpSpPr>
        <p:grpSpPr>
          <a:xfrm>
            <a:off x="7974494" y="3630744"/>
            <a:ext cx="980416" cy="949377"/>
            <a:chOff x="7974494" y="3630744"/>
            <a:chExt cx="980416" cy="949377"/>
          </a:xfrm>
        </p:grpSpPr>
        <p:grpSp>
          <p:nvGrpSpPr>
            <p:cNvPr id="24" name="Group 23"/>
            <p:cNvGrpSpPr/>
            <p:nvPr/>
          </p:nvGrpSpPr>
          <p:grpSpPr>
            <a:xfrm>
              <a:off x="7974494" y="3630744"/>
              <a:ext cx="980416" cy="949377"/>
              <a:chOff x="4658116" y="6084093"/>
              <a:chExt cx="1174284" cy="1008112"/>
            </a:xfrm>
          </p:grpSpPr>
          <p:sp>
            <p:nvSpPr>
              <p:cNvPr id="28" name="Rounded Rectangle 27"/>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ounded Rectangle 28"/>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 name="Oval 24"/>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5098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21" name="Down Arrow 20"/>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Down Arrow 21"/>
          <p:cNvSpPr/>
          <p:nvPr/>
        </p:nvSpPr>
        <p:spPr>
          <a:xfrm rot="16200000">
            <a:off x="6855738" y="3214304"/>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3" name="Group 22"/>
          <p:cNvGrpSpPr/>
          <p:nvPr/>
        </p:nvGrpSpPr>
        <p:grpSpPr>
          <a:xfrm>
            <a:off x="7974494" y="3630744"/>
            <a:ext cx="980416" cy="949377"/>
            <a:chOff x="7974494" y="3630744"/>
            <a:chExt cx="980416" cy="949377"/>
          </a:xfrm>
        </p:grpSpPr>
        <p:grpSp>
          <p:nvGrpSpPr>
            <p:cNvPr id="24" name="Group 23"/>
            <p:cNvGrpSpPr/>
            <p:nvPr/>
          </p:nvGrpSpPr>
          <p:grpSpPr>
            <a:xfrm>
              <a:off x="7974494" y="3630744"/>
              <a:ext cx="980416" cy="949377"/>
              <a:chOff x="4658116" y="6084093"/>
              <a:chExt cx="1174284" cy="1008112"/>
            </a:xfrm>
          </p:grpSpPr>
          <p:sp>
            <p:nvSpPr>
              <p:cNvPr id="28" name="Rounded Rectangle 27"/>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ounded Rectangle 28"/>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 name="Oval 24"/>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9808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Group 23"/>
          <p:cNvGrpSpPr/>
          <p:nvPr/>
        </p:nvGrpSpPr>
        <p:grpSpPr>
          <a:xfrm>
            <a:off x="7974494" y="3630744"/>
            <a:ext cx="980416" cy="949377"/>
            <a:chOff x="7974494" y="3630744"/>
            <a:chExt cx="980416" cy="949377"/>
          </a:xfrm>
        </p:grpSpPr>
        <p:grpSp>
          <p:nvGrpSpPr>
            <p:cNvPr id="25" name="Group 24"/>
            <p:cNvGrpSpPr/>
            <p:nvPr/>
          </p:nvGrpSpPr>
          <p:grpSpPr>
            <a:xfrm>
              <a:off x="7974494" y="3630744"/>
              <a:ext cx="980416" cy="949377"/>
              <a:chOff x="4658116" y="6084093"/>
              <a:chExt cx="1174284" cy="1008112"/>
            </a:xfrm>
          </p:grpSpPr>
          <p:sp>
            <p:nvSpPr>
              <p:cNvPr id="29" name="Rounded Rectangle 28"/>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ounded Rectangle 30"/>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Oval 27"/>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21" name="Down Arrow 20"/>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Down Arrow 21"/>
          <p:cNvSpPr/>
          <p:nvPr/>
        </p:nvSpPr>
        <p:spPr>
          <a:xfrm rot="16200000">
            <a:off x="6855738" y="3214304"/>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8352680" y="3923853"/>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7442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Group 23"/>
          <p:cNvGrpSpPr/>
          <p:nvPr/>
        </p:nvGrpSpPr>
        <p:grpSpPr>
          <a:xfrm>
            <a:off x="7974494" y="3630744"/>
            <a:ext cx="980416" cy="949377"/>
            <a:chOff x="7974494" y="3630744"/>
            <a:chExt cx="980416" cy="949377"/>
          </a:xfrm>
        </p:grpSpPr>
        <p:grpSp>
          <p:nvGrpSpPr>
            <p:cNvPr id="25" name="Group 24"/>
            <p:cNvGrpSpPr/>
            <p:nvPr/>
          </p:nvGrpSpPr>
          <p:grpSpPr>
            <a:xfrm>
              <a:off x="7974494" y="3630744"/>
              <a:ext cx="980416" cy="949377"/>
              <a:chOff x="4658116" y="6084093"/>
              <a:chExt cx="1174284" cy="1008112"/>
            </a:xfrm>
          </p:grpSpPr>
          <p:sp>
            <p:nvSpPr>
              <p:cNvPr id="29" name="Rounded Rectangle 28"/>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ounded Rectangle 30"/>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Oval 27"/>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21" name="Down Arrow 20"/>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Down Arrow 21"/>
          <p:cNvSpPr/>
          <p:nvPr/>
        </p:nvSpPr>
        <p:spPr>
          <a:xfrm rot="16200000">
            <a:off x="6855738" y="3214304"/>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538018" y="3923853"/>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63190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Group 23"/>
          <p:cNvGrpSpPr/>
          <p:nvPr/>
        </p:nvGrpSpPr>
        <p:grpSpPr>
          <a:xfrm>
            <a:off x="7974494" y="3630744"/>
            <a:ext cx="980416" cy="949377"/>
            <a:chOff x="7974494" y="3630744"/>
            <a:chExt cx="980416" cy="949377"/>
          </a:xfrm>
        </p:grpSpPr>
        <p:grpSp>
          <p:nvGrpSpPr>
            <p:cNvPr id="25" name="Group 24"/>
            <p:cNvGrpSpPr/>
            <p:nvPr/>
          </p:nvGrpSpPr>
          <p:grpSpPr>
            <a:xfrm>
              <a:off x="7974494" y="3630744"/>
              <a:ext cx="980416" cy="949377"/>
              <a:chOff x="4658116" y="6084093"/>
              <a:chExt cx="1174284" cy="1008112"/>
            </a:xfrm>
          </p:grpSpPr>
          <p:sp>
            <p:nvSpPr>
              <p:cNvPr id="29" name="Rounded Rectangle 28"/>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ounded Rectangle 30"/>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Oval 27"/>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21" name="Down Arrow 20"/>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Down Arrow 21"/>
          <p:cNvSpPr/>
          <p:nvPr/>
        </p:nvSpPr>
        <p:spPr>
          <a:xfrm rot="16200000">
            <a:off x="6855738" y="3214304"/>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a:off x="8306072" y="3944830"/>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81422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1826955" y="2331909"/>
            <a:ext cx="6426714" cy="2711192"/>
            <a:chOff x="1826955" y="1373522"/>
            <a:chExt cx="6426714" cy="2711192"/>
          </a:xfrm>
        </p:grpSpPr>
        <p:sp>
          <p:nvSpPr>
            <p:cNvPr id="34" name="TextBox 33"/>
            <p:cNvSpPr txBox="1"/>
            <p:nvPr/>
          </p:nvSpPr>
          <p:spPr>
            <a:xfrm>
              <a:off x="3597449" y="1373522"/>
              <a:ext cx="2885726" cy="646331"/>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3600" dirty="0">
                  <a:solidFill>
                    <a:srgbClr val="E9E9E9"/>
                  </a:solidFill>
                  <a:latin typeface="+mj-lt"/>
                </a:rPr>
                <a:t>Orleans is …</a:t>
              </a:r>
            </a:p>
          </p:txBody>
        </p:sp>
        <p:sp>
          <p:nvSpPr>
            <p:cNvPr id="3" name="TextBox 2"/>
            <p:cNvSpPr txBox="1"/>
            <p:nvPr/>
          </p:nvSpPr>
          <p:spPr>
            <a:xfrm>
              <a:off x="1826955" y="2699719"/>
              <a:ext cx="6426714" cy="1384995"/>
            </a:xfrm>
            <a:prstGeom prst="rect">
              <a:avLst/>
            </a:prstGeom>
            <a:noFill/>
            <a:ln>
              <a:noFill/>
            </a:ln>
            <a:effectLst>
              <a:outerShdw blurRad="76200" dir="18900000" sy="23000" kx="-1200000" algn="bl" rotWithShape="0">
                <a:prstClr val="black">
                  <a:alpha val="20000"/>
                </a:prstClr>
              </a:outerShdw>
            </a:effectLst>
          </p:spPr>
          <p:txBody>
            <a:bodyPr wrap="square" rtlCol="0">
              <a:spAutoFit/>
            </a:bodyPr>
            <a:lstStyle/>
            <a:p>
              <a:pPr algn="ctr"/>
              <a:r>
                <a:rPr lang="en-US" sz="2800" dirty="0">
                  <a:solidFill>
                    <a:schemeClr val="accent3"/>
                  </a:solidFill>
                  <a:latin typeface="+mj-lt"/>
                </a:rPr>
                <a:t>… runtime and programming model for building distributed systems based on actor model</a:t>
              </a:r>
            </a:p>
          </p:txBody>
        </p:sp>
      </p:grpSp>
    </p:spTree>
    <p:extLst>
      <p:ext uri="{BB962C8B-B14F-4D97-AF65-F5344CB8AC3E}">
        <p14:creationId xmlns:p14="http://schemas.microsoft.com/office/powerpoint/2010/main" val="3991200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Group 23"/>
          <p:cNvGrpSpPr/>
          <p:nvPr/>
        </p:nvGrpSpPr>
        <p:grpSpPr>
          <a:xfrm>
            <a:off x="7974494" y="3630744"/>
            <a:ext cx="980416" cy="949377"/>
            <a:chOff x="7974494" y="3630744"/>
            <a:chExt cx="980416" cy="949377"/>
          </a:xfrm>
        </p:grpSpPr>
        <p:grpSp>
          <p:nvGrpSpPr>
            <p:cNvPr id="25" name="Group 24"/>
            <p:cNvGrpSpPr/>
            <p:nvPr/>
          </p:nvGrpSpPr>
          <p:grpSpPr>
            <a:xfrm>
              <a:off x="7974494" y="3630744"/>
              <a:ext cx="980416" cy="949377"/>
              <a:chOff x="4658116" y="6084093"/>
              <a:chExt cx="1174284" cy="1008112"/>
            </a:xfrm>
          </p:grpSpPr>
          <p:sp>
            <p:nvSpPr>
              <p:cNvPr id="29" name="Rounded Rectangle 28"/>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ounded Rectangle 30"/>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Oval 27"/>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21" name="Down Arrow 20"/>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a:off x="8306072" y="3944830"/>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56517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Group 23"/>
          <p:cNvGrpSpPr/>
          <p:nvPr/>
        </p:nvGrpSpPr>
        <p:grpSpPr>
          <a:xfrm>
            <a:off x="7974494" y="3630744"/>
            <a:ext cx="980416" cy="949377"/>
            <a:chOff x="7974494" y="3630744"/>
            <a:chExt cx="980416" cy="949377"/>
          </a:xfrm>
        </p:grpSpPr>
        <p:grpSp>
          <p:nvGrpSpPr>
            <p:cNvPr id="25" name="Group 24"/>
            <p:cNvGrpSpPr/>
            <p:nvPr/>
          </p:nvGrpSpPr>
          <p:grpSpPr>
            <a:xfrm>
              <a:off x="7974494" y="3630744"/>
              <a:ext cx="980416" cy="949377"/>
              <a:chOff x="4658116" y="6084093"/>
              <a:chExt cx="1174284" cy="1008112"/>
            </a:xfrm>
          </p:grpSpPr>
          <p:sp>
            <p:nvSpPr>
              <p:cNvPr id="29" name="Rounded Rectangle 28"/>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ounded Rectangle 30"/>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Oval 27"/>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32" name="Rectangle 31"/>
          <p:cNvSpPr/>
          <p:nvPr/>
        </p:nvSpPr>
        <p:spPr>
          <a:xfrm>
            <a:off x="8306072" y="3944830"/>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62226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Group 23"/>
          <p:cNvGrpSpPr/>
          <p:nvPr/>
        </p:nvGrpSpPr>
        <p:grpSpPr>
          <a:xfrm>
            <a:off x="7974494" y="3630744"/>
            <a:ext cx="980416" cy="949377"/>
            <a:chOff x="7974494" y="3630744"/>
            <a:chExt cx="980416" cy="949377"/>
          </a:xfrm>
        </p:grpSpPr>
        <p:grpSp>
          <p:nvGrpSpPr>
            <p:cNvPr id="25" name="Group 24"/>
            <p:cNvGrpSpPr/>
            <p:nvPr/>
          </p:nvGrpSpPr>
          <p:grpSpPr>
            <a:xfrm>
              <a:off x="7974494" y="3630744"/>
              <a:ext cx="980416" cy="949377"/>
              <a:chOff x="4658116" y="6084093"/>
              <a:chExt cx="1174284" cy="1008112"/>
            </a:xfrm>
          </p:grpSpPr>
          <p:sp>
            <p:nvSpPr>
              <p:cNvPr id="29" name="Rounded Rectangle 28"/>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ounded Rectangle 30"/>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Oval 27"/>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32" name="Rectangle 31"/>
          <p:cNvSpPr/>
          <p:nvPr/>
        </p:nvSpPr>
        <p:spPr>
          <a:xfrm>
            <a:off x="8306072" y="3944830"/>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Down Arrow 32"/>
          <p:cNvSpPr/>
          <p:nvPr/>
        </p:nvSpPr>
        <p:spPr>
          <a:xfrm rot="14470614">
            <a:off x="3068568" y="2584973"/>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2698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Group 23"/>
          <p:cNvGrpSpPr/>
          <p:nvPr/>
        </p:nvGrpSpPr>
        <p:grpSpPr>
          <a:xfrm>
            <a:off x="7974494" y="3630744"/>
            <a:ext cx="980416" cy="949377"/>
            <a:chOff x="7974494" y="3630744"/>
            <a:chExt cx="980416" cy="949377"/>
          </a:xfrm>
        </p:grpSpPr>
        <p:grpSp>
          <p:nvGrpSpPr>
            <p:cNvPr id="25" name="Group 24"/>
            <p:cNvGrpSpPr/>
            <p:nvPr/>
          </p:nvGrpSpPr>
          <p:grpSpPr>
            <a:xfrm>
              <a:off x="7974494" y="3630744"/>
              <a:ext cx="980416" cy="949377"/>
              <a:chOff x="4658116" y="6084093"/>
              <a:chExt cx="1174284" cy="1008112"/>
            </a:xfrm>
          </p:grpSpPr>
          <p:sp>
            <p:nvSpPr>
              <p:cNvPr id="29" name="Rounded Rectangle 28"/>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ounded Rectangle 30"/>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Oval 27"/>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32" name="Rectangle 31"/>
          <p:cNvSpPr/>
          <p:nvPr/>
        </p:nvSpPr>
        <p:spPr>
          <a:xfrm>
            <a:off x="8306072" y="3944830"/>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Down Arrow 32"/>
          <p:cNvSpPr/>
          <p:nvPr/>
        </p:nvSpPr>
        <p:spPr>
          <a:xfrm rot="14470614">
            <a:off x="3068568" y="2584973"/>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Down Arrow 33"/>
          <p:cNvSpPr/>
          <p:nvPr/>
        </p:nvSpPr>
        <p:spPr>
          <a:xfrm rot="18487686">
            <a:off x="6694243" y="2609601"/>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06503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Group 23"/>
          <p:cNvGrpSpPr/>
          <p:nvPr/>
        </p:nvGrpSpPr>
        <p:grpSpPr>
          <a:xfrm>
            <a:off x="7974494" y="3630744"/>
            <a:ext cx="980416" cy="949377"/>
            <a:chOff x="7974494" y="3630744"/>
            <a:chExt cx="980416" cy="949377"/>
          </a:xfrm>
        </p:grpSpPr>
        <p:grpSp>
          <p:nvGrpSpPr>
            <p:cNvPr id="25" name="Group 24"/>
            <p:cNvGrpSpPr/>
            <p:nvPr/>
          </p:nvGrpSpPr>
          <p:grpSpPr>
            <a:xfrm>
              <a:off x="7974494" y="3630744"/>
              <a:ext cx="980416" cy="949377"/>
              <a:chOff x="4658116" y="6084093"/>
              <a:chExt cx="1174284" cy="1008112"/>
            </a:xfrm>
          </p:grpSpPr>
          <p:sp>
            <p:nvSpPr>
              <p:cNvPr id="29" name="Rounded Rectangle 28"/>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ounded Rectangle 30"/>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Oval 27"/>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32" name="Rectangle 31"/>
          <p:cNvSpPr/>
          <p:nvPr/>
        </p:nvSpPr>
        <p:spPr>
          <a:xfrm>
            <a:off x="5528588" y="2826115"/>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Down Arrow 32"/>
          <p:cNvSpPr/>
          <p:nvPr/>
        </p:nvSpPr>
        <p:spPr>
          <a:xfrm rot="14470614">
            <a:off x="3068568" y="2584973"/>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Down Arrow 33"/>
          <p:cNvSpPr/>
          <p:nvPr/>
        </p:nvSpPr>
        <p:spPr>
          <a:xfrm rot="18487686">
            <a:off x="6694243" y="2609601"/>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7845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Group 23"/>
          <p:cNvGrpSpPr/>
          <p:nvPr/>
        </p:nvGrpSpPr>
        <p:grpSpPr>
          <a:xfrm>
            <a:off x="7974494" y="3630744"/>
            <a:ext cx="980416" cy="949377"/>
            <a:chOff x="7974494" y="3630744"/>
            <a:chExt cx="980416" cy="949377"/>
          </a:xfrm>
        </p:grpSpPr>
        <p:grpSp>
          <p:nvGrpSpPr>
            <p:cNvPr id="25" name="Group 24"/>
            <p:cNvGrpSpPr/>
            <p:nvPr/>
          </p:nvGrpSpPr>
          <p:grpSpPr>
            <a:xfrm>
              <a:off x="7974494" y="3630744"/>
              <a:ext cx="980416" cy="949377"/>
              <a:chOff x="4658116" y="6084093"/>
              <a:chExt cx="1174284" cy="1008112"/>
            </a:xfrm>
          </p:grpSpPr>
          <p:sp>
            <p:nvSpPr>
              <p:cNvPr id="29" name="Rounded Rectangle 28"/>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ounded Rectangle 30"/>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Oval 27"/>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33" name="Down Arrow 32"/>
          <p:cNvSpPr/>
          <p:nvPr/>
        </p:nvSpPr>
        <p:spPr>
          <a:xfrm rot="14470614">
            <a:off x="3068568" y="2584973"/>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Down Arrow 33"/>
          <p:cNvSpPr/>
          <p:nvPr/>
        </p:nvSpPr>
        <p:spPr>
          <a:xfrm rot="18487686">
            <a:off x="6694243" y="2609601"/>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p:cNvSpPr/>
          <p:nvPr/>
        </p:nvSpPr>
        <p:spPr>
          <a:xfrm>
            <a:off x="8306072" y="3944830"/>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485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Group 23"/>
          <p:cNvGrpSpPr/>
          <p:nvPr/>
        </p:nvGrpSpPr>
        <p:grpSpPr>
          <a:xfrm>
            <a:off x="7974494" y="3630744"/>
            <a:ext cx="980416" cy="949377"/>
            <a:chOff x="7974494" y="3630744"/>
            <a:chExt cx="980416" cy="949377"/>
          </a:xfrm>
        </p:grpSpPr>
        <p:grpSp>
          <p:nvGrpSpPr>
            <p:cNvPr id="25" name="Group 24"/>
            <p:cNvGrpSpPr/>
            <p:nvPr/>
          </p:nvGrpSpPr>
          <p:grpSpPr>
            <a:xfrm>
              <a:off x="7974494" y="3630744"/>
              <a:ext cx="980416" cy="949377"/>
              <a:chOff x="4658116" y="6084093"/>
              <a:chExt cx="1174284" cy="1008112"/>
            </a:xfrm>
          </p:grpSpPr>
          <p:sp>
            <p:nvSpPr>
              <p:cNvPr id="29" name="Rounded Rectangle 28"/>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ounded Rectangle 30"/>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Oval 27"/>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33" name="Down Arrow 32"/>
          <p:cNvSpPr/>
          <p:nvPr/>
        </p:nvSpPr>
        <p:spPr>
          <a:xfrm rot="14470614">
            <a:off x="3068568" y="2584973"/>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p:cNvSpPr/>
          <p:nvPr/>
        </p:nvSpPr>
        <p:spPr>
          <a:xfrm>
            <a:off x="8306072" y="3944830"/>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75318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Group 23"/>
          <p:cNvGrpSpPr/>
          <p:nvPr/>
        </p:nvGrpSpPr>
        <p:grpSpPr>
          <a:xfrm>
            <a:off x="7974494" y="3630744"/>
            <a:ext cx="980416" cy="949377"/>
            <a:chOff x="7974494" y="3630744"/>
            <a:chExt cx="980416" cy="949377"/>
          </a:xfrm>
        </p:grpSpPr>
        <p:grpSp>
          <p:nvGrpSpPr>
            <p:cNvPr id="25" name="Group 24"/>
            <p:cNvGrpSpPr/>
            <p:nvPr/>
          </p:nvGrpSpPr>
          <p:grpSpPr>
            <a:xfrm>
              <a:off x="7974494" y="3630744"/>
              <a:ext cx="980416" cy="949377"/>
              <a:chOff x="4658116" y="6084093"/>
              <a:chExt cx="1174284" cy="1008112"/>
            </a:xfrm>
          </p:grpSpPr>
          <p:sp>
            <p:nvSpPr>
              <p:cNvPr id="29" name="Rounded Rectangle 28"/>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ounded Rectangle 30"/>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Oval 27"/>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Data Shipping Paradigm</a:t>
            </a:r>
            <a:endParaRPr lang="en-US" sz="4950" dirty="0">
              <a:solidFill>
                <a:srgbClr val="FFC000"/>
              </a:solidFill>
              <a:latin typeface="+mj-lt"/>
            </a:endParaRPr>
          </a:p>
        </p:txBody>
      </p:sp>
      <p:sp>
        <p:nvSpPr>
          <p:cNvPr id="35" name="Rectangle 34"/>
          <p:cNvSpPr/>
          <p:nvPr/>
        </p:nvSpPr>
        <p:spPr>
          <a:xfrm>
            <a:off x="8306072" y="3944830"/>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7345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3" name="Rectangle 32"/>
          <p:cNvSpPr/>
          <p:nvPr/>
        </p:nvSpPr>
        <p:spPr>
          <a:xfrm>
            <a:off x="1257867" y="3179673"/>
            <a:ext cx="7564891" cy="1138773"/>
          </a:xfrm>
          <a:prstGeom prst="rect">
            <a:avLst/>
          </a:prstGeom>
        </p:spPr>
        <p:txBody>
          <a:bodyPr wrap="none">
            <a:spAutoFit/>
          </a:bodyPr>
          <a:lstStyle/>
          <a:p>
            <a:pPr algn="ctr"/>
            <a:r>
              <a:rPr lang="en-US" sz="4000" dirty="0" smtClean="0">
                <a:solidFill>
                  <a:srgbClr val="F47D1F"/>
                </a:solidFill>
                <a:latin typeface="+mj-lt"/>
              </a:rPr>
              <a:t>Stateless Services (</a:t>
            </a:r>
            <a:r>
              <a:rPr lang="en-US" sz="4000" dirty="0" err="1" smtClean="0">
                <a:solidFill>
                  <a:srgbClr val="F47D1F"/>
                </a:solidFill>
                <a:latin typeface="+mj-lt"/>
              </a:rPr>
              <a:t>a.k.a</a:t>
            </a:r>
            <a:r>
              <a:rPr lang="en-US" sz="4000" dirty="0" smtClean="0">
                <a:solidFill>
                  <a:srgbClr val="F47D1F"/>
                </a:solidFill>
                <a:latin typeface="+mj-lt"/>
              </a:rPr>
              <a:t> 3-tier)</a:t>
            </a:r>
            <a:endParaRPr lang="en-US" sz="4000" dirty="0">
              <a:solidFill>
                <a:srgbClr val="F47D1F"/>
              </a:solidFill>
              <a:latin typeface="+mj-lt"/>
            </a:endParaRPr>
          </a:p>
          <a:p>
            <a:pPr algn="ctr"/>
            <a:r>
              <a:rPr lang="en-US" sz="2800" dirty="0">
                <a:solidFill>
                  <a:schemeClr val="bg1">
                    <a:lumMod val="85000"/>
                  </a:schemeClr>
                </a:solidFill>
                <a:latin typeface="+mj-lt"/>
              </a:rPr>
              <a:t>s</a:t>
            </a:r>
            <a:r>
              <a:rPr lang="en-US" sz="2800" dirty="0" smtClean="0">
                <a:solidFill>
                  <a:schemeClr val="bg1">
                    <a:lumMod val="85000"/>
                  </a:schemeClr>
                </a:solidFill>
                <a:latin typeface="+mj-lt"/>
              </a:rPr>
              <a:t>cales very badly</a:t>
            </a:r>
            <a:endParaRPr lang="en-US" sz="3200" dirty="0">
              <a:solidFill>
                <a:schemeClr val="bg1">
                  <a:lumMod val="85000"/>
                </a:schemeClr>
              </a:solidFill>
              <a:latin typeface="+mj-lt"/>
            </a:endParaRPr>
          </a:p>
        </p:txBody>
      </p:sp>
    </p:spTree>
    <p:extLst>
      <p:ext uri="{BB962C8B-B14F-4D97-AF65-F5344CB8AC3E}">
        <p14:creationId xmlns:p14="http://schemas.microsoft.com/office/powerpoint/2010/main" val="2934430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3" name="Rectangle 32"/>
          <p:cNvSpPr/>
          <p:nvPr/>
        </p:nvSpPr>
        <p:spPr>
          <a:xfrm>
            <a:off x="3325750" y="3179673"/>
            <a:ext cx="3429144" cy="1138773"/>
          </a:xfrm>
          <a:prstGeom prst="rect">
            <a:avLst/>
          </a:prstGeom>
        </p:spPr>
        <p:txBody>
          <a:bodyPr wrap="none">
            <a:spAutoFit/>
          </a:bodyPr>
          <a:lstStyle/>
          <a:p>
            <a:pPr algn="ctr"/>
            <a:r>
              <a:rPr lang="en-US" sz="4000" dirty="0" smtClean="0">
                <a:solidFill>
                  <a:srgbClr val="F47D1F"/>
                </a:solidFill>
                <a:latin typeface="+mj-lt"/>
              </a:rPr>
              <a:t>In a Cloud</a:t>
            </a:r>
            <a:endParaRPr lang="en-US" sz="4000" dirty="0">
              <a:solidFill>
                <a:srgbClr val="F47D1F"/>
              </a:solidFill>
              <a:latin typeface="+mj-lt"/>
            </a:endParaRPr>
          </a:p>
          <a:p>
            <a:pPr algn="ctr"/>
            <a:r>
              <a:rPr lang="en-US" sz="2800" dirty="0">
                <a:solidFill>
                  <a:schemeClr val="bg1">
                    <a:lumMod val="85000"/>
                  </a:schemeClr>
                </a:solidFill>
                <a:latin typeface="+mj-lt"/>
              </a:rPr>
              <a:t>l</a:t>
            </a:r>
            <a:r>
              <a:rPr lang="en-US" sz="2800" dirty="0" smtClean="0">
                <a:solidFill>
                  <a:schemeClr val="bg1">
                    <a:lumMod val="85000"/>
                  </a:schemeClr>
                </a:solidFill>
                <a:latin typeface="+mj-lt"/>
              </a:rPr>
              <a:t>atency will kill you</a:t>
            </a:r>
            <a:endParaRPr lang="en-US" sz="3200" dirty="0">
              <a:solidFill>
                <a:schemeClr val="bg1">
                  <a:lumMod val="85000"/>
                </a:schemeClr>
              </a:solidFill>
              <a:latin typeface="+mj-lt"/>
            </a:endParaRPr>
          </a:p>
        </p:txBody>
      </p:sp>
    </p:spTree>
    <p:extLst>
      <p:ext uri="{BB962C8B-B14F-4D97-AF65-F5344CB8AC3E}">
        <p14:creationId xmlns:p14="http://schemas.microsoft.com/office/powerpoint/2010/main" val="206164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237390" y="1502291"/>
            <a:ext cx="7605845" cy="4555093"/>
          </a:xfrm>
          <a:prstGeom prst="rect">
            <a:avLst/>
          </a:prstGeom>
          <a:noFill/>
          <a:ln>
            <a:noFill/>
          </a:ln>
          <a:effectLst>
            <a:outerShdw blurRad="76200" dir="18900000" sy="23000" kx="-1200000" algn="bl" rotWithShape="0">
              <a:prstClr val="black">
                <a:alpha val="20000"/>
              </a:prstClr>
            </a:outerShdw>
          </a:effectLst>
        </p:spPr>
        <p:txBody>
          <a:bodyPr wrap="square" rtlCol="0">
            <a:spAutoFit/>
          </a:bodyPr>
          <a:lstStyle/>
          <a:p>
            <a:pPr algn="ctr"/>
            <a:r>
              <a:rPr lang="en-US" sz="3200" dirty="0">
                <a:solidFill>
                  <a:schemeClr val="accent3"/>
                </a:solidFill>
                <a:latin typeface="+mj-lt"/>
              </a:rPr>
              <a:t>Built by </a:t>
            </a:r>
            <a:r>
              <a:rPr lang="en-US" sz="3200" dirty="0" err="1">
                <a:solidFill>
                  <a:schemeClr val="accent3"/>
                </a:solidFill>
                <a:latin typeface="+mj-lt"/>
              </a:rPr>
              <a:t>eXtreme</a:t>
            </a:r>
            <a:r>
              <a:rPr lang="en-US" sz="3200" dirty="0">
                <a:solidFill>
                  <a:schemeClr val="accent3"/>
                </a:solidFill>
                <a:latin typeface="+mj-lt"/>
              </a:rPr>
              <a:t> Computing Group </a:t>
            </a:r>
          </a:p>
          <a:p>
            <a:pPr algn="ctr"/>
            <a:r>
              <a:rPr lang="en-US" sz="1800" dirty="0">
                <a:solidFill>
                  <a:schemeClr val="accent3"/>
                </a:solidFill>
                <a:latin typeface="+mj-lt"/>
              </a:rPr>
              <a:t>at Microsoft Research </a:t>
            </a:r>
            <a:endParaRPr lang="en-US" sz="3200" dirty="0">
              <a:solidFill>
                <a:schemeClr val="accent3"/>
              </a:solidFill>
              <a:latin typeface="+mj-lt"/>
            </a:endParaRPr>
          </a:p>
          <a:p>
            <a:pPr algn="ctr"/>
            <a:endParaRPr lang="en-US" sz="2800" dirty="0">
              <a:solidFill>
                <a:schemeClr val="accent3"/>
              </a:solidFill>
              <a:latin typeface="+mj-lt"/>
            </a:endParaRPr>
          </a:p>
          <a:p>
            <a:pPr algn="ctr"/>
            <a:endParaRPr lang="en-US" sz="2800" dirty="0">
              <a:solidFill>
                <a:schemeClr val="tx2"/>
              </a:solidFill>
              <a:latin typeface="+mj-lt"/>
            </a:endParaRPr>
          </a:p>
          <a:p>
            <a:pPr algn="ctr"/>
            <a:endParaRPr lang="en-US" sz="2800" dirty="0">
              <a:solidFill>
                <a:schemeClr val="accent6">
                  <a:lumMod val="20000"/>
                  <a:lumOff val="80000"/>
                </a:schemeClr>
              </a:solidFill>
              <a:latin typeface="+mj-lt"/>
            </a:endParaRPr>
          </a:p>
          <a:p>
            <a:pPr algn="ctr"/>
            <a:r>
              <a:rPr lang="en-US" sz="2800" dirty="0">
                <a:solidFill>
                  <a:schemeClr val="accent6">
                    <a:lumMod val="20000"/>
                    <a:lumOff val="80000"/>
                  </a:schemeClr>
                </a:solidFill>
                <a:latin typeface="+mj-lt"/>
              </a:rPr>
              <a:t>Has been used internally </a:t>
            </a:r>
            <a:r>
              <a:rPr lang="en-US" sz="1600" dirty="0">
                <a:solidFill>
                  <a:schemeClr val="accent6">
                    <a:lumMod val="20000"/>
                    <a:lumOff val="80000"/>
                  </a:schemeClr>
                </a:solidFill>
                <a:latin typeface="+mj-lt"/>
              </a:rPr>
              <a:t>(during last few years)</a:t>
            </a:r>
          </a:p>
          <a:p>
            <a:pPr algn="ctr"/>
            <a:endParaRPr lang="en-US" sz="2800" dirty="0">
              <a:solidFill>
                <a:srgbClr val="00B050"/>
              </a:solidFill>
              <a:latin typeface="+mj-lt"/>
            </a:endParaRPr>
          </a:p>
          <a:p>
            <a:pPr algn="ctr"/>
            <a:endParaRPr lang="en-US" sz="2800" dirty="0">
              <a:solidFill>
                <a:srgbClr val="00B050"/>
              </a:solidFill>
              <a:latin typeface="+mj-lt"/>
            </a:endParaRPr>
          </a:p>
          <a:p>
            <a:pPr algn="ctr"/>
            <a:endParaRPr lang="en-US" sz="2800" dirty="0">
              <a:solidFill>
                <a:srgbClr val="00B050"/>
              </a:solidFill>
              <a:latin typeface="+mj-lt"/>
            </a:endParaRPr>
          </a:p>
          <a:p>
            <a:pPr algn="ctr"/>
            <a:r>
              <a:rPr lang="en-US" sz="2800" dirty="0">
                <a:solidFill>
                  <a:srgbClr val="00B050"/>
                </a:solidFill>
                <a:latin typeface="+mj-lt"/>
              </a:rPr>
              <a:t>Open-sourced in 2015</a:t>
            </a:r>
          </a:p>
          <a:p>
            <a:pPr algn="ctr"/>
            <a:r>
              <a:rPr lang="en-US" sz="1600" dirty="0">
                <a:solidFill>
                  <a:srgbClr val="00B050"/>
                </a:solidFill>
                <a:latin typeface="+mj-lt"/>
              </a:rPr>
              <a:t>(available on GitHub and </a:t>
            </a:r>
            <a:r>
              <a:rPr lang="en-US" sz="1600" dirty="0" err="1">
                <a:solidFill>
                  <a:srgbClr val="00B050"/>
                </a:solidFill>
                <a:latin typeface="+mj-lt"/>
              </a:rPr>
              <a:t>Nuget</a:t>
            </a:r>
            <a:r>
              <a:rPr lang="en-US" sz="1600" dirty="0">
                <a:solidFill>
                  <a:srgbClr val="00B050"/>
                </a:solidFill>
                <a:latin typeface="+mj-lt"/>
              </a:rPr>
              <a:t>)</a:t>
            </a:r>
            <a:endParaRPr lang="en-US" sz="2800" dirty="0">
              <a:solidFill>
                <a:srgbClr val="00B050"/>
              </a:solidFill>
              <a:latin typeface="+mj-lt"/>
            </a:endParaRPr>
          </a:p>
        </p:txBody>
      </p:sp>
    </p:spTree>
    <p:extLst>
      <p:ext uri="{BB962C8B-B14F-4D97-AF65-F5344CB8AC3E}">
        <p14:creationId xmlns:p14="http://schemas.microsoft.com/office/powerpoint/2010/main" val="3211898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3375881"/>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err="1" smtClean="0">
                <a:solidFill>
                  <a:srgbClr val="FFC000"/>
                </a:solidFill>
                <a:latin typeface="+mj-lt"/>
              </a:rPr>
              <a:t>Stateful</a:t>
            </a:r>
            <a:r>
              <a:rPr lang="en-US" sz="4950" dirty="0" smtClean="0">
                <a:solidFill>
                  <a:srgbClr val="FFC000"/>
                </a:solidFill>
                <a:latin typeface="+mj-lt"/>
              </a:rPr>
              <a:t> Services</a:t>
            </a:r>
            <a:endParaRPr lang="en-US" sz="4950" dirty="0">
              <a:solidFill>
                <a:srgbClr val="FFC000"/>
              </a:solidFill>
              <a:latin typeface="+mj-lt"/>
            </a:endParaRPr>
          </a:p>
        </p:txBody>
      </p:sp>
    </p:spTree>
    <p:extLst>
      <p:ext uri="{BB962C8B-B14F-4D97-AF65-F5344CB8AC3E}">
        <p14:creationId xmlns:p14="http://schemas.microsoft.com/office/powerpoint/2010/main" val="2670541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Function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8880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Function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3" name="Down Arrow 22"/>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31201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Function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3" name="Down Arrow 22"/>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Down Arrow 24"/>
          <p:cNvSpPr/>
          <p:nvPr/>
        </p:nvSpPr>
        <p:spPr>
          <a:xfrm rot="16200000">
            <a:off x="6798757" y="3179605"/>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40231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Function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3" name="Down Arrow 22"/>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8306072" y="3944830"/>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Down Arrow 24"/>
          <p:cNvSpPr/>
          <p:nvPr/>
        </p:nvSpPr>
        <p:spPr>
          <a:xfrm rot="16200000">
            <a:off x="6798757" y="3179605"/>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18581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Function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3" name="Down Arrow 22"/>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5528588" y="392385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Down Arrow 24"/>
          <p:cNvSpPr/>
          <p:nvPr/>
        </p:nvSpPr>
        <p:spPr>
          <a:xfrm rot="16200000">
            <a:off x="6798757" y="3179605"/>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98878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Function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3" name="Down Arrow 22"/>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5528588" y="392385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449199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Function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4" name="Rectangle 23"/>
          <p:cNvSpPr/>
          <p:nvPr/>
        </p:nvSpPr>
        <p:spPr>
          <a:xfrm>
            <a:off x="5528588" y="392385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11126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Function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4" name="Rectangle 23"/>
          <p:cNvSpPr/>
          <p:nvPr/>
        </p:nvSpPr>
        <p:spPr>
          <a:xfrm>
            <a:off x="5528588" y="392385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Down Arrow 24"/>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20247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Function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4" name="Rectangle 23"/>
          <p:cNvSpPr/>
          <p:nvPr/>
        </p:nvSpPr>
        <p:spPr>
          <a:xfrm>
            <a:off x="5528588" y="392385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31495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 name="Group 5"/>
          <p:cNvGrpSpPr/>
          <p:nvPr/>
        </p:nvGrpSpPr>
        <p:grpSpPr>
          <a:xfrm>
            <a:off x="2885214" y="2807730"/>
            <a:ext cx="2324675" cy="1781187"/>
            <a:chOff x="4703865" y="2339583"/>
            <a:chExt cx="3099566" cy="2374914"/>
          </a:xfrm>
        </p:grpSpPr>
        <p:sp>
          <p:nvSpPr>
            <p:cNvPr id="3" name="Rectangle 2"/>
            <p:cNvSpPr/>
            <p:nvPr/>
          </p:nvSpPr>
          <p:spPr>
            <a:xfrm>
              <a:off x="4797906" y="2339583"/>
              <a:ext cx="2911481" cy="779700"/>
            </a:xfrm>
            <a:prstGeom prst="rect">
              <a:avLst/>
            </a:prstGeom>
          </p:spPr>
          <p:txBody>
            <a:bodyPr wrap="none">
              <a:spAutoFit/>
            </a:bodyPr>
            <a:lstStyle/>
            <a:p>
              <a:pPr algn="ctr"/>
              <a:r>
                <a:rPr lang="en-US" sz="3200" dirty="0">
                  <a:solidFill>
                    <a:schemeClr val="accent2">
                      <a:lumMod val="40000"/>
                      <a:lumOff val="60000"/>
                    </a:schemeClr>
                  </a:solidFill>
                  <a:latin typeface="+mj-lt"/>
                </a:rPr>
                <a:t>Scalability</a:t>
              </a:r>
            </a:p>
          </p:txBody>
        </p:sp>
        <p:sp>
          <p:nvSpPr>
            <p:cNvPr id="4" name="Rectangle 3"/>
            <p:cNvSpPr/>
            <p:nvPr/>
          </p:nvSpPr>
          <p:spPr>
            <a:xfrm>
              <a:off x="4703865" y="3131671"/>
              <a:ext cx="3099566" cy="779700"/>
            </a:xfrm>
            <a:prstGeom prst="rect">
              <a:avLst/>
            </a:prstGeom>
          </p:spPr>
          <p:txBody>
            <a:bodyPr wrap="none">
              <a:spAutoFit/>
            </a:bodyPr>
            <a:lstStyle/>
            <a:p>
              <a:pPr algn="ctr"/>
              <a:r>
                <a:rPr lang="en-US" sz="3200">
                  <a:solidFill>
                    <a:srgbClr val="92D050"/>
                  </a:solidFill>
                  <a:latin typeface="+mj-lt"/>
                </a:rPr>
                <a:t>Availability</a:t>
              </a:r>
            </a:p>
          </p:txBody>
        </p:sp>
        <p:sp>
          <p:nvSpPr>
            <p:cNvPr id="5" name="Rectangle 4"/>
            <p:cNvSpPr/>
            <p:nvPr/>
          </p:nvSpPr>
          <p:spPr>
            <a:xfrm>
              <a:off x="4956069" y="3934797"/>
              <a:ext cx="2595155" cy="779700"/>
            </a:xfrm>
            <a:prstGeom prst="rect">
              <a:avLst/>
            </a:prstGeom>
          </p:spPr>
          <p:txBody>
            <a:bodyPr wrap="none">
              <a:spAutoFit/>
            </a:bodyPr>
            <a:lstStyle/>
            <a:p>
              <a:pPr algn="ctr"/>
              <a:r>
                <a:rPr lang="en-US" sz="3200" dirty="0" err="1">
                  <a:solidFill>
                    <a:schemeClr val="accent3"/>
                  </a:solidFill>
                  <a:latin typeface="+mj-lt"/>
                </a:rPr>
                <a:t>Reliablity</a:t>
              </a:r>
              <a:endParaRPr lang="en-US" sz="3200" dirty="0">
                <a:solidFill>
                  <a:schemeClr val="accent3"/>
                </a:solidFill>
                <a:latin typeface="+mj-lt"/>
              </a:endParaRPr>
            </a:p>
          </p:txBody>
        </p:sp>
      </p:grpSp>
      <p:sp>
        <p:nvSpPr>
          <p:cNvPr id="7" name="Right Brace 6"/>
          <p:cNvSpPr/>
          <p:nvPr/>
        </p:nvSpPr>
        <p:spPr>
          <a:xfrm>
            <a:off x="5395862" y="2962776"/>
            <a:ext cx="378042" cy="1465135"/>
          </a:xfrm>
          <a:prstGeom prst="rightBrace">
            <a:avLst>
              <a:gd name="adj1" fmla="val 7447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 name="Rectangle 7"/>
          <p:cNvSpPr/>
          <p:nvPr/>
        </p:nvSpPr>
        <p:spPr>
          <a:xfrm>
            <a:off x="5912257" y="3400633"/>
            <a:ext cx="1720343" cy="523220"/>
          </a:xfrm>
          <a:prstGeom prst="rect">
            <a:avLst/>
          </a:prstGeom>
        </p:spPr>
        <p:txBody>
          <a:bodyPr wrap="none">
            <a:spAutoFit/>
          </a:bodyPr>
          <a:lstStyle/>
          <a:p>
            <a:pPr algn="ctr"/>
            <a:r>
              <a:rPr lang="en-US" sz="2800" dirty="0" smtClean="0">
                <a:solidFill>
                  <a:srgbClr val="FFC000"/>
                </a:solidFill>
                <a:latin typeface="+mj-lt"/>
              </a:rPr>
              <a:t>built for </a:t>
            </a:r>
            <a:r>
              <a:rPr lang="en-US" sz="2800" dirty="0">
                <a:solidFill>
                  <a:srgbClr val="FFC000"/>
                </a:solidFill>
                <a:latin typeface="+mj-lt"/>
              </a:rPr>
              <a:t>*</a:t>
            </a:r>
          </a:p>
        </p:txBody>
      </p:sp>
    </p:spTree>
    <p:extLst>
      <p:ext uri="{BB962C8B-B14F-4D97-AF65-F5344CB8AC3E}">
        <p14:creationId xmlns:p14="http://schemas.microsoft.com/office/powerpoint/2010/main" val="3374576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Function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4" name="Rectangle 23"/>
          <p:cNvSpPr/>
          <p:nvPr/>
        </p:nvSpPr>
        <p:spPr>
          <a:xfrm>
            <a:off x="5528588" y="392385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Down Arrow 24"/>
          <p:cNvSpPr/>
          <p:nvPr/>
        </p:nvSpPr>
        <p:spPr>
          <a:xfrm rot="16200000">
            <a:off x="3038094" y="3189766"/>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387693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4248224" y="3690277"/>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46" name="Oval 45"/>
          <p:cNvSpPr/>
          <p:nvPr/>
        </p:nvSpPr>
        <p:spPr>
          <a:xfrm>
            <a:off x="4640526"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1266773" y="3463217"/>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4248224" y="2599603"/>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grpSp>
        <p:nvGrpSpPr>
          <p:cNvPr id="69" name="Group 68"/>
          <p:cNvGrpSpPr/>
          <p:nvPr/>
        </p:nvGrpSpPr>
        <p:grpSpPr>
          <a:xfrm>
            <a:off x="4248224" y="4780951"/>
            <a:ext cx="1656184" cy="792088"/>
            <a:chOff x="3672160" y="2987749"/>
            <a:chExt cx="2160240" cy="1080120"/>
          </a:xfrm>
        </p:grpSpPr>
        <p:sp>
          <p:nvSpPr>
            <p:cNvPr id="70"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Function Shipping Paradigm</a:t>
            </a:r>
            <a:endParaRPr lang="en-US" sz="4950" dirty="0">
              <a:solidFill>
                <a:srgbClr val="FFC000"/>
              </a:solidFill>
              <a:latin typeface="+mj-lt"/>
            </a:endParaRPr>
          </a:p>
        </p:txBody>
      </p:sp>
      <p:grpSp>
        <p:nvGrpSpPr>
          <p:cNvPr id="6" name="Group 5"/>
          <p:cNvGrpSpPr/>
          <p:nvPr/>
        </p:nvGrpSpPr>
        <p:grpSpPr>
          <a:xfrm>
            <a:off x="7974494" y="3630744"/>
            <a:ext cx="980416" cy="949377"/>
            <a:chOff x="7974494" y="3630744"/>
            <a:chExt cx="980416" cy="949377"/>
          </a:xfrm>
        </p:grpSpPr>
        <p:grpSp>
          <p:nvGrpSpPr>
            <p:cNvPr id="44" name="Group 43"/>
            <p:cNvGrpSpPr/>
            <p:nvPr/>
          </p:nvGrpSpPr>
          <p:grpSpPr>
            <a:xfrm>
              <a:off x="7974494" y="3630744"/>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4" name="Oval 73"/>
            <p:cNvSpPr/>
            <p:nvPr/>
          </p:nvSpPr>
          <p:spPr>
            <a:xfrm>
              <a:off x="8033005" y="371215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4" name="Rectangle 23"/>
          <p:cNvSpPr/>
          <p:nvPr/>
        </p:nvSpPr>
        <p:spPr>
          <a:xfrm>
            <a:off x="5528588" y="392385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953468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914400"/>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err="1" smtClean="0">
                <a:solidFill>
                  <a:srgbClr val="FFC000"/>
                </a:solidFill>
                <a:latin typeface="+mj-lt"/>
              </a:rPr>
              <a:t>Stateful</a:t>
            </a:r>
            <a:r>
              <a:rPr lang="en-US" sz="4950" dirty="0" smtClean="0">
                <a:solidFill>
                  <a:srgbClr val="FFC000"/>
                </a:solidFill>
                <a:latin typeface="+mj-lt"/>
              </a:rPr>
              <a:t> Services</a:t>
            </a:r>
            <a:endParaRPr lang="en-US" sz="4950" dirty="0">
              <a:solidFill>
                <a:srgbClr val="FFC000"/>
              </a:solidFill>
              <a:latin typeface="+mj-lt"/>
            </a:endParaRPr>
          </a:p>
        </p:txBody>
      </p:sp>
      <p:sp>
        <p:nvSpPr>
          <p:cNvPr id="2" name="Cube 1"/>
          <p:cNvSpPr/>
          <p:nvPr/>
        </p:nvSpPr>
        <p:spPr>
          <a:xfrm>
            <a:off x="2952080" y="1547589"/>
            <a:ext cx="5063062" cy="3744416"/>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28144" y="351278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4032200" y="3033977"/>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p:cNvSpPr/>
          <p:nvPr/>
        </p:nvSpPr>
        <p:spPr>
          <a:xfrm>
            <a:off x="3456136" y="2843733"/>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550974" y="4337971"/>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6191261" y="431240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5880549" y="3851845"/>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745912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914400"/>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err="1" smtClean="0">
                <a:solidFill>
                  <a:srgbClr val="FFC000"/>
                </a:solidFill>
                <a:latin typeface="+mj-lt"/>
              </a:rPr>
              <a:t>Stateful</a:t>
            </a:r>
            <a:r>
              <a:rPr lang="en-US" sz="4950" dirty="0" smtClean="0">
                <a:solidFill>
                  <a:srgbClr val="FFC000"/>
                </a:solidFill>
                <a:latin typeface="+mj-lt"/>
              </a:rPr>
              <a:t> Services</a:t>
            </a:r>
            <a:endParaRPr lang="en-US" sz="4950" dirty="0">
              <a:solidFill>
                <a:srgbClr val="FFC000"/>
              </a:solidFill>
              <a:latin typeface="+mj-lt"/>
            </a:endParaRPr>
          </a:p>
        </p:txBody>
      </p:sp>
      <p:sp>
        <p:nvSpPr>
          <p:cNvPr id="2" name="Cube 1"/>
          <p:cNvSpPr/>
          <p:nvPr/>
        </p:nvSpPr>
        <p:spPr>
          <a:xfrm>
            <a:off x="2952080" y="1547589"/>
            <a:ext cx="5063062" cy="3744416"/>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28144" y="351278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4032200" y="3033977"/>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p:cNvSpPr/>
          <p:nvPr/>
        </p:nvSpPr>
        <p:spPr>
          <a:xfrm>
            <a:off x="3456136" y="2843733"/>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550974" y="4337971"/>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6191261" y="431240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5880549" y="3851845"/>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562984" y="5808255"/>
            <a:ext cx="2954655" cy="646331"/>
          </a:xfrm>
          <a:prstGeom prst="rect">
            <a:avLst/>
          </a:prstGeom>
        </p:spPr>
        <p:txBody>
          <a:bodyPr wrap="none">
            <a:spAutoFit/>
          </a:bodyPr>
          <a:lstStyle/>
          <a:p>
            <a:pPr algn="ctr"/>
            <a:r>
              <a:rPr lang="en-US" sz="3600" dirty="0">
                <a:solidFill>
                  <a:srgbClr val="F47D1F"/>
                </a:solidFill>
                <a:latin typeface="+mj-lt"/>
              </a:rPr>
              <a:t>s</a:t>
            </a:r>
            <a:r>
              <a:rPr lang="en-US" sz="3600" dirty="0" smtClean="0">
                <a:solidFill>
                  <a:srgbClr val="F47D1F"/>
                </a:solidFill>
                <a:latin typeface="+mj-lt"/>
              </a:rPr>
              <a:t>hared state</a:t>
            </a:r>
          </a:p>
        </p:txBody>
      </p:sp>
      <p:cxnSp>
        <p:nvCxnSpPr>
          <p:cNvPr id="5" name="Straight Arrow Connector 4"/>
          <p:cNvCxnSpPr/>
          <p:nvPr/>
        </p:nvCxnSpPr>
        <p:spPr>
          <a:xfrm flipH="1" flipV="1">
            <a:off x="3867207" y="4067724"/>
            <a:ext cx="886676" cy="1732477"/>
          </a:xfrm>
          <a:prstGeom prst="straightConnector1">
            <a:avLst/>
          </a:prstGeom>
          <a:ln>
            <a:solidFill>
              <a:schemeClr val="bg1">
                <a:lumMod val="8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V="1">
            <a:off x="4969806" y="4859957"/>
            <a:ext cx="920231" cy="940246"/>
          </a:xfrm>
          <a:prstGeom prst="straightConnector1">
            <a:avLst/>
          </a:prstGeom>
          <a:ln>
            <a:solidFill>
              <a:schemeClr val="bg1">
                <a:lumMod val="8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8426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914400"/>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err="1" smtClean="0">
                <a:solidFill>
                  <a:srgbClr val="FFC000"/>
                </a:solidFill>
                <a:latin typeface="+mj-lt"/>
              </a:rPr>
              <a:t>Stateful</a:t>
            </a:r>
            <a:r>
              <a:rPr lang="en-US" sz="4950" dirty="0" smtClean="0">
                <a:solidFill>
                  <a:srgbClr val="FFC000"/>
                </a:solidFill>
                <a:latin typeface="+mj-lt"/>
              </a:rPr>
              <a:t> Services</a:t>
            </a:r>
            <a:endParaRPr lang="en-US" sz="4950" dirty="0">
              <a:solidFill>
                <a:srgbClr val="FFC000"/>
              </a:solidFill>
              <a:latin typeface="+mj-lt"/>
            </a:endParaRPr>
          </a:p>
        </p:txBody>
      </p:sp>
      <p:sp>
        <p:nvSpPr>
          <p:cNvPr id="2" name="Cube 1"/>
          <p:cNvSpPr/>
          <p:nvPr/>
        </p:nvSpPr>
        <p:spPr>
          <a:xfrm>
            <a:off x="2952080" y="1547589"/>
            <a:ext cx="5063062" cy="3744416"/>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28144" y="351278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4032200" y="3033977"/>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p:cNvSpPr/>
          <p:nvPr/>
        </p:nvSpPr>
        <p:spPr>
          <a:xfrm>
            <a:off x="3456136" y="2843733"/>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550974" y="4337971"/>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6191261" y="431240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5880549" y="3851845"/>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562984" y="5808255"/>
            <a:ext cx="2954655" cy="646331"/>
          </a:xfrm>
          <a:prstGeom prst="rect">
            <a:avLst/>
          </a:prstGeom>
        </p:spPr>
        <p:txBody>
          <a:bodyPr wrap="none">
            <a:spAutoFit/>
          </a:bodyPr>
          <a:lstStyle/>
          <a:p>
            <a:pPr algn="ctr"/>
            <a:r>
              <a:rPr lang="en-US" sz="3600" dirty="0">
                <a:solidFill>
                  <a:srgbClr val="F47D1F"/>
                </a:solidFill>
                <a:latin typeface="+mj-lt"/>
              </a:rPr>
              <a:t>s</a:t>
            </a:r>
            <a:r>
              <a:rPr lang="en-US" sz="3600" dirty="0" smtClean="0">
                <a:solidFill>
                  <a:srgbClr val="F47D1F"/>
                </a:solidFill>
                <a:latin typeface="+mj-lt"/>
              </a:rPr>
              <a:t>hared state</a:t>
            </a:r>
          </a:p>
        </p:txBody>
      </p:sp>
      <p:cxnSp>
        <p:nvCxnSpPr>
          <p:cNvPr id="5" name="Straight Arrow Connector 4"/>
          <p:cNvCxnSpPr/>
          <p:nvPr/>
        </p:nvCxnSpPr>
        <p:spPr>
          <a:xfrm flipH="1" flipV="1">
            <a:off x="3867207" y="4067724"/>
            <a:ext cx="886676" cy="1732477"/>
          </a:xfrm>
          <a:prstGeom prst="straightConnector1">
            <a:avLst/>
          </a:prstGeom>
          <a:ln>
            <a:solidFill>
              <a:schemeClr val="bg1">
                <a:lumMod val="8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V="1">
            <a:off x="4969806" y="4859957"/>
            <a:ext cx="920231" cy="940246"/>
          </a:xfrm>
          <a:prstGeom prst="straightConnector1">
            <a:avLst/>
          </a:prstGeom>
          <a:ln>
            <a:solidFill>
              <a:schemeClr val="bg1">
                <a:lumMod val="8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3" name="Rectangle 12"/>
          <p:cNvSpPr/>
          <p:nvPr/>
        </p:nvSpPr>
        <p:spPr>
          <a:xfrm>
            <a:off x="1655936" y="6352961"/>
            <a:ext cx="7272807" cy="523220"/>
          </a:xfrm>
          <a:prstGeom prst="rect">
            <a:avLst/>
          </a:prstGeom>
        </p:spPr>
        <p:txBody>
          <a:bodyPr wrap="square">
            <a:spAutoFit/>
          </a:bodyPr>
          <a:lstStyle/>
          <a:p>
            <a:pPr algn="ctr"/>
            <a:r>
              <a:rPr lang="en-US" sz="2800" dirty="0">
                <a:solidFill>
                  <a:schemeClr val="bg1">
                    <a:lumMod val="75000"/>
                  </a:schemeClr>
                </a:solidFill>
                <a:latin typeface="+mj-lt"/>
              </a:rPr>
              <a:t>c</a:t>
            </a:r>
            <a:r>
              <a:rPr lang="en-US" sz="2800" dirty="0" smtClean="0">
                <a:solidFill>
                  <a:schemeClr val="bg1">
                    <a:lumMod val="75000"/>
                  </a:schemeClr>
                </a:solidFill>
                <a:latin typeface="+mj-lt"/>
              </a:rPr>
              <a:t>oncurrency, locks, and all that jazz </a:t>
            </a:r>
          </a:p>
        </p:txBody>
      </p:sp>
    </p:spTree>
    <p:extLst>
      <p:ext uri="{BB962C8B-B14F-4D97-AF65-F5344CB8AC3E}">
        <p14:creationId xmlns:p14="http://schemas.microsoft.com/office/powerpoint/2010/main" val="1030740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914400"/>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err="1" smtClean="0">
                <a:solidFill>
                  <a:srgbClr val="FFC000"/>
                </a:solidFill>
                <a:latin typeface="+mj-lt"/>
              </a:rPr>
              <a:t>Stateful</a:t>
            </a:r>
            <a:r>
              <a:rPr lang="en-US" sz="4950" dirty="0" smtClean="0">
                <a:solidFill>
                  <a:srgbClr val="FFC000"/>
                </a:solidFill>
                <a:latin typeface="+mj-lt"/>
              </a:rPr>
              <a:t> Services</a:t>
            </a:r>
            <a:endParaRPr lang="en-US" sz="4950" dirty="0">
              <a:solidFill>
                <a:srgbClr val="FFC000"/>
              </a:solidFill>
              <a:latin typeface="+mj-lt"/>
            </a:endParaRPr>
          </a:p>
        </p:txBody>
      </p:sp>
      <p:sp>
        <p:nvSpPr>
          <p:cNvPr id="2" name="Cube 1"/>
          <p:cNvSpPr/>
          <p:nvPr/>
        </p:nvSpPr>
        <p:spPr>
          <a:xfrm>
            <a:off x="2952080" y="1547589"/>
            <a:ext cx="5063062" cy="3744416"/>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28144" y="351278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4032200" y="3033977"/>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p:cNvSpPr/>
          <p:nvPr/>
        </p:nvSpPr>
        <p:spPr>
          <a:xfrm>
            <a:off x="3456136" y="2843733"/>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550974" y="4337971"/>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6191261" y="4312402"/>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5880549" y="3851845"/>
            <a:ext cx="339063" cy="33906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562984" y="5808255"/>
            <a:ext cx="2954655" cy="646331"/>
          </a:xfrm>
          <a:prstGeom prst="rect">
            <a:avLst/>
          </a:prstGeom>
        </p:spPr>
        <p:txBody>
          <a:bodyPr wrap="none">
            <a:spAutoFit/>
          </a:bodyPr>
          <a:lstStyle/>
          <a:p>
            <a:pPr algn="ctr"/>
            <a:r>
              <a:rPr lang="en-US" sz="3600" dirty="0">
                <a:solidFill>
                  <a:srgbClr val="F47D1F"/>
                </a:solidFill>
                <a:latin typeface="+mj-lt"/>
              </a:rPr>
              <a:t>s</a:t>
            </a:r>
            <a:r>
              <a:rPr lang="en-US" sz="3600" dirty="0" smtClean="0">
                <a:solidFill>
                  <a:srgbClr val="F47D1F"/>
                </a:solidFill>
                <a:latin typeface="+mj-lt"/>
              </a:rPr>
              <a:t>hared state</a:t>
            </a:r>
          </a:p>
        </p:txBody>
      </p:sp>
      <p:cxnSp>
        <p:nvCxnSpPr>
          <p:cNvPr id="5" name="Straight Arrow Connector 4"/>
          <p:cNvCxnSpPr/>
          <p:nvPr/>
        </p:nvCxnSpPr>
        <p:spPr>
          <a:xfrm flipH="1" flipV="1">
            <a:off x="3867207" y="4067724"/>
            <a:ext cx="886676" cy="1732477"/>
          </a:xfrm>
          <a:prstGeom prst="straightConnector1">
            <a:avLst/>
          </a:prstGeom>
          <a:ln>
            <a:solidFill>
              <a:schemeClr val="bg1">
                <a:lumMod val="8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V="1">
            <a:off x="4969806" y="4859957"/>
            <a:ext cx="920231" cy="940246"/>
          </a:xfrm>
          <a:prstGeom prst="straightConnector1">
            <a:avLst/>
          </a:prstGeom>
          <a:ln>
            <a:solidFill>
              <a:schemeClr val="bg1">
                <a:lumMod val="8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3" name="Rectangle 12"/>
          <p:cNvSpPr/>
          <p:nvPr/>
        </p:nvSpPr>
        <p:spPr>
          <a:xfrm>
            <a:off x="1655936" y="6352961"/>
            <a:ext cx="7272807" cy="523220"/>
          </a:xfrm>
          <a:prstGeom prst="rect">
            <a:avLst/>
          </a:prstGeom>
        </p:spPr>
        <p:txBody>
          <a:bodyPr wrap="square">
            <a:spAutoFit/>
          </a:bodyPr>
          <a:lstStyle/>
          <a:p>
            <a:pPr algn="ctr"/>
            <a:r>
              <a:rPr lang="en-US" sz="2800" dirty="0">
                <a:solidFill>
                  <a:schemeClr val="bg1">
                    <a:lumMod val="75000"/>
                  </a:schemeClr>
                </a:solidFill>
                <a:latin typeface="+mj-lt"/>
              </a:rPr>
              <a:t>c</a:t>
            </a:r>
            <a:r>
              <a:rPr lang="en-US" sz="2800" dirty="0" smtClean="0">
                <a:solidFill>
                  <a:schemeClr val="bg1">
                    <a:lumMod val="75000"/>
                  </a:schemeClr>
                </a:solidFill>
                <a:latin typeface="+mj-lt"/>
              </a:rPr>
              <a:t>oncurrency, locks, and all that jazz </a:t>
            </a:r>
          </a:p>
        </p:txBody>
      </p:sp>
      <p:sp>
        <p:nvSpPr>
          <p:cNvPr id="14" name="TextBox 13"/>
          <p:cNvSpPr txBox="1"/>
          <p:nvPr/>
        </p:nvSpPr>
        <p:spPr>
          <a:xfrm rot="20474388">
            <a:off x="2959910" y="3422264"/>
            <a:ext cx="3701767" cy="1107996"/>
          </a:xfrm>
          <a:prstGeom prst="rect">
            <a:avLst/>
          </a:prstGeom>
          <a:noFill/>
          <a:ln>
            <a:noFill/>
          </a:ln>
          <a:effectLst>
            <a:outerShdw blurRad="76200" dir="18900000" sy="23000" kx="-1200000" algn="bl" rotWithShape="0">
              <a:prstClr val="black">
                <a:alpha val="20000"/>
              </a:prstClr>
            </a:outerShdw>
          </a:effectLst>
        </p:spPr>
        <p:txBody>
          <a:bodyPr wrap="square" rtlCol="0">
            <a:spAutoFit/>
          </a:bodyPr>
          <a:lstStyle/>
          <a:p>
            <a:pPr algn="ctr"/>
            <a:r>
              <a:rPr lang="en-US" sz="6600" dirty="0">
                <a:solidFill>
                  <a:srgbClr val="FF0000"/>
                </a:solidFill>
                <a:latin typeface="Lucida Handwriting" panose="03010101010101010101" pitchFamily="66" charset="0"/>
              </a:rPr>
              <a:t>PAIN</a:t>
            </a:r>
          </a:p>
        </p:txBody>
      </p:sp>
    </p:spTree>
    <p:extLst>
      <p:ext uri="{BB962C8B-B14F-4D97-AF65-F5344CB8AC3E}">
        <p14:creationId xmlns:p14="http://schemas.microsoft.com/office/powerpoint/2010/main" val="39655484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4" name="TextBox 33"/>
          <p:cNvSpPr txBox="1"/>
          <p:nvPr/>
        </p:nvSpPr>
        <p:spPr>
          <a:xfrm>
            <a:off x="3965018" y="1373522"/>
            <a:ext cx="2364751" cy="52322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800" dirty="0">
                <a:solidFill>
                  <a:srgbClr val="E9E9E9"/>
                </a:solidFill>
                <a:latin typeface="+mj-lt"/>
              </a:rPr>
              <a:t>Actor Model</a:t>
            </a:r>
          </a:p>
        </p:txBody>
      </p:sp>
      <p:sp>
        <p:nvSpPr>
          <p:cNvPr id="4" name="TextBox 3"/>
          <p:cNvSpPr txBox="1"/>
          <p:nvPr/>
        </p:nvSpPr>
        <p:spPr>
          <a:xfrm>
            <a:off x="1258668" y="3002265"/>
            <a:ext cx="7563289" cy="156966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r>
              <a:rPr lang="en-US" sz="2400" dirty="0">
                <a:solidFill>
                  <a:schemeClr val="accent4">
                    <a:lumMod val="60000"/>
                    <a:lumOff val="40000"/>
                  </a:schemeClr>
                </a:solidFill>
                <a:latin typeface="+mj-lt"/>
              </a:rPr>
              <a:t>Single-threaded execution </a:t>
            </a:r>
            <a:r>
              <a:rPr lang="en-US" sz="2000" dirty="0">
                <a:solidFill>
                  <a:schemeClr val="bg1"/>
                </a:solidFill>
                <a:latin typeface="+mj-lt"/>
              </a:rPr>
              <a:t>(no need to use locks)</a:t>
            </a:r>
          </a:p>
          <a:p>
            <a:pPr marL="342903" indent="-342903">
              <a:buFont typeface="+mj-lt"/>
              <a:buAutoNum type="arabicPeriod"/>
            </a:pPr>
            <a:endParaRPr lang="en-US" sz="2400" dirty="0">
              <a:solidFill>
                <a:schemeClr val="accent4">
                  <a:lumMod val="60000"/>
                  <a:lumOff val="40000"/>
                </a:schemeClr>
              </a:solidFill>
              <a:latin typeface="+mj-lt"/>
            </a:endParaRPr>
          </a:p>
          <a:p>
            <a:r>
              <a:rPr lang="en-US" sz="2400" dirty="0">
                <a:solidFill>
                  <a:schemeClr val="accent4">
                    <a:lumMod val="60000"/>
                    <a:lumOff val="40000"/>
                  </a:schemeClr>
                </a:solidFill>
                <a:latin typeface="+mj-lt"/>
              </a:rPr>
              <a:t>Data locality and </a:t>
            </a:r>
            <a:r>
              <a:rPr lang="en-US" sz="2400" dirty="0" smtClean="0">
                <a:solidFill>
                  <a:schemeClr val="accent4">
                    <a:lumMod val="60000"/>
                    <a:lumOff val="40000"/>
                  </a:schemeClr>
                </a:solidFill>
                <a:latin typeface="+mj-lt"/>
              </a:rPr>
              <a:t>consistency </a:t>
            </a:r>
            <a:r>
              <a:rPr lang="en-US" sz="2000" dirty="0">
                <a:solidFill>
                  <a:schemeClr val="bg1"/>
                </a:solidFill>
                <a:latin typeface="+mj-lt"/>
              </a:rPr>
              <a:t>(due to encapsulation)</a:t>
            </a:r>
            <a:endParaRPr lang="en-US" sz="2400" dirty="0">
              <a:solidFill>
                <a:schemeClr val="bg1"/>
              </a:solidFill>
              <a:latin typeface="+mj-lt"/>
            </a:endParaRPr>
          </a:p>
          <a:p>
            <a:endParaRPr lang="en-US" sz="2400" dirty="0">
              <a:solidFill>
                <a:schemeClr val="accent4">
                  <a:lumMod val="60000"/>
                  <a:lumOff val="40000"/>
                </a:schemeClr>
              </a:solidFill>
              <a:latin typeface="+mj-lt"/>
            </a:endParaRPr>
          </a:p>
        </p:txBody>
      </p:sp>
      <p:sp>
        <p:nvSpPr>
          <p:cNvPr id="5" name="Rectangle 4"/>
          <p:cNvSpPr/>
          <p:nvPr/>
        </p:nvSpPr>
        <p:spPr>
          <a:xfrm>
            <a:off x="3400761" y="5365754"/>
            <a:ext cx="3493264" cy="523220"/>
          </a:xfrm>
          <a:prstGeom prst="rect">
            <a:avLst/>
          </a:prstGeom>
        </p:spPr>
        <p:txBody>
          <a:bodyPr wrap="none">
            <a:spAutoFit/>
          </a:bodyPr>
          <a:lstStyle/>
          <a:p>
            <a:pPr algn="ctr"/>
            <a:r>
              <a:rPr lang="en-US" sz="2800" dirty="0">
                <a:solidFill>
                  <a:srgbClr val="92D050"/>
                </a:solidFill>
                <a:latin typeface="+mj-lt"/>
              </a:rPr>
              <a:t>Objects on steroids</a:t>
            </a:r>
          </a:p>
        </p:txBody>
      </p:sp>
    </p:spTree>
    <p:extLst>
      <p:ext uri="{BB962C8B-B14F-4D97-AF65-F5344CB8AC3E}">
        <p14:creationId xmlns:p14="http://schemas.microsoft.com/office/powerpoint/2010/main" val="5822679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914400"/>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err="1" smtClean="0">
                <a:solidFill>
                  <a:srgbClr val="FFC000"/>
                </a:solidFill>
                <a:latin typeface="+mj-lt"/>
              </a:rPr>
              <a:t>Stateful</a:t>
            </a:r>
            <a:r>
              <a:rPr lang="en-US" sz="4950" dirty="0" smtClean="0">
                <a:solidFill>
                  <a:srgbClr val="FFC000"/>
                </a:solidFill>
                <a:latin typeface="+mj-lt"/>
              </a:rPr>
              <a:t> Services</a:t>
            </a:r>
            <a:endParaRPr lang="en-US" sz="4950" dirty="0">
              <a:solidFill>
                <a:srgbClr val="FFC000"/>
              </a:solidFill>
              <a:latin typeface="+mj-lt"/>
            </a:endParaRPr>
          </a:p>
        </p:txBody>
      </p:sp>
      <p:sp>
        <p:nvSpPr>
          <p:cNvPr id="2" name="Cube 1"/>
          <p:cNvSpPr/>
          <p:nvPr/>
        </p:nvSpPr>
        <p:spPr>
          <a:xfrm>
            <a:off x="2952080" y="1547589"/>
            <a:ext cx="5063062" cy="3744416"/>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33507" y="6084093"/>
            <a:ext cx="3344185" cy="461665"/>
          </a:xfrm>
          <a:prstGeom prst="rect">
            <a:avLst/>
          </a:prstGeom>
        </p:spPr>
        <p:txBody>
          <a:bodyPr wrap="none">
            <a:spAutoFit/>
          </a:bodyPr>
          <a:lstStyle/>
          <a:p>
            <a:pPr algn="ctr"/>
            <a:r>
              <a:rPr lang="en-US" sz="2400" dirty="0" smtClean="0">
                <a:solidFill>
                  <a:srgbClr val="92D050"/>
                </a:solidFill>
                <a:latin typeface="+mj-lt"/>
              </a:rPr>
              <a:t>Actors make it simple</a:t>
            </a:r>
            <a:endParaRPr lang="en-US" sz="2400" dirty="0">
              <a:solidFill>
                <a:srgbClr val="92D050"/>
              </a:solidFill>
              <a:latin typeface="+mj-lt"/>
            </a:endParaRPr>
          </a:p>
        </p:txBody>
      </p:sp>
      <p:sp>
        <p:nvSpPr>
          <p:cNvPr id="11" name="Freeform 46"/>
          <p:cNvSpPr>
            <a:spLocks noEditPoints="1"/>
          </p:cNvSpPr>
          <p:nvPr/>
        </p:nvSpPr>
        <p:spPr bwMode="black">
          <a:xfrm>
            <a:off x="3960192" y="3491805"/>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grpSp>
        <p:nvGrpSpPr>
          <p:cNvPr id="12" name="Group 11"/>
          <p:cNvGrpSpPr/>
          <p:nvPr/>
        </p:nvGrpSpPr>
        <p:grpSpPr>
          <a:xfrm>
            <a:off x="4288218" y="2987749"/>
            <a:ext cx="392054" cy="392054"/>
            <a:chOff x="4604545" y="1640238"/>
            <a:chExt cx="392110" cy="392110"/>
          </a:xfrm>
          <a:solidFill>
            <a:schemeClr val="bg1"/>
          </a:solidFill>
        </p:grpSpPr>
        <p:grpSp>
          <p:nvGrpSpPr>
            <p:cNvPr id="13" name="Group 36"/>
            <p:cNvGrpSpPr/>
            <p:nvPr/>
          </p:nvGrpSpPr>
          <p:grpSpPr bwMode="black">
            <a:xfrm>
              <a:off x="4673640" y="1736214"/>
              <a:ext cx="253920" cy="200159"/>
              <a:chOff x="3358790" y="376388"/>
              <a:chExt cx="1516063" cy="1195388"/>
            </a:xfrm>
            <a:grpFill/>
          </p:grpSpPr>
          <p:sp>
            <p:nvSpPr>
              <p:cNvPr id="15"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6"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7"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8"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9"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0"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grpSp>
        <p:sp>
          <p:nvSpPr>
            <p:cNvPr id="14" name="Donut 13"/>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1" name="Freeform 14"/>
          <p:cNvSpPr>
            <a:spLocks noEditPoints="1"/>
          </p:cNvSpPr>
          <p:nvPr/>
        </p:nvSpPr>
        <p:spPr bwMode="black">
          <a:xfrm>
            <a:off x="5543769" y="4211022"/>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grpSp>
        <p:nvGrpSpPr>
          <p:cNvPr id="22" name="Group 21"/>
          <p:cNvGrpSpPr/>
          <p:nvPr/>
        </p:nvGrpSpPr>
        <p:grpSpPr>
          <a:xfrm>
            <a:off x="3640146" y="3027743"/>
            <a:ext cx="392054" cy="392054"/>
            <a:chOff x="4179295" y="3183652"/>
            <a:chExt cx="392110" cy="392110"/>
          </a:xfrm>
          <a:solidFill>
            <a:schemeClr val="bg1"/>
          </a:solidFill>
        </p:grpSpPr>
        <p:sp>
          <p:nvSpPr>
            <p:cNvPr id="23"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noFill/>
            </a:ln>
          </p:spPr>
          <p:txBody>
            <a:bodyPr vert="horz" wrap="square" lIns="82294" tIns="41147" rIns="82294" bIns="41147" numCol="1" anchor="t" anchorCtr="0" compatLnSpc="1">
              <a:prstTxWarp prst="textNoShape">
                <a:avLst/>
              </a:prstTxWarp>
            </a:bodyPr>
            <a:lstStyle/>
            <a:p>
              <a:endParaRPr lang="en-US" sz="1599">
                <a:solidFill>
                  <a:srgbClr val="525051"/>
                </a:solidFill>
              </a:endParaRPr>
            </a:p>
          </p:txBody>
        </p:sp>
        <p:sp>
          <p:nvSpPr>
            <p:cNvPr id="24" name="Donut 23"/>
            <p:cNvSpPr>
              <a:spLocks noChangeAspect="1"/>
            </p:cNvSpPr>
            <p:nvPr/>
          </p:nvSpPr>
          <p:spPr bwMode="auto">
            <a:xfrm>
              <a:off x="4179295" y="3183652"/>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Freeform 14"/>
          <p:cNvSpPr>
            <a:spLocks noEditPoints="1"/>
          </p:cNvSpPr>
          <p:nvPr/>
        </p:nvSpPr>
        <p:spPr bwMode="black">
          <a:xfrm>
            <a:off x="6221295" y="4211022"/>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sz="2800">
              <a:solidFill>
                <a:srgbClr val="525051"/>
              </a:solidFill>
            </a:endParaRPr>
          </a:p>
        </p:txBody>
      </p:sp>
      <p:sp>
        <p:nvSpPr>
          <p:cNvPr id="27" name="Freeform 10"/>
          <p:cNvSpPr>
            <a:spLocks noEditPoints="1"/>
          </p:cNvSpPr>
          <p:nvPr/>
        </p:nvSpPr>
        <p:spPr bwMode="black">
          <a:xfrm>
            <a:off x="5904408" y="3779837"/>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sz="2800">
              <a:solidFill>
                <a:srgbClr val="525051"/>
              </a:solidFill>
            </a:endParaRPr>
          </a:p>
        </p:txBody>
      </p:sp>
    </p:spTree>
    <p:extLst>
      <p:ext uri="{BB962C8B-B14F-4D97-AF65-F5344CB8AC3E}">
        <p14:creationId xmlns:p14="http://schemas.microsoft.com/office/powerpoint/2010/main" val="10117618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914400"/>
            <a:ext cx="5810145"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smtClean="0">
                <a:solidFill>
                  <a:srgbClr val="FFC000"/>
                </a:solidFill>
                <a:latin typeface="+mj-lt"/>
              </a:rPr>
              <a:t>How to distribute?</a:t>
            </a:r>
            <a:endParaRPr lang="en-US" sz="4950" dirty="0">
              <a:solidFill>
                <a:srgbClr val="FFC000"/>
              </a:solidFill>
              <a:latin typeface="+mj-lt"/>
            </a:endParaRPr>
          </a:p>
        </p:txBody>
      </p:sp>
      <p:sp>
        <p:nvSpPr>
          <p:cNvPr id="2" name="Cube 1"/>
          <p:cNvSpPr/>
          <p:nvPr/>
        </p:nvSpPr>
        <p:spPr>
          <a:xfrm>
            <a:off x="1879279" y="1573770"/>
            <a:ext cx="3243704" cy="3188927"/>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Cube 1"/>
          <p:cNvSpPr/>
          <p:nvPr/>
        </p:nvSpPr>
        <p:spPr>
          <a:xfrm>
            <a:off x="5541024" y="1547589"/>
            <a:ext cx="3243704" cy="3188927"/>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46"/>
          <p:cNvSpPr>
            <a:spLocks noEditPoints="1"/>
          </p:cNvSpPr>
          <p:nvPr/>
        </p:nvSpPr>
        <p:spPr bwMode="black">
          <a:xfrm>
            <a:off x="2480038" y="3059757"/>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grpSp>
        <p:nvGrpSpPr>
          <p:cNvPr id="182" name="Group 181"/>
          <p:cNvGrpSpPr/>
          <p:nvPr/>
        </p:nvGrpSpPr>
        <p:grpSpPr>
          <a:xfrm>
            <a:off x="2808064" y="2555701"/>
            <a:ext cx="392054" cy="392054"/>
            <a:chOff x="4604545" y="1640238"/>
            <a:chExt cx="392110" cy="392110"/>
          </a:xfrm>
          <a:solidFill>
            <a:schemeClr val="bg1"/>
          </a:solidFill>
        </p:grpSpPr>
        <p:grpSp>
          <p:nvGrpSpPr>
            <p:cNvPr id="183" name="Group 36"/>
            <p:cNvGrpSpPr/>
            <p:nvPr/>
          </p:nvGrpSpPr>
          <p:grpSpPr bwMode="black">
            <a:xfrm>
              <a:off x="4673640" y="1736214"/>
              <a:ext cx="253920" cy="200159"/>
              <a:chOff x="3358790" y="376388"/>
              <a:chExt cx="1516063" cy="1195388"/>
            </a:xfrm>
            <a:grpFill/>
          </p:grpSpPr>
          <p:sp>
            <p:nvSpPr>
              <p:cNvPr id="185"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86"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87"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88"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89"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90"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grpSp>
        <p:sp>
          <p:nvSpPr>
            <p:cNvPr id="184" name="Donut 183"/>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2" name="Group 191"/>
          <p:cNvGrpSpPr/>
          <p:nvPr/>
        </p:nvGrpSpPr>
        <p:grpSpPr>
          <a:xfrm>
            <a:off x="2159992" y="2595695"/>
            <a:ext cx="392054" cy="392054"/>
            <a:chOff x="4179295" y="3183652"/>
            <a:chExt cx="392110" cy="392110"/>
          </a:xfrm>
          <a:solidFill>
            <a:schemeClr val="bg1"/>
          </a:solidFill>
        </p:grpSpPr>
        <p:sp>
          <p:nvSpPr>
            <p:cNvPr id="193"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noFill/>
            </a:ln>
          </p:spPr>
          <p:txBody>
            <a:bodyPr vert="horz" wrap="square" lIns="82294" tIns="41147" rIns="82294" bIns="41147" numCol="1" anchor="t" anchorCtr="0" compatLnSpc="1">
              <a:prstTxWarp prst="textNoShape">
                <a:avLst/>
              </a:prstTxWarp>
            </a:bodyPr>
            <a:lstStyle/>
            <a:p>
              <a:endParaRPr lang="en-US" sz="1599">
                <a:solidFill>
                  <a:srgbClr val="525051"/>
                </a:solidFill>
              </a:endParaRPr>
            </a:p>
          </p:txBody>
        </p:sp>
        <p:sp>
          <p:nvSpPr>
            <p:cNvPr id="194" name="Donut 193"/>
            <p:cNvSpPr>
              <a:spLocks noChangeAspect="1"/>
            </p:cNvSpPr>
            <p:nvPr/>
          </p:nvSpPr>
          <p:spPr bwMode="auto">
            <a:xfrm>
              <a:off x="4179295" y="3183652"/>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95" name="Freeform 14"/>
          <p:cNvSpPr>
            <a:spLocks noEditPoints="1"/>
          </p:cNvSpPr>
          <p:nvPr/>
        </p:nvSpPr>
        <p:spPr bwMode="black">
          <a:xfrm>
            <a:off x="5904408" y="3462823"/>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sz="2800">
              <a:solidFill>
                <a:srgbClr val="525051"/>
              </a:solidFill>
            </a:endParaRPr>
          </a:p>
        </p:txBody>
      </p:sp>
      <p:sp>
        <p:nvSpPr>
          <p:cNvPr id="196" name="Freeform 10"/>
          <p:cNvSpPr>
            <a:spLocks noEditPoints="1"/>
          </p:cNvSpPr>
          <p:nvPr/>
        </p:nvSpPr>
        <p:spPr bwMode="black">
          <a:xfrm>
            <a:off x="6408464" y="3494587"/>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sz="2800">
              <a:solidFill>
                <a:srgbClr val="525051"/>
              </a:solidFill>
            </a:endParaRPr>
          </a:p>
        </p:txBody>
      </p:sp>
      <p:grpSp>
        <p:nvGrpSpPr>
          <p:cNvPr id="197" name="Group 196"/>
          <p:cNvGrpSpPr/>
          <p:nvPr/>
        </p:nvGrpSpPr>
        <p:grpSpPr>
          <a:xfrm>
            <a:off x="3582009" y="4072307"/>
            <a:ext cx="392054" cy="392054"/>
            <a:chOff x="3233165" y="1874357"/>
            <a:chExt cx="392110" cy="392110"/>
          </a:xfrm>
          <a:solidFill>
            <a:schemeClr val="bg1"/>
          </a:solidFill>
        </p:grpSpPr>
        <p:sp>
          <p:nvSpPr>
            <p:cNvPr id="198"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1" tIns="41145" rIns="82291" bIns="41145"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99" name="Donut 198"/>
            <p:cNvSpPr>
              <a:spLocks noChangeAspect="1"/>
            </p:cNvSpPr>
            <p:nvPr/>
          </p:nvSpPr>
          <p:spPr bwMode="auto">
            <a:xfrm>
              <a:off x="3233165" y="1874357"/>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0" name="Freeform 22"/>
          <p:cNvSpPr>
            <a:spLocks noEditPoints="1"/>
          </p:cNvSpPr>
          <p:nvPr/>
        </p:nvSpPr>
        <p:spPr bwMode="black">
          <a:xfrm>
            <a:off x="3062444" y="3644520"/>
            <a:ext cx="393644" cy="395231"/>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201" name="Freeform 10"/>
          <p:cNvSpPr>
            <a:spLocks noEditPoints="1"/>
          </p:cNvSpPr>
          <p:nvPr/>
        </p:nvSpPr>
        <p:spPr bwMode="black">
          <a:xfrm>
            <a:off x="3600152" y="3439116"/>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202" name="Freeform 14"/>
          <p:cNvSpPr>
            <a:spLocks noEditPoints="1"/>
          </p:cNvSpPr>
          <p:nvPr/>
        </p:nvSpPr>
        <p:spPr bwMode="black">
          <a:xfrm>
            <a:off x="7500475" y="2673103"/>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sz="2800">
              <a:solidFill>
                <a:srgbClr val="525051"/>
              </a:solidFill>
            </a:endParaRPr>
          </a:p>
        </p:txBody>
      </p:sp>
      <p:grpSp>
        <p:nvGrpSpPr>
          <p:cNvPr id="203" name="Group 202"/>
          <p:cNvGrpSpPr/>
          <p:nvPr/>
        </p:nvGrpSpPr>
        <p:grpSpPr>
          <a:xfrm>
            <a:off x="7139427" y="3104533"/>
            <a:ext cx="392054" cy="392054"/>
            <a:chOff x="3233165" y="1874357"/>
            <a:chExt cx="392110" cy="392110"/>
          </a:xfrm>
          <a:solidFill>
            <a:schemeClr val="bg1"/>
          </a:solidFill>
        </p:grpSpPr>
        <p:sp>
          <p:nvSpPr>
            <p:cNvPr id="204"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1" tIns="41145" rIns="82291" bIns="41145"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05" name="Donut 204"/>
            <p:cNvSpPr>
              <a:spLocks noChangeAspect="1"/>
            </p:cNvSpPr>
            <p:nvPr/>
          </p:nvSpPr>
          <p:spPr bwMode="auto">
            <a:xfrm>
              <a:off x="3233165" y="1874357"/>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6" name="Freeform 22"/>
          <p:cNvSpPr>
            <a:spLocks noEditPoints="1"/>
          </p:cNvSpPr>
          <p:nvPr/>
        </p:nvSpPr>
        <p:spPr bwMode="black">
          <a:xfrm>
            <a:off x="6192440" y="4015950"/>
            <a:ext cx="393644" cy="395231"/>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207" name="Freeform 46"/>
          <p:cNvSpPr>
            <a:spLocks noEditPoints="1"/>
          </p:cNvSpPr>
          <p:nvPr/>
        </p:nvSpPr>
        <p:spPr bwMode="black">
          <a:xfrm>
            <a:off x="6942987" y="2602042"/>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Tree>
    <p:extLst>
      <p:ext uri="{BB962C8B-B14F-4D97-AF65-F5344CB8AC3E}">
        <p14:creationId xmlns:p14="http://schemas.microsoft.com/office/powerpoint/2010/main" val="3802742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914400"/>
            <a:ext cx="5810145"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err="1" smtClean="0">
                <a:solidFill>
                  <a:srgbClr val="FFC000"/>
                </a:solidFill>
                <a:latin typeface="+mj-lt"/>
              </a:rPr>
              <a:t>Akka</a:t>
            </a:r>
            <a:r>
              <a:rPr lang="en-US" sz="4950" dirty="0" smtClean="0">
                <a:solidFill>
                  <a:srgbClr val="FFC000"/>
                </a:solidFill>
                <a:latin typeface="+mj-lt"/>
              </a:rPr>
              <a:t> / </a:t>
            </a:r>
            <a:r>
              <a:rPr lang="en-US" sz="4950" dirty="0" err="1" smtClean="0">
                <a:solidFill>
                  <a:srgbClr val="FFC000"/>
                </a:solidFill>
                <a:latin typeface="+mj-lt"/>
              </a:rPr>
              <a:t>Erlang</a:t>
            </a:r>
            <a:endParaRPr lang="en-US" sz="4950" dirty="0">
              <a:solidFill>
                <a:srgbClr val="FFC000"/>
              </a:solidFill>
              <a:latin typeface="+mj-lt"/>
            </a:endParaRPr>
          </a:p>
        </p:txBody>
      </p:sp>
      <p:sp>
        <p:nvSpPr>
          <p:cNvPr id="2" name="Cube 1"/>
          <p:cNvSpPr/>
          <p:nvPr/>
        </p:nvSpPr>
        <p:spPr>
          <a:xfrm>
            <a:off x="7128544" y="4185540"/>
            <a:ext cx="2307600" cy="1826545"/>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Cube 1"/>
          <p:cNvSpPr/>
          <p:nvPr/>
        </p:nvSpPr>
        <p:spPr>
          <a:xfrm>
            <a:off x="7128544" y="2051646"/>
            <a:ext cx="2307600" cy="1800200"/>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46"/>
          <p:cNvSpPr>
            <a:spLocks noEditPoints="1"/>
          </p:cNvSpPr>
          <p:nvPr/>
        </p:nvSpPr>
        <p:spPr bwMode="black">
          <a:xfrm>
            <a:off x="7563936" y="4984654"/>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195" name="Freeform 14"/>
          <p:cNvSpPr>
            <a:spLocks noEditPoints="1"/>
          </p:cNvSpPr>
          <p:nvPr/>
        </p:nvSpPr>
        <p:spPr bwMode="black">
          <a:xfrm>
            <a:off x="7491928" y="2883725"/>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sz="2800">
              <a:solidFill>
                <a:srgbClr val="525051"/>
              </a:solidFill>
            </a:endParaRPr>
          </a:p>
        </p:txBody>
      </p:sp>
      <p:sp>
        <p:nvSpPr>
          <p:cNvPr id="4" name="TextBox 3"/>
          <p:cNvSpPr txBox="1"/>
          <p:nvPr/>
        </p:nvSpPr>
        <p:spPr>
          <a:xfrm>
            <a:off x="7491928" y="3851845"/>
            <a:ext cx="1109599"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10.0.0.1</a:t>
            </a:r>
          </a:p>
        </p:txBody>
      </p:sp>
      <p:sp>
        <p:nvSpPr>
          <p:cNvPr id="32" name="TextBox 31"/>
          <p:cNvSpPr txBox="1"/>
          <p:nvPr/>
        </p:nvSpPr>
        <p:spPr>
          <a:xfrm>
            <a:off x="7491928" y="6006825"/>
            <a:ext cx="1109599"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10.0.0.2</a:t>
            </a:r>
          </a:p>
        </p:txBody>
      </p:sp>
      <p:sp>
        <p:nvSpPr>
          <p:cNvPr id="5" name="TextBox 4"/>
          <p:cNvSpPr txBox="1"/>
          <p:nvPr/>
        </p:nvSpPr>
        <p:spPr>
          <a:xfrm>
            <a:off x="741274" y="2759485"/>
            <a:ext cx="5987537" cy="707886"/>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r>
              <a:rPr lang="en-US" sz="2000" dirty="0" err="1" smtClean="0">
                <a:solidFill>
                  <a:schemeClr val="accent6">
                    <a:lumMod val="60000"/>
                    <a:lumOff val="40000"/>
                  </a:schemeClr>
                </a:solidFill>
                <a:latin typeface="+mj-lt"/>
              </a:rPr>
              <a:t>var</a:t>
            </a:r>
            <a:r>
              <a:rPr lang="en-US" sz="2000" dirty="0" smtClean="0">
                <a:solidFill>
                  <a:schemeClr val="bg1"/>
                </a:solidFill>
                <a:latin typeface="+mj-lt"/>
              </a:rPr>
              <a:t> game = </a:t>
            </a:r>
            <a:r>
              <a:rPr lang="en-US" sz="2000" dirty="0" smtClean="0">
                <a:solidFill>
                  <a:schemeClr val="accent5">
                    <a:lumMod val="60000"/>
                    <a:lumOff val="40000"/>
                  </a:schemeClr>
                </a:solidFill>
                <a:latin typeface="+mj-lt"/>
              </a:rPr>
              <a:t>activate</a:t>
            </a:r>
            <a:r>
              <a:rPr lang="en-US" sz="2000" dirty="0" smtClean="0">
                <a:solidFill>
                  <a:schemeClr val="bg1"/>
                </a:solidFill>
                <a:latin typeface="+mj-lt"/>
              </a:rPr>
              <a:t>(</a:t>
            </a:r>
            <a:r>
              <a:rPr lang="en-US" sz="2000" dirty="0" smtClean="0">
                <a:solidFill>
                  <a:schemeClr val="accent3">
                    <a:lumMod val="60000"/>
                    <a:lumOff val="40000"/>
                  </a:schemeClr>
                </a:solidFill>
                <a:latin typeface="+mj-lt"/>
              </a:rPr>
              <a:t>“game”</a:t>
            </a:r>
            <a:r>
              <a:rPr lang="en-US" sz="2000" dirty="0" smtClean="0">
                <a:solidFill>
                  <a:schemeClr val="bg1"/>
                </a:solidFill>
                <a:latin typeface="+mj-lt"/>
              </a:rPr>
              <a:t>, </a:t>
            </a:r>
            <a:r>
              <a:rPr lang="en-US" sz="2000" dirty="0" smtClean="0">
                <a:solidFill>
                  <a:schemeClr val="accent3">
                    <a:lumMod val="60000"/>
                    <a:lumOff val="40000"/>
                  </a:schemeClr>
                </a:solidFill>
                <a:latin typeface="+mj-lt"/>
              </a:rPr>
              <a:t>“</a:t>
            </a:r>
            <a:r>
              <a:rPr lang="en-US" sz="2000" dirty="0" err="1" smtClean="0">
                <a:solidFill>
                  <a:schemeClr val="accent3">
                    <a:lumMod val="60000"/>
                    <a:lumOff val="40000"/>
                  </a:schemeClr>
                </a:solidFill>
                <a:latin typeface="+mj-lt"/>
              </a:rPr>
              <a:t>tcp</a:t>
            </a:r>
            <a:r>
              <a:rPr lang="en-US" sz="2000" dirty="0" smtClean="0">
                <a:solidFill>
                  <a:schemeClr val="accent3">
                    <a:lumMod val="60000"/>
                    <a:lumOff val="40000"/>
                  </a:schemeClr>
                </a:solidFill>
                <a:latin typeface="+mj-lt"/>
              </a:rPr>
              <a:t>://10.0.0.1”</a:t>
            </a:r>
            <a:r>
              <a:rPr lang="en-US" sz="2000" dirty="0" smtClean="0">
                <a:solidFill>
                  <a:schemeClr val="bg1"/>
                </a:solidFill>
                <a:latin typeface="+mj-lt"/>
              </a:rPr>
              <a:t>)</a:t>
            </a:r>
          </a:p>
          <a:p>
            <a:r>
              <a:rPr lang="en-US" sz="2000" dirty="0" err="1" smtClean="0">
                <a:solidFill>
                  <a:schemeClr val="bg1"/>
                </a:solidFill>
                <a:latin typeface="+mj-lt"/>
              </a:rPr>
              <a:t>game.</a:t>
            </a:r>
            <a:r>
              <a:rPr lang="en-US" sz="2000" dirty="0" err="1" smtClean="0">
                <a:solidFill>
                  <a:schemeClr val="accent5">
                    <a:lumMod val="60000"/>
                    <a:lumOff val="40000"/>
                  </a:schemeClr>
                </a:solidFill>
                <a:latin typeface="+mj-lt"/>
              </a:rPr>
              <a:t>invoke</a:t>
            </a:r>
            <a:r>
              <a:rPr lang="en-US" sz="2000" dirty="0" smtClean="0">
                <a:solidFill>
                  <a:schemeClr val="bg1"/>
                </a:solidFill>
                <a:latin typeface="+mj-lt"/>
              </a:rPr>
              <a:t>(</a:t>
            </a:r>
            <a:r>
              <a:rPr lang="en-US" sz="2000" dirty="0" smtClean="0">
                <a:solidFill>
                  <a:schemeClr val="accent3">
                    <a:lumMod val="60000"/>
                    <a:lumOff val="40000"/>
                  </a:schemeClr>
                </a:solidFill>
                <a:latin typeface="+mj-lt"/>
              </a:rPr>
              <a:t>“foo()”</a:t>
            </a:r>
            <a:r>
              <a:rPr lang="en-US" sz="2000" dirty="0" smtClean="0">
                <a:solidFill>
                  <a:schemeClr val="bg1"/>
                </a:solidFill>
                <a:latin typeface="+mj-lt"/>
              </a:rPr>
              <a:t>) </a:t>
            </a:r>
          </a:p>
        </p:txBody>
      </p:sp>
      <p:sp>
        <p:nvSpPr>
          <p:cNvPr id="34" name="TextBox 33"/>
          <p:cNvSpPr txBox="1"/>
          <p:nvPr/>
        </p:nvSpPr>
        <p:spPr>
          <a:xfrm>
            <a:off x="741274" y="4800143"/>
            <a:ext cx="5474576" cy="707886"/>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r>
              <a:rPr lang="en-US" sz="2000" dirty="0" err="1" smtClean="0">
                <a:solidFill>
                  <a:schemeClr val="accent6">
                    <a:lumMod val="60000"/>
                    <a:lumOff val="40000"/>
                  </a:schemeClr>
                </a:solidFill>
                <a:latin typeface="+mj-lt"/>
              </a:rPr>
              <a:t>var</a:t>
            </a:r>
            <a:r>
              <a:rPr lang="en-US" sz="2000" dirty="0" smtClean="0">
                <a:solidFill>
                  <a:schemeClr val="accent6">
                    <a:lumMod val="60000"/>
                    <a:lumOff val="40000"/>
                  </a:schemeClr>
                </a:solidFill>
                <a:latin typeface="+mj-lt"/>
              </a:rPr>
              <a:t> </a:t>
            </a:r>
            <a:r>
              <a:rPr lang="en-US" sz="2000" dirty="0" smtClean="0">
                <a:solidFill>
                  <a:schemeClr val="bg1"/>
                </a:solidFill>
                <a:latin typeface="+mj-lt"/>
              </a:rPr>
              <a:t>user = </a:t>
            </a:r>
            <a:r>
              <a:rPr lang="en-US" sz="2000" dirty="0" smtClean="0">
                <a:solidFill>
                  <a:schemeClr val="accent5">
                    <a:lumMod val="60000"/>
                    <a:lumOff val="40000"/>
                  </a:schemeClr>
                </a:solidFill>
                <a:latin typeface="+mj-lt"/>
              </a:rPr>
              <a:t>activate</a:t>
            </a:r>
            <a:r>
              <a:rPr lang="en-US" sz="2000" dirty="0" smtClean="0">
                <a:solidFill>
                  <a:schemeClr val="bg1"/>
                </a:solidFill>
                <a:latin typeface="+mj-lt"/>
              </a:rPr>
              <a:t>(</a:t>
            </a:r>
            <a:r>
              <a:rPr lang="en-US" sz="2000" dirty="0" smtClean="0">
                <a:solidFill>
                  <a:schemeClr val="accent3">
                    <a:lumMod val="60000"/>
                    <a:lumOff val="40000"/>
                  </a:schemeClr>
                </a:solidFill>
                <a:latin typeface="+mj-lt"/>
              </a:rPr>
              <a:t>“user”</a:t>
            </a:r>
            <a:r>
              <a:rPr lang="en-US" sz="2000" dirty="0" smtClean="0">
                <a:solidFill>
                  <a:schemeClr val="bg1"/>
                </a:solidFill>
                <a:latin typeface="+mj-lt"/>
              </a:rPr>
              <a:t>, </a:t>
            </a:r>
            <a:r>
              <a:rPr lang="en-US" sz="2000" dirty="0" smtClean="0">
                <a:solidFill>
                  <a:schemeClr val="accent3">
                    <a:lumMod val="60000"/>
                    <a:lumOff val="40000"/>
                  </a:schemeClr>
                </a:solidFill>
                <a:latin typeface="+mj-lt"/>
              </a:rPr>
              <a:t>“</a:t>
            </a:r>
            <a:r>
              <a:rPr lang="en-US" sz="2000" dirty="0" err="1" smtClean="0">
                <a:solidFill>
                  <a:schemeClr val="accent3">
                    <a:lumMod val="60000"/>
                    <a:lumOff val="40000"/>
                  </a:schemeClr>
                </a:solidFill>
                <a:latin typeface="+mj-lt"/>
              </a:rPr>
              <a:t>tcp</a:t>
            </a:r>
            <a:r>
              <a:rPr lang="en-US" sz="2000" dirty="0" smtClean="0">
                <a:solidFill>
                  <a:schemeClr val="accent3">
                    <a:lumMod val="60000"/>
                    <a:lumOff val="40000"/>
                  </a:schemeClr>
                </a:solidFill>
                <a:latin typeface="+mj-lt"/>
              </a:rPr>
              <a:t>://10.0.0.2”</a:t>
            </a:r>
            <a:r>
              <a:rPr lang="en-US" sz="2000" dirty="0" smtClean="0">
                <a:solidFill>
                  <a:schemeClr val="bg1"/>
                </a:solidFill>
                <a:latin typeface="+mj-lt"/>
              </a:rPr>
              <a:t>)</a:t>
            </a:r>
          </a:p>
          <a:p>
            <a:r>
              <a:rPr lang="en-US" sz="2000" dirty="0" err="1" smtClean="0">
                <a:solidFill>
                  <a:schemeClr val="bg1"/>
                </a:solidFill>
                <a:latin typeface="+mj-lt"/>
              </a:rPr>
              <a:t>user.</a:t>
            </a:r>
            <a:r>
              <a:rPr lang="en-US" sz="2000" dirty="0" err="1" smtClean="0">
                <a:solidFill>
                  <a:schemeClr val="accent5">
                    <a:lumMod val="60000"/>
                    <a:lumOff val="40000"/>
                  </a:schemeClr>
                </a:solidFill>
                <a:latin typeface="+mj-lt"/>
              </a:rPr>
              <a:t>invoke</a:t>
            </a:r>
            <a:r>
              <a:rPr lang="en-US" sz="2000" dirty="0" smtClean="0">
                <a:solidFill>
                  <a:schemeClr val="bg1"/>
                </a:solidFill>
                <a:latin typeface="+mj-lt"/>
              </a:rPr>
              <a:t>(</a:t>
            </a:r>
            <a:r>
              <a:rPr lang="en-US" sz="2000" dirty="0" smtClean="0">
                <a:solidFill>
                  <a:schemeClr val="accent3">
                    <a:lumMod val="60000"/>
                    <a:lumOff val="40000"/>
                  </a:schemeClr>
                </a:solidFill>
                <a:latin typeface="+mj-lt"/>
              </a:rPr>
              <a:t>“bar()”</a:t>
            </a:r>
            <a:r>
              <a:rPr lang="en-US" sz="2000" dirty="0" smtClean="0">
                <a:solidFill>
                  <a:schemeClr val="bg1"/>
                </a:solidFill>
                <a:latin typeface="+mj-lt"/>
              </a:rPr>
              <a:t>) </a:t>
            </a:r>
          </a:p>
        </p:txBody>
      </p:sp>
    </p:spTree>
    <p:extLst>
      <p:ext uri="{BB962C8B-B14F-4D97-AF65-F5344CB8AC3E}">
        <p14:creationId xmlns:p14="http://schemas.microsoft.com/office/powerpoint/2010/main" val="2895082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74000" sy="74000" flip="none" algn="ctr"/>
        </a:blipFill>
        <a:effectLst/>
      </p:bgPr>
    </p:bg>
    <p:spTree>
      <p:nvGrpSpPr>
        <p:cNvPr id="1" name=""/>
        <p:cNvGrpSpPr/>
        <p:nvPr/>
      </p:nvGrpSpPr>
      <p:grpSpPr>
        <a:xfrm>
          <a:off x="0" y="0"/>
          <a:ext cx="0" cy="0"/>
          <a:chOff x="0" y="0"/>
          <a:chExt cx="0" cy="0"/>
        </a:xfrm>
      </p:grpSpPr>
      <p:sp>
        <p:nvSpPr>
          <p:cNvPr id="11" name="Text Placeholder 2"/>
          <p:cNvSpPr txBox="1">
            <a:spLocks/>
          </p:cNvSpPr>
          <p:nvPr/>
        </p:nvSpPr>
        <p:spPr>
          <a:xfrm>
            <a:off x="229975" y="7049183"/>
            <a:ext cx="1080120" cy="403061"/>
          </a:xfrm>
          <a:prstGeom prst="rect">
            <a:avLst/>
          </a:prstGeom>
          <a:solidFill>
            <a:schemeClr val="bg1">
              <a:alpha val="50000"/>
            </a:schemeClr>
          </a:solidFill>
        </p:spPr>
        <p:txBody>
          <a:bodyPr vert="horz" wrap="square" lIns="80672" tIns="50420" rIns="80672" bIns="50420" rtlCol="0">
            <a:spAutoFit/>
          </a:bodyPr>
          <a:lstStyle>
            <a:lvl1pPr marL="252100" marR="0" indent="-252100" algn="l" defTabSz="685752"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504" marR="0" indent="-177404"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34"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56300"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24367"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88581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94"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70"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4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None/>
            </a:pPr>
            <a:r>
              <a:rPr lang="en-AU" sz="2175" dirty="0"/>
              <a:t>HALO4</a:t>
            </a:r>
          </a:p>
        </p:txBody>
      </p:sp>
      <p:grpSp>
        <p:nvGrpSpPr>
          <p:cNvPr id="8" name="Group 7"/>
          <p:cNvGrpSpPr/>
          <p:nvPr/>
        </p:nvGrpSpPr>
        <p:grpSpPr>
          <a:xfrm>
            <a:off x="8165122" y="6732165"/>
            <a:ext cx="1755193" cy="720079"/>
            <a:chOff x="4464248" y="5147989"/>
            <a:chExt cx="2808312" cy="1152128"/>
          </a:xfrm>
        </p:grpSpPr>
        <p:sp>
          <p:nvSpPr>
            <p:cNvPr id="9" name="Rectangle 8"/>
            <p:cNvSpPr/>
            <p:nvPr/>
          </p:nvSpPr>
          <p:spPr>
            <a:xfrm>
              <a:off x="4464248" y="5147989"/>
              <a:ext cx="2808312" cy="1152128"/>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2" name="Group 11"/>
            <p:cNvGrpSpPr/>
            <p:nvPr/>
          </p:nvGrpSpPr>
          <p:grpSpPr>
            <a:xfrm>
              <a:off x="4608264" y="5292005"/>
              <a:ext cx="2556561" cy="957237"/>
              <a:chOff x="3420660" y="3148548"/>
              <a:chExt cx="2556561" cy="957237"/>
            </a:xfrm>
          </p:grpSpPr>
          <p:pic>
            <p:nvPicPr>
              <p:cNvPr id="13" name="Picture 12"/>
              <p:cNvPicPr>
                <a:picLocks noChangeAspect="1"/>
              </p:cNvPicPr>
              <p:nvPr/>
            </p:nvPicPr>
            <p:blipFill>
              <a:blip r:embed="rId4" cstate="print">
                <a:duotone>
                  <a:schemeClr val="accent6">
                    <a:shade val="45000"/>
                    <a:satMod val="135000"/>
                  </a:schemeClr>
                  <a:prstClr val="white"/>
                </a:duotone>
                <a:lum bright="-23000"/>
                <a:extLst>
                  <a:ext uri="{28A0092B-C50C-407E-A947-70E740481C1C}">
                    <a14:useLocalDpi xmlns:a14="http://schemas.microsoft.com/office/drawing/2010/main" val="0"/>
                  </a:ext>
                </a:extLst>
              </a:blip>
              <a:stretch>
                <a:fillRect/>
              </a:stretch>
            </p:blipFill>
            <p:spPr>
              <a:xfrm>
                <a:off x="3420660" y="3239780"/>
                <a:ext cx="784620" cy="711581"/>
              </a:xfrm>
              <a:prstGeom prst="rect">
                <a:avLst/>
              </a:prstGeom>
            </p:spPr>
          </p:pic>
          <p:sp>
            <p:nvSpPr>
              <p:cNvPr id="14" name="TextBox 13"/>
              <p:cNvSpPr txBox="1"/>
              <p:nvPr/>
            </p:nvSpPr>
            <p:spPr>
              <a:xfrm>
                <a:off x="4152827" y="3465608"/>
                <a:ext cx="1813834" cy="640177"/>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a:latin typeface="+mj-lt"/>
                  </a:rPr>
                  <a:t>Orleans</a:t>
                </a:r>
              </a:p>
            </p:txBody>
          </p:sp>
          <p:sp>
            <p:nvSpPr>
              <p:cNvPr id="15" name="TextBox 14"/>
              <p:cNvSpPr txBox="1"/>
              <p:nvPr/>
            </p:nvSpPr>
            <p:spPr>
              <a:xfrm>
                <a:off x="4219814" y="3148548"/>
                <a:ext cx="1757407" cy="443199"/>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1200" dirty="0">
                    <a:latin typeface="+mj-lt"/>
                  </a:rPr>
                  <a:t>p</a:t>
                </a:r>
                <a:r>
                  <a:rPr lang="en-US" sz="1200" dirty="0" smtClean="0">
                    <a:latin typeface="+mj-lt"/>
                  </a:rPr>
                  <a:t>owered by</a:t>
                </a:r>
                <a:endParaRPr lang="en-US" sz="1200" dirty="0">
                  <a:latin typeface="+mj-lt"/>
                </a:endParaRPr>
              </a:p>
            </p:txBody>
          </p:sp>
        </p:grpSp>
      </p:grpSp>
      <p:sp>
        <p:nvSpPr>
          <p:cNvPr id="16" name="Text Placeholder 2"/>
          <p:cNvSpPr txBox="1">
            <a:spLocks/>
          </p:cNvSpPr>
          <p:nvPr/>
        </p:nvSpPr>
        <p:spPr>
          <a:xfrm>
            <a:off x="229975" y="323453"/>
            <a:ext cx="3192712" cy="1139417"/>
          </a:xfrm>
          <a:prstGeom prst="rect">
            <a:avLst/>
          </a:prstGeom>
          <a:solidFill>
            <a:schemeClr val="bg1">
              <a:alpha val="50000"/>
            </a:schemeClr>
          </a:solidFill>
        </p:spPr>
        <p:txBody>
          <a:bodyPr vert="horz" wrap="square" lIns="80672" tIns="50420" rIns="80672" bIns="50420" rtlCol="0">
            <a:spAutoFit/>
          </a:bodyPr>
          <a:lstStyle>
            <a:lvl1pPr marL="252100" marR="0" indent="-252100" algn="l" defTabSz="685752"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504" marR="0" indent="-177404"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34"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56300"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24367"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88581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94"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70"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4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None/>
            </a:pPr>
            <a:r>
              <a:rPr lang="en-AU" sz="2175" dirty="0"/>
              <a:t>11+ million players</a:t>
            </a:r>
          </a:p>
          <a:p>
            <a:pPr marL="0" indent="0" algn="ctr">
              <a:buNone/>
            </a:pPr>
            <a:r>
              <a:rPr lang="en-AU" sz="2175" dirty="0"/>
              <a:t>1.5 billion games</a:t>
            </a:r>
          </a:p>
          <a:p>
            <a:pPr marL="0" indent="0" algn="ctr">
              <a:buNone/>
            </a:pPr>
            <a:r>
              <a:rPr lang="en-AU" sz="2175" dirty="0"/>
              <a:t>270 million hours</a:t>
            </a:r>
          </a:p>
        </p:txBody>
      </p:sp>
    </p:spTree>
    <p:extLst>
      <p:ext uri="{BB962C8B-B14F-4D97-AF65-F5344CB8AC3E}">
        <p14:creationId xmlns:p14="http://schemas.microsoft.com/office/powerpoint/2010/main" val="3632639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6" name="Group 25"/>
          <p:cNvGrpSpPr/>
          <p:nvPr/>
        </p:nvGrpSpPr>
        <p:grpSpPr>
          <a:xfrm>
            <a:off x="1632524" y="3774395"/>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Routing Problems</a:t>
            </a:r>
            <a:endParaRPr lang="en-US" sz="4950" dirty="0">
              <a:solidFill>
                <a:srgbClr val="FFC000"/>
              </a:solidFill>
              <a:latin typeface="+mj-lt"/>
            </a:endParaRPr>
          </a:p>
        </p:txBody>
      </p:sp>
      <p:sp>
        <p:nvSpPr>
          <p:cNvPr id="25" name="Down Arrow 24"/>
          <p:cNvSpPr/>
          <p:nvPr/>
        </p:nvSpPr>
        <p:spPr>
          <a:xfrm rot="16200000">
            <a:off x="3382356" y="3682524"/>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Cube 1"/>
          <p:cNvSpPr/>
          <p:nvPr/>
        </p:nvSpPr>
        <p:spPr>
          <a:xfrm>
            <a:off x="6201324" y="4886254"/>
            <a:ext cx="1585222" cy="1236660"/>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46"/>
          <p:cNvSpPr>
            <a:spLocks noEditPoints="1"/>
          </p:cNvSpPr>
          <p:nvPr/>
        </p:nvSpPr>
        <p:spPr bwMode="black">
          <a:xfrm>
            <a:off x="6545087" y="5347103"/>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66" name="TextBox 65"/>
          <p:cNvSpPr txBox="1"/>
          <p:nvPr/>
        </p:nvSpPr>
        <p:spPr>
          <a:xfrm>
            <a:off x="4637425" y="2518720"/>
            <a:ext cx="1109599"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10.0.0.1</a:t>
            </a:r>
          </a:p>
        </p:txBody>
      </p:sp>
      <p:sp>
        <p:nvSpPr>
          <p:cNvPr id="67" name="TextBox 66"/>
          <p:cNvSpPr txBox="1"/>
          <p:nvPr/>
        </p:nvSpPr>
        <p:spPr>
          <a:xfrm>
            <a:off x="4565906" y="5304529"/>
            <a:ext cx="1109599"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10.0.0.2</a:t>
            </a:r>
          </a:p>
        </p:txBody>
      </p:sp>
      <p:sp>
        <p:nvSpPr>
          <p:cNvPr id="68" name="TextBox 67"/>
          <p:cNvSpPr txBox="1"/>
          <p:nvPr/>
        </p:nvSpPr>
        <p:spPr>
          <a:xfrm>
            <a:off x="6341092" y="1735416"/>
            <a:ext cx="1109599"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10.0.0.5</a:t>
            </a:r>
          </a:p>
        </p:txBody>
      </p:sp>
      <p:sp>
        <p:nvSpPr>
          <p:cNvPr id="72" name="TextBox 71"/>
          <p:cNvSpPr txBox="1"/>
          <p:nvPr/>
        </p:nvSpPr>
        <p:spPr>
          <a:xfrm>
            <a:off x="6264448" y="6228109"/>
            <a:ext cx="1109599"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10.0.0.8</a:t>
            </a:r>
          </a:p>
        </p:txBody>
      </p:sp>
      <p:sp>
        <p:nvSpPr>
          <p:cNvPr id="75" name="Cube 1"/>
          <p:cNvSpPr/>
          <p:nvPr/>
        </p:nvSpPr>
        <p:spPr>
          <a:xfrm>
            <a:off x="4518059" y="3961710"/>
            <a:ext cx="1585222" cy="1236660"/>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1"/>
          <p:cNvSpPr/>
          <p:nvPr/>
        </p:nvSpPr>
        <p:spPr>
          <a:xfrm>
            <a:off x="6103281" y="1973937"/>
            <a:ext cx="1585222" cy="1236660"/>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1"/>
          <p:cNvSpPr/>
          <p:nvPr/>
        </p:nvSpPr>
        <p:spPr>
          <a:xfrm>
            <a:off x="4544181" y="2719186"/>
            <a:ext cx="1585222" cy="1236660"/>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1"/>
          <p:cNvSpPr/>
          <p:nvPr/>
        </p:nvSpPr>
        <p:spPr>
          <a:xfrm>
            <a:off x="6201324" y="3468071"/>
            <a:ext cx="1585222" cy="1236660"/>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p:cNvSpPr/>
          <p:nvPr/>
        </p:nvSpPr>
        <p:spPr>
          <a:xfrm rot="17784283">
            <a:off x="5723892" y="4475095"/>
            <a:ext cx="294895" cy="1365652"/>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331673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6" name="Group 25"/>
          <p:cNvGrpSpPr/>
          <p:nvPr/>
        </p:nvGrpSpPr>
        <p:grpSpPr>
          <a:xfrm>
            <a:off x="1632524" y="3774395"/>
            <a:ext cx="792088" cy="128443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Routing Problems</a:t>
            </a:r>
            <a:endParaRPr lang="en-US" sz="4950" dirty="0">
              <a:solidFill>
                <a:srgbClr val="FFC000"/>
              </a:solidFill>
              <a:latin typeface="+mj-lt"/>
            </a:endParaRPr>
          </a:p>
        </p:txBody>
      </p:sp>
      <p:sp>
        <p:nvSpPr>
          <p:cNvPr id="25" name="Down Arrow 24"/>
          <p:cNvSpPr/>
          <p:nvPr/>
        </p:nvSpPr>
        <p:spPr>
          <a:xfrm rot="16200000">
            <a:off x="3382356" y="3682524"/>
            <a:ext cx="275862" cy="1744035"/>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Cube 1"/>
          <p:cNvSpPr/>
          <p:nvPr/>
        </p:nvSpPr>
        <p:spPr>
          <a:xfrm>
            <a:off x="6201324" y="4886254"/>
            <a:ext cx="1585222" cy="1236660"/>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46"/>
          <p:cNvSpPr>
            <a:spLocks noEditPoints="1"/>
          </p:cNvSpPr>
          <p:nvPr/>
        </p:nvSpPr>
        <p:spPr bwMode="black">
          <a:xfrm>
            <a:off x="6545087" y="5347103"/>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66" name="TextBox 65"/>
          <p:cNvSpPr txBox="1"/>
          <p:nvPr/>
        </p:nvSpPr>
        <p:spPr>
          <a:xfrm>
            <a:off x="4637425" y="2518720"/>
            <a:ext cx="1109599"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10.0.0.1</a:t>
            </a:r>
          </a:p>
        </p:txBody>
      </p:sp>
      <p:sp>
        <p:nvSpPr>
          <p:cNvPr id="67" name="TextBox 66"/>
          <p:cNvSpPr txBox="1"/>
          <p:nvPr/>
        </p:nvSpPr>
        <p:spPr>
          <a:xfrm>
            <a:off x="4565906" y="5304529"/>
            <a:ext cx="1109599"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10.0.0.2</a:t>
            </a:r>
          </a:p>
        </p:txBody>
      </p:sp>
      <p:sp>
        <p:nvSpPr>
          <p:cNvPr id="68" name="TextBox 67"/>
          <p:cNvSpPr txBox="1"/>
          <p:nvPr/>
        </p:nvSpPr>
        <p:spPr>
          <a:xfrm>
            <a:off x="6341092" y="1735416"/>
            <a:ext cx="1109599"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10.0.0.5</a:t>
            </a:r>
          </a:p>
        </p:txBody>
      </p:sp>
      <p:sp>
        <p:nvSpPr>
          <p:cNvPr id="72" name="TextBox 71"/>
          <p:cNvSpPr txBox="1"/>
          <p:nvPr/>
        </p:nvSpPr>
        <p:spPr>
          <a:xfrm>
            <a:off x="6264448" y="6228109"/>
            <a:ext cx="1109599"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10.0.0.8</a:t>
            </a:r>
          </a:p>
        </p:txBody>
      </p:sp>
      <p:sp>
        <p:nvSpPr>
          <p:cNvPr id="75" name="Cube 1"/>
          <p:cNvSpPr/>
          <p:nvPr/>
        </p:nvSpPr>
        <p:spPr>
          <a:xfrm>
            <a:off x="4518059" y="3961710"/>
            <a:ext cx="1585222" cy="1236660"/>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1"/>
          <p:cNvSpPr/>
          <p:nvPr/>
        </p:nvSpPr>
        <p:spPr>
          <a:xfrm>
            <a:off x="6103281" y="1973937"/>
            <a:ext cx="1585222" cy="1236660"/>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1"/>
          <p:cNvSpPr/>
          <p:nvPr/>
        </p:nvSpPr>
        <p:spPr>
          <a:xfrm>
            <a:off x="4544181" y="2719186"/>
            <a:ext cx="1585222" cy="1236660"/>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1"/>
          <p:cNvSpPr/>
          <p:nvPr/>
        </p:nvSpPr>
        <p:spPr>
          <a:xfrm>
            <a:off x="6201324" y="3468071"/>
            <a:ext cx="1585222" cy="1236660"/>
          </a:xfrm>
          <a:custGeom>
            <a:avLst/>
            <a:gdLst>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3610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896544 w 4896544"/>
              <a:gd name="connsiteY9" fmla="*/ 0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896544 w 4896544"/>
              <a:gd name="connsiteY3" fmla="*/ 2808312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255413 w 4896544"/>
              <a:gd name="connsiteY3" fmla="*/ 3459954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936104 w 4896544"/>
              <a:gd name="connsiteY1" fmla="*/ 0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60820 w 4896544"/>
              <a:gd name="connsiteY3" fmla="*/ 3607099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168849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 name="connsiteX0" fmla="*/ 0 w 4896544"/>
              <a:gd name="connsiteY0" fmla="*/ 936104 h 3744416"/>
              <a:gd name="connsiteX1" fmla="*/ 3960440 w 4896544"/>
              <a:gd name="connsiteY1" fmla="*/ 936104 h 3744416"/>
              <a:gd name="connsiteX2" fmla="*/ 3960440 w 4896544"/>
              <a:gd name="connsiteY2" fmla="*/ 3744416 h 3744416"/>
              <a:gd name="connsiteX3" fmla="*/ 0 w 4896544"/>
              <a:gd name="connsiteY3" fmla="*/ 3744416 h 3744416"/>
              <a:gd name="connsiteX4" fmla="*/ 0 w 4896544"/>
              <a:gd name="connsiteY4" fmla="*/ 936104 h 3744416"/>
              <a:gd name="connsiteX0" fmla="*/ 3960440 w 4896544"/>
              <a:gd name="connsiteY0" fmla="*/ 936104 h 3744416"/>
              <a:gd name="connsiteX1" fmla="*/ 4896544 w 4896544"/>
              <a:gd name="connsiteY1" fmla="*/ 0 h 3744416"/>
              <a:gd name="connsiteX2" fmla="*/ 4896544 w 4896544"/>
              <a:gd name="connsiteY2" fmla="*/ 2808312 h 3744416"/>
              <a:gd name="connsiteX3" fmla="*/ 3960440 w 4896544"/>
              <a:gd name="connsiteY3" fmla="*/ 3744416 h 3744416"/>
              <a:gd name="connsiteX4" fmla="*/ 3960440 w 4896544"/>
              <a:gd name="connsiteY4" fmla="*/ 936104 h 3744416"/>
              <a:gd name="connsiteX0" fmla="*/ 0 w 4896544"/>
              <a:gd name="connsiteY0" fmla="*/ 936104 h 3744416"/>
              <a:gd name="connsiteX1" fmla="*/ 936104 w 4896544"/>
              <a:gd name="connsiteY1" fmla="*/ 0 h 3744416"/>
              <a:gd name="connsiteX2" fmla="*/ 4896544 w 4896544"/>
              <a:gd name="connsiteY2" fmla="*/ 0 h 3744416"/>
              <a:gd name="connsiteX3" fmla="*/ 3960440 w 4896544"/>
              <a:gd name="connsiteY3" fmla="*/ 936104 h 3744416"/>
              <a:gd name="connsiteX4" fmla="*/ 0 w 4896544"/>
              <a:gd name="connsiteY4" fmla="*/ 936104 h 3744416"/>
              <a:gd name="connsiteX0" fmla="*/ 0 w 4896544"/>
              <a:gd name="connsiteY0" fmla="*/ 936104 h 3744416"/>
              <a:gd name="connsiteX1" fmla="*/ 229837 w 4896544"/>
              <a:gd name="connsiteY1" fmla="*/ 746234 h 3744416"/>
              <a:gd name="connsiteX2" fmla="*/ 4160820 w 4896544"/>
              <a:gd name="connsiteY2" fmla="*/ 756745 h 3744416"/>
              <a:gd name="connsiteX3" fmla="*/ 4140491 w 4896544"/>
              <a:gd name="connsiteY3" fmla="*/ 3554547 h 3744416"/>
              <a:gd name="connsiteX4" fmla="*/ 3960440 w 4896544"/>
              <a:gd name="connsiteY4" fmla="*/ 3744416 h 3744416"/>
              <a:gd name="connsiteX5" fmla="*/ 0 w 4896544"/>
              <a:gd name="connsiteY5" fmla="*/ 3744416 h 3744416"/>
              <a:gd name="connsiteX6" fmla="*/ 0 w 4896544"/>
              <a:gd name="connsiteY6" fmla="*/ 936104 h 3744416"/>
              <a:gd name="connsiteX7" fmla="*/ 0 w 4896544"/>
              <a:gd name="connsiteY7" fmla="*/ 925594 h 3744416"/>
              <a:gd name="connsiteX8" fmla="*/ 3960440 w 4896544"/>
              <a:gd name="connsiteY8" fmla="*/ 936104 h 3744416"/>
              <a:gd name="connsiteX9" fmla="*/ 4160820 w 4896544"/>
              <a:gd name="connsiteY9" fmla="*/ 756745 h 3744416"/>
              <a:gd name="connsiteX10" fmla="*/ 3960440 w 4896544"/>
              <a:gd name="connsiteY10" fmla="*/ 936104 h 3744416"/>
              <a:gd name="connsiteX11" fmla="*/ 3960440 w 4896544"/>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6544" h="3744416" stroke="0" extrusionOk="0">
                <a:moveTo>
                  <a:pt x="0" y="936104"/>
                </a:moveTo>
                <a:lnTo>
                  <a:pt x="3960440" y="936104"/>
                </a:lnTo>
                <a:lnTo>
                  <a:pt x="3960440" y="3744416"/>
                </a:lnTo>
                <a:lnTo>
                  <a:pt x="0" y="3744416"/>
                </a:lnTo>
                <a:lnTo>
                  <a:pt x="0" y="936104"/>
                </a:lnTo>
                <a:close/>
              </a:path>
              <a:path w="4896544" h="3744416" fill="darkenLess" stroke="0" extrusionOk="0">
                <a:moveTo>
                  <a:pt x="3960440" y="936104"/>
                </a:moveTo>
                <a:lnTo>
                  <a:pt x="4896544" y="0"/>
                </a:lnTo>
                <a:lnTo>
                  <a:pt x="4896544" y="2808312"/>
                </a:lnTo>
                <a:lnTo>
                  <a:pt x="3960440" y="3744416"/>
                </a:lnTo>
                <a:lnTo>
                  <a:pt x="3960440" y="936104"/>
                </a:lnTo>
                <a:close/>
              </a:path>
              <a:path w="4896544" h="3744416" fill="lightenLess" stroke="0" extrusionOk="0">
                <a:moveTo>
                  <a:pt x="0" y="936104"/>
                </a:moveTo>
                <a:lnTo>
                  <a:pt x="936104" y="0"/>
                </a:lnTo>
                <a:lnTo>
                  <a:pt x="4896544" y="0"/>
                </a:lnTo>
                <a:lnTo>
                  <a:pt x="3960440" y="936104"/>
                </a:lnTo>
                <a:lnTo>
                  <a:pt x="0" y="936104"/>
                </a:lnTo>
                <a:close/>
              </a:path>
              <a:path w="4896544" h="3744416" fill="none" extrusionOk="0">
                <a:moveTo>
                  <a:pt x="0" y="936104"/>
                </a:moveTo>
                <a:lnTo>
                  <a:pt x="229837" y="746234"/>
                </a:lnTo>
                <a:lnTo>
                  <a:pt x="4160820" y="756745"/>
                </a:lnTo>
                <a:lnTo>
                  <a:pt x="4140491" y="3554547"/>
                </a:lnTo>
                <a:lnTo>
                  <a:pt x="3960440" y="3744416"/>
                </a:lnTo>
                <a:lnTo>
                  <a:pt x="0" y="3744416"/>
                </a:lnTo>
                <a:lnTo>
                  <a:pt x="0" y="936104"/>
                </a:lnTo>
                <a:close/>
                <a:moveTo>
                  <a:pt x="0" y="925594"/>
                </a:moveTo>
                <a:lnTo>
                  <a:pt x="3960440" y="936104"/>
                </a:lnTo>
                <a:lnTo>
                  <a:pt x="4160820" y="756745"/>
                </a:lnTo>
                <a:moveTo>
                  <a:pt x="3960440" y="936104"/>
                </a:moveTo>
                <a:lnTo>
                  <a:pt x="3960440" y="37444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p:cNvSpPr/>
          <p:nvPr/>
        </p:nvSpPr>
        <p:spPr>
          <a:xfrm rot="17784283">
            <a:off x="5723892" y="4475095"/>
            <a:ext cx="294895" cy="1365652"/>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018596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Routing Problems</a:t>
            </a:r>
            <a:endParaRPr lang="en-US" sz="4950" dirty="0">
              <a:solidFill>
                <a:srgbClr val="FFC000"/>
              </a:solidFill>
              <a:latin typeface="+mj-lt"/>
            </a:endParaRPr>
          </a:p>
        </p:txBody>
      </p:sp>
      <p:sp>
        <p:nvSpPr>
          <p:cNvPr id="19" name="Rectangle 18"/>
          <p:cNvSpPr/>
          <p:nvPr/>
        </p:nvSpPr>
        <p:spPr>
          <a:xfrm>
            <a:off x="575816" y="2339677"/>
            <a:ext cx="3632726" cy="523220"/>
          </a:xfrm>
          <a:prstGeom prst="rect">
            <a:avLst/>
          </a:prstGeom>
        </p:spPr>
        <p:txBody>
          <a:bodyPr wrap="none">
            <a:spAutoFit/>
          </a:bodyPr>
          <a:lstStyle/>
          <a:p>
            <a:pPr algn="ctr"/>
            <a:r>
              <a:rPr lang="en-US" sz="2800" dirty="0" smtClean="0">
                <a:solidFill>
                  <a:srgbClr val="FFFF00"/>
                </a:solidFill>
                <a:latin typeface="+mj-lt"/>
              </a:rPr>
              <a:t>Cluster Membership</a:t>
            </a:r>
            <a:endParaRPr lang="en-US" sz="2800" dirty="0">
              <a:solidFill>
                <a:srgbClr val="FFFF00"/>
              </a:solidFill>
              <a:latin typeface="+mj-lt"/>
            </a:endParaRPr>
          </a:p>
        </p:txBody>
      </p:sp>
    </p:spTree>
    <p:extLst>
      <p:ext uri="{BB962C8B-B14F-4D97-AF65-F5344CB8AC3E}">
        <p14:creationId xmlns:p14="http://schemas.microsoft.com/office/powerpoint/2010/main" val="41223540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Routing Problems</a:t>
            </a:r>
            <a:endParaRPr lang="en-US" sz="4950" dirty="0">
              <a:solidFill>
                <a:srgbClr val="FFC000"/>
              </a:solidFill>
              <a:latin typeface="+mj-lt"/>
            </a:endParaRPr>
          </a:p>
        </p:txBody>
      </p:sp>
      <p:sp>
        <p:nvSpPr>
          <p:cNvPr id="19" name="Rectangle 18"/>
          <p:cNvSpPr/>
          <p:nvPr/>
        </p:nvSpPr>
        <p:spPr>
          <a:xfrm>
            <a:off x="575816" y="2339677"/>
            <a:ext cx="3632726" cy="523220"/>
          </a:xfrm>
          <a:prstGeom prst="rect">
            <a:avLst/>
          </a:prstGeom>
        </p:spPr>
        <p:txBody>
          <a:bodyPr wrap="none">
            <a:spAutoFit/>
          </a:bodyPr>
          <a:lstStyle/>
          <a:p>
            <a:pPr algn="ctr"/>
            <a:r>
              <a:rPr lang="en-US" sz="2800" dirty="0" smtClean="0">
                <a:solidFill>
                  <a:srgbClr val="FFFF00"/>
                </a:solidFill>
                <a:latin typeface="+mj-lt"/>
              </a:rPr>
              <a:t>Cluster Membership</a:t>
            </a:r>
            <a:endParaRPr lang="en-US" sz="2800" dirty="0">
              <a:solidFill>
                <a:srgbClr val="FFFF00"/>
              </a:solidFill>
              <a:latin typeface="+mj-lt"/>
            </a:endParaRPr>
          </a:p>
        </p:txBody>
      </p:sp>
      <p:sp>
        <p:nvSpPr>
          <p:cNvPr id="4" name="Rectangle 3"/>
          <p:cNvSpPr/>
          <p:nvPr/>
        </p:nvSpPr>
        <p:spPr>
          <a:xfrm>
            <a:off x="5583390" y="2339677"/>
            <a:ext cx="3842720" cy="523220"/>
          </a:xfrm>
          <a:prstGeom prst="rect">
            <a:avLst/>
          </a:prstGeom>
        </p:spPr>
        <p:txBody>
          <a:bodyPr wrap="none">
            <a:spAutoFit/>
          </a:bodyPr>
          <a:lstStyle/>
          <a:p>
            <a:pPr algn="ctr"/>
            <a:r>
              <a:rPr lang="en-US" sz="2800" dirty="0" smtClean="0">
                <a:solidFill>
                  <a:srgbClr val="F47D1F"/>
                </a:solidFill>
                <a:latin typeface="+mj-lt"/>
              </a:rPr>
              <a:t>Workload Distribution</a:t>
            </a:r>
            <a:endParaRPr lang="en-US" sz="2800" dirty="0">
              <a:solidFill>
                <a:srgbClr val="F47D1F"/>
              </a:solidFill>
              <a:latin typeface="+mj-lt"/>
            </a:endParaRPr>
          </a:p>
        </p:txBody>
      </p:sp>
    </p:spTree>
    <p:extLst>
      <p:ext uri="{BB962C8B-B14F-4D97-AF65-F5344CB8AC3E}">
        <p14:creationId xmlns:p14="http://schemas.microsoft.com/office/powerpoint/2010/main" val="16840929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Routing Problems</a:t>
            </a:r>
            <a:endParaRPr lang="en-US" sz="4950" dirty="0">
              <a:solidFill>
                <a:srgbClr val="FFC000"/>
              </a:solidFill>
              <a:latin typeface="+mj-lt"/>
            </a:endParaRPr>
          </a:p>
        </p:txBody>
      </p:sp>
      <p:sp>
        <p:nvSpPr>
          <p:cNvPr id="19" name="Rectangle 18"/>
          <p:cNvSpPr/>
          <p:nvPr/>
        </p:nvSpPr>
        <p:spPr>
          <a:xfrm>
            <a:off x="575816" y="2339677"/>
            <a:ext cx="3632726" cy="523220"/>
          </a:xfrm>
          <a:prstGeom prst="rect">
            <a:avLst/>
          </a:prstGeom>
        </p:spPr>
        <p:txBody>
          <a:bodyPr wrap="none">
            <a:spAutoFit/>
          </a:bodyPr>
          <a:lstStyle/>
          <a:p>
            <a:pPr algn="ctr"/>
            <a:r>
              <a:rPr lang="en-US" sz="2800" dirty="0" smtClean="0">
                <a:solidFill>
                  <a:srgbClr val="FFFF00"/>
                </a:solidFill>
                <a:latin typeface="+mj-lt"/>
              </a:rPr>
              <a:t>Cluster Membership</a:t>
            </a:r>
            <a:endParaRPr lang="en-US" sz="2800" dirty="0">
              <a:solidFill>
                <a:srgbClr val="FFFF00"/>
              </a:solidFill>
              <a:latin typeface="+mj-lt"/>
            </a:endParaRPr>
          </a:p>
        </p:txBody>
      </p:sp>
      <p:sp>
        <p:nvSpPr>
          <p:cNvPr id="4" name="Rectangle 3"/>
          <p:cNvSpPr/>
          <p:nvPr/>
        </p:nvSpPr>
        <p:spPr>
          <a:xfrm>
            <a:off x="5583390" y="2339677"/>
            <a:ext cx="3842720" cy="523220"/>
          </a:xfrm>
          <a:prstGeom prst="rect">
            <a:avLst/>
          </a:prstGeom>
        </p:spPr>
        <p:txBody>
          <a:bodyPr wrap="none">
            <a:spAutoFit/>
          </a:bodyPr>
          <a:lstStyle/>
          <a:p>
            <a:pPr algn="ctr"/>
            <a:r>
              <a:rPr lang="en-US" sz="2800" dirty="0" smtClean="0">
                <a:solidFill>
                  <a:srgbClr val="F47D1F"/>
                </a:solidFill>
                <a:latin typeface="+mj-lt"/>
              </a:rPr>
              <a:t>Workload Distribution</a:t>
            </a:r>
            <a:endParaRPr lang="en-US" sz="2800" dirty="0">
              <a:solidFill>
                <a:srgbClr val="F47D1F"/>
              </a:solidFill>
              <a:latin typeface="+mj-lt"/>
            </a:endParaRPr>
          </a:p>
        </p:txBody>
      </p:sp>
      <p:sp>
        <p:nvSpPr>
          <p:cNvPr id="5" name="Rectangle 4"/>
          <p:cNvSpPr/>
          <p:nvPr/>
        </p:nvSpPr>
        <p:spPr>
          <a:xfrm>
            <a:off x="1905511" y="3203773"/>
            <a:ext cx="1435008" cy="646331"/>
          </a:xfrm>
          <a:prstGeom prst="rect">
            <a:avLst/>
          </a:prstGeom>
        </p:spPr>
        <p:txBody>
          <a:bodyPr wrap="none">
            <a:spAutoFit/>
          </a:bodyPr>
          <a:lstStyle/>
          <a:p>
            <a:pPr algn="ctr"/>
            <a:r>
              <a:rPr lang="en-US" sz="3600" dirty="0" smtClean="0">
                <a:solidFill>
                  <a:srgbClr val="92D050"/>
                </a:solidFill>
                <a:latin typeface="+mj-lt"/>
              </a:rPr>
              <a:t>Static</a:t>
            </a:r>
            <a:endParaRPr lang="en-US" sz="3600" dirty="0">
              <a:solidFill>
                <a:srgbClr val="92D050"/>
              </a:solidFill>
              <a:latin typeface="+mj-lt"/>
            </a:endParaRPr>
          </a:p>
        </p:txBody>
      </p:sp>
    </p:spTree>
    <p:extLst>
      <p:ext uri="{BB962C8B-B14F-4D97-AF65-F5344CB8AC3E}">
        <p14:creationId xmlns:p14="http://schemas.microsoft.com/office/powerpoint/2010/main" val="6875688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Routing Problems</a:t>
            </a:r>
            <a:endParaRPr lang="en-US" sz="4950" dirty="0">
              <a:solidFill>
                <a:srgbClr val="FFC000"/>
              </a:solidFill>
              <a:latin typeface="+mj-lt"/>
            </a:endParaRPr>
          </a:p>
        </p:txBody>
      </p:sp>
      <p:sp>
        <p:nvSpPr>
          <p:cNvPr id="19" name="Rectangle 18"/>
          <p:cNvSpPr/>
          <p:nvPr/>
        </p:nvSpPr>
        <p:spPr>
          <a:xfrm>
            <a:off x="575816" y="2339677"/>
            <a:ext cx="3632726" cy="523220"/>
          </a:xfrm>
          <a:prstGeom prst="rect">
            <a:avLst/>
          </a:prstGeom>
        </p:spPr>
        <p:txBody>
          <a:bodyPr wrap="none">
            <a:spAutoFit/>
          </a:bodyPr>
          <a:lstStyle/>
          <a:p>
            <a:pPr algn="ctr"/>
            <a:r>
              <a:rPr lang="en-US" sz="2800" dirty="0" smtClean="0">
                <a:solidFill>
                  <a:srgbClr val="FFFF00"/>
                </a:solidFill>
                <a:latin typeface="+mj-lt"/>
              </a:rPr>
              <a:t>Cluster Membership</a:t>
            </a:r>
            <a:endParaRPr lang="en-US" sz="2800" dirty="0">
              <a:solidFill>
                <a:srgbClr val="FFFF00"/>
              </a:solidFill>
              <a:latin typeface="+mj-lt"/>
            </a:endParaRPr>
          </a:p>
        </p:txBody>
      </p:sp>
      <p:sp>
        <p:nvSpPr>
          <p:cNvPr id="4" name="Rectangle 3"/>
          <p:cNvSpPr/>
          <p:nvPr/>
        </p:nvSpPr>
        <p:spPr>
          <a:xfrm>
            <a:off x="5583390" y="2339677"/>
            <a:ext cx="3842720" cy="523220"/>
          </a:xfrm>
          <a:prstGeom prst="rect">
            <a:avLst/>
          </a:prstGeom>
        </p:spPr>
        <p:txBody>
          <a:bodyPr wrap="none">
            <a:spAutoFit/>
          </a:bodyPr>
          <a:lstStyle/>
          <a:p>
            <a:pPr algn="ctr"/>
            <a:r>
              <a:rPr lang="en-US" sz="2800" dirty="0" smtClean="0">
                <a:solidFill>
                  <a:srgbClr val="F47D1F"/>
                </a:solidFill>
                <a:latin typeface="+mj-lt"/>
              </a:rPr>
              <a:t>Workload Distribution</a:t>
            </a:r>
            <a:endParaRPr lang="en-US" sz="2800" dirty="0">
              <a:solidFill>
                <a:srgbClr val="F47D1F"/>
              </a:solidFill>
              <a:latin typeface="+mj-lt"/>
            </a:endParaRPr>
          </a:p>
        </p:txBody>
      </p:sp>
      <p:sp>
        <p:nvSpPr>
          <p:cNvPr id="5" name="Rectangle 4"/>
          <p:cNvSpPr/>
          <p:nvPr/>
        </p:nvSpPr>
        <p:spPr>
          <a:xfrm>
            <a:off x="1905511" y="3203773"/>
            <a:ext cx="1435008" cy="646331"/>
          </a:xfrm>
          <a:prstGeom prst="rect">
            <a:avLst/>
          </a:prstGeom>
        </p:spPr>
        <p:txBody>
          <a:bodyPr wrap="none">
            <a:spAutoFit/>
          </a:bodyPr>
          <a:lstStyle/>
          <a:p>
            <a:pPr algn="ctr"/>
            <a:r>
              <a:rPr lang="en-US" sz="3600" dirty="0" smtClean="0">
                <a:solidFill>
                  <a:srgbClr val="92D050"/>
                </a:solidFill>
                <a:latin typeface="+mj-lt"/>
              </a:rPr>
              <a:t>Static</a:t>
            </a:r>
            <a:endParaRPr lang="en-US" sz="3600" dirty="0">
              <a:solidFill>
                <a:srgbClr val="92D050"/>
              </a:solidFill>
              <a:latin typeface="+mj-lt"/>
            </a:endParaRPr>
          </a:p>
        </p:txBody>
      </p:sp>
      <p:sp>
        <p:nvSpPr>
          <p:cNvPr id="6" name="Rectangle 5"/>
          <p:cNvSpPr/>
          <p:nvPr/>
        </p:nvSpPr>
        <p:spPr>
          <a:xfrm>
            <a:off x="575816" y="4067869"/>
            <a:ext cx="2420856" cy="707886"/>
          </a:xfrm>
          <a:prstGeom prst="rect">
            <a:avLst/>
          </a:prstGeom>
        </p:spPr>
        <p:txBody>
          <a:bodyPr wrap="none">
            <a:spAutoFit/>
          </a:bodyPr>
          <a:lstStyle/>
          <a:p>
            <a:pPr algn="ctr"/>
            <a:r>
              <a:rPr lang="en-US" sz="4000" dirty="0" smtClean="0">
                <a:solidFill>
                  <a:schemeClr val="bg1">
                    <a:lumMod val="75000"/>
                  </a:schemeClr>
                </a:solidFill>
                <a:latin typeface="+mj-lt"/>
              </a:rPr>
              <a:t>Dynamic</a:t>
            </a:r>
            <a:endParaRPr lang="en-US" sz="4000" dirty="0">
              <a:solidFill>
                <a:schemeClr val="bg1">
                  <a:lumMod val="75000"/>
                </a:schemeClr>
              </a:solidFill>
              <a:latin typeface="+mj-lt"/>
            </a:endParaRPr>
          </a:p>
        </p:txBody>
      </p:sp>
    </p:spTree>
    <p:extLst>
      <p:ext uri="{BB962C8B-B14F-4D97-AF65-F5344CB8AC3E}">
        <p14:creationId xmlns:p14="http://schemas.microsoft.com/office/powerpoint/2010/main" val="24989692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Routing Problems</a:t>
            </a:r>
            <a:endParaRPr lang="en-US" sz="4950" dirty="0">
              <a:solidFill>
                <a:srgbClr val="FFC000"/>
              </a:solidFill>
              <a:latin typeface="+mj-lt"/>
            </a:endParaRPr>
          </a:p>
        </p:txBody>
      </p:sp>
      <p:sp>
        <p:nvSpPr>
          <p:cNvPr id="19" name="Rectangle 18"/>
          <p:cNvSpPr/>
          <p:nvPr/>
        </p:nvSpPr>
        <p:spPr>
          <a:xfrm>
            <a:off x="575816" y="2339677"/>
            <a:ext cx="3632726" cy="523220"/>
          </a:xfrm>
          <a:prstGeom prst="rect">
            <a:avLst/>
          </a:prstGeom>
        </p:spPr>
        <p:txBody>
          <a:bodyPr wrap="none">
            <a:spAutoFit/>
          </a:bodyPr>
          <a:lstStyle/>
          <a:p>
            <a:pPr algn="ctr"/>
            <a:r>
              <a:rPr lang="en-US" sz="2800" dirty="0" smtClean="0">
                <a:solidFill>
                  <a:srgbClr val="FFFF00"/>
                </a:solidFill>
                <a:latin typeface="+mj-lt"/>
              </a:rPr>
              <a:t>Cluster Membership</a:t>
            </a:r>
            <a:endParaRPr lang="en-US" sz="2800" dirty="0">
              <a:solidFill>
                <a:srgbClr val="FFFF00"/>
              </a:solidFill>
              <a:latin typeface="+mj-lt"/>
            </a:endParaRPr>
          </a:p>
        </p:txBody>
      </p:sp>
      <p:sp>
        <p:nvSpPr>
          <p:cNvPr id="4" name="Rectangle 3"/>
          <p:cNvSpPr/>
          <p:nvPr/>
        </p:nvSpPr>
        <p:spPr>
          <a:xfrm>
            <a:off x="5583390" y="2339677"/>
            <a:ext cx="3842720" cy="523220"/>
          </a:xfrm>
          <a:prstGeom prst="rect">
            <a:avLst/>
          </a:prstGeom>
        </p:spPr>
        <p:txBody>
          <a:bodyPr wrap="none">
            <a:spAutoFit/>
          </a:bodyPr>
          <a:lstStyle/>
          <a:p>
            <a:pPr algn="ctr"/>
            <a:r>
              <a:rPr lang="en-US" sz="2800" dirty="0" smtClean="0">
                <a:solidFill>
                  <a:srgbClr val="F47D1F"/>
                </a:solidFill>
                <a:latin typeface="+mj-lt"/>
              </a:rPr>
              <a:t>Workload Distribution</a:t>
            </a:r>
            <a:endParaRPr lang="en-US" sz="2800" dirty="0">
              <a:solidFill>
                <a:srgbClr val="F47D1F"/>
              </a:solidFill>
              <a:latin typeface="+mj-lt"/>
            </a:endParaRPr>
          </a:p>
        </p:txBody>
      </p:sp>
      <p:sp>
        <p:nvSpPr>
          <p:cNvPr id="5" name="Rectangle 4"/>
          <p:cNvSpPr/>
          <p:nvPr/>
        </p:nvSpPr>
        <p:spPr>
          <a:xfrm>
            <a:off x="1905511" y="3203773"/>
            <a:ext cx="1435008" cy="646331"/>
          </a:xfrm>
          <a:prstGeom prst="rect">
            <a:avLst/>
          </a:prstGeom>
        </p:spPr>
        <p:txBody>
          <a:bodyPr wrap="none">
            <a:spAutoFit/>
          </a:bodyPr>
          <a:lstStyle/>
          <a:p>
            <a:pPr algn="ctr"/>
            <a:r>
              <a:rPr lang="en-US" sz="3600" dirty="0" smtClean="0">
                <a:solidFill>
                  <a:srgbClr val="92D050"/>
                </a:solidFill>
                <a:latin typeface="+mj-lt"/>
              </a:rPr>
              <a:t>Static</a:t>
            </a:r>
            <a:endParaRPr lang="en-US" sz="3600" dirty="0">
              <a:solidFill>
                <a:srgbClr val="92D050"/>
              </a:solidFill>
              <a:latin typeface="+mj-lt"/>
            </a:endParaRPr>
          </a:p>
        </p:txBody>
      </p:sp>
      <p:sp>
        <p:nvSpPr>
          <p:cNvPr id="6" name="Rectangle 5"/>
          <p:cNvSpPr/>
          <p:nvPr/>
        </p:nvSpPr>
        <p:spPr>
          <a:xfrm>
            <a:off x="575816" y="4067869"/>
            <a:ext cx="2420856" cy="707886"/>
          </a:xfrm>
          <a:prstGeom prst="rect">
            <a:avLst/>
          </a:prstGeom>
        </p:spPr>
        <p:txBody>
          <a:bodyPr wrap="none">
            <a:spAutoFit/>
          </a:bodyPr>
          <a:lstStyle/>
          <a:p>
            <a:pPr algn="ctr"/>
            <a:r>
              <a:rPr lang="en-US" sz="4000" dirty="0" smtClean="0">
                <a:solidFill>
                  <a:schemeClr val="bg1">
                    <a:lumMod val="75000"/>
                  </a:schemeClr>
                </a:solidFill>
                <a:latin typeface="+mj-lt"/>
              </a:rPr>
              <a:t>Dynamic</a:t>
            </a:r>
            <a:endParaRPr lang="en-US" sz="4000" dirty="0">
              <a:solidFill>
                <a:schemeClr val="bg1">
                  <a:lumMod val="75000"/>
                </a:schemeClr>
              </a:solidFill>
              <a:latin typeface="+mj-lt"/>
            </a:endParaRPr>
          </a:p>
        </p:txBody>
      </p:sp>
      <p:sp>
        <p:nvSpPr>
          <p:cNvPr id="7" name="Rectangle 6"/>
          <p:cNvSpPr/>
          <p:nvPr/>
        </p:nvSpPr>
        <p:spPr>
          <a:xfrm>
            <a:off x="4379536" y="3744703"/>
            <a:ext cx="5046574" cy="646331"/>
          </a:xfrm>
          <a:prstGeom prst="rect">
            <a:avLst/>
          </a:prstGeom>
        </p:spPr>
        <p:txBody>
          <a:bodyPr wrap="none">
            <a:spAutoFit/>
          </a:bodyPr>
          <a:lstStyle/>
          <a:p>
            <a:pPr algn="ctr"/>
            <a:r>
              <a:rPr lang="en-US" sz="3600" dirty="0" smtClean="0">
                <a:solidFill>
                  <a:schemeClr val="accent2">
                    <a:lumMod val="60000"/>
                    <a:lumOff val="40000"/>
                  </a:schemeClr>
                </a:solidFill>
                <a:latin typeface="+mj-lt"/>
              </a:rPr>
              <a:t>Distributed Consensus</a:t>
            </a:r>
            <a:endParaRPr lang="en-US" sz="3600" dirty="0">
              <a:solidFill>
                <a:schemeClr val="accent2">
                  <a:lumMod val="60000"/>
                  <a:lumOff val="40000"/>
                </a:schemeClr>
              </a:solidFill>
              <a:latin typeface="+mj-lt"/>
            </a:endParaRPr>
          </a:p>
        </p:txBody>
      </p:sp>
    </p:spTree>
    <p:extLst>
      <p:ext uri="{BB962C8B-B14F-4D97-AF65-F5344CB8AC3E}">
        <p14:creationId xmlns:p14="http://schemas.microsoft.com/office/powerpoint/2010/main" val="30958108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Routing Problems</a:t>
            </a:r>
            <a:endParaRPr lang="en-US" sz="4950" dirty="0">
              <a:solidFill>
                <a:srgbClr val="FFC000"/>
              </a:solidFill>
              <a:latin typeface="+mj-lt"/>
            </a:endParaRPr>
          </a:p>
        </p:txBody>
      </p:sp>
      <p:sp>
        <p:nvSpPr>
          <p:cNvPr id="19" name="Rectangle 18"/>
          <p:cNvSpPr/>
          <p:nvPr/>
        </p:nvSpPr>
        <p:spPr>
          <a:xfrm>
            <a:off x="575816" y="2339677"/>
            <a:ext cx="3632726" cy="523220"/>
          </a:xfrm>
          <a:prstGeom prst="rect">
            <a:avLst/>
          </a:prstGeom>
        </p:spPr>
        <p:txBody>
          <a:bodyPr wrap="none">
            <a:spAutoFit/>
          </a:bodyPr>
          <a:lstStyle/>
          <a:p>
            <a:pPr algn="ctr"/>
            <a:r>
              <a:rPr lang="en-US" sz="2800" dirty="0" smtClean="0">
                <a:solidFill>
                  <a:srgbClr val="FFFF00"/>
                </a:solidFill>
                <a:latin typeface="+mj-lt"/>
              </a:rPr>
              <a:t>Cluster Membership</a:t>
            </a:r>
            <a:endParaRPr lang="en-US" sz="2800" dirty="0">
              <a:solidFill>
                <a:srgbClr val="FFFF00"/>
              </a:solidFill>
              <a:latin typeface="+mj-lt"/>
            </a:endParaRPr>
          </a:p>
        </p:txBody>
      </p:sp>
      <p:sp>
        <p:nvSpPr>
          <p:cNvPr id="4" name="Rectangle 3"/>
          <p:cNvSpPr/>
          <p:nvPr/>
        </p:nvSpPr>
        <p:spPr>
          <a:xfrm>
            <a:off x="5583390" y="2339677"/>
            <a:ext cx="3842720" cy="523220"/>
          </a:xfrm>
          <a:prstGeom prst="rect">
            <a:avLst/>
          </a:prstGeom>
        </p:spPr>
        <p:txBody>
          <a:bodyPr wrap="none">
            <a:spAutoFit/>
          </a:bodyPr>
          <a:lstStyle/>
          <a:p>
            <a:pPr algn="ctr"/>
            <a:r>
              <a:rPr lang="en-US" sz="2800" dirty="0" smtClean="0">
                <a:solidFill>
                  <a:srgbClr val="F47D1F"/>
                </a:solidFill>
                <a:latin typeface="+mj-lt"/>
              </a:rPr>
              <a:t>Workload Distribution</a:t>
            </a:r>
            <a:endParaRPr lang="en-US" sz="2800" dirty="0">
              <a:solidFill>
                <a:srgbClr val="F47D1F"/>
              </a:solidFill>
              <a:latin typeface="+mj-lt"/>
            </a:endParaRPr>
          </a:p>
        </p:txBody>
      </p:sp>
      <p:sp>
        <p:nvSpPr>
          <p:cNvPr id="5" name="Rectangle 4"/>
          <p:cNvSpPr/>
          <p:nvPr/>
        </p:nvSpPr>
        <p:spPr>
          <a:xfrm>
            <a:off x="1905511" y="3203773"/>
            <a:ext cx="1435008" cy="646331"/>
          </a:xfrm>
          <a:prstGeom prst="rect">
            <a:avLst/>
          </a:prstGeom>
        </p:spPr>
        <p:txBody>
          <a:bodyPr wrap="none">
            <a:spAutoFit/>
          </a:bodyPr>
          <a:lstStyle/>
          <a:p>
            <a:pPr algn="ctr"/>
            <a:r>
              <a:rPr lang="en-US" sz="3600" dirty="0" smtClean="0">
                <a:solidFill>
                  <a:srgbClr val="92D050"/>
                </a:solidFill>
                <a:latin typeface="+mj-lt"/>
              </a:rPr>
              <a:t>Static</a:t>
            </a:r>
            <a:endParaRPr lang="en-US" sz="3600" dirty="0">
              <a:solidFill>
                <a:srgbClr val="92D050"/>
              </a:solidFill>
              <a:latin typeface="+mj-lt"/>
            </a:endParaRPr>
          </a:p>
        </p:txBody>
      </p:sp>
      <p:sp>
        <p:nvSpPr>
          <p:cNvPr id="6" name="Rectangle 5"/>
          <p:cNvSpPr/>
          <p:nvPr/>
        </p:nvSpPr>
        <p:spPr>
          <a:xfrm>
            <a:off x="575816" y="4067869"/>
            <a:ext cx="2420856" cy="707886"/>
          </a:xfrm>
          <a:prstGeom prst="rect">
            <a:avLst/>
          </a:prstGeom>
        </p:spPr>
        <p:txBody>
          <a:bodyPr wrap="none">
            <a:spAutoFit/>
          </a:bodyPr>
          <a:lstStyle/>
          <a:p>
            <a:pPr algn="ctr"/>
            <a:r>
              <a:rPr lang="en-US" sz="4000" dirty="0" smtClean="0">
                <a:solidFill>
                  <a:schemeClr val="bg1">
                    <a:lumMod val="75000"/>
                  </a:schemeClr>
                </a:solidFill>
                <a:latin typeface="+mj-lt"/>
              </a:rPr>
              <a:t>Dynamic</a:t>
            </a:r>
            <a:endParaRPr lang="en-US" sz="4000" dirty="0">
              <a:solidFill>
                <a:schemeClr val="bg1">
                  <a:lumMod val="75000"/>
                </a:schemeClr>
              </a:solidFill>
              <a:latin typeface="+mj-lt"/>
            </a:endParaRPr>
          </a:p>
        </p:txBody>
      </p:sp>
      <p:sp>
        <p:nvSpPr>
          <p:cNvPr id="7" name="Rectangle 6"/>
          <p:cNvSpPr/>
          <p:nvPr/>
        </p:nvSpPr>
        <p:spPr>
          <a:xfrm>
            <a:off x="4379536" y="3744703"/>
            <a:ext cx="5046574" cy="646331"/>
          </a:xfrm>
          <a:prstGeom prst="rect">
            <a:avLst/>
          </a:prstGeom>
        </p:spPr>
        <p:txBody>
          <a:bodyPr wrap="none">
            <a:spAutoFit/>
          </a:bodyPr>
          <a:lstStyle/>
          <a:p>
            <a:pPr algn="ctr"/>
            <a:r>
              <a:rPr lang="en-US" sz="3600" dirty="0" smtClean="0">
                <a:solidFill>
                  <a:schemeClr val="accent2">
                    <a:lumMod val="60000"/>
                    <a:lumOff val="40000"/>
                  </a:schemeClr>
                </a:solidFill>
                <a:latin typeface="+mj-lt"/>
              </a:rPr>
              <a:t>Distributed Consensus</a:t>
            </a:r>
            <a:endParaRPr lang="en-US" sz="3600" dirty="0">
              <a:solidFill>
                <a:schemeClr val="accent2">
                  <a:lumMod val="60000"/>
                  <a:lumOff val="40000"/>
                </a:schemeClr>
              </a:solidFill>
              <a:latin typeface="+mj-lt"/>
            </a:endParaRPr>
          </a:p>
        </p:txBody>
      </p:sp>
      <p:sp>
        <p:nvSpPr>
          <p:cNvPr id="8" name="Rectangle 7"/>
          <p:cNvSpPr/>
          <p:nvPr/>
        </p:nvSpPr>
        <p:spPr>
          <a:xfrm>
            <a:off x="6264448" y="4980452"/>
            <a:ext cx="1909497" cy="584775"/>
          </a:xfrm>
          <a:prstGeom prst="rect">
            <a:avLst/>
          </a:prstGeom>
        </p:spPr>
        <p:txBody>
          <a:bodyPr wrap="none">
            <a:spAutoFit/>
          </a:bodyPr>
          <a:lstStyle/>
          <a:p>
            <a:pPr algn="ctr"/>
            <a:r>
              <a:rPr lang="en-US" sz="3200" dirty="0" smtClean="0">
                <a:solidFill>
                  <a:schemeClr val="tx2">
                    <a:lumMod val="20000"/>
                    <a:lumOff val="80000"/>
                  </a:schemeClr>
                </a:solidFill>
                <a:latin typeface="+mj-lt"/>
              </a:rPr>
              <a:t>Timeouts</a:t>
            </a:r>
            <a:endParaRPr lang="en-US" sz="3200" dirty="0">
              <a:solidFill>
                <a:schemeClr val="tx2">
                  <a:lumMod val="20000"/>
                  <a:lumOff val="80000"/>
                </a:schemeClr>
              </a:solidFill>
              <a:latin typeface="+mj-lt"/>
            </a:endParaRPr>
          </a:p>
        </p:txBody>
      </p:sp>
    </p:spTree>
    <p:extLst>
      <p:ext uri="{BB962C8B-B14F-4D97-AF65-F5344CB8AC3E}">
        <p14:creationId xmlns:p14="http://schemas.microsoft.com/office/powerpoint/2010/main" val="4517642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Routing Problems</a:t>
            </a:r>
            <a:endParaRPr lang="en-US" sz="4950" dirty="0">
              <a:solidFill>
                <a:srgbClr val="FFC000"/>
              </a:solidFill>
              <a:latin typeface="+mj-lt"/>
            </a:endParaRPr>
          </a:p>
        </p:txBody>
      </p:sp>
      <p:sp>
        <p:nvSpPr>
          <p:cNvPr id="19" name="Rectangle 18"/>
          <p:cNvSpPr/>
          <p:nvPr/>
        </p:nvSpPr>
        <p:spPr>
          <a:xfrm>
            <a:off x="575816" y="2339677"/>
            <a:ext cx="3632726" cy="523220"/>
          </a:xfrm>
          <a:prstGeom prst="rect">
            <a:avLst/>
          </a:prstGeom>
        </p:spPr>
        <p:txBody>
          <a:bodyPr wrap="none">
            <a:spAutoFit/>
          </a:bodyPr>
          <a:lstStyle/>
          <a:p>
            <a:pPr algn="ctr"/>
            <a:r>
              <a:rPr lang="en-US" sz="2800" dirty="0" smtClean="0">
                <a:solidFill>
                  <a:srgbClr val="FFFF00"/>
                </a:solidFill>
                <a:latin typeface="+mj-lt"/>
              </a:rPr>
              <a:t>Cluster Membership</a:t>
            </a:r>
            <a:endParaRPr lang="en-US" sz="2800" dirty="0">
              <a:solidFill>
                <a:srgbClr val="FFFF00"/>
              </a:solidFill>
              <a:latin typeface="+mj-lt"/>
            </a:endParaRPr>
          </a:p>
        </p:txBody>
      </p:sp>
      <p:sp>
        <p:nvSpPr>
          <p:cNvPr id="4" name="Rectangle 3"/>
          <p:cNvSpPr/>
          <p:nvPr/>
        </p:nvSpPr>
        <p:spPr>
          <a:xfrm>
            <a:off x="5583390" y="2339677"/>
            <a:ext cx="3842720" cy="523220"/>
          </a:xfrm>
          <a:prstGeom prst="rect">
            <a:avLst/>
          </a:prstGeom>
        </p:spPr>
        <p:txBody>
          <a:bodyPr wrap="none">
            <a:spAutoFit/>
          </a:bodyPr>
          <a:lstStyle/>
          <a:p>
            <a:pPr algn="ctr"/>
            <a:r>
              <a:rPr lang="en-US" sz="2800" dirty="0" smtClean="0">
                <a:solidFill>
                  <a:srgbClr val="F47D1F"/>
                </a:solidFill>
                <a:latin typeface="+mj-lt"/>
              </a:rPr>
              <a:t>Workload Distribution</a:t>
            </a:r>
            <a:endParaRPr lang="en-US" sz="2800" dirty="0">
              <a:solidFill>
                <a:srgbClr val="F47D1F"/>
              </a:solidFill>
              <a:latin typeface="+mj-lt"/>
            </a:endParaRPr>
          </a:p>
        </p:txBody>
      </p:sp>
      <p:sp>
        <p:nvSpPr>
          <p:cNvPr id="5" name="Rectangle 4"/>
          <p:cNvSpPr/>
          <p:nvPr/>
        </p:nvSpPr>
        <p:spPr>
          <a:xfrm>
            <a:off x="1905511" y="3203773"/>
            <a:ext cx="1435008" cy="646331"/>
          </a:xfrm>
          <a:prstGeom prst="rect">
            <a:avLst/>
          </a:prstGeom>
        </p:spPr>
        <p:txBody>
          <a:bodyPr wrap="none">
            <a:spAutoFit/>
          </a:bodyPr>
          <a:lstStyle/>
          <a:p>
            <a:pPr algn="ctr"/>
            <a:r>
              <a:rPr lang="en-US" sz="3600" dirty="0" smtClean="0">
                <a:solidFill>
                  <a:srgbClr val="92D050"/>
                </a:solidFill>
                <a:latin typeface="+mj-lt"/>
              </a:rPr>
              <a:t>Static</a:t>
            </a:r>
            <a:endParaRPr lang="en-US" sz="3600" dirty="0">
              <a:solidFill>
                <a:srgbClr val="92D050"/>
              </a:solidFill>
              <a:latin typeface="+mj-lt"/>
            </a:endParaRPr>
          </a:p>
        </p:txBody>
      </p:sp>
      <p:sp>
        <p:nvSpPr>
          <p:cNvPr id="6" name="Rectangle 5"/>
          <p:cNvSpPr/>
          <p:nvPr/>
        </p:nvSpPr>
        <p:spPr>
          <a:xfrm>
            <a:off x="575816" y="4067869"/>
            <a:ext cx="2420856" cy="707886"/>
          </a:xfrm>
          <a:prstGeom prst="rect">
            <a:avLst/>
          </a:prstGeom>
        </p:spPr>
        <p:txBody>
          <a:bodyPr wrap="none">
            <a:spAutoFit/>
          </a:bodyPr>
          <a:lstStyle/>
          <a:p>
            <a:pPr algn="ctr"/>
            <a:r>
              <a:rPr lang="en-US" sz="4000" dirty="0" smtClean="0">
                <a:solidFill>
                  <a:schemeClr val="bg1">
                    <a:lumMod val="75000"/>
                  </a:schemeClr>
                </a:solidFill>
                <a:latin typeface="+mj-lt"/>
              </a:rPr>
              <a:t>Dynamic</a:t>
            </a:r>
            <a:endParaRPr lang="en-US" sz="4000" dirty="0">
              <a:solidFill>
                <a:schemeClr val="bg1">
                  <a:lumMod val="75000"/>
                </a:schemeClr>
              </a:solidFill>
              <a:latin typeface="+mj-lt"/>
            </a:endParaRPr>
          </a:p>
        </p:txBody>
      </p:sp>
      <p:sp>
        <p:nvSpPr>
          <p:cNvPr id="7" name="Rectangle 6"/>
          <p:cNvSpPr/>
          <p:nvPr/>
        </p:nvSpPr>
        <p:spPr>
          <a:xfrm>
            <a:off x="4379536" y="3744703"/>
            <a:ext cx="5046574" cy="646331"/>
          </a:xfrm>
          <a:prstGeom prst="rect">
            <a:avLst/>
          </a:prstGeom>
        </p:spPr>
        <p:txBody>
          <a:bodyPr wrap="none">
            <a:spAutoFit/>
          </a:bodyPr>
          <a:lstStyle/>
          <a:p>
            <a:pPr algn="ctr"/>
            <a:r>
              <a:rPr lang="en-US" sz="3600" dirty="0" smtClean="0">
                <a:solidFill>
                  <a:schemeClr val="accent2">
                    <a:lumMod val="60000"/>
                    <a:lumOff val="40000"/>
                  </a:schemeClr>
                </a:solidFill>
                <a:latin typeface="+mj-lt"/>
              </a:rPr>
              <a:t>Distributed Consensus</a:t>
            </a:r>
            <a:endParaRPr lang="en-US" sz="3600" dirty="0">
              <a:solidFill>
                <a:schemeClr val="accent2">
                  <a:lumMod val="60000"/>
                  <a:lumOff val="40000"/>
                </a:schemeClr>
              </a:solidFill>
              <a:latin typeface="+mj-lt"/>
            </a:endParaRPr>
          </a:p>
        </p:txBody>
      </p:sp>
      <p:sp>
        <p:nvSpPr>
          <p:cNvPr id="8" name="Rectangle 7"/>
          <p:cNvSpPr/>
          <p:nvPr/>
        </p:nvSpPr>
        <p:spPr>
          <a:xfrm>
            <a:off x="6264448" y="4980452"/>
            <a:ext cx="1909497" cy="584775"/>
          </a:xfrm>
          <a:prstGeom prst="rect">
            <a:avLst/>
          </a:prstGeom>
        </p:spPr>
        <p:txBody>
          <a:bodyPr wrap="none">
            <a:spAutoFit/>
          </a:bodyPr>
          <a:lstStyle/>
          <a:p>
            <a:pPr algn="ctr"/>
            <a:r>
              <a:rPr lang="en-US" sz="3200" dirty="0" smtClean="0">
                <a:solidFill>
                  <a:schemeClr val="tx2">
                    <a:lumMod val="20000"/>
                    <a:lumOff val="80000"/>
                  </a:schemeClr>
                </a:solidFill>
                <a:latin typeface="+mj-lt"/>
              </a:rPr>
              <a:t>Timeouts</a:t>
            </a:r>
            <a:endParaRPr lang="en-US" sz="3200" dirty="0">
              <a:solidFill>
                <a:schemeClr val="tx2">
                  <a:lumMod val="20000"/>
                  <a:lumOff val="80000"/>
                </a:schemeClr>
              </a:solidFill>
              <a:latin typeface="+mj-lt"/>
            </a:endParaRPr>
          </a:p>
        </p:txBody>
      </p:sp>
      <p:sp>
        <p:nvSpPr>
          <p:cNvPr id="9" name="TextBox 8"/>
          <p:cNvSpPr txBox="1"/>
          <p:nvPr/>
        </p:nvSpPr>
        <p:spPr>
          <a:xfrm>
            <a:off x="-15099" y="5539825"/>
            <a:ext cx="7826122" cy="723275"/>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400" dirty="0" smtClean="0">
                <a:solidFill>
                  <a:srgbClr val="FFC000"/>
                </a:solidFill>
                <a:latin typeface="+mj-lt"/>
              </a:rPr>
              <a:t>Lifecycle</a:t>
            </a:r>
            <a:endParaRPr lang="en-US" sz="5400" dirty="0">
              <a:solidFill>
                <a:srgbClr val="FFC000"/>
              </a:solidFill>
              <a:latin typeface="+mj-lt"/>
            </a:endParaRPr>
          </a:p>
        </p:txBody>
      </p:sp>
    </p:spTree>
    <p:extLst>
      <p:ext uri="{BB962C8B-B14F-4D97-AF65-F5344CB8AC3E}">
        <p14:creationId xmlns:p14="http://schemas.microsoft.com/office/powerpoint/2010/main" val="10976863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Routing Problems</a:t>
            </a:r>
            <a:endParaRPr lang="en-US" sz="4950" dirty="0">
              <a:solidFill>
                <a:srgbClr val="FFC000"/>
              </a:solidFill>
              <a:latin typeface="+mj-lt"/>
            </a:endParaRPr>
          </a:p>
        </p:txBody>
      </p:sp>
      <p:sp>
        <p:nvSpPr>
          <p:cNvPr id="19" name="Rectangle 18"/>
          <p:cNvSpPr/>
          <p:nvPr/>
        </p:nvSpPr>
        <p:spPr>
          <a:xfrm>
            <a:off x="575816" y="2339677"/>
            <a:ext cx="3632726" cy="523220"/>
          </a:xfrm>
          <a:prstGeom prst="rect">
            <a:avLst/>
          </a:prstGeom>
        </p:spPr>
        <p:txBody>
          <a:bodyPr wrap="none">
            <a:spAutoFit/>
          </a:bodyPr>
          <a:lstStyle/>
          <a:p>
            <a:pPr algn="ctr"/>
            <a:r>
              <a:rPr lang="en-US" sz="2800" dirty="0" smtClean="0">
                <a:solidFill>
                  <a:srgbClr val="FFFF00"/>
                </a:solidFill>
                <a:latin typeface="+mj-lt"/>
              </a:rPr>
              <a:t>Cluster Membership</a:t>
            </a:r>
            <a:endParaRPr lang="en-US" sz="2800" dirty="0">
              <a:solidFill>
                <a:srgbClr val="FFFF00"/>
              </a:solidFill>
              <a:latin typeface="+mj-lt"/>
            </a:endParaRPr>
          </a:p>
        </p:txBody>
      </p:sp>
      <p:sp>
        <p:nvSpPr>
          <p:cNvPr id="4" name="Rectangle 3"/>
          <p:cNvSpPr/>
          <p:nvPr/>
        </p:nvSpPr>
        <p:spPr>
          <a:xfrm>
            <a:off x="5583390" y="2339677"/>
            <a:ext cx="3842720" cy="523220"/>
          </a:xfrm>
          <a:prstGeom prst="rect">
            <a:avLst/>
          </a:prstGeom>
        </p:spPr>
        <p:txBody>
          <a:bodyPr wrap="none">
            <a:spAutoFit/>
          </a:bodyPr>
          <a:lstStyle/>
          <a:p>
            <a:pPr algn="ctr"/>
            <a:r>
              <a:rPr lang="en-US" sz="2800" dirty="0" smtClean="0">
                <a:solidFill>
                  <a:srgbClr val="F47D1F"/>
                </a:solidFill>
                <a:latin typeface="+mj-lt"/>
              </a:rPr>
              <a:t>Workload Distribution</a:t>
            </a:r>
            <a:endParaRPr lang="en-US" sz="2800" dirty="0">
              <a:solidFill>
                <a:srgbClr val="F47D1F"/>
              </a:solidFill>
              <a:latin typeface="+mj-lt"/>
            </a:endParaRPr>
          </a:p>
        </p:txBody>
      </p:sp>
      <p:sp>
        <p:nvSpPr>
          <p:cNvPr id="5" name="Rectangle 4"/>
          <p:cNvSpPr/>
          <p:nvPr/>
        </p:nvSpPr>
        <p:spPr>
          <a:xfrm>
            <a:off x="1905511" y="3203773"/>
            <a:ext cx="1435008" cy="646331"/>
          </a:xfrm>
          <a:prstGeom prst="rect">
            <a:avLst/>
          </a:prstGeom>
        </p:spPr>
        <p:txBody>
          <a:bodyPr wrap="none">
            <a:spAutoFit/>
          </a:bodyPr>
          <a:lstStyle/>
          <a:p>
            <a:pPr algn="ctr"/>
            <a:r>
              <a:rPr lang="en-US" sz="3600" dirty="0" smtClean="0">
                <a:solidFill>
                  <a:srgbClr val="92D050"/>
                </a:solidFill>
                <a:latin typeface="+mj-lt"/>
              </a:rPr>
              <a:t>Static</a:t>
            </a:r>
            <a:endParaRPr lang="en-US" sz="3600" dirty="0">
              <a:solidFill>
                <a:srgbClr val="92D050"/>
              </a:solidFill>
              <a:latin typeface="+mj-lt"/>
            </a:endParaRPr>
          </a:p>
        </p:txBody>
      </p:sp>
      <p:sp>
        <p:nvSpPr>
          <p:cNvPr id="6" name="Rectangle 5"/>
          <p:cNvSpPr/>
          <p:nvPr/>
        </p:nvSpPr>
        <p:spPr>
          <a:xfrm>
            <a:off x="575816" y="4067869"/>
            <a:ext cx="2420856" cy="707886"/>
          </a:xfrm>
          <a:prstGeom prst="rect">
            <a:avLst/>
          </a:prstGeom>
        </p:spPr>
        <p:txBody>
          <a:bodyPr wrap="none">
            <a:spAutoFit/>
          </a:bodyPr>
          <a:lstStyle/>
          <a:p>
            <a:pPr algn="ctr"/>
            <a:r>
              <a:rPr lang="en-US" sz="4000" dirty="0" smtClean="0">
                <a:solidFill>
                  <a:schemeClr val="bg1">
                    <a:lumMod val="75000"/>
                  </a:schemeClr>
                </a:solidFill>
                <a:latin typeface="+mj-lt"/>
              </a:rPr>
              <a:t>Dynamic</a:t>
            </a:r>
            <a:endParaRPr lang="en-US" sz="4000" dirty="0">
              <a:solidFill>
                <a:schemeClr val="bg1">
                  <a:lumMod val="75000"/>
                </a:schemeClr>
              </a:solidFill>
              <a:latin typeface="+mj-lt"/>
            </a:endParaRPr>
          </a:p>
        </p:txBody>
      </p:sp>
      <p:sp>
        <p:nvSpPr>
          <p:cNvPr id="7" name="Rectangle 6"/>
          <p:cNvSpPr/>
          <p:nvPr/>
        </p:nvSpPr>
        <p:spPr>
          <a:xfrm>
            <a:off x="4379536" y="3744703"/>
            <a:ext cx="5046574" cy="646331"/>
          </a:xfrm>
          <a:prstGeom prst="rect">
            <a:avLst/>
          </a:prstGeom>
        </p:spPr>
        <p:txBody>
          <a:bodyPr wrap="none">
            <a:spAutoFit/>
          </a:bodyPr>
          <a:lstStyle/>
          <a:p>
            <a:pPr algn="ctr"/>
            <a:r>
              <a:rPr lang="en-US" sz="3600" dirty="0" smtClean="0">
                <a:solidFill>
                  <a:schemeClr val="accent2">
                    <a:lumMod val="60000"/>
                    <a:lumOff val="40000"/>
                  </a:schemeClr>
                </a:solidFill>
                <a:latin typeface="+mj-lt"/>
              </a:rPr>
              <a:t>Distributed Consensus</a:t>
            </a:r>
            <a:endParaRPr lang="en-US" sz="3600" dirty="0">
              <a:solidFill>
                <a:schemeClr val="accent2">
                  <a:lumMod val="60000"/>
                  <a:lumOff val="40000"/>
                </a:schemeClr>
              </a:solidFill>
              <a:latin typeface="+mj-lt"/>
            </a:endParaRPr>
          </a:p>
        </p:txBody>
      </p:sp>
      <p:sp>
        <p:nvSpPr>
          <p:cNvPr id="8" name="Rectangle 7"/>
          <p:cNvSpPr/>
          <p:nvPr/>
        </p:nvSpPr>
        <p:spPr>
          <a:xfrm>
            <a:off x="6264448" y="4980452"/>
            <a:ext cx="1909497" cy="584775"/>
          </a:xfrm>
          <a:prstGeom prst="rect">
            <a:avLst/>
          </a:prstGeom>
        </p:spPr>
        <p:txBody>
          <a:bodyPr wrap="none">
            <a:spAutoFit/>
          </a:bodyPr>
          <a:lstStyle/>
          <a:p>
            <a:pPr algn="ctr"/>
            <a:r>
              <a:rPr lang="en-US" sz="3200" dirty="0" smtClean="0">
                <a:solidFill>
                  <a:schemeClr val="tx2">
                    <a:lumMod val="20000"/>
                    <a:lumOff val="80000"/>
                  </a:schemeClr>
                </a:solidFill>
                <a:latin typeface="+mj-lt"/>
              </a:rPr>
              <a:t>Timeouts</a:t>
            </a:r>
            <a:endParaRPr lang="en-US" sz="3200" dirty="0">
              <a:solidFill>
                <a:schemeClr val="tx2">
                  <a:lumMod val="20000"/>
                  <a:lumOff val="80000"/>
                </a:schemeClr>
              </a:solidFill>
              <a:latin typeface="+mj-lt"/>
            </a:endParaRPr>
          </a:p>
        </p:txBody>
      </p:sp>
      <p:sp>
        <p:nvSpPr>
          <p:cNvPr id="9" name="TextBox 8"/>
          <p:cNvSpPr txBox="1"/>
          <p:nvPr/>
        </p:nvSpPr>
        <p:spPr>
          <a:xfrm>
            <a:off x="-15099" y="5539825"/>
            <a:ext cx="7826122" cy="723275"/>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400" dirty="0" smtClean="0">
                <a:solidFill>
                  <a:srgbClr val="FFC000"/>
                </a:solidFill>
                <a:latin typeface="+mj-lt"/>
              </a:rPr>
              <a:t>Lifecycle</a:t>
            </a:r>
            <a:endParaRPr lang="en-US" sz="5400" dirty="0">
              <a:solidFill>
                <a:srgbClr val="FFC000"/>
              </a:solidFill>
              <a:latin typeface="+mj-lt"/>
            </a:endParaRPr>
          </a:p>
        </p:txBody>
      </p:sp>
      <p:sp>
        <p:nvSpPr>
          <p:cNvPr id="10" name="Rectangle 9"/>
          <p:cNvSpPr/>
          <p:nvPr/>
        </p:nvSpPr>
        <p:spPr>
          <a:xfrm>
            <a:off x="1127251" y="6560863"/>
            <a:ext cx="2265364" cy="523220"/>
          </a:xfrm>
          <a:prstGeom prst="rect">
            <a:avLst/>
          </a:prstGeom>
        </p:spPr>
        <p:txBody>
          <a:bodyPr wrap="none">
            <a:spAutoFit/>
          </a:bodyPr>
          <a:lstStyle/>
          <a:p>
            <a:pPr algn="ctr"/>
            <a:r>
              <a:rPr lang="en-US" sz="2800" dirty="0" smtClean="0">
                <a:solidFill>
                  <a:srgbClr val="00B0F0"/>
                </a:solidFill>
                <a:latin typeface="+mj-lt"/>
              </a:rPr>
              <a:t>Co-location</a:t>
            </a:r>
            <a:endParaRPr lang="en-US" sz="2800" dirty="0">
              <a:solidFill>
                <a:srgbClr val="00B0F0"/>
              </a:solidFill>
              <a:latin typeface="+mj-lt"/>
            </a:endParaRPr>
          </a:p>
        </p:txBody>
      </p:sp>
    </p:spTree>
    <p:extLst>
      <p:ext uri="{BB962C8B-B14F-4D97-AF65-F5344CB8AC3E}">
        <p14:creationId xmlns:p14="http://schemas.microsoft.com/office/powerpoint/2010/main" val="474212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3069093" y="2971924"/>
            <a:ext cx="3942438" cy="1615827"/>
          </a:xfrm>
          <a:prstGeom prst="rect">
            <a:avLst/>
          </a:prstGeom>
          <a:noFill/>
          <a:ln>
            <a:noFill/>
          </a:ln>
          <a:effectLst>
            <a:outerShdw blurRad="76200" dir="18900000" sy="23000" kx="-1200000" algn="bl" rotWithShape="0">
              <a:prstClr val="black">
                <a:alpha val="20000"/>
              </a:prstClr>
            </a:outerShdw>
          </a:effectLst>
        </p:spPr>
        <p:txBody>
          <a:bodyPr wrap="square" rtlCol="0">
            <a:spAutoFit/>
          </a:bodyPr>
          <a:lstStyle/>
          <a:p>
            <a:pPr algn="ctr"/>
            <a:r>
              <a:rPr lang="en-US" sz="4950" dirty="0">
                <a:solidFill>
                  <a:srgbClr val="FFC000"/>
                </a:solidFill>
                <a:latin typeface="+mj-lt"/>
              </a:rPr>
              <a:t>Why do we need it?</a:t>
            </a:r>
          </a:p>
        </p:txBody>
      </p:sp>
    </p:spTree>
    <p:extLst>
      <p:ext uri="{BB962C8B-B14F-4D97-AF65-F5344CB8AC3E}">
        <p14:creationId xmlns:p14="http://schemas.microsoft.com/office/powerpoint/2010/main" val="25745343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TextBox 72"/>
          <p:cNvSpPr txBox="1"/>
          <p:nvPr/>
        </p:nvSpPr>
        <p:spPr>
          <a:xfrm>
            <a:off x="1127251" y="669845"/>
            <a:ext cx="7826122" cy="661720"/>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000" dirty="0" smtClean="0">
                <a:solidFill>
                  <a:srgbClr val="FFC000"/>
                </a:solidFill>
                <a:latin typeface="+mj-lt"/>
              </a:rPr>
              <a:t>Routing Problems</a:t>
            </a:r>
            <a:endParaRPr lang="en-US" sz="4950" dirty="0">
              <a:solidFill>
                <a:srgbClr val="FFC000"/>
              </a:solidFill>
              <a:latin typeface="+mj-lt"/>
            </a:endParaRPr>
          </a:p>
        </p:txBody>
      </p:sp>
      <p:sp>
        <p:nvSpPr>
          <p:cNvPr id="19" name="Rectangle 18"/>
          <p:cNvSpPr/>
          <p:nvPr/>
        </p:nvSpPr>
        <p:spPr>
          <a:xfrm>
            <a:off x="575816" y="2339677"/>
            <a:ext cx="3632726" cy="523220"/>
          </a:xfrm>
          <a:prstGeom prst="rect">
            <a:avLst/>
          </a:prstGeom>
        </p:spPr>
        <p:txBody>
          <a:bodyPr wrap="none">
            <a:spAutoFit/>
          </a:bodyPr>
          <a:lstStyle/>
          <a:p>
            <a:pPr algn="ctr"/>
            <a:r>
              <a:rPr lang="en-US" sz="2800" dirty="0" smtClean="0">
                <a:solidFill>
                  <a:srgbClr val="FFFF00"/>
                </a:solidFill>
                <a:latin typeface="+mj-lt"/>
              </a:rPr>
              <a:t>Cluster Membership</a:t>
            </a:r>
            <a:endParaRPr lang="en-US" sz="2800" dirty="0">
              <a:solidFill>
                <a:srgbClr val="FFFF00"/>
              </a:solidFill>
              <a:latin typeface="+mj-lt"/>
            </a:endParaRPr>
          </a:p>
        </p:txBody>
      </p:sp>
      <p:sp>
        <p:nvSpPr>
          <p:cNvPr id="4" name="Rectangle 3"/>
          <p:cNvSpPr/>
          <p:nvPr/>
        </p:nvSpPr>
        <p:spPr>
          <a:xfrm>
            <a:off x="5583390" y="2339677"/>
            <a:ext cx="3842720" cy="523220"/>
          </a:xfrm>
          <a:prstGeom prst="rect">
            <a:avLst/>
          </a:prstGeom>
        </p:spPr>
        <p:txBody>
          <a:bodyPr wrap="none">
            <a:spAutoFit/>
          </a:bodyPr>
          <a:lstStyle/>
          <a:p>
            <a:pPr algn="ctr"/>
            <a:r>
              <a:rPr lang="en-US" sz="2800" dirty="0" smtClean="0">
                <a:solidFill>
                  <a:srgbClr val="F47D1F"/>
                </a:solidFill>
                <a:latin typeface="+mj-lt"/>
              </a:rPr>
              <a:t>Workload Distribution</a:t>
            </a:r>
            <a:endParaRPr lang="en-US" sz="2800" dirty="0">
              <a:solidFill>
                <a:srgbClr val="F47D1F"/>
              </a:solidFill>
              <a:latin typeface="+mj-lt"/>
            </a:endParaRPr>
          </a:p>
        </p:txBody>
      </p:sp>
      <p:sp>
        <p:nvSpPr>
          <p:cNvPr id="5" name="Rectangle 4"/>
          <p:cNvSpPr/>
          <p:nvPr/>
        </p:nvSpPr>
        <p:spPr>
          <a:xfrm>
            <a:off x="1905511" y="3203773"/>
            <a:ext cx="1435008" cy="646331"/>
          </a:xfrm>
          <a:prstGeom prst="rect">
            <a:avLst/>
          </a:prstGeom>
        </p:spPr>
        <p:txBody>
          <a:bodyPr wrap="none">
            <a:spAutoFit/>
          </a:bodyPr>
          <a:lstStyle/>
          <a:p>
            <a:pPr algn="ctr"/>
            <a:r>
              <a:rPr lang="en-US" sz="3600" dirty="0" smtClean="0">
                <a:solidFill>
                  <a:srgbClr val="92D050"/>
                </a:solidFill>
                <a:latin typeface="+mj-lt"/>
              </a:rPr>
              <a:t>Static</a:t>
            </a:r>
            <a:endParaRPr lang="en-US" sz="3600" dirty="0">
              <a:solidFill>
                <a:srgbClr val="92D050"/>
              </a:solidFill>
              <a:latin typeface="+mj-lt"/>
            </a:endParaRPr>
          </a:p>
        </p:txBody>
      </p:sp>
      <p:sp>
        <p:nvSpPr>
          <p:cNvPr id="6" name="Rectangle 5"/>
          <p:cNvSpPr/>
          <p:nvPr/>
        </p:nvSpPr>
        <p:spPr>
          <a:xfrm>
            <a:off x="575816" y="4067869"/>
            <a:ext cx="2420856" cy="707886"/>
          </a:xfrm>
          <a:prstGeom prst="rect">
            <a:avLst/>
          </a:prstGeom>
        </p:spPr>
        <p:txBody>
          <a:bodyPr wrap="none">
            <a:spAutoFit/>
          </a:bodyPr>
          <a:lstStyle/>
          <a:p>
            <a:pPr algn="ctr"/>
            <a:r>
              <a:rPr lang="en-US" sz="4000" dirty="0" smtClean="0">
                <a:solidFill>
                  <a:schemeClr val="bg1">
                    <a:lumMod val="75000"/>
                  </a:schemeClr>
                </a:solidFill>
                <a:latin typeface="+mj-lt"/>
              </a:rPr>
              <a:t>Dynamic</a:t>
            </a:r>
            <a:endParaRPr lang="en-US" sz="4000" dirty="0">
              <a:solidFill>
                <a:schemeClr val="bg1">
                  <a:lumMod val="75000"/>
                </a:schemeClr>
              </a:solidFill>
              <a:latin typeface="+mj-lt"/>
            </a:endParaRPr>
          </a:p>
        </p:txBody>
      </p:sp>
      <p:sp>
        <p:nvSpPr>
          <p:cNvPr id="7" name="Rectangle 6"/>
          <p:cNvSpPr/>
          <p:nvPr/>
        </p:nvSpPr>
        <p:spPr>
          <a:xfrm>
            <a:off x="4379536" y="3744703"/>
            <a:ext cx="5046574" cy="646331"/>
          </a:xfrm>
          <a:prstGeom prst="rect">
            <a:avLst/>
          </a:prstGeom>
        </p:spPr>
        <p:txBody>
          <a:bodyPr wrap="none">
            <a:spAutoFit/>
          </a:bodyPr>
          <a:lstStyle/>
          <a:p>
            <a:pPr algn="ctr"/>
            <a:r>
              <a:rPr lang="en-US" sz="3600" dirty="0" smtClean="0">
                <a:solidFill>
                  <a:schemeClr val="accent2">
                    <a:lumMod val="60000"/>
                    <a:lumOff val="40000"/>
                  </a:schemeClr>
                </a:solidFill>
                <a:latin typeface="+mj-lt"/>
              </a:rPr>
              <a:t>Distributed Consensus</a:t>
            </a:r>
            <a:endParaRPr lang="en-US" sz="3600" dirty="0">
              <a:solidFill>
                <a:schemeClr val="accent2">
                  <a:lumMod val="60000"/>
                  <a:lumOff val="40000"/>
                </a:schemeClr>
              </a:solidFill>
              <a:latin typeface="+mj-lt"/>
            </a:endParaRPr>
          </a:p>
        </p:txBody>
      </p:sp>
      <p:sp>
        <p:nvSpPr>
          <p:cNvPr id="8" name="Rectangle 7"/>
          <p:cNvSpPr/>
          <p:nvPr/>
        </p:nvSpPr>
        <p:spPr>
          <a:xfrm>
            <a:off x="6264448" y="4980452"/>
            <a:ext cx="1909497" cy="584775"/>
          </a:xfrm>
          <a:prstGeom prst="rect">
            <a:avLst/>
          </a:prstGeom>
        </p:spPr>
        <p:txBody>
          <a:bodyPr wrap="none">
            <a:spAutoFit/>
          </a:bodyPr>
          <a:lstStyle/>
          <a:p>
            <a:pPr algn="ctr"/>
            <a:r>
              <a:rPr lang="en-US" sz="3200" dirty="0" smtClean="0">
                <a:solidFill>
                  <a:schemeClr val="tx2">
                    <a:lumMod val="20000"/>
                    <a:lumOff val="80000"/>
                  </a:schemeClr>
                </a:solidFill>
                <a:latin typeface="+mj-lt"/>
              </a:rPr>
              <a:t>Timeouts</a:t>
            </a:r>
            <a:endParaRPr lang="en-US" sz="3200" dirty="0">
              <a:solidFill>
                <a:schemeClr val="tx2">
                  <a:lumMod val="20000"/>
                  <a:lumOff val="80000"/>
                </a:schemeClr>
              </a:solidFill>
              <a:latin typeface="+mj-lt"/>
            </a:endParaRPr>
          </a:p>
        </p:txBody>
      </p:sp>
      <p:sp>
        <p:nvSpPr>
          <p:cNvPr id="9" name="TextBox 8"/>
          <p:cNvSpPr txBox="1"/>
          <p:nvPr/>
        </p:nvSpPr>
        <p:spPr>
          <a:xfrm>
            <a:off x="-15099" y="5539825"/>
            <a:ext cx="7826122" cy="723275"/>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400" dirty="0" smtClean="0">
                <a:solidFill>
                  <a:srgbClr val="FFC000"/>
                </a:solidFill>
                <a:latin typeface="+mj-lt"/>
              </a:rPr>
              <a:t>Lifecycle</a:t>
            </a:r>
            <a:endParaRPr lang="en-US" sz="5400" dirty="0">
              <a:solidFill>
                <a:srgbClr val="FFC000"/>
              </a:solidFill>
              <a:latin typeface="+mj-lt"/>
            </a:endParaRPr>
          </a:p>
        </p:txBody>
      </p:sp>
      <p:sp>
        <p:nvSpPr>
          <p:cNvPr id="10" name="TextBox 9"/>
          <p:cNvSpPr txBox="1"/>
          <p:nvPr/>
        </p:nvSpPr>
        <p:spPr>
          <a:xfrm rot="20474388">
            <a:off x="6141600" y="5692834"/>
            <a:ext cx="3701767" cy="1323439"/>
          </a:xfrm>
          <a:prstGeom prst="rect">
            <a:avLst/>
          </a:prstGeom>
          <a:noFill/>
          <a:ln>
            <a:noFill/>
          </a:ln>
          <a:effectLst>
            <a:outerShdw blurRad="76200" dir="18900000" sy="23000" kx="-1200000" algn="bl" rotWithShape="0">
              <a:prstClr val="black">
                <a:alpha val="20000"/>
              </a:prstClr>
            </a:outerShdw>
          </a:effectLst>
        </p:spPr>
        <p:txBody>
          <a:bodyPr wrap="square" rtlCol="0">
            <a:spAutoFit/>
          </a:bodyPr>
          <a:lstStyle/>
          <a:p>
            <a:pPr algn="ctr"/>
            <a:r>
              <a:rPr lang="en-US" sz="8000" dirty="0">
                <a:solidFill>
                  <a:srgbClr val="FF0000"/>
                </a:solidFill>
                <a:latin typeface="Lucida Handwriting" panose="03010101010101010101" pitchFamily="66" charset="0"/>
              </a:rPr>
              <a:t>PAIN</a:t>
            </a:r>
          </a:p>
        </p:txBody>
      </p:sp>
      <p:sp>
        <p:nvSpPr>
          <p:cNvPr id="11" name="Rectangle 10"/>
          <p:cNvSpPr/>
          <p:nvPr/>
        </p:nvSpPr>
        <p:spPr>
          <a:xfrm>
            <a:off x="1127251" y="6560863"/>
            <a:ext cx="2265364" cy="523220"/>
          </a:xfrm>
          <a:prstGeom prst="rect">
            <a:avLst/>
          </a:prstGeom>
        </p:spPr>
        <p:txBody>
          <a:bodyPr wrap="none">
            <a:spAutoFit/>
          </a:bodyPr>
          <a:lstStyle/>
          <a:p>
            <a:pPr algn="ctr"/>
            <a:r>
              <a:rPr lang="en-US" sz="2800" dirty="0" smtClean="0">
                <a:solidFill>
                  <a:srgbClr val="00B0F0"/>
                </a:solidFill>
                <a:latin typeface="+mj-lt"/>
              </a:rPr>
              <a:t>Co-location</a:t>
            </a:r>
            <a:endParaRPr lang="en-US" sz="2800" dirty="0">
              <a:solidFill>
                <a:srgbClr val="00B0F0"/>
              </a:solidFill>
              <a:latin typeface="+mj-lt"/>
            </a:endParaRPr>
          </a:p>
        </p:txBody>
      </p:sp>
    </p:spTree>
    <p:extLst>
      <p:ext uri="{BB962C8B-B14F-4D97-AF65-F5344CB8AC3E}">
        <p14:creationId xmlns:p14="http://schemas.microsoft.com/office/powerpoint/2010/main" val="28724087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1826955" y="2331909"/>
            <a:ext cx="6426714" cy="2711192"/>
            <a:chOff x="1826955" y="1373522"/>
            <a:chExt cx="6426714" cy="2711192"/>
          </a:xfrm>
        </p:grpSpPr>
        <p:sp>
          <p:nvSpPr>
            <p:cNvPr id="34" name="TextBox 33"/>
            <p:cNvSpPr txBox="1"/>
            <p:nvPr/>
          </p:nvSpPr>
          <p:spPr>
            <a:xfrm>
              <a:off x="3597449" y="1373522"/>
              <a:ext cx="2885726" cy="646331"/>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3600" dirty="0">
                  <a:solidFill>
                    <a:srgbClr val="E9E9E9"/>
                  </a:solidFill>
                  <a:latin typeface="+mj-lt"/>
                </a:rPr>
                <a:t>Orleans is …</a:t>
              </a:r>
            </a:p>
          </p:txBody>
        </p:sp>
        <p:sp>
          <p:nvSpPr>
            <p:cNvPr id="3" name="TextBox 2"/>
            <p:cNvSpPr txBox="1"/>
            <p:nvPr/>
          </p:nvSpPr>
          <p:spPr>
            <a:xfrm>
              <a:off x="1826955" y="2699719"/>
              <a:ext cx="6426714" cy="1384995"/>
            </a:xfrm>
            <a:prstGeom prst="rect">
              <a:avLst/>
            </a:prstGeom>
            <a:noFill/>
            <a:ln>
              <a:noFill/>
            </a:ln>
            <a:effectLst>
              <a:outerShdw blurRad="76200" dir="18900000" sy="23000" kx="-1200000" algn="bl" rotWithShape="0">
                <a:prstClr val="black">
                  <a:alpha val="20000"/>
                </a:prstClr>
              </a:outerShdw>
            </a:effectLst>
          </p:spPr>
          <p:txBody>
            <a:bodyPr wrap="square" rtlCol="0">
              <a:spAutoFit/>
            </a:bodyPr>
            <a:lstStyle/>
            <a:p>
              <a:pPr algn="ctr"/>
              <a:r>
                <a:rPr lang="en-US" sz="2800" dirty="0">
                  <a:solidFill>
                    <a:schemeClr val="accent3"/>
                  </a:solidFill>
                  <a:latin typeface="+mj-lt"/>
                </a:rPr>
                <a:t>… runtime and programming model for building </a:t>
              </a:r>
              <a:r>
                <a:rPr lang="en-US" sz="2800" dirty="0">
                  <a:solidFill>
                    <a:schemeClr val="bg1"/>
                  </a:solidFill>
                  <a:latin typeface="+mj-lt"/>
                </a:rPr>
                <a:t>distributed</a:t>
              </a:r>
              <a:r>
                <a:rPr lang="en-US" sz="2800" dirty="0">
                  <a:solidFill>
                    <a:srgbClr val="FFFF00"/>
                  </a:solidFill>
                  <a:latin typeface="+mj-lt"/>
                </a:rPr>
                <a:t> </a:t>
              </a:r>
              <a:r>
                <a:rPr lang="en-US" sz="2800" dirty="0">
                  <a:solidFill>
                    <a:schemeClr val="accent3"/>
                  </a:solidFill>
                  <a:latin typeface="+mj-lt"/>
                </a:rPr>
                <a:t>systems based on </a:t>
              </a:r>
              <a:r>
                <a:rPr lang="en-US" sz="2800" dirty="0">
                  <a:solidFill>
                    <a:schemeClr val="bg1"/>
                  </a:solidFill>
                  <a:latin typeface="+mj-lt"/>
                </a:rPr>
                <a:t>actor model</a:t>
              </a:r>
            </a:p>
          </p:txBody>
        </p:sp>
      </p:grpSp>
    </p:spTree>
    <p:extLst>
      <p:ext uri="{BB962C8B-B14F-4D97-AF65-F5344CB8AC3E}">
        <p14:creationId xmlns:p14="http://schemas.microsoft.com/office/powerpoint/2010/main" val="42047391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 name="Group 5"/>
          <p:cNvGrpSpPr/>
          <p:nvPr/>
        </p:nvGrpSpPr>
        <p:grpSpPr>
          <a:xfrm>
            <a:off x="2885214" y="2807730"/>
            <a:ext cx="2324675" cy="1781187"/>
            <a:chOff x="4703865" y="2339583"/>
            <a:chExt cx="3099566" cy="2374914"/>
          </a:xfrm>
        </p:grpSpPr>
        <p:sp>
          <p:nvSpPr>
            <p:cNvPr id="3" name="Rectangle 2"/>
            <p:cNvSpPr/>
            <p:nvPr/>
          </p:nvSpPr>
          <p:spPr>
            <a:xfrm>
              <a:off x="4797906" y="2339583"/>
              <a:ext cx="2911481" cy="779700"/>
            </a:xfrm>
            <a:prstGeom prst="rect">
              <a:avLst/>
            </a:prstGeom>
          </p:spPr>
          <p:txBody>
            <a:bodyPr wrap="none">
              <a:spAutoFit/>
            </a:bodyPr>
            <a:lstStyle/>
            <a:p>
              <a:pPr algn="ctr"/>
              <a:r>
                <a:rPr lang="en-US" sz="3200" dirty="0">
                  <a:solidFill>
                    <a:schemeClr val="accent2">
                      <a:lumMod val="40000"/>
                      <a:lumOff val="60000"/>
                    </a:schemeClr>
                  </a:solidFill>
                  <a:latin typeface="+mj-lt"/>
                </a:rPr>
                <a:t>Scalability</a:t>
              </a:r>
            </a:p>
          </p:txBody>
        </p:sp>
        <p:sp>
          <p:nvSpPr>
            <p:cNvPr id="4" name="Rectangle 3"/>
            <p:cNvSpPr/>
            <p:nvPr/>
          </p:nvSpPr>
          <p:spPr>
            <a:xfrm>
              <a:off x="4703865" y="3131671"/>
              <a:ext cx="3099566" cy="779700"/>
            </a:xfrm>
            <a:prstGeom prst="rect">
              <a:avLst/>
            </a:prstGeom>
          </p:spPr>
          <p:txBody>
            <a:bodyPr wrap="none">
              <a:spAutoFit/>
            </a:bodyPr>
            <a:lstStyle/>
            <a:p>
              <a:pPr algn="ctr"/>
              <a:r>
                <a:rPr lang="en-US" sz="3200">
                  <a:solidFill>
                    <a:srgbClr val="92D050"/>
                  </a:solidFill>
                  <a:latin typeface="+mj-lt"/>
                </a:rPr>
                <a:t>Availability</a:t>
              </a:r>
            </a:p>
          </p:txBody>
        </p:sp>
        <p:sp>
          <p:nvSpPr>
            <p:cNvPr id="5" name="Rectangle 4"/>
            <p:cNvSpPr/>
            <p:nvPr/>
          </p:nvSpPr>
          <p:spPr>
            <a:xfrm>
              <a:off x="4956069" y="3934797"/>
              <a:ext cx="2595155" cy="779700"/>
            </a:xfrm>
            <a:prstGeom prst="rect">
              <a:avLst/>
            </a:prstGeom>
          </p:spPr>
          <p:txBody>
            <a:bodyPr wrap="none">
              <a:spAutoFit/>
            </a:bodyPr>
            <a:lstStyle/>
            <a:p>
              <a:pPr algn="ctr"/>
              <a:r>
                <a:rPr lang="en-US" sz="3200">
                  <a:solidFill>
                    <a:schemeClr val="accent3"/>
                  </a:solidFill>
                  <a:latin typeface="+mj-lt"/>
                </a:rPr>
                <a:t>Reliablity</a:t>
              </a:r>
            </a:p>
          </p:txBody>
        </p:sp>
      </p:grpSp>
      <p:sp>
        <p:nvSpPr>
          <p:cNvPr id="7" name="Right Brace 6"/>
          <p:cNvSpPr/>
          <p:nvPr/>
        </p:nvSpPr>
        <p:spPr>
          <a:xfrm>
            <a:off x="5395862" y="2962776"/>
            <a:ext cx="378042" cy="1465135"/>
          </a:xfrm>
          <a:prstGeom prst="rightBrace">
            <a:avLst>
              <a:gd name="adj1" fmla="val 7447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 name="Rectangle 7"/>
          <p:cNvSpPr/>
          <p:nvPr/>
        </p:nvSpPr>
        <p:spPr>
          <a:xfrm>
            <a:off x="6184768" y="3400633"/>
            <a:ext cx="1175322" cy="523220"/>
          </a:xfrm>
          <a:prstGeom prst="rect">
            <a:avLst/>
          </a:prstGeom>
        </p:spPr>
        <p:txBody>
          <a:bodyPr wrap="none">
            <a:spAutoFit/>
          </a:bodyPr>
          <a:lstStyle/>
          <a:p>
            <a:pPr algn="ctr"/>
            <a:r>
              <a:rPr lang="en-US" sz="2800" dirty="0" smtClean="0">
                <a:solidFill>
                  <a:srgbClr val="FFC000"/>
                </a:solidFill>
                <a:latin typeface="+mj-lt"/>
              </a:rPr>
              <a:t>How?</a:t>
            </a:r>
            <a:endParaRPr lang="en-US" sz="2800" dirty="0">
              <a:solidFill>
                <a:srgbClr val="FFC000"/>
              </a:solidFill>
              <a:latin typeface="+mj-lt"/>
            </a:endParaRPr>
          </a:p>
        </p:txBody>
      </p:sp>
    </p:spTree>
    <p:extLst>
      <p:ext uri="{BB962C8B-B14F-4D97-AF65-F5344CB8AC3E}">
        <p14:creationId xmlns:p14="http://schemas.microsoft.com/office/powerpoint/2010/main" val="21885184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473228" y="3347790"/>
            <a:ext cx="3134191" cy="646331"/>
          </a:xfrm>
          <a:prstGeom prst="rect">
            <a:avLst/>
          </a:prstGeom>
        </p:spPr>
        <p:txBody>
          <a:bodyPr wrap="none">
            <a:spAutoFit/>
          </a:bodyPr>
          <a:lstStyle/>
          <a:p>
            <a:pPr algn="ctr"/>
            <a:r>
              <a:rPr lang="en-US" sz="3600" dirty="0">
                <a:solidFill>
                  <a:srgbClr val="FFC000"/>
                </a:solidFill>
                <a:latin typeface="+mj-lt"/>
              </a:rPr>
              <a:t>Virtual Actors</a:t>
            </a:r>
          </a:p>
        </p:txBody>
      </p:sp>
    </p:spTree>
    <p:extLst>
      <p:ext uri="{BB962C8B-B14F-4D97-AF65-F5344CB8AC3E}">
        <p14:creationId xmlns:p14="http://schemas.microsoft.com/office/powerpoint/2010/main" val="31753702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295897" y="914400"/>
            <a:ext cx="7632848"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smtClean="0">
                <a:solidFill>
                  <a:srgbClr val="FFC000"/>
                </a:solidFill>
                <a:latin typeface="+mj-lt"/>
              </a:rPr>
              <a:t>Location Transparency</a:t>
            </a:r>
            <a:endParaRPr lang="en-US" sz="4950" dirty="0">
              <a:solidFill>
                <a:srgbClr val="FFC000"/>
              </a:solidFill>
              <a:latin typeface="+mj-lt"/>
            </a:endParaRPr>
          </a:p>
        </p:txBody>
      </p:sp>
      <p:sp>
        <p:nvSpPr>
          <p:cNvPr id="5" name="TextBox 4"/>
          <p:cNvSpPr txBox="1"/>
          <p:nvPr/>
        </p:nvSpPr>
        <p:spPr>
          <a:xfrm>
            <a:off x="2087984" y="3275781"/>
            <a:ext cx="5987537" cy="707886"/>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r>
              <a:rPr lang="en-US" sz="2000" dirty="0" err="1" smtClean="0">
                <a:solidFill>
                  <a:schemeClr val="accent6">
                    <a:lumMod val="60000"/>
                    <a:lumOff val="40000"/>
                  </a:schemeClr>
                </a:solidFill>
                <a:latin typeface="+mj-lt"/>
              </a:rPr>
              <a:t>var</a:t>
            </a:r>
            <a:r>
              <a:rPr lang="en-US" sz="2000" dirty="0" smtClean="0">
                <a:solidFill>
                  <a:schemeClr val="bg1"/>
                </a:solidFill>
                <a:latin typeface="+mj-lt"/>
              </a:rPr>
              <a:t> game = </a:t>
            </a:r>
            <a:r>
              <a:rPr lang="en-US" sz="2000" dirty="0" smtClean="0">
                <a:solidFill>
                  <a:schemeClr val="accent5">
                    <a:lumMod val="60000"/>
                    <a:lumOff val="40000"/>
                  </a:schemeClr>
                </a:solidFill>
                <a:latin typeface="+mj-lt"/>
              </a:rPr>
              <a:t>activate</a:t>
            </a:r>
            <a:r>
              <a:rPr lang="en-US" sz="2000" dirty="0" smtClean="0">
                <a:solidFill>
                  <a:schemeClr val="bg1"/>
                </a:solidFill>
                <a:latin typeface="+mj-lt"/>
              </a:rPr>
              <a:t>(</a:t>
            </a:r>
            <a:r>
              <a:rPr lang="en-US" sz="2000" dirty="0" smtClean="0">
                <a:solidFill>
                  <a:schemeClr val="accent3">
                    <a:lumMod val="60000"/>
                    <a:lumOff val="40000"/>
                  </a:schemeClr>
                </a:solidFill>
                <a:latin typeface="+mj-lt"/>
              </a:rPr>
              <a:t>“game”</a:t>
            </a:r>
            <a:r>
              <a:rPr lang="en-US" sz="2000" dirty="0" smtClean="0">
                <a:solidFill>
                  <a:schemeClr val="bg1"/>
                </a:solidFill>
                <a:latin typeface="+mj-lt"/>
              </a:rPr>
              <a:t>, </a:t>
            </a:r>
            <a:r>
              <a:rPr lang="en-US" sz="2000" dirty="0" smtClean="0">
                <a:solidFill>
                  <a:schemeClr val="accent3">
                    <a:lumMod val="60000"/>
                    <a:lumOff val="40000"/>
                  </a:schemeClr>
                </a:solidFill>
                <a:latin typeface="+mj-lt"/>
              </a:rPr>
              <a:t>“</a:t>
            </a:r>
            <a:r>
              <a:rPr lang="en-US" sz="2000" dirty="0" err="1" smtClean="0">
                <a:solidFill>
                  <a:schemeClr val="accent3">
                    <a:lumMod val="60000"/>
                    <a:lumOff val="40000"/>
                  </a:schemeClr>
                </a:solidFill>
                <a:latin typeface="+mj-lt"/>
              </a:rPr>
              <a:t>tcp</a:t>
            </a:r>
            <a:r>
              <a:rPr lang="en-US" sz="2000" dirty="0" smtClean="0">
                <a:solidFill>
                  <a:schemeClr val="accent3">
                    <a:lumMod val="60000"/>
                    <a:lumOff val="40000"/>
                  </a:schemeClr>
                </a:solidFill>
                <a:latin typeface="+mj-lt"/>
              </a:rPr>
              <a:t>://10.0.0.1”</a:t>
            </a:r>
            <a:r>
              <a:rPr lang="en-US" sz="2000" dirty="0" smtClean="0">
                <a:solidFill>
                  <a:schemeClr val="bg1"/>
                </a:solidFill>
                <a:latin typeface="+mj-lt"/>
              </a:rPr>
              <a:t>)</a:t>
            </a:r>
          </a:p>
          <a:p>
            <a:r>
              <a:rPr lang="en-US" sz="2000" dirty="0" err="1" smtClean="0">
                <a:solidFill>
                  <a:schemeClr val="bg1"/>
                </a:solidFill>
                <a:latin typeface="+mj-lt"/>
              </a:rPr>
              <a:t>game.</a:t>
            </a:r>
            <a:r>
              <a:rPr lang="en-US" sz="2000" dirty="0" err="1" smtClean="0">
                <a:solidFill>
                  <a:schemeClr val="accent5">
                    <a:lumMod val="60000"/>
                    <a:lumOff val="40000"/>
                  </a:schemeClr>
                </a:solidFill>
                <a:latin typeface="+mj-lt"/>
              </a:rPr>
              <a:t>invoke</a:t>
            </a:r>
            <a:r>
              <a:rPr lang="en-US" sz="2000" dirty="0" smtClean="0">
                <a:solidFill>
                  <a:schemeClr val="bg1"/>
                </a:solidFill>
                <a:latin typeface="+mj-lt"/>
              </a:rPr>
              <a:t>(“foo()”) </a:t>
            </a:r>
          </a:p>
        </p:txBody>
      </p:sp>
      <p:sp>
        <p:nvSpPr>
          <p:cNvPr id="11" name="TextBox 10"/>
          <p:cNvSpPr txBox="1"/>
          <p:nvPr/>
        </p:nvSpPr>
        <p:spPr>
          <a:xfrm>
            <a:off x="2254503" y="2603609"/>
            <a:ext cx="5810145" cy="538609"/>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3200" dirty="0" err="1" smtClean="0">
                <a:solidFill>
                  <a:srgbClr val="F47D1F"/>
                </a:solidFill>
                <a:latin typeface="+mj-lt"/>
              </a:rPr>
              <a:t>Akka</a:t>
            </a:r>
            <a:r>
              <a:rPr lang="en-US" sz="3200" dirty="0" smtClean="0">
                <a:solidFill>
                  <a:srgbClr val="F47D1F"/>
                </a:solidFill>
                <a:latin typeface="+mj-lt"/>
              </a:rPr>
              <a:t> / </a:t>
            </a:r>
            <a:r>
              <a:rPr lang="en-US" sz="3200" dirty="0" err="1" smtClean="0">
                <a:solidFill>
                  <a:srgbClr val="F47D1F"/>
                </a:solidFill>
                <a:latin typeface="+mj-lt"/>
              </a:rPr>
              <a:t>Erlang</a:t>
            </a:r>
            <a:endParaRPr lang="en-US" sz="3200" dirty="0">
              <a:solidFill>
                <a:srgbClr val="F47D1F"/>
              </a:solidFill>
              <a:latin typeface="+mj-lt"/>
            </a:endParaRPr>
          </a:p>
        </p:txBody>
      </p:sp>
      <p:sp>
        <p:nvSpPr>
          <p:cNvPr id="12" name="TextBox 11"/>
          <p:cNvSpPr txBox="1"/>
          <p:nvPr/>
        </p:nvSpPr>
        <p:spPr>
          <a:xfrm>
            <a:off x="2406903" y="4835857"/>
            <a:ext cx="5810145" cy="538609"/>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3200" dirty="0" smtClean="0">
                <a:solidFill>
                  <a:srgbClr val="F47D1F"/>
                </a:solidFill>
                <a:latin typeface="+mj-lt"/>
              </a:rPr>
              <a:t>Orleans</a:t>
            </a:r>
            <a:endParaRPr lang="en-US" sz="3200" dirty="0">
              <a:solidFill>
                <a:srgbClr val="F47D1F"/>
              </a:solidFill>
              <a:latin typeface="+mj-lt"/>
            </a:endParaRPr>
          </a:p>
        </p:txBody>
      </p:sp>
      <p:sp>
        <p:nvSpPr>
          <p:cNvPr id="13" name="TextBox 12"/>
          <p:cNvSpPr txBox="1"/>
          <p:nvPr/>
        </p:nvSpPr>
        <p:spPr>
          <a:xfrm>
            <a:off x="2087984" y="5520223"/>
            <a:ext cx="6011582" cy="707886"/>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r>
              <a:rPr lang="en-US" sz="2000" dirty="0" err="1" smtClean="0">
                <a:solidFill>
                  <a:schemeClr val="accent6">
                    <a:lumMod val="60000"/>
                    <a:lumOff val="40000"/>
                  </a:schemeClr>
                </a:solidFill>
                <a:latin typeface="+mj-lt"/>
              </a:rPr>
              <a:t>var</a:t>
            </a:r>
            <a:r>
              <a:rPr lang="en-US" sz="2000" dirty="0" smtClean="0">
                <a:solidFill>
                  <a:schemeClr val="bg1"/>
                </a:solidFill>
                <a:latin typeface="+mj-lt"/>
              </a:rPr>
              <a:t> game = </a:t>
            </a:r>
            <a:r>
              <a:rPr lang="en-US" sz="2000" dirty="0" smtClean="0">
                <a:solidFill>
                  <a:schemeClr val="accent5">
                    <a:lumMod val="60000"/>
                    <a:lumOff val="40000"/>
                  </a:schemeClr>
                </a:solidFill>
                <a:latin typeface="+mj-lt"/>
              </a:rPr>
              <a:t>activate</a:t>
            </a:r>
            <a:r>
              <a:rPr lang="en-US" sz="2000" dirty="0" smtClean="0">
                <a:solidFill>
                  <a:schemeClr val="bg1"/>
                </a:solidFill>
                <a:latin typeface="+mj-lt"/>
              </a:rPr>
              <a:t>(</a:t>
            </a:r>
            <a:r>
              <a:rPr lang="en-US" sz="2000" dirty="0" smtClean="0">
                <a:solidFill>
                  <a:schemeClr val="accent3">
                    <a:lumMod val="60000"/>
                    <a:lumOff val="40000"/>
                  </a:schemeClr>
                </a:solidFill>
                <a:latin typeface="+mj-lt"/>
              </a:rPr>
              <a:t>“game”</a:t>
            </a:r>
            <a:r>
              <a:rPr lang="en-US" sz="2000" dirty="0" smtClean="0">
                <a:solidFill>
                  <a:schemeClr val="bg1"/>
                </a:solidFill>
                <a:latin typeface="+mj-lt"/>
              </a:rPr>
              <a:t>) </a:t>
            </a:r>
            <a:r>
              <a:rPr lang="en-US" sz="2000" strike="sngStrike" dirty="0" smtClean="0">
                <a:solidFill>
                  <a:schemeClr val="tx1">
                    <a:lumMod val="75000"/>
                    <a:lumOff val="25000"/>
                  </a:schemeClr>
                </a:solidFill>
                <a:latin typeface="+mj-lt"/>
              </a:rPr>
              <a:t>“</a:t>
            </a:r>
            <a:r>
              <a:rPr lang="en-US" sz="2000" strike="sngStrike" dirty="0" err="1" smtClean="0">
                <a:solidFill>
                  <a:schemeClr val="tx1">
                    <a:lumMod val="75000"/>
                    <a:lumOff val="25000"/>
                  </a:schemeClr>
                </a:solidFill>
                <a:latin typeface="+mj-lt"/>
              </a:rPr>
              <a:t>tcp</a:t>
            </a:r>
            <a:r>
              <a:rPr lang="en-US" sz="2000" strike="sngStrike" dirty="0" smtClean="0">
                <a:solidFill>
                  <a:schemeClr val="tx1">
                    <a:lumMod val="75000"/>
                    <a:lumOff val="25000"/>
                  </a:schemeClr>
                </a:solidFill>
                <a:latin typeface="+mj-lt"/>
              </a:rPr>
              <a:t>://10.0.0.1”)</a:t>
            </a:r>
          </a:p>
          <a:p>
            <a:r>
              <a:rPr lang="en-US" sz="2000" dirty="0" err="1" smtClean="0">
                <a:solidFill>
                  <a:schemeClr val="bg1"/>
                </a:solidFill>
                <a:latin typeface="+mj-lt"/>
              </a:rPr>
              <a:t>game.</a:t>
            </a:r>
            <a:r>
              <a:rPr lang="en-US" sz="2000" dirty="0" err="1" smtClean="0">
                <a:solidFill>
                  <a:schemeClr val="accent5">
                    <a:lumMod val="60000"/>
                    <a:lumOff val="40000"/>
                  </a:schemeClr>
                </a:solidFill>
                <a:latin typeface="+mj-lt"/>
              </a:rPr>
              <a:t>invoke</a:t>
            </a:r>
            <a:r>
              <a:rPr lang="en-US" sz="2000" dirty="0" smtClean="0">
                <a:solidFill>
                  <a:schemeClr val="bg1"/>
                </a:solidFill>
                <a:latin typeface="+mj-lt"/>
              </a:rPr>
              <a:t>(</a:t>
            </a:r>
            <a:r>
              <a:rPr lang="en-US" sz="2000" dirty="0" smtClean="0">
                <a:solidFill>
                  <a:schemeClr val="accent3">
                    <a:lumMod val="60000"/>
                    <a:lumOff val="40000"/>
                  </a:schemeClr>
                </a:solidFill>
                <a:latin typeface="+mj-lt"/>
              </a:rPr>
              <a:t>“foo()”</a:t>
            </a:r>
            <a:r>
              <a:rPr lang="en-US" sz="2000" dirty="0" smtClean="0">
                <a:solidFill>
                  <a:schemeClr val="bg1"/>
                </a:solidFill>
                <a:latin typeface="+mj-lt"/>
              </a:rPr>
              <a:t>) </a:t>
            </a:r>
          </a:p>
        </p:txBody>
      </p:sp>
    </p:spTree>
    <p:extLst>
      <p:ext uri="{BB962C8B-B14F-4D97-AF65-F5344CB8AC3E}">
        <p14:creationId xmlns:p14="http://schemas.microsoft.com/office/powerpoint/2010/main" val="8727442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295897" y="914400"/>
            <a:ext cx="7632848"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smtClean="0">
                <a:solidFill>
                  <a:srgbClr val="FFC000"/>
                </a:solidFill>
                <a:latin typeface="+mj-lt"/>
              </a:rPr>
              <a:t>Perpetual Existence</a:t>
            </a:r>
            <a:endParaRPr lang="en-US" sz="4950" dirty="0">
              <a:solidFill>
                <a:srgbClr val="FFC000"/>
              </a:solidFill>
              <a:latin typeface="+mj-lt"/>
            </a:endParaRPr>
          </a:p>
        </p:txBody>
      </p:sp>
      <p:sp>
        <p:nvSpPr>
          <p:cNvPr id="5" name="TextBox 4"/>
          <p:cNvSpPr txBox="1"/>
          <p:nvPr/>
        </p:nvSpPr>
        <p:spPr>
          <a:xfrm>
            <a:off x="2087984" y="3275781"/>
            <a:ext cx="5987537" cy="707886"/>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r>
              <a:rPr lang="en-US" sz="2000" dirty="0" err="1" smtClean="0">
                <a:solidFill>
                  <a:schemeClr val="accent6">
                    <a:lumMod val="60000"/>
                    <a:lumOff val="40000"/>
                  </a:schemeClr>
                </a:solidFill>
                <a:latin typeface="+mj-lt"/>
              </a:rPr>
              <a:t>var</a:t>
            </a:r>
            <a:r>
              <a:rPr lang="en-US" sz="2000" dirty="0" smtClean="0">
                <a:solidFill>
                  <a:schemeClr val="bg1"/>
                </a:solidFill>
                <a:latin typeface="+mj-lt"/>
              </a:rPr>
              <a:t> game = </a:t>
            </a:r>
            <a:r>
              <a:rPr lang="en-US" sz="2000" dirty="0" smtClean="0">
                <a:solidFill>
                  <a:schemeClr val="accent5">
                    <a:lumMod val="60000"/>
                    <a:lumOff val="40000"/>
                  </a:schemeClr>
                </a:solidFill>
                <a:latin typeface="+mj-lt"/>
              </a:rPr>
              <a:t>activate</a:t>
            </a:r>
            <a:r>
              <a:rPr lang="en-US" sz="2000" dirty="0" smtClean="0">
                <a:solidFill>
                  <a:schemeClr val="bg1"/>
                </a:solidFill>
                <a:latin typeface="+mj-lt"/>
              </a:rPr>
              <a:t>(</a:t>
            </a:r>
            <a:r>
              <a:rPr lang="en-US" sz="2000" dirty="0" smtClean="0">
                <a:solidFill>
                  <a:schemeClr val="accent3">
                    <a:lumMod val="60000"/>
                    <a:lumOff val="40000"/>
                  </a:schemeClr>
                </a:solidFill>
                <a:latin typeface="+mj-lt"/>
              </a:rPr>
              <a:t>“game”</a:t>
            </a:r>
            <a:r>
              <a:rPr lang="en-US" sz="2000" dirty="0" smtClean="0">
                <a:solidFill>
                  <a:schemeClr val="bg1"/>
                </a:solidFill>
                <a:latin typeface="+mj-lt"/>
              </a:rPr>
              <a:t>, </a:t>
            </a:r>
            <a:r>
              <a:rPr lang="en-US" sz="2000" dirty="0" smtClean="0">
                <a:solidFill>
                  <a:schemeClr val="accent3">
                    <a:lumMod val="60000"/>
                    <a:lumOff val="40000"/>
                  </a:schemeClr>
                </a:solidFill>
                <a:latin typeface="+mj-lt"/>
              </a:rPr>
              <a:t>“</a:t>
            </a:r>
            <a:r>
              <a:rPr lang="en-US" sz="2000" dirty="0" err="1" smtClean="0">
                <a:solidFill>
                  <a:schemeClr val="accent3">
                    <a:lumMod val="60000"/>
                    <a:lumOff val="40000"/>
                  </a:schemeClr>
                </a:solidFill>
                <a:latin typeface="+mj-lt"/>
              </a:rPr>
              <a:t>tcp</a:t>
            </a:r>
            <a:r>
              <a:rPr lang="en-US" sz="2000" dirty="0" smtClean="0">
                <a:solidFill>
                  <a:schemeClr val="accent3">
                    <a:lumMod val="60000"/>
                    <a:lumOff val="40000"/>
                  </a:schemeClr>
                </a:solidFill>
                <a:latin typeface="+mj-lt"/>
              </a:rPr>
              <a:t>://10.0.0.1”</a:t>
            </a:r>
            <a:r>
              <a:rPr lang="en-US" sz="2000" dirty="0" smtClean="0">
                <a:solidFill>
                  <a:schemeClr val="bg1"/>
                </a:solidFill>
                <a:latin typeface="+mj-lt"/>
              </a:rPr>
              <a:t>)</a:t>
            </a:r>
          </a:p>
          <a:p>
            <a:r>
              <a:rPr lang="en-US" sz="2000" dirty="0" err="1" smtClean="0">
                <a:solidFill>
                  <a:schemeClr val="bg1"/>
                </a:solidFill>
                <a:latin typeface="+mj-lt"/>
              </a:rPr>
              <a:t>game.invoke</a:t>
            </a:r>
            <a:r>
              <a:rPr lang="en-US" sz="2000" dirty="0" smtClean="0">
                <a:solidFill>
                  <a:schemeClr val="bg1"/>
                </a:solidFill>
                <a:latin typeface="+mj-lt"/>
              </a:rPr>
              <a:t>(</a:t>
            </a:r>
            <a:r>
              <a:rPr lang="en-US" sz="2000" dirty="0" smtClean="0">
                <a:solidFill>
                  <a:schemeClr val="accent3">
                    <a:lumMod val="60000"/>
                    <a:lumOff val="40000"/>
                  </a:schemeClr>
                </a:solidFill>
                <a:latin typeface="+mj-lt"/>
              </a:rPr>
              <a:t>“foo()”</a:t>
            </a:r>
            <a:r>
              <a:rPr lang="en-US" sz="2000" dirty="0" smtClean="0">
                <a:solidFill>
                  <a:schemeClr val="bg1"/>
                </a:solidFill>
                <a:latin typeface="+mj-lt"/>
              </a:rPr>
              <a:t>) </a:t>
            </a:r>
          </a:p>
        </p:txBody>
      </p:sp>
      <p:sp>
        <p:nvSpPr>
          <p:cNvPr id="11" name="TextBox 10"/>
          <p:cNvSpPr txBox="1"/>
          <p:nvPr/>
        </p:nvSpPr>
        <p:spPr>
          <a:xfrm>
            <a:off x="2254503" y="2603609"/>
            <a:ext cx="5810145" cy="538609"/>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3200" dirty="0" err="1" smtClean="0">
                <a:solidFill>
                  <a:srgbClr val="F47D1F"/>
                </a:solidFill>
                <a:latin typeface="+mj-lt"/>
              </a:rPr>
              <a:t>Akka</a:t>
            </a:r>
            <a:r>
              <a:rPr lang="en-US" sz="3200" dirty="0" smtClean="0">
                <a:solidFill>
                  <a:srgbClr val="F47D1F"/>
                </a:solidFill>
                <a:latin typeface="+mj-lt"/>
              </a:rPr>
              <a:t> / </a:t>
            </a:r>
            <a:r>
              <a:rPr lang="en-US" sz="3200" dirty="0" err="1" smtClean="0">
                <a:solidFill>
                  <a:srgbClr val="F47D1F"/>
                </a:solidFill>
                <a:latin typeface="+mj-lt"/>
              </a:rPr>
              <a:t>Erlang</a:t>
            </a:r>
            <a:endParaRPr lang="en-US" sz="3200" dirty="0">
              <a:solidFill>
                <a:srgbClr val="F47D1F"/>
              </a:solidFill>
              <a:latin typeface="+mj-lt"/>
            </a:endParaRPr>
          </a:p>
        </p:txBody>
      </p:sp>
      <p:sp>
        <p:nvSpPr>
          <p:cNvPr id="12" name="TextBox 11"/>
          <p:cNvSpPr txBox="1"/>
          <p:nvPr/>
        </p:nvSpPr>
        <p:spPr>
          <a:xfrm>
            <a:off x="2406903" y="4835857"/>
            <a:ext cx="5810145" cy="538609"/>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3200" dirty="0" smtClean="0">
                <a:solidFill>
                  <a:srgbClr val="F47D1F"/>
                </a:solidFill>
                <a:latin typeface="+mj-lt"/>
              </a:rPr>
              <a:t>Orleans</a:t>
            </a:r>
            <a:endParaRPr lang="en-US" sz="3200" dirty="0">
              <a:solidFill>
                <a:srgbClr val="F47D1F"/>
              </a:solidFill>
              <a:latin typeface="+mj-lt"/>
            </a:endParaRPr>
          </a:p>
        </p:txBody>
      </p:sp>
      <p:sp>
        <p:nvSpPr>
          <p:cNvPr id="13" name="TextBox 12"/>
          <p:cNvSpPr txBox="1"/>
          <p:nvPr/>
        </p:nvSpPr>
        <p:spPr>
          <a:xfrm>
            <a:off x="2087984" y="5520223"/>
            <a:ext cx="5987537" cy="707886"/>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r>
              <a:rPr lang="en-US" sz="2000" strike="sngStrike" dirty="0" err="1" smtClean="0">
                <a:solidFill>
                  <a:schemeClr val="tx1">
                    <a:lumMod val="75000"/>
                    <a:lumOff val="25000"/>
                  </a:schemeClr>
                </a:solidFill>
                <a:latin typeface="+mj-lt"/>
              </a:rPr>
              <a:t>var</a:t>
            </a:r>
            <a:r>
              <a:rPr lang="en-US" sz="2000" strike="sngStrike" dirty="0" smtClean="0">
                <a:solidFill>
                  <a:schemeClr val="tx1">
                    <a:lumMod val="75000"/>
                    <a:lumOff val="25000"/>
                  </a:schemeClr>
                </a:solidFill>
                <a:latin typeface="+mj-lt"/>
              </a:rPr>
              <a:t> game = activate(“game”, “</a:t>
            </a:r>
            <a:r>
              <a:rPr lang="en-US" sz="2000" strike="sngStrike" dirty="0" err="1" smtClean="0">
                <a:solidFill>
                  <a:schemeClr val="tx1">
                    <a:lumMod val="75000"/>
                    <a:lumOff val="25000"/>
                  </a:schemeClr>
                </a:solidFill>
                <a:latin typeface="+mj-lt"/>
              </a:rPr>
              <a:t>tcp</a:t>
            </a:r>
            <a:r>
              <a:rPr lang="en-US" sz="2000" strike="sngStrike" dirty="0" smtClean="0">
                <a:solidFill>
                  <a:schemeClr val="tx1">
                    <a:lumMod val="75000"/>
                    <a:lumOff val="25000"/>
                  </a:schemeClr>
                </a:solidFill>
                <a:latin typeface="+mj-lt"/>
              </a:rPr>
              <a:t>://10.0.0.1”)</a:t>
            </a:r>
          </a:p>
          <a:p>
            <a:r>
              <a:rPr lang="en-US" sz="2000" dirty="0" err="1" smtClean="0">
                <a:solidFill>
                  <a:schemeClr val="bg1"/>
                </a:solidFill>
                <a:latin typeface="+mj-lt"/>
              </a:rPr>
              <a:t>game.</a:t>
            </a:r>
            <a:r>
              <a:rPr lang="en-US" sz="2000" dirty="0" err="1" smtClean="0">
                <a:solidFill>
                  <a:schemeClr val="accent5">
                    <a:lumMod val="60000"/>
                    <a:lumOff val="40000"/>
                  </a:schemeClr>
                </a:solidFill>
                <a:latin typeface="+mj-lt"/>
              </a:rPr>
              <a:t>invoke</a:t>
            </a:r>
            <a:r>
              <a:rPr lang="en-US" sz="2000" dirty="0" smtClean="0">
                <a:solidFill>
                  <a:schemeClr val="bg1"/>
                </a:solidFill>
                <a:latin typeface="+mj-lt"/>
              </a:rPr>
              <a:t>(</a:t>
            </a:r>
            <a:r>
              <a:rPr lang="en-US" sz="2000" dirty="0" smtClean="0">
                <a:solidFill>
                  <a:schemeClr val="accent3">
                    <a:lumMod val="60000"/>
                    <a:lumOff val="40000"/>
                  </a:schemeClr>
                </a:solidFill>
                <a:latin typeface="+mj-lt"/>
              </a:rPr>
              <a:t>“foo()”</a:t>
            </a:r>
            <a:r>
              <a:rPr lang="en-US" sz="2000" dirty="0" smtClean="0">
                <a:solidFill>
                  <a:schemeClr val="bg1"/>
                </a:solidFill>
                <a:latin typeface="+mj-lt"/>
              </a:rPr>
              <a:t>) </a:t>
            </a:r>
          </a:p>
        </p:txBody>
      </p:sp>
    </p:spTree>
    <p:extLst>
      <p:ext uri="{BB962C8B-B14F-4D97-AF65-F5344CB8AC3E}">
        <p14:creationId xmlns:p14="http://schemas.microsoft.com/office/powerpoint/2010/main" val="21686951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517177" y="4643933"/>
            <a:ext cx="3454792" cy="523220"/>
          </a:xfrm>
          <a:prstGeom prst="rect">
            <a:avLst/>
          </a:prstGeom>
        </p:spPr>
        <p:txBody>
          <a:bodyPr wrap="none">
            <a:spAutoFit/>
          </a:bodyPr>
          <a:lstStyle/>
          <a:p>
            <a:pPr algn="ctr"/>
            <a:r>
              <a:rPr lang="en-US" sz="2800" dirty="0" smtClean="0">
                <a:solidFill>
                  <a:srgbClr val="00B050"/>
                </a:solidFill>
                <a:latin typeface="+mj-lt"/>
              </a:rPr>
              <a:t>inversion of control</a:t>
            </a:r>
            <a:endParaRPr lang="en-US" sz="2800" dirty="0">
              <a:solidFill>
                <a:srgbClr val="00B050"/>
              </a:solidFill>
              <a:latin typeface="+mj-lt"/>
            </a:endParaRPr>
          </a:p>
        </p:txBody>
      </p:sp>
      <p:sp>
        <p:nvSpPr>
          <p:cNvPr id="3" name="Rectangle 2"/>
          <p:cNvSpPr/>
          <p:nvPr/>
        </p:nvSpPr>
        <p:spPr>
          <a:xfrm>
            <a:off x="3530703" y="2758657"/>
            <a:ext cx="3212739" cy="1200329"/>
          </a:xfrm>
          <a:prstGeom prst="rect">
            <a:avLst/>
          </a:prstGeom>
        </p:spPr>
        <p:txBody>
          <a:bodyPr wrap="none">
            <a:spAutoFit/>
          </a:bodyPr>
          <a:lstStyle/>
          <a:p>
            <a:pPr marL="571500" indent="-571500">
              <a:buFont typeface="Arial" panose="020B0604020202020204" pitchFamily="34" charset="0"/>
              <a:buChar char="•"/>
            </a:pPr>
            <a:r>
              <a:rPr lang="en-US" sz="3600" dirty="0" smtClean="0">
                <a:solidFill>
                  <a:srgbClr val="E9E9E9"/>
                </a:solidFill>
                <a:latin typeface="+mj-lt"/>
              </a:rPr>
              <a:t>Placement</a:t>
            </a:r>
          </a:p>
          <a:p>
            <a:pPr marL="571500" indent="-571500">
              <a:buFont typeface="Arial" panose="020B0604020202020204" pitchFamily="34" charset="0"/>
              <a:buChar char="•"/>
            </a:pPr>
            <a:r>
              <a:rPr lang="en-US" sz="3600" dirty="0" smtClean="0">
                <a:solidFill>
                  <a:srgbClr val="E9E9E9"/>
                </a:solidFill>
                <a:latin typeface="+mj-lt"/>
              </a:rPr>
              <a:t>Lifecycle</a:t>
            </a:r>
            <a:endParaRPr lang="en-US" sz="3600" dirty="0">
              <a:solidFill>
                <a:srgbClr val="E9E9E9"/>
              </a:solidFill>
              <a:latin typeface="+mj-lt"/>
            </a:endParaRPr>
          </a:p>
        </p:txBody>
      </p:sp>
      <p:sp>
        <p:nvSpPr>
          <p:cNvPr id="4" name="TextBox 3"/>
          <p:cNvSpPr txBox="1"/>
          <p:nvPr/>
        </p:nvSpPr>
        <p:spPr>
          <a:xfrm>
            <a:off x="2232000" y="1835621"/>
            <a:ext cx="5810145" cy="538609"/>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3200" dirty="0" smtClean="0">
                <a:solidFill>
                  <a:srgbClr val="F47D1F"/>
                </a:solidFill>
                <a:latin typeface="+mj-lt"/>
              </a:rPr>
              <a:t>Runtime takes care of</a:t>
            </a:r>
            <a:endParaRPr lang="en-US" sz="3200" dirty="0">
              <a:solidFill>
                <a:srgbClr val="F47D1F"/>
              </a:solidFill>
              <a:latin typeface="+mj-lt"/>
            </a:endParaRPr>
          </a:p>
        </p:txBody>
      </p:sp>
    </p:spTree>
    <p:extLst>
      <p:ext uri="{BB962C8B-B14F-4D97-AF65-F5344CB8AC3E}">
        <p14:creationId xmlns:p14="http://schemas.microsoft.com/office/powerpoint/2010/main" val="17915641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Cloud 19"/>
          <p:cNvSpPr/>
          <p:nvPr/>
        </p:nvSpPr>
        <p:spPr bwMode="auto">
          <a:xfrm>
            <a:off x="2503575" y="3183297"/>
            <a:ext cx="1503235" cy="1297154"/>
          </a:xfrm>
          <a:prstGeom prst="cloud">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35"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Hexagon 185"/>
          <p:cNvSpPr>
            <a:spLocks noChangeAspect="1"/>
          </p:cNvSpPr>
          <p:nvPr/>
        </p:nvSpPr>
        <p:spPr bwMode="auto">
          <a:xfrm>
            <a:off x="6859626" y="3878765"/>
            <a:ext cx="1820106" cy="1592593"/>
          </a:xfrm>
          <a:prstGeom prst="hexagon">
            <a:avLst/>
          </a:prstGeom>
          <a:solidFill>
            <a:schemeClr val="tx1"/>
          </a:solid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70" name="Hexagon 169"/>
          <p:cNvSpPr>
            <a:spLocks noChangeAspect="1"/>
          </p:cNvSpPr>
          <p:nvPr/>
        </p:nvSpPr>
        <p:spPr bwMode="auto">
          <a:xfrm>
            <a:off x="2373690" y="3039909"/>
            <a:ext cx="1820106" cy="1592593"/>
          </a:xfrm>
          <a:prstGeom prst="hexagon">
            <a:avLst/>
          </a:prstGeom>
          <a:solidFill>
            <a:schemeClr val="tx1"/>
          </a:solid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878380" y="1363743"/>
            <a:ext cx="7801353" cy="4944922"/>
            <a:chOff x="557718" y="211204"/>
            <a:chExt cx="10610382" cy="6725437"/>
          </a:xfrm>
        </p:grpSpPr>
        <p:sp>
          <p:nvSpPr>
            <p:cNvPr id="171" name="Hexagon 170"/>
            <p:cNvSpPr>
              <a:spLocks noChangeAspect="1"/>
            </p:cNvSpPr>
            <p:nvPr/>
          </p:nvSpPr>
          <p:spPr bwMode="auto">
            <a:xfrm>
              <a:off x="2591446" y="4770604"/>
              <a:ext cx="2475470" cy="2166037"/>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74" name="Hexagon 173"/>
            <p:cNvSpPr>
              <a:spLocks noChangeAspect="1"/>
            </p:cNvSpPr>
            <p:nvPr/>
          </p:nvSpPr>
          <p:spPr bwMode="auto">
            <a:xfrm>
              <a:off x="557718" y="3631806"/>
              <a:ext cx="2475470" cy="2166037"/>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76" name="Hexagon 175"/>
            <p:cNvSpPr>
              <a:spLocks noChangeAspect="1"/>
            </p:cNvSpPr>
            <p:nvPr/>
          </p:nvSpPr>
          <p:spPr bwMode="auto">
            <a:xfrm>
              <a:off x="557718" y="1352106"/>
              <a:ext cx="2475470" cy="2166037"/>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78" name="Hexagon 177"/>
            <p:cNvSpPr>
              <a:spLocks noChangeAspect="1"/>
            </p:cNvSpPr>
            <p:nvPr/>
          </p:nvSpPr>
          <p:spPr bwMode="auto">
            <a:xfrm>
              <a:off x="4625174" y="3631806"/>
              <a:ext cx="2475470" cy="2166037"/>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Hexagon 179"/>
            <p:cNvSpPr>
              <a:spLocks noChangeAspect="1"/>
            </p:cNvSpPr>
            <p:nvPr/>
          </p:nvSpPr>
          <p:spPr bwMode="auto">
            <a:xfrm>
              <a:off x="4625174" y="1352106"/>
              <a:ext cx="2475470" cy="2166037"/>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Hexagon 181"/>
            <p:cNvSpPr>
              <a:spLocks noChangeAspect="1"/>
            </p:cNvSpPr>
            <p:nvPr/>
          </p:nvSpPr>
          <p:spPr bwMode="auto">
            <a:xfrm>
              <a:off x="6658902" y="2490904"/>
              <a:ext cx="2475470" cy="2166037"/>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Hexagon 182"/>
            <p:cNvSpPr>
              <a:spLocks noChangeAspect="1"/>
            </p:cNvSpPr>
            <p:nvPr/>
          </p:nvSpPr>
          <p:spPr bwMode="auto">
            <a:xfrm>
              <a:off x="6658902" y="4770604"/>
              <a:ext cx="2475470" cy="2166037"/>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84" name="Hexagon 183"/>
            <p:cNvSpPr>
              <a:spLocks noChangeAspect="1"/>
            </p:cNvSpPr>
            <p:nvPr/>
          </p:nvSpPr>
          <p:spPr bwMode="auto">
            <a:xfrm>
              <a:off x="6658902" y="211204"/>
              <a:ext cx="2475470" cy="2166037"/>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88" name="Hexagon 187"/>
            <p:cNvSpPr>
              <a:spLocks noChangeAspect="1"/>
            </p:cNvSpPr>
            <p:nvPr/>
          </p:nvSpPr>
          <p:spPr bwMode="auto">
            <a:xfrm>
              <a:off x="8692630" y="1352106"/>
              <a:ext cx="2475470" cy="2166037"/>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 name="Freeform 46"/>
          <p:cNvSpPr>
            <a:spLocks noEditPoints="1"/>
          </p:cNvSpPr>
          <p:nvPr/>
        </p:nvSpPr>
        <p:spPr bwMode="black">
          <a:xfrm>
            <a:off x="1648084" y="3327258"/>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6" name="Freeform 14"/>
          <p:cNvSpPr>
            <a:spLocks noEditPoints="1"/>
          </p:cNvSpPr>
          <p:nvPr/>
        </p:nvSpPr>
        <p:spPr bwMode="black">
          <a:xfrm>
            <a:off x="7386415" y="3087444"/>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7" name="Freeform 22"/>
          <p:cNvSpPr>
            <a:spLocks noEditPoints="1"/>
          </p:cNvSpPr>
          <p:nvPr/>
        </p:nvSpPr>
        <p:spPr bwMode="black">
          <a:xfrm>
            <a:off x="2797441" y="3850317"/>
            <a:ext cx="393644" cy="395231"/>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22" name="Freeform 10"/>
          <p:cNvSpPr>
            <a:spLocks noEditPoints="1"/>
          </p:cNvSpPr>
          <p:nvPr/>
        </p:nvSpPr>
        <p:spPr bwMode="black">
          <a:xfrm>
            <a:off x="5942460" y="5679404"/>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grpSp>
        <p:nvGrpSpPr>
          <p:cNvPr id="39" name="Group 38"/>
          <p:cNvGrpSpPr/>
          <p:nvPr/>
        </p:nvGrpSpPr>
        <p:grpSpPr>
          <a:xfrm>
            <a:off x="4200018" y="2919915"/>
            <a:ext cx="392054" cy="392054"/>
            <a:chOff x="3233165" y="1874357"/>
            <a:chExt cx="392110" cy="392110"/>
          </a:xfrm>
          <a:solidFill>
            <a:schemeClr val="bg1"/>
          </a:solidFill>
        </p:grpSpPr>
        <p:sp>
          <p:nvSpPr>
            <p:cNvPr id="30"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1" tIns="41145" rIns="82291" bIns="41145"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35" name="Donut 34"/>
            <p:cNvSpPr>
              <a:spLocks noChangeAspect="1"/>
            </p:cNvSpPr>
            <p:nvPr/>
          </p:nvSpPr>
          <p:spPr bwMode="auto">
            <a:xfrm>
              <a:off x="3233165" y="1874357"/>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3" name="Group 102"/>
          <p:cNvGrpSpPr/>
          <p:nvPr/>
        </p:nvGrpSpPr>
        <p:grpSpPr>
          <a:xfrm>
            <a:off x="4503349" y="3241989"/>
            <a:ext cx="392054" cy="392054"/>
            <a:chOff x="4046256" y="2408118"/>
            <a:chExt cx="392110" cy="392110"/>
          </a:xfrm>
          <a:solidFill>
            <a:schemeClr val="bg1"/>
          </a:solidFill>
        </p:grpSpPr>
        <p:grpSp>
          <p:nvGrpSpPr>
            <p:cNvPr id="8" name="Group 142"/>
            <p:cNvGrpSpPr/>
            <p:nvPr/>
          </p:nvGrpSpPr>
          <p:grpSpPr bwMode="black">
            <a:xfrm>
              <a:off x="4134994" y="2521400"/>
              <a:ext cx="214635" cy="165546"/>
              <a:chOff x="6673850" y="4338638"/>
              <a:chExt cx="1403351" cy="1082675"/>
            </a:xfrm>
            <a:grpFill/>
          </p:grpSpPr>
          <p:sp>
            <p:nvSpPr>
              <p:cNvPr id="9"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0"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1"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2" name="Oval 250"/>
              <p:cNvSpPr>
                <a:spLocks noChangeArrowheads="1"/>
              </p:cNvSpPr>
              <p:nvPr/>
            </p:nvSpPr>
            <p:spPr bwMode="black">
              <a:xfrm>
                <a:off x="7351713" y="4338638"/>
                <a:ext cx="209550" cy="2143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3"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4"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5"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6" name="Oval 254"/>
              <p:cNvSpPr>
                <a:spLocks noChangeArrowheads="1"/>
              </p:cNvSpPr>
              <p:nvPr/>
            </p:nvSpPr>
            <p:spPr bwMode="black">
              <a:xfrm>
                <a:off x="6888163" y="4386263"/>
                <a:ext cx="274638"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7"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8"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9"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grpSp>
        <p:sp>
          <p:nvSpPr>
            <p:cNvPr id="36" name="Donut 35"/>
            <p:cNvSpPr>
              <a:spLocks noChangeAspect="1"/>
            </p:cNvSpPr>
            <p:nvPr/>
          </p:nvSpPr>
          <p:spPr bwMode="auto">
            <a:xfrm>
              <a:off x="4046256" y="240811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4909882" y="2627925"/>
            <a:ext cx="392054" cy="392054"/>
            <a:chOff x="4604545" y="1640238"/>
            <a:chExt cx="392110" cy="392110"/>
          </a:xfrm>
          <a:solidFill>
            <a:schemeClr val="bg1"/>
          </a:solidFill>
        </p:grpSpPr>
        <p:grpSp>
          <p:nvGrpSpPr>
            <p:cNvPr id="23" name="Group 36"/>
            <p:cNvGrpSpPr/>
            <p:nvPr/>
          </p:nvGrpSpPr>
          <p:grpSpPr bwMode="black">
            <a:xfrm>
              <a:off x="4673640" y="1736214"/>
              <a:ext cx="253920" cy="200159"/>
              <a:chOff x="3358790" y="376388"/>
              <a:chExt cx="1516063" cy="1195388"/>
            </a:xfrm>
            <a:grpFill/>
          </p:grpSpPr>
          <p:sp>
            <p:nvSpPr>
              <p:cNvPr id="24"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5"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6"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7"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8"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9"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grpSp>
        <p:sp>
          <p:nvSpPr>
            <p:cNvPr id="37" name="Donut 36"/>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4509130" y="4123389"/>
            <a:ext cx="392054" cy="392054"/>
            <a:chOff x="4179295" y="3183652"/>
            <a:chExt cx="392110" cy="392110"/>
          </a:xfrm>
          <a:solidFill>
            <a:schemeClr val="bg1"/>
          </a:solidFill>
        </p:grpSpPr>
        <p:sp>
          <p:nvSpPr>
            <p:cNvPr id="2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noFill/>
            </a:ln>
          </p:spPr>
          <p:txBody>
            <a:bodyPr vert="horz" wrap="square" lIns="82294" tIns="41147" rIns="82294" bIns="41147" numCol="1" anchor="t" anchorCtr="0" compatLnSpc="1">
              <a:prstTxWarp prst="textNoShape">
                <a:avLst/>
              </a:prstTxWarp>
            </a:bodyPr>
            <a:lstStyle/>
            <a:p>
              <a:endParaRPr lang="en-US" sz="1599">
                <a:solidFill>
                  <a:srgbClr val="525051"/>
                </a:solidFill>
              </a:endParaRPr>
            </a:p>
          </p:txBody>
        </p:sp>
        <p:sp>
          <p:nvSpPr>
            <p:cNvPr id="40" name="Donut 39"/>
            <p:cNvSpPr>
              <a:spLocks noChangeAspect="1"/>
            </p:cNvSpPr>
            <p:nvPr/>
          </p:nvSpPr>
          <p:spPr bwMode="auto">
            <a:xfrm>
              <a:off x="4179295" y="3183652"/>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3" name="Freeform 46"/>
          <p:cNvSpPr>
            <a:spLocks noEditPoints="1"/>
          </p:cNvSpPr>
          <p:nvPr/>
        </p:nvSpPr>
        <p:spPr bwMode="black">
          <a:xfrm>
            <a:off x="4351318" y="2401574"/>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44" name="Freeform 46"/>
          <p:cNvSpPr>
            <a:spLocks noEditPoints="1"/>
          </p:cNvSpPr>
          <p:nvPr/>
        </p:nvSpPr>
        <p:spPr bwMode="black">
          <a:xfrm>
            <a:off x="7391754" y="4059591"/>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46" name="Freeform 46"/>
          <p:cNvSpPr>
            <a:spLocks noEditPoints="1"/>
          </p:cNvSpPr>
          <p:nvPr/>
        </p:nvSpPr>
        <p:spPr bwMode="black">
          <a:xfrm>
            <a:off x="5945707" y="3272084"/>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47" name="Freeform 46"/>
          <p:cNvSpPr>
            <a:spLocks noEditPoints="1"/>
          </p:cNvSpPr>
          <p:nvPr/>
        </p:nvSpPr>
        <p:spPr bwMode="black">
          <a:xfrm>
            <a:off x="2049097" y="4723143"/>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48" name="Freeform 46"/>
          <p:cNvSpPr>
            <a:spLocks noEditPoints="1"/>
          </p:cNvSpPr>
          <p:nvPr/>
        </p:nvSpPr>
        <p:spPr bwMode="black">
          <a:xfrm>
            <a:off x="5570578" y="5360697"/>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grpSp>
        <p:nvGrpSpPr>
          <p:cNvPr id="49" name="Group 48"/>
          <p:cNvGrpSpPr/>
          <p:nvPr/>
        </p:nvGrpSpPr>
        <p:grpSpPr>
          <a:xfrm>
            <a:off x="1289127" y="4026663"/>
            <a:ext cx="392054" cy="392054"/>
            <a:chOff x="4604545" y="1640238"/>
            <a:chExt cx="392110" cy="392110"/>
          </a:xfrm>
          <a:solidFill>
            <a:schemeClr val="bg1"/>
          </a:solidFill>
        </p:grpSpPr>
        <p:grpSp>
          <p:nvGrpSpPr>
            <p:cNvPr id="50" name="Group 36"/>
            <p:cNvGrpSpPr/>
            <p:nvPr/>
          </p:nvGrpSpPr>
          <p:grpSpPr bwMode="black">
            <a:xfrm>
              <a:off x="4673640" y="1736214"/>
              <a:ext cx="253920" cy="200159"/>
              <a:chOff x="3358790" y="376388"/>
              <a:chExt cx="1516063" cy="1195388"/>
            </a:xfrm>
            <a:grpFill/>
          </p:grpSpPr>
          <p:sp>
            <p:nvSpPr>
              <p:cNvPr id="52"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53"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54"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55"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56"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57"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grpSp>
        <p:sp>
          <p:nvSpPr>
            <p:cNvPr id="51" name="Donut 50"/>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7" name="Group 66"/>
          <p:cNvGrpSpPr/>
          <p:nvPr/>
        </p:nvGrpSpPr>
        <p:grpSpPr>
          <a:xfrm>
            <a:off x="2141143" y="2791242"/>
            <a:ext cx="392054" cy="392054"/>
            <a:chOff x="4604545" y="1640238"/>
            <a:chExt cx="392110" cy="392110"/>
          </a:xfrm>
          <a:solidFill>
            <a:schemeClr val="bg1"/>
          </a:solidFill>
        </p:grpSpPr>
        <p:grpSp>
          <p:nvGrpSpPr>
            <p:cNvPr id="68" name="Group 36"/>
            <p:cNvGrpSpPr/>
            <p:nvPr/>
          </p:nvGrpSpPr>
          <p:grpSpPr bwMode="black">
            <a:xfrm>
              <a:off x="4673640" y="1736214"/>
              <a:ext cx="253920" cy="200159"/>
              <a:chOff x="3358790" y="376388"/>
              <a:chExt cx="1516063" cy="1195388"/>
            </a:xfrm>
            <a:grpFill/>
          </p:grpSpPr>
          <p:sp>
            <p:nvSpPr>
              <p:cNvPr id="70"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71"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72"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73"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74"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75"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grpSp>
        <p:sp>
          <p:nvSpPr>
            <p:cNvPr id="69" name="Donut 68"/>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6" name="Group 75"/>
          <p:cNvGrpSpPr/>
          <p:nvPr/>
        </p:nvGrpSpPr>
        <p:grpSpPr>
          <a:xfrm>
            <a:off x="7844415" y="2470102"/>
            <a:ext cx="392054" cy="392054"/>
            <a:chOff x="4604545" y="1640238"/>
            <a:chExt cx="392110" cy="392110"/>
          </a:xfrm>
          <a:solidFill>
            <a:schemeClr val="bg1"/>
          </a:solidFill>
        </p:grpSpPr>
        <p:grpSp>
          <p:nvGrpSpPr>
            <p:cNvPr id="77" name="Group 36"/>
            <p:cNvGrpSpPr/>
            <p:nvPr/>
          </p:nvGrpSpPr>
          <p:grpSpPr bwMode="black">
            <a:xfrm>
              <a:off x="4673640" y="1736214"/>
              <a:ext cx="253920" cy="200159"/>
              <a:chOff x="3358790" y="376388"/>
              <a:chExt cx="1516063" cy="1195388"/>
            </a:xfrm>
            <a:grpFill/>
          </p:grpSpPr>
          <p:sp>
            <p:nvSpPr>
              <p:cNvPr id="79"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80"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81"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82"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83"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84"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grpSp>
        <p:sp>
          <p:nvSpPr>
            <p:cNvPr id="78" name="Donut 77"/>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5" name="Group 84"/>
          <p:cNvGrpSpPr/>
          <p:nvPr/>
        </p:nvGrpSpPr>
        <p:grpSpPr>
          <a:xfrm>
            <a:off x="7440532" y="4925061"/>
            <a:ext cx="392054" cy="392054"/>
            <a:chOff x="4604545" y="1640238"/>
            <a:chExt cx="392110" cy="392110"/>
          </a:xfrm>
          <a:solidFill>
            <a:schemeClr val="bg1"/>
          </a:solidFill>
        </p:grpSpPr>
        <p:grpSp>
          <p:nvGrpSpPr>
            <p:cNvPr id="86" name="Group 36"/>
            <p:cNvGrpSpPr/>
            <p:nvPr/>
          </p:nvGrpSpPr>
          <p:grpSpPr bwMode="black">
            <a:xfrm>
              <a:off x="4673640" y="1736214"/>
              <a:ext cx="253920" cy="200159"/>
              <a:chOff x="3358790" y="376388"/>
              <a:chExt cx="1516063" cy="1195388"/>
            </a:xfrm>
            <a:grpFill/>
          </p:grpSpPr>
          <p:sp>
            <p:nvSpPr>
              <p:cNvPr id="88"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89"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90"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91"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92"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93"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grpSp>
        <p:sp>
          <p:nvSpPr>
            <p:cNvPr id="87" name="Donut 86"/>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4" name="Group 93"/>
          <p:cNvGrpSpPr/>
          <p:nvPr/>
        </p:nvGrpSpPr>
        <p:grpSpPr>
          <a:xfrm>
            <a:off x="2928341" y="4968642"/>
            <a:ext cx="392054" cy="392054"/>
            <a:chOff x="4604545" y="1640238"/>
            <a:chExt cx="392110" cy="392110"/>
          </a:xfrm>
          <a:solidFill>
            <a:schemeClr val="bg1"/>
          </a:solidFill>
        </p:grpSpPr>
        <p:grpSp>
          <p:nvGrpSpPr>
            <p:cNvPr id="95" name="Group 36"/>
            <p:cNvGrpSpPr/>
            <p:nvPr/>
          </p:nvGrpSpPr>
          <p:grpSpPr bwMode="black">
            <a:xfrm>
              <a:off x="4673640" y="1736214"/>
              <a:ext cx="253920" cy="200159"/>
              <a:chOff x="3358790" y="376388"/>
              <a:chExt cx="1516063" cy="1195388"/>
            </a:xfrm>
            <a:grpFill/>
          </p:grpSpPr>
          <p:sp>
            <p:nvSpPr>
              <p:cNvPr id="97"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98"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99"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00"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01"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02"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grpSp>
        <p:sp>
          <p:nvSpPr>
            <p:cNvPr id="96" name="Donut 95"/>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4" name="Group 103"/>
          <p:cNvGrpSpPr/>
          <p:nvPr/>
        </p:nvGrpSpPr>
        <p:grpSpPr>
          <a:xfrm>
            <a:off x="6131749" y="4856469"/>
            <a:ext cx="392054" cy="392054"/>
            <a:chOff x="4046256" y="2408118"/>
            <a:chExt cx="392110" cy="392110"/>
          </a:xfrm>
          <a:solidFill>
            <a:schemeClr val="bg1"/>
          </a:solidFill>
        </p:grpSpPr>
        <p:grpSp>
          <p:nvGrpSpPr>
            <p:cNvPr id="105" name="Group 142"/>
            <p:cNvGrpSpPr/>
            <p:nvPr/>
          </p:nvGrpSpPr>
          <p:grpSpPr bwMode="black">
            <a:xfrm>
              <a:off x="4134994" y="2521400"/>
              <a:ext cx="214635" cy="165546"/>
              <a:chOff x="6673850" y="4338638"/>
              <a:chExt cx="1403351" cy="1082675"/>
            </a:xfrm>
            <a:grpFill/>
          </p:grpSpPr>
          <p:sp>
            <p:nvSpPr>
              <p:cNvPr id="107"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08"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09"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10" name="Oval 250"/>
              <p:cNvSpPr>
                <a:spLocks noChangeArrowheads="1"/>
              </p:cNvSpPr>
              <p:nvPr/>
            </p:nvSpPr>
            <p:spPr bwMode="black">
              <a:xfrm>
                <a:off x="7351713" y="4338638"/>
                <a:ext cx="209550" cy="2143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11"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12"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13"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14" name="Oval 254"/>
              <p:cNvSpPr>
                <a:spLocks noChangeArrowheads="1"/>
              </p:cNvSpPr>
              <p:nvPr/>
            </p:nvSpPr>
            <p:spPr bwMode="black">
              <a:xfrm>
                <a:off x="6888163" y="4386263"/>
                <a:ext cx="274638"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15"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16"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17"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grpSp>
        <p:sp>
          <p:nvSpPr>
            <p:cNvPr id="106" name="Donut 105"/>
            <p:cNvSpPr>
              <a:spLocks noChangeAspect="1"/>
            </p:cNvSpPr>
            <p:nvPr/>
          </p:nvSpPr>
          <p:spPr bwMode="auto">
            <a:xfrm>
              <a:off x="4046256" y="240811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p:cNvGrpSpPr/>
          <p:nvPr/>
        </p:nvGrpSpPr>
        <p:grpSpPr>
          <a:xfrm>
            <a:off x="3418809" y="4049519"/>
            <a:ext cx="392054" cy="392054"/>
            <a:chOff x="4046256" y="2408118"/>
            <a:chExt cx="392110" cy="392110"/>
          </a:xfrm>
          <a:solidFill>
            <a:schemeClr val="bg1"/>
          </a:solidFill>
        </p:grpSpPr>
        <p:grpSp>
          <p:nvGrpSpPr>
            <p:cNvPr id="119" name="Group 142"/>
            <p:cNvGrpSpPr/>
            <p:nvPr/>
          </p:nvGrpSpPr>
          <p:grpSpPr bwMode="black">
            <a:xfrm>
              <a:off x="4134994" y="2521400"/>
              <a:ext cx="214635" cy="165546"/>
              <a:chOff x="6673850" y="4338638"/>
              <a:chExt cx="1403351" cy="1082675"/>
            </a:xfrm>
            <a:grpFill/>
          </p:grpSpPr>
          <p:sp>
            <p:nvSpPr>
              <p:cNvPr id="121"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22"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23"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24" name="Oval 250"/>
              <p:cNvSpPr>
                <a:spLocks noChangeArrowheads="1"/>
              </p:cNvSpPr>
              <p:nvPr/>
            </p:nvSpPr>
            <p:spPr bwMode="black">
              <a:xfrm>
                <a:off x="7351713" y="4338638"/>
                <a:ext cx="209550" cy="2143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25"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26"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27"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28" name="Oval 254"/>
              <p:cNvSpPr>
                <a:spLocks noChangeArrowheads="1"/>
              </p:cNvSpPr>
              <p:nvPr/>
            </p:nvSpPr>
            <p:spPr bwMode="black">
              <a:xfrm>
                <a:off x="6888163" y="4386263"/>
                <a:ext cx="274638"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29"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30"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31"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grpSp>
        <p:sp>
          <p:nvSpPr>
            <p:cNvPr id="120" name="Donut 119"/>
            <p:cNvSpPr>
              <a:spLocks noChangeAspect="1"/>
            </p:cNvSpPr>
            <p:nvPr/>
          </p:nvSpPr>
          <p:spPr bwMode="auto">
            <a:xfrm>
              <a:off x="4046256" y="240811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2" name="Group 131"/>
          <p:cNvGrpSpPr/>
          <p:nvPr/>
        </p:nvGrpSpPr>
        <p:grpSpPr>
          <a:xfrm>
            <a:off x="2686625" y="3136218"/>
            <a:ext cx="392054" cy="392054"/>
            <a:chOff x="4046256" y="2408118"/>
            <a:chExt cx="392110" cy="392110"/>
          </a:xfrm>
          <a:solidFill>
            <a:schemeClr val="bg1"/>
          </a:solidFill>
        </p:grpSpPr>
        <p:grpSp>
          <p:nvGrpSpPr>
            <p:cNvPr id="133" name="Group 142"/>
            <p:cNvGrpSpPr/>
            <p:nvPr/>
          </p:nvGrpSpPr>
          <p:grpSpPr bwMode="black">
            <a:xfrm>
              <a:off x="4134994" y="2521400"/>
              <a:ext cx="214635" cy="165546"/>
              <a:chOff x="6673850" y="4338638"/>
              <a:chExt cx="1403351" cy="1082675"/>
            </a:xfrm>
            <a:grpFill/>
          </p:grpSpPr>
          <p:sp>
            <p:nvSpPr>
              <p:cNvPr id="135"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36"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37"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38" name="Oval 250"/>
              <p:cNvSpPr>
                <a:spLocks noChangeArrowheads="1"/>
              </p:cNvSpPr>
              <p:nvPr/>
            </p:nvSpPr>
            <p:spPr bwMode="black">
              <a:xfrm>
                <a:off x="7351713" y="4338638"/>
                <a:ext cx="209550" cy="2143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39"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40"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41"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42" name="Oval 254"/>
              <p:cNvSpPr>
                <a:spLocks noChangeArrowheads="1"/>
              </p:cNvSpPr>
              <p:nvPr/>
            </p:nvSpPr>
            <p:spPr bwMode="black">
              <a:xfrm>
                <a:off x="6888163" y="4386263"/>
                <a:ext cx="274638"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43"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44"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sp>
            <p:nvSpPr>
              <p:cNvPr id="145"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endParaRPr lang="en-US" sz="1599">
                  <a:solidFill>
                    <a:srgbClr val="525051"/>
                  </a:solidFill>
                </a:endParaRPr>
              </a:p>
            </p:txBody>
          </p:sp>
        </p:grpSp>
        <p:sp>
          <p:nvSpPr>
            <p:cNvPr id="134" name="Donut 133"/>
            <p:cNvSpPr>
              <a:spLocks noChangeAspect="1"/>
            </p:cNvSpPr>
            <p:nvPr/>
          </p:nvSpPr>
          <p:spPr bwMode="auto">
            <a:xfrm>
              <a:off x="4046256" y="240811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6" name="Group 145"/>
          <p:cNvGrpSpPr/>
          <p:nvPr/>
        </p:nvGrpSpPr>
        <p:grpSpPr>
          <a:xfrm>
            <a:off x="1921921" y="4283004"/>
            <a:ext cx="392054" cy="392054"/>
            <a:chOff x="3233165" y="1874357"/>
            <a:chExt cx="392110" cy="392110"/>
          </a:xfrm>
          <a:solidFill>
            <a:schemeClr val="bg1"/>
          </a:solidFill>
        </p:grpSpPr>
        <p:sp>
          <p:nvSpPr>
            <p:cNvPr id="147"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1" tIns="41145" rIns="82291" bIns="41145"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48" name="Donut 147"/>
            <p:cNvSpPr>
              <a:spLocks noChangeAspect="1"/>
            </p:cNvSpPr>
            <p:nvPr/>
          </p:nvSpPr>
          <p:spPr bwMode="auto">
            <a:xfrm>
              <a:off x="3233165" y="1874357"/>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9" name="Group 148"/>
          <p:cNvGrpSpPr/>
          <p:nvPr/>
        </p:nvGrpSpPr>
        <p:grpSpPr>
          <a:xfrm>
            <a:off x="5644389" y="2059938"/>
            <a:ext cx="392054" cy="392054"/>
            <a:chOff x="3233165" y="1874357"/>
            <a:chExt cx="392110" cy="392110"/>
          </a:xfrm>
          <a:solidFill>
            <a:schemeClr val="bg1"/>
          </a:solidFill>
        </p:grpSpPr>
        <p:sp>
          <p:nvSpPr>
            <p:cNvPr id="150"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1" tIns="41145" rIns="82291" bIns="41145"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51" name="Donut 150"/>
            <p:cNvSpPr>
              <a:spLocks noChangeAspect="1"/>
            </p:cNvSpPr>
            <p:nvPr/>
          </p:nvSpPr>
          <p:spPr bwMode="auto">
            <a:xfrm>
              <a:off x="3233165" y="1874357"/>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2" name="Group 151"/>
          <p:cNvGrpSpPr/>
          <p:nvPr/>
        </p:nvGrpSpPr>
        <p:grpSpPr>
          <a:xfrm>
            <a:off x="5729511" y="3946126"/>
            <a:ext cx="392054" cy="392054"/>
            <a:chOff x="3233165" y="1874357"/>
            <a:chExt cx="392110" cy="392110"/>
          </a:xfrm>
          <a:solidFill>
            <a:schemeClr val="bg1"/>
          </a:solidFill>
        </p:grpSpPr>
        <p:sp>
          <p:nvSpPr>
            <p:cNvPr id="153"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1" tIns="41145" rIns="82291" bIns="41145"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54" name="Donut 153"/>
            <p:cNvSpPr>
              <a:spLocks noChangeAspect="1"/>
            </p:cNvSpPr>
            <p:nvPr/>
          </p:nvSpPr>
          <p:spPr bwMode="auto">
            <a:xfrm>
              <a:off x="3233165" y="1874357"/>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5" name="Group 154"/>
          <p:cNvGrpSpPr/>
          <p:nvPr/>
        </p:nvGrpSpPr>
        <p:grpSpPr>
          <a:xfrm>
            <a:off x="4195161" y="4793374"/>
            <a:ext cx="392054" cy="392054"/>
            <a:chOff x="3233165" y="1874357"/>
            <a:chExt cx="392110" cy="392110"/>
          </a:xfrm>
          <a:solidFill>
            <a:schemeClr val="bg1"/>
          </a:solidFill>
        </p:grpSpPr>
        <p:sp>
          <p:nvSpPr>
            <p:cNvPr id="156"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1" tIns="41145" rIns="82291" bIns="41145"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57" name="Donut 156"/>
            <p:cNvSpPr>
              <a:spLocks noChangeAspect="1"/>
            </p:cNvSpPr>
            <p:nvPr/>
          </p:nvSpPr>
          <p:spPr bwMode="auto">
            <a:xfrm>
              <a:off x="3233165" y="1874357"/>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8" name="Freeform 10"/>
          <p:cNvSpPr>
            <a:spLocks noEditPoints="1"/>
          </p:cNvSpPr>
          <p:nvPr/>
        </p:nvSpPr>
        <p:spPr bwMode="black">
          <a:xfrm>
            <a:off x="8025025" y="4551847"/>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159" name="Freeform 10"/>
          <p:cNvSpPr>
            <a:spLocks noEditPoints="1"/>
          </p:cNvSpPr>
          <p:nvPr/>
        </p:nvSpPr>
        <p:spPr bwMode="black">
          <a:xfrm>
            <a:off x="7150675" y="2569576"/>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160" name="Freeform 10"/>
          <p:cNvSpPr>
            <a:spLocks noEditPoints="1"/>
          </p:cNvSpPr>
          <p:nvPr/>
        </p:nvSpPr>
        <p:spPr bwMode="black">
          <a:xfrm>
            <a:off x="5163166" y="4541938"/>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161" name="Freeform 10"/>
          <p:cNvSpPr>
            <a:spLocks noEditPoints="1"/>
          </p:cNvSpPr>
          <p:nvPr/>
        </p:nvSpPr>
        <p:spPr bwMode="black">
          <a:xfrm>
            <a:off x="6558854" y="3895019"/>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162" name="Freeform 10"/>
          <p:cNvSpPr>
            <a:spLocks noEditPoints="1"/>
          </p:cNvSpPr>
          <p:nvPr/>
        </p:nvSpPr>
        <p:spPr bwMode="black">
          <a:xfrm>
            <a:off x="1592407" y="2424587"/>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163" name="Freeform 14"/>
          <p:cNvSpPr>
            <a:spLocks noEditPoints="1"/>
          </p:cNvSpPr>
          <p:nvPr/>
        </p:nvSpPr>
        <p:spPr bwMode="black">
          <a:xfrm>
            <a:off x="1467520" y="4943903"/>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164" name="Freeform 14"/>
          <p:cNvSpPr>
            <a:spLocks noEditPoints="1"/>
          </p:cNvSpPr>
          <p:nvPr/>
        </p:nvSpPr>
        <p:spPr bwMode="black">
          <a:xfrm>
            <a:off x="3471064" y="5257293"/>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165" name="Freeform 14"/>
          <p:cNvSpPr>
            <a:spLocks noEditPoints="1"/>
          </p:cNvSpPr>
          <p:nvPr/>
        </p:nvSpPr>
        <p:spPr bwMode="black">
          <a:xfrm>
            <a:off x="3310369" y="3499259"/>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167" name="Freeform 14"/>
          <p:cNvSpPr>
            <a:spLocks noEditPoints="1"/>
          </p:cNvSpPr>
          <p:nvPr/>
        </p:nvSpPr>
        <p:spPr bwMode="black">
          <a:xfrm>
            <a:off x="5005195" y="3115941"/>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168" name="Freeform 14"/>
          <p:cNvSpPr>
            <a:spLocks noEditPoints="1"/>
          </p:cNvSpPr>
          <p:nvPr/>
        </p:nvSpPr>
        <p:spPr bwMode="black">
          <a:xfrm>
            <a:off x="6454573" y="5302697"/>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grpSp>
        <p:nvGrpSpPr>
          <p:cNvPr id="198" name="Group 197"/>
          <p:cNvGrpSpPr/>
          <p:nvPr/>
        </p:nvGrpSpPr>
        <p:grpSpPr>
          <a:xfrm>
            <a:off x="6302767" y="1724671"/>
            <a:ext cx="392054" cy="392054"/>
            <a:chOff x="4179295" y="3183652"/>
            <a:chExt cx="392110" cy="392110"/>
          </a:xfrm>
          <a:solidFill>
            <a:schemeClr val="bg1"/>
          </a:solidFill>
        </p:grpSpPr>
        <p:sp>
          <p:nvSpPr>
            <p:cNvPr id="199"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noFill/>
            </a:ln>
          </p:spPr>
          <p:txBody>
            <a:bodyPr vert="horz" wrap="square" lIns="82294" tIns="41147" rIns="82294" bIns="41147" numCol="1" anchor="t" anchorCtr="0" compatLnSpc="1">
              <a:prstTxWarp prst="textNoShape">
                <a:avLst/>
              </a:prstTxWarp>
            </a:bodyPr>
            <a:lstStyle/>
            <a:p>
              <a:endParaRPr lang="en-US" sz="1599">
                <a:solidFill>
                  <a:srgbClr val="525051"/>
                </a:solidFill>
              </a:endParaRPr>
            </a:p>
          </p:txBody>
        </p:sp>
        <p:sp>
          <p:nvSpPr>
            <p:cNvPr id="200" name="Donut 199"/>
            <p:cNvSpPr>
              <a:spLocks noChangeAspect="1"/>
            </p:cNvSpPr>
            <p:nvPr/>
          </p:nvSpPr>
          <p:spPr bwMode="auto">
            <a:xfrm>
              <a:off x="4179295" y="3183652"/>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203"/>
          <p:cNvGrpSpPr/>
          <p:nvPr/>
        </p:nvGrpSpPr>
        <p:grpSpPr>
          <a:xfrm>
            <a:off x="1236452" y="2828245"/>
            <a:ext cx="392054" cy="392054"/>
            <a:chOff x="4179295" y="3183652"/>
            <a:chExt cx="392110" cy="392110"/>
          </a:xfrm>
          <a:solidFill>
            <a:schemeClr val="bg1"/>
          </a:solidFill>
        </p:grpSpPr>
        <p:sp>
          <p:nvSpPr>
            <p:cNvPr id="205"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noFill/>
            </a:ln>
          </p:spPr>
          <p:txBody>
            <a:bodyPr vert="horz" wrap="square" lIns="82294" tIns="41147" rIns="82294" bIns="41147" numCol="1" anchor="t" anchorCtr="0" compatLnSpc="1">
              <a:prstTxWarp prst="textNoShape">
                <a:avLst/>
              </a:prstTxWarp>
            </a:bodyPr>
            <a:lstStyle/>
            <a:p>
              <a:endParaRPr lang="en-US" sz="1599">
                <a:solidFill>
                  <a:srgbClr val="525051"/>
                </a:solidFill>
              </a:endParaRPr>
            </a:p>
          </p:txBody>
        </p:sp>
        <p:sp>
          <p:nvSpPr>
            <p:cNvPr id="206" name="Donut 205"/>
            <p:cNvSpPr>
              <a:spLocks noChangeAspect="1"/>
            </p:cNvSpPr>
            <p:nvPr/>
          </p:nvSpPr>
          <p:spPr bwMode="auto">
            <a:xfrm>
              <a:off x="4179295" y="3183652"/>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7" name="Group 206"/>
          <p:cNvGrpSpPr/>
          <p:nvPr/>
        </p:nvGrpSpPr>
        <p:grpSpPr>
          <a:xfrm>
            <a:off x="6447136" y="3425236"/>
            <a:ext cx="392054" cy="392054"/>
            <a:chOff x="4179295" y="3183652"/>
            <a:chExt cx="392110" cy="392110"/>
          </a:xfrm>
          <a:solidFill>
            <a:schemeClr val="bg1"/>
          </a:solidFill>
        </p:grpSpPr>
        <p:sp>
          <p:nvSpPr>
            <p:cNvPr id="208"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noFill/>
            </a:ln>
          </p:spPr>
          <p:txBody>
            <a:bodyPr vert="horz" wrap="square" lIns="82294" tIns="41147" rIns="82294" bIns="41147" numCol="1" anchor="t" anchorCtr="0" compatLnSpc="1">
              <a:prstTxWarp prst="textNoShape">
                <a:avLst/>
              </a:prstTxWarp>
            </a:bodyPr>
            <a:lstStyle/>
            <a:p>
              <a:endParaRPr lang="en-US" sz="1599">
                <a:solidFill>
                  <a:srgbClr val="525051"/>
                </a:solidFill>
              </a:endParaRPr>
            </a:p>
          </p:txBody>
        </p:sp>
        <p:sp>
          <p:nvSpPr>
            <p:cNvPr id="209" name="Donut 208"/>
            <p:cNvSpPr>
              <a:spLocks noChangeAspect="1"/>
            </p:cNvSpPr>
            <p:nvPr/>
          </p:nvSpPr>
          <p:spPr bwMode="auto">
            <a:xfrm>
              <a:off x="4179295" y="3183652"/>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10" name="Freeform 46"/>
          <p:cNvSpPr>
            <a:spLocks noEditPoints="1"/>
          </p:cNvSpPr>
          <p:nvPr/>
        </p:nvSpPr>
        <p:spPr bwMode="black">
          <a:xfrm>
            <a:off x="2715210" y="5613269"/>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211" name="Freeform 46"/>
          <p:cNvSpPr>
            <a:spLocks noEditPoints="1"/>
          </p:cNvSpPr>
          <p:nvPr/>
        </p:nvSpPr>
        <p:spPr bwMode="black">
          <a:xfrm>
            <a:off x="7873348" y="3272084"/>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212" name="Freeform 46"/>
          <p:cNvSpPr>
            <a:spLocks noEditPoints="1"/>
          </p:cNvSpPr>
          <p:nvPr/>
        </p:nvSpPr>
        <p:spPr bwMode="black">
          <a:xfrm>
            <a:off x="6077855" y="2430558"/>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213" name="Freeform 46"/>
          <p:cNvSpPr>
            <a:spLocks noEditPoints="1"/>
          </p:cNvSpPr>
          <p:nvPr/>
        </p:nvSpPr>
        <p:spPr bwMode="black">
          <a:xfrm>
            <a:off x="5537744" y="3539334"/>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214" name="Freeform 46"/>
          <p:cNvSpPr>
            <a:spLocks noEditPoints="1"/>
          </p:cNvSpPr>
          <p:nvPr/>
        </p:nvSpPr>
        <p:spPr bwMode="black">
          <a:xfrm>
            <a:off x="5839491" y="1542432"/>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217" name="Freeform 46"/>
          <p:cNvSpPr>
            <a:spLocks noEditPoints="1"/>
          </p:cNvSpPr>
          <p:nvPr/>
        </p:nvSpPr>
        <p:spPr bwMode="black">
          <a:xfrm>
            <a:off x="4807560" y="4921673"/>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228" name="Freeform 14"/>
          <p:cNvSpPr>
            <a:spLocks noEditPoints="1"/>
          </p:cNvSpPr>
          <p:nvPr/>
        </p:nvSpPr>
        <p:spPr bwMode="black">
          <a:xfrm>
            <a:off x="6567673" y="2140468"/>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243" name="Freeform 22"/>
          <p:cNvSpPr>
            <a:spLocks noEditPoints="1"/>
          </p:cNvSpPr>
          <p:nvPr/>
        </p:nvSpPr>
        <p:spPr bwMode="black">
          <a:xfrm>
            <a:off x="6497998" y="5785761"/>
            <a:ext cx="393644" cy="395231"/>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grpSp>
        <p:nvGrpSpPr>
          <p:cNvPr id="244" name="Group 243"/>
          <p:cNvGrpSpPr/>
          <p:nvPr/>
        </p:nvGrpSpPr>
        <p:grpSpPr>
          <a:xfrm>
            <a:off x="3380371" y="3267613"/>
            <a:ext cx="392054" cy="392054"/>
            <a:chOff x="4604545" y="1640238"/>
            <a:chExt cx="392110" cy="392110"/>
          </a:xfrm>
          <a:solidFill>
            <a:schemeClr val="bg1"/>
          </a:solidFill>
        </p:grpSpPr>
        <p:grpSp>
          <p:nvGrpSpPr>
            <p:cNvPr id="245" name="Group 36"/>
            <p:cNvGrpSpPr/>
            <p:nvPr/>
          </p:nvGrpSpPr>
          <p:grpSpPr bwMode="black">
            <a:xfrm>
              <a:off x="4673640" y="1736214"/>
              <a:ext cx="253920" cy="200159"/>
              <a:chOff x="3358790" y="376388"/>
              <a:chExt cx="1516063" cy="1195388"/>
            </a:xfrm>
            <a:grpFill/>
          </p:grpSpPr>
          <p:sp>
            <p:nvSpPr>
              <p:cNvPr id="247"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48"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49"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50"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51"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252"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grpSp>
        <p:sp>
          <p:nvSpPr>
            <p:cNvPr id="246" name="Donut 245"/>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53" name="Group 252"/>
          <p:cNvGrpSpPr/>
          <p:nvPr/>
        </p:nvGrpSpPr>
        <p:grpSpPr>
          <a:xfrm>
            <a:off x="2741088" y="3406197"/>
            <a:ext cx="392054" cy="392054"/>
            <a:chOff x="4179295" y="3183652"/>
            <a:chExt cx="392110" cy="392110"/>
          </a:xfrm>
          <a:solidFill>
            <a:schemeClr val="bg1"/>
          </a:solidFill>
        </p:grpSpPr>
        <p:sp>
          <p:nvSpPr>
            <p:cNvPr id="254"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noFill/>
            </a:ln>
          </p:spPr>
          <p:txBody>
            <a:bodyPr vert="horz" wrap="square" lIns="82294" tIns="41147" rIns="82294" bIns="41147" numCol="1" anchor="t" anchorCtr="0" compatLnSpc="1">
              <a:prstTxWarp prst="textNoShape">
                <a:avLst/>
              </a:prstTxWarp>
            </a:bodyPr>
            <a:lstStyle/>
            <a:p>
              <a:endParaRPr lang="en-US" sz="1599">
                <a:solidFill>
                  <a:srgbClr val="525051"/>
                </a:solidFill>
              </a:endParaRPr>
            </a:p>
          </p:txBody>
        </p:sp>
        <p:sp>
          <p:nvSpPr>
            <p:cNvPr id="255" name="Donut 254"/>
            <p:cNvSpPr>
              <a:spLocks noChangeAspect="1"/>
            </p:cNvSpPr>
            <p:nvPr/>
          </p:nvSpPr>
          <p:spPr bwMode="auto">
            <a:xfrm>
              <a:off x="4179295" y="3183652"/>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56" name="Freeform 255"/>
          <p:cNvSpPr>
            <a:spLocks noEditPoints="1"/>
          </p:cNvSpPr>
          <p:nvPr/>
        </p:nvSpPr>
        <p:spPr bwMode="black">
          <a:xfrm>
            <a:off x="3065961" y="3827112"/>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sp>
        <p:nvSpPr>
          <p:cNvPr id="31" name="Line Callout 1 30"/>
          <p:cNvSpPr/>
          <p:nvPr/>
        </p:nvSpPr>
        <p:spPr bwMode="auto">
          <a:xfrm>
            <a:off x="8236471" y="5785759"/>
            <a:ext cx="1412353" cy="658373"/>
          </a:xfrm>
          <a:prstGeom prst="borderCallout1">
            <a:avLst>
              <a:gd name="adj1" fmla="val 18750"/>
              <a:gd name="adj2" fmla="val -8333"/>
              <a:gd name="adj3" fmla="val -96409"/>
              <a:gd name="adj4" fmla="val -38888"/>
            </a:avLst>
          </a:prstGeom>
          <a:solidFill>
            <a:srgbClr val="00B050"/>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35" fontAlgn="base">
              <a:lnSpc>
                <a:spcPct val="90000"/>
              </a:lnSpc>
              <a:spcBef>
                <a:spcPct val="0"/>
              </a:spcBef>
              <a:spcAft>
                <a:spcPct val="0"/>
              </a:spcAft>
            </a:pPr>
            <a:r>
              <a:rPr lang="en-US" sz="1350" dirty="0" smtClean="0">
                <a:gradFill>
                  <a:gsLst>
                    <a:gs pos="0">
                      <a:srgbClr val="FFFFFF"/>
                    </a:gs>
                    <a:gs pos="100000">
                      <a:srgbClr val="FFFFFF"/>
                    </a:gs>
                  </a:gsLst>
                  <a:lin ang="5400000" scaled="0"/>
                </a:gradFill>
                <a:latin typeface="+mj-lt"/>
                <a:ea typeface="Segoe UI" pitchFamily="34" charset="0"/>
                <a:cs typeface="Segoe UI" pitchFamily="34" charset="0"/>
              </a:rPr>
              <a:t>New node joined the cluster</a:t>
            </a:r>
            <a:endParaRPr lang="en-US" sz="135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57" name="Line Callout 1 256"/>
          <p:cNvSpPr/>
          <p:nvPr/>
        </p:nvSpPr>
        <p:spPr bwMode="auto">
          <a:xfrm>
            <a:off x="2465419" y="1619597"/>
            <a:ext cx="1563162" cy="769049"/>
          </a:xfrm>
          <a:prstGeom prst="borderCallout1">
            <a:avLst>
              <a:gd name="adj1" fmla="val 126807"/>
              <a:gd name="adj2" fmla="val 31696"/>
              <a:gd name="adj3" fmla="val 367034"/>
              <a:gd name="adj4" fmla="val 47235"/>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35" fontAlgn="base">
              <a:lnSpc>
                <a:spcPct val="90000"/>
              </a:lnSpc>
              <a:spcBef>
                <a:spcPct val="0"/>
              </a:spcBef>
              <a:spcAft>
                <a:spcPct val="0"/>
              </a:spcAft>
            </a:pPr>
            <a:r>
              <a:rPr lang="en-US" sz="1350" dirty="0">
                <a:gradFill>
                  <a:gsLst>
                    <a:gs pos="0">
                      <a:srgbClr val="FFFFFF"/>
                    </a:gs>
                    <a:gs pos="100000">
                      <a:srgbClr val="FFFFFF"/>
                    </a:gs>
                  </a:gsLst>
                  <a:lin ang="5400000" scaled="0"/>
                </a:gradFill>
                <a:latin typeface="+mj-lt"/>
                <a:ea typeface="Segoe UI" pitchFamily="34" charset="0"/>
                <a:cs typeface="Segoe UI" pitchFamily="34" charset="0"/>
              </a:rPr>
              <a:t> </a:t>
            </a:r>
            <a:r>
              <a:rPr lang="en-US" sz="1350" dirty="0" smtClean="0">
                <a:gradFill>
                  <a:gsLst>
                    <a:gs pos="0">
                      <a:srgbClr val="FFFFFF"/>
                    </a:gs>
                    <a:gs pos="100000">
                      <a:srgbClr val="FFFFFF"/>
                    </a:gs>
                  </a:gsLst>
                  <a:lin ang="5400000" scaled="0"/>
                </a:gradFill>
                <a:latin typeface="+mj-lt"/>
                <a:ea typeface="Segoe UI" pitchFamily="34" charset="0"/>
                <a:cs typeface="Segoe UI" pitchFamily="34" charset="0"/>
              </a:rPr>
              <a:t>Unavailable (crashed)</a:t>
            </a:r>
          </a:p>
          <a:p>
            <a:pPr algn="ctr" defTabSz="685635" fontAlgn="base">
              <a:lnSpc>
                <a:spcPct val="90000"/>
              </a:lnSpc>
              <a:spcBef>
                <a:spcPct val="0"/>
              </a:spcBef>
              <a:spcAft>
                <a:spcPct val="0"/>
              </a:spcAft>
            </a:pPr>
            <a:r>
              <a:rPr lang="en-US" sz="1350" dirty="0" smtClean="0">
                <a:gradFill>
                  <a:gsLst>
                    <a:gs pos="0">
                      <a:srgbClr val="FFFFFF"/>
                    </a:gs>
                    <a:gs pos="100000">
                      <a:srgbClr val="FFFFFF"/>
                    </a:gs>
                  </a:gsLst>
                  <a:lin ang="5400000" scaled="0"/>
                </a:gradFill>
                <a:latin typeface="+mj-lt"/>
                <a:ea typeface="Segoe UI" pitchFamily="34" charset="0"/>
                <a:cs typeface="Segoe UI" pitchFamily="34" charset="0"/>
              </a:rPr>
              <a:t>node</a:t>
            </a:r>
            <a:endParaRPr lang="en-US" sz="1350" dirty="0">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32" name="Group 31"/>
          <p:cNvGrpSpPr/>
          <p:nvPr/>
        </p:nvGrpSpPr>
        <p:grpSpPr>
          <a:xfrm>
            <a:off x="7340375" y="1497296"/>
            <a:ext cx="2164433" cy="466526"/>
            <a:chOff x="9346480" y="392847"/>
            <a:chExt cx="2880804" cy="634508"/>
          </a:xfrm>
          <a:solidFill>
            <a:srgbClr val="00B050"/>
          </a:solidFill>
        </p:grpSpPr>
        <p:sp>
          <p:nvSpPr>
            <p:cNvPr id="258" name="Line Callout 1 257"/>
            <p:cNvSpPr/>
            <p:nvPr/>
          </p:nvSpPr>
          <p:spPr bwMode="auto">
            <a:xfrm>
              <a:off x="9346481" y="392847"/>
              <a:ext cx="2307651" cy="388572"/>
            </a:xfrm>
            <a:prstGeom prst="borderCallout1">
              <a:avLst>
                <a:gd name="adj1" fmla="val 126807"/>
                <a:gd name="adj2" fmla="val 31696"/>
                <a:gd name="adj3" fmla="val 254175"/>
                <a:gd name="adj4" fmla="val -18671"/>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35" fontAlgn="base">
                <a:lnSpc>
                  <a:spcPct val="90000"/>
                </a:lnSpc>
                <a:spcBef>
                  <a:spcPct val="0"/>
                </a:spcBef>
                <a:spcAft>
                  <a:spcPct val="0"/>
                </a:spcAft>
              </a:pPr>
              <a:r>
                <a:rPr lang="en-US" sz="1350" dirty="0">
                  <a:gradFill>
                    <a:gsLst>
                      <a:gs pos="0">
                        <a:srgbClr val="FFFFFF"/>
                      </a:gs>
                      <a:gs pos="100000">
                        <a:srgbClr val="FFFFFF"/>
                      </a:gs>
                    </a:gsLst>
                    <a:lin ang="5400000" scaled="0"/>
                  </a:gradFill>
                  <a:latin typeface="+mj-lt"/>
                  <a:ea typeface="Segoe UI" pitchFamily="34" charset="0"/>
                  <a:cs typeface="Segoe UI" pitchFamily="34" charset="0"/>
                </a:rPr>
                <a:t> New Activation</a:t>
              </a:r>
            </a:p>
          </p:txBody>
        </p:sp>
        <p:sp>
          <p:nvSpPr>
            <p:cNvPr id="259" name="Line Callout 1 258"/>
            <p:cNvSpPr/>
            <p:nvPr/>
          </p:nvSpPr>
          <p:spPr bwMode="auto">
            <a:xfrm>
              <a:off x="9346480" y="392847"/>
              <a:ext cx="2880804" cy="634508"/>
            </a:xfrm>
            <a:prstGeom prst="borderCallout1">
              <a:avLst>
                <a:gd name="adj1" fmla="val 126807"/>
                <a:gd name="adj2" fmla="val 31696"/>
                <a:gd name="adj3" fmla="val 1486020"/>
                <a:gd name="adj4" fmla="val -28779"/>
              </a:avLst>
            </a:prstGeom>
            <a:grp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35" fontAlgn="base">
                <a:lnSpc>
                  <a:spcPct val="90000"/>
                </a:lnSpc>
                <a:spcBef>
                  <a:spcPct val="0"/>
                </a:spcBef>
                <a:spcAft>
                  <a:spcPct val="0"/>
                </a:spcAft>
              </a:pPr>
              <a:r>
                <a:rPr lang="en-US" sz="1350" dirty="0">
                  <a:gradFill>
                    <a:gsLst>
                      <a:gs pos="0">
                        <a:srgbClr val="FFFFFF"/>
                      </a:gs>
                      <a:gs pos="100000">
                        <a:srgbClr val="FFFFFF"/>
                      </a:gs>
                    </a:gsLst>
                    <a:lin ang="5400000" scaled="0"/>
                  </a:gradFill>
                  <a:latin typeface="+mj-lt"/>
                  <a:ea typeface="Segoe UI" pitchFamily="34" charset="0"/>
                  <a:cs typeface="Segoe UI" pitchFamily="34" charset="0"/>
                </a:rPr>
                <a:t> New </a:t>
              </a:r>
              <a:r>
                <a:rPr lang="en-US" sz="1350" dirty="0" smtClean="0">
                  <a:gradFill>
                    <a:gsLst>
                      <a:gs pos="0">
                        <a:srgbClr val="FFFFFF"/>
                      </a:gs>
                      <a:gs pos="100000">
                        <a:srgbClr val="FFFFFF"/>
                      </a:gs>
                    </a:gsLst>
                    <a:lin ang="5400000" scaled="0"/>
                  </a:gradFill>
                  <a:latin typeface="+mj-lt"/>
                  <a:ea typeface="Segoe UI" pitchFamily="34" charset="0"/>
                  <a:cs typeface="Segoe UI" pitchFamily="34" charset="0"/>
                </a:rPr>
                <a:t>actor activations</a:t>
              </a:r>
              <a:endParaRPr lang="en-US" sz="1350" dirty="0">
                <a:gradFill>
                  <a:gsLst>
                    <a:gs pos="0">
                      <a:srgbClr val="FFFFFF"/>
                    </a:gs>
                    <a:gs pos="100000">
                      <a:srgbClr val="FFFFFF"/>
                    </a:gs>
                  </a:gsLst>
                  <a:lin ang="5400000" scaled="0"/>
                </a:gradFill>
                <a:latin typeface="+mj-lt"/>
                <a:ea typeface="Segoe UI" pitchFamily="34" charset="0"/>
                <a:cs typeface="Segoe UI" pitchFamily="34" charset="0"/>
              </a:endParaRPr>
            </a:p>
          </p:txBody>
        </p:sp>
      </p:grpSp>
      <p:sp>
        <p:nvSpPr>
          <p:cNvPr id="201" name="Rectangle 200"/>
          <p:cNvSpPr/>
          <p:nvPr/>
        </p:nvSpPr>
        <p:spPr>
          <a:xfrm>
            <a:off x="662632" y="5999098"/>
            <a:ext cx="1592103" cy="230832"/>
          </a:xfrm>
          <a:prstGeom prst="rect">
            <a:avLst/>
          </a:prstGeom>
        </p:spPr>
        <p:txBody>
          <a:bodyPr wrap="none">
            <a:spAutoFit/>
          </a:bodyPr>
          <a:lstStyle/>
          <a:p>
            <a:pPr algn="ctr"/>
            <a:r>
              <a:rPr lang="en-US" sz="900">
                <a:solidFill>
                  <a:schemeClr val="accent3">
                    <a:lumMod val="60000"/>
                    <a:lumOff val="40000"/>
                  </a:schemeClr>
                </a:solidFill>
                <a:latin typeface="+mj-lt"/>
              </a:rPr>
              <a:t>courtesy of @johnazariah</a:t>
            </a:r>
          </a:p>
        </p:txBody>
      </p:sp>
    </p:spTree>
    <p:extLst>
      <p:ext uri="{BB962C8B-B14F-4D97-AF65-F5344CB8AC3E}">
        <p14:creationId xmlns:p14="http://schemas.microsoft.com/office/powerpoint/2010/main" val="2184410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0"/>
                                        </p:tgtEl>
                                        <p:attrNameLst>
                                          <p:attrName>style.visibility</p:attrName>
                                        </p:attrNameLst>
                                      </p:cBhvr>
                                      <p:to>
                                        <p:strVal val="visible"/>
                                      </p:to>
                                    </p:set>
                                    <p:animEffect transition="in" filter="fade">
                                      <p:cBhvr>
                                        <p:cTn id="10" dur="500"/>
                                        <p:tgtEl>
                                          <p:spTgt spid="170"/>
                                        </p:tgtEl>
                                      </p:cBhvr>
                                    </p:animEffect>
                                  </p:childTnLst>
                                </p:cTn>
                              </p:par>
                            </p:childTnLst>
                          </p:cTn>
                        </p:par>
                        <p:par>
                          <p:cTn id="11" fill="hold">
                            <p:stCondLst>
                              <p:cond delay="500"/>
                            </p:stCondLst>
                            <p:childTnLst>
                              <p:par>
                                <p:cTn id="12" presetID="10" presetClass="entr" presetSubtype="0" fill="hold" nodeType="afterEffect">
                                  <p:stCondLst>
                                    <p:cond delay="400"/>
                                  </p:stCondLst>
                                  <p:childTnLst>
                                    <p:set>
                                      <p:cBhvr>
                                        <p:cTn id="13" dur="1" fill="hold">
                                          <p:stCondLst>
                                            <p:cond delay="0"/>
                                          </p:stCondLst>
                                        </p:cTn>
                                        <p:tgtEl>
                                          <p:spTgt spid="204"/>
                                        </p:tgtEl>
                                        <p:attrNameLst>
                                          <p:attrName>style.visibility</p:attrName>
                                        </p:attrNameLst>
                                      </p:cBhvr>
                                      <p:to>
                                        <p:strVal val="visible"/>
                                      </p:to>
                                    </p:set>
                                    <p:animEffect transition="in" filter="fade">
                                      <p:cBhvr>
                                        <p:cTn id="14" dur="750"/>
                                        <p:tgtEl>
                                          <p:spTgt spid="204"/>
                                        </p:tgtEl>
                                      </p:cBhvr>
                                    </p:animEffect>
                                  </p:childTnLst>
                                </p:cTn>
                              </p:par>
                              <p:par>
                                <p:cTn id="15" presetID="10" presetClass="entr" presetSubtype="0" fill="hold" grpId="0" nodeType="withEffect">
                                  <p:stCondLst>
                                    <p:cond delay="5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750"/>
                                        <p:tgtEl>
                                          <p:spTgt spid="46"/>
                                        </p:tgtEl>
                                      </p:cBhvr>
                                    </p:animEffect>
                                  </p:childTnLst>
                                </p:cTn>
                              </p:par>
                              <p:par>
                                <p:cTn id="18" presetID="10" presetClass="entr" presetSubtype="0" fill="hold" nodeType="withEffect">
                                  <p:stCondLst>
                                    <p:cond delay="25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1000"/>
                                        <p:tgtEl>
                                          <p:spTgt spid="3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childTnLst>
                                </p:cTn>
                              </p:par>
                              <p:par>
                                <p:cTn id="27" presetID="10" presetClass="entr" presetSubtype="0" fill="hold" nodeType="withEffect">
                                  <p:stCondLst>
                                    <p:cond delay="5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4"/>
                                        </p:tgtEl>
                                        <p:attrNameLst>
                                          <p:attrName>style.visibility</p:attrName>
                                        </p:attrNameLst>
                                      </p:cBhvr>
                                      <p:to>
                                        <p:strVal val="visible"/>
                                      </p:to>
                                    </p:set>
                                    <p:animEffect transition="in" filter="fade">
                                      <p:cBhvr>
                                        <p:cTn id="32" dur="750"/>
                                        <p:tgtEl>
                                          <p:spTgt spid="164"/>
                                        </p:tgtEl>
                                      </p:cBhvr>
                                    </p:animEffect>
                                  </p:childTnLst>
                                </p:cTn>
                              </p:par>
                            </p:childTnLst>
                          </p:cTn>
                        </p:par>
                        <p:par>
                          <p:cTn id="33" fill="hold">
                            <p:stCondLst>
                              <p:cond delay="1750"/>
                            </p:stCondLst>
                            <p:childTnLst>
                              <p:par>
                                <p:cTn id="34" presetID="10" presetClass="entr" presetSubtype="0" fill="hold" grpId="0" nodeType="afterEffect">
                                  <p:stCondLst>
                                    <p:cond delay="15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250"/>
                                        <p:tgtEl>
                                          <p:spTgt spid="6"/>
                                        </p:tgtEl>
                                      </p:cBhvr>
                                    </p:animEffect>
                                  </p:childTnLst>
                                </p:cTn>
                              </p:par>
                              <p:par>
                                <p:cTn id="37" presetID="10" presetClass="entr" presetSubtype="0" fill="hold" nodeType="withEffect">
                                  <p:stCondLst>
                                    <p:cond delay="150"/>
                                  </p:stCondLst>
                                  <p:childTnLst>
                                    <p:set>
                                      <p:cBhvr>
                                        <p:cTn id="38" dur="1" fill="hold">
                                          <p:stCondLst>
                                            <p:cond delay="0"/>
                                          </p:stCondLst>
                                        </p:cTn>
                                        <p:tgtEl>
                                          <p:spTgt spid="198"/>
                                        </p:tgtEl>
                                        <p:attrNameLst>
                                          <p:attrName>style.visibility</p:attrName>
                                        </p:attrNameLst>
                                      </p:cBhvr>
                                      <p:to>
                                        <p:strVal val="visible"/>
                                      </p:to>
                                    </p:set>
                                    <p:animEffect transition="in" filter="fade">
                                      <p:cBhvr>
                                        <p:cTn id="39" dur="750"/>
                                        <p:tgtEl>
                                          <p:spTgt spid="198"/>
                                        </p:tgtEl>
                                      </p:cBhvr>
                                    </p:animEffect>
                                  </p:childTnLst>
                                </p:cTn>
                              </p:par>
                              <p:par>
                                <p:cTn id="40" presetID="10" presetClass="entr" presetSubtype="0" fill="hold" grpId="0" nodeType="withEffect">
                                  <p:stCondLst>
                                    <p:cond delay="150"/>
                                  </p:stCondLst>
                                  <p:childTnLst>
                                    <p:set>
                                      <p:cBhvr>
                                        <p:cTn id="41" dur="1" fill="hold">
                                          <p:stCondLst>
                                            <p:cond delay="0"/>
                                          </p:stCondLst>
                                        </p:cTn>
                                        <p:tgtEl>
                                          <p:spTgt spid="162"/>
                                        </p:tgtEl>
                                        <p:attrNameLst>
                                          <p:attrName>style.visibility</p:attrName>
                                        </p:attrNameLst>
                                      </p:cBhvr>
                                      <p:to>
                                        <p:strVal val="visible"/>
                                      </p:to>
                                    </p:set>
                                    <p:animEffect transition="in" filter="fade">
                                      <p:cBhvr>
                                        <p:cTn id="42" dur="250"/>
                                        <p:tgtEl>
                                          <p:spTgt spid="162"/>
                                        </p:tgtEl>
                                      </p:cBhvr>
                                    </p:animEffect>
                                  </p:childTnLst>
                                </p:cTn>
                              </p:par>
                              <p:par>
                                <p:cTn id="43" presetID="10" presetClass="entr" presetSubtype="0" fill="hold" grpId="0" nodeType="withEffect">
                                  <p:stCondLst>
                                    <p:cond delay="150"/>
                                  </p:stCondLst>
                                  <p:childTnLst>
                                    <p:set>
                                      <p:cBhvr>
                                        <p:cTn id="44" dur="1" fill="hold">
                                          <p:stCondLst>
                                            <p:cond delay="0"/>
                                          </p:stCondLst>
                                        </p:cTn>
                                        <p:tgtEl>
                                          <p:spTgt spid="163"/>
                                        </p:tgtEl>
                                        <p:attrNameLst>
                                          <p:attrName>style.visibility</p:attrName>
                                        </p:attrNameLst>
                                      </p:cBhvr>
                                      <p:to>
                                        <p:strVal val="visible"/>
                                      </p:to>
                                    </p:set>
                                    <p:animEffect transition="in" filter="fade">
                                      <p:cBhvr>
                                        <p:cTn id="45" dur="500"/>
                                        <p:tgtEl>
                                          <p:spTgt spid="163"/>
                                        </p:tgtEl>
                                      </p:cBhvr>
                                    </p:animEffect>
                                  </p:childTnLst>
                                </p:cTn>
                              </p:par>
                              <p:par>
                                <p:cTn id="46" presetID="10" presetClass="entr" presetSubtype="0" fill="hold" grpId="0" nodeType="withEffect">
                                  <p:stCondLst>
                                    <p:cond delay="50"/>
                                  </p:stCondLst>
                                  <p:childTnLst>
                                    <p:set>
                                      <p:cBhvr>
                                        <p:cTn id="47" dur="1" fill="hold">
                                          <p:stCondLst>
                                            <p:cond delay="0"/>
                                          </p:stCondLst>
                                        </p:cTn>
                                        <p:tgtEl>
                                          <p:spTgt spid="168"/>
                                        </p:tgtEl>
                                        <p:attrNameLst>
                                          <p:attrName>style.visibility</p:attrName>
                                        </p:attrNameLst>
                                      </p:cBhvr>
                                      <p:to>
                                        <p:strVal val="visible"/>
                                      </p:to>
                                    </p:set>
                                    <p:animEffect transition="in" filter="fade">
                                      <p:cBhvr>
                                        <p:cTn id="48" dur="250"/>
                                        <p:tgtEl>
                                          <p:spTgt spid="168"/>
                                        </p:tgtEl>
                                      </p:cBhvr>
                                    </p:animEffect>
                                  </p:childTnLst>
                                </p:cTn>
                              </p:par>
                              <p:par>
                                <p:cTn id="49" presetID="10" presetClass="entr" presetSubtype="0" fill="hold" nodeType="withEffect">
                                  <p:stCondLst>
                                    <p:cond delay="50"/>
                                  </p:stCondLst>
                                  <p:childTnLst>
                                    <p:set>
                                      <p:cBhvr>
                                        <p:cTn id="50" dur="1" fill="hold">
                                          <p:stCondLst>
                                            <p:cond delay="0"/>
                                          </p:stCondLst>
                                        </p:cTn>
                                        <p:tgtEl>
                                          <p:spTgt spid="155"/>
                                        </p:tgtEl>
                                        <p:attrNameLst>
                                          <p:attrName>style.visibility</p:attrName>
                                        </p:attrNameLst>
                                      </p:cBhvr>
                                      <p:to>
                                        <p:strVal val="visible"/>
                                      </p:to>
                                    </p:set>
                                    <p:animEffect transition="in" filter="fade">
                                      <p:cBhvr>
                                        <p:cTn id="51" dur="750"/>
                                        <p:tgtEl>
                                          <p:spTgt spid="155"/>
                                        </p:tgtEl>
                                      </p:cBhvr>
                                    </p:animEffect>
                                  </p:childTnLst>
                                </p:cTn>
                              </p:par>
                              <p:par>
                                <p:cTn id="52" presetID="10" presetClass="entr" presetSubtype="0" fill="hold" nodeType="withEffect">
                                  <p:stCondLst>
                                    <p:cond delay="35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childTnLst>
                                </p:cTn>
                              </p:par>
                            </p:childTnLst>
                          </p:cTn>
                        </p:par>
                        <p:par>
                          <p:cTn id="55" fill="hold">
                            <p:stCondLst>
                              <p:cond delay="2650"/>
                            </p:stCondLst>
                            <p:childTnLst>
                              <p:par>
                                <p:cTn id="56" presetID="10" presetClass="entr" presetSubtype="0" fill="hold" grpId="0" nodeType="afterEffect">
                                  <p:stCondLst>
                                    <p:cond delay="5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250"/>
                                        <p:tgtEl>
                                          <p:spTgt spid="5"/>
                                        </p:tgtEl>
                                      </p:cBhvr>
                                    </p:animEffect>
                                  </p:childTnLst>
                                </p:cTn>
                              </p:par>
                              <p:par>
                                <p:cTn id="59" presetID="10" presetClass="entr" presetSubtype="0" fill="hold" grpId="0" nodeType="withEffect">
                                  <p:stCondLst>
                                    <p:cond delay="50"/>
                                  </p:stCondLst>
                                  <p:childTnLst>
                                    <p:set>
                                      <p:cBhvr>
                                        <p:cTn id="60" dur="1" fill="hold">
                                          <p:stCondLst>
                                            <p:cond delay="0"/>
                                          </p:stCondLst>
                                        </p:cTn>
                                        <p:tgtEl>
                                          <p:spTgt spid="160"/>
                                        </p:tgtEl>
                                        <p:attrNameLst>
                                          <p:attrName>style.visibility</p:attrName>
                                        </p:attrNameLst>
                                      </p:cBhvr>
                                      <p:to>
                                        <p:strVal val="visible"/>
                                      </p:to>
                                    </p:set>
                                    <p:animEffect transition="in" filter="fade">
                                      <p:cBhvr>
                                        <p:cTn id="61" dur="250"/>
                                        <p:tgtEl>
                                          <p:spTgt spid="160"/>
                                        </p:tgtEl>
                                      </p:cBhvr>
                                    </p:animEffect>
                                  </p:childTnLst>
                                </p:cTn>
                              </p:par>
                              <p:par>
                                <p:cTn id="62" presetID="10" presetClass="entr" presetSubtype="0" fill="hold" nodeType="withEffect">
                                  <p:stCondLst>
                                    <p:cond delay="5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250"/>
                                        <p:tgtEl>
                                          <p:spTgt spid="49"/>
                                        </p:tgtEl>
                                      </p:cBhvr>
                                    </p:animEffect>
                                  </p:childTnLst>
                                </p:cTn>
                              </p:par>
                              <p:par>
                                <p:cTn id="65" presetID="10" presetClass="entr" presetSubtype="0" fill="hold" nodeType="withEffect">
                                  <p:stCondLst>
                                    <p:cond delay="150"/>
                                  </p:stCondLst>
                                  <p:childTnLst>
                                    <p:set>
                                      <p:cBhvr>
                                        <p:cTn id="66" dur="1" fill="hold">
                                          <p:stCondLst>
                                            <p:cond delay="0"/>
                                          </p:stCondLst>
                                        </p:cTn>
                                        <p:tgtEl>
                                          <p:spTgt spid="207"/>
                                        </p:tgtEl>
                                        <p:attrNameLst>
                                          <p:attrName>style.visibility</p:attrName>
                                        </p:attrNameLst>
                                      </p:cBhvr>
                                      <p:to>
                                        <p:strVal val="visible"/>
                                      </p:to>
                                    </p:set>
                                    <p:animEffect transition="in" filter="fade">
                                      <p:cBhvr>
                                        <p:cTn id="67" dur="500"/>
                                        <p:tgtEl>
                                          <p:spTgt spid="207"/>
                                        </p:tgtEl>
                                      </p:cBhvr>
                                    </p:animEffect>
                                  </p:childTnLst>
                                </p:cTn>
                              </p:par>
                              <p:par>
                                <p:cTn id="68" presetID="10" presetClass="entr" presetSubtype="0" fill="hold" nodeType="withEffect">
                                  <p:stCondLst>
                                    <p:cond delay="5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250"/>
                                        <p:tgtEl>
                                          <p:spTgt spid="38"/>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214"/>
                                        </p:tgtEl>
                                        <p:attrNameLst>
                                          <p:attrName>style.visibility</p:attrName>
                                        </p:attrNameLst>
                                      </p:cBhvr>
                                      <p:to>
                                        <p:strVal val="visible"/>
                                      </p:to>
                                    </p:set>
                                    <p:animEffect transition="in" filter="fade">
                                      <p:cBhvr>
                                        <p:cTn id="73" dur="1000"/>
                                        <p:tgtEl>
                                          <p:spTgt spid="214"/>
                                        </p:tgtEl>
                                      </p:cBhvr>
                                    </p:animEffect>
                                  </p:childTnLst>
                                </p:cTn>
                              </p:par>
                              <p:par>
                                <p:cTn id="74" presetID="10" presetClass="entr" presetSubtype="0" fill="hold" grpId="0" nodeType="withEffect">
                                  <p:stCondLst>
                                    <p:cond delay="150"/>
                                  </p:stCondLst>
                                  <p:childTnLst>
                                    <p:set>
                                      <p:cBhvr>
                                        <p:cTn id="75" dur="1" fill="hold">
                                          <p:stCondLst>
                                            <p:cond delay="0"/>
                                          </p:stCondLst>
                                        </p:cTn>
                                        <p:tgtEl>
                                          <p:spTgt spid="217"/>
                                        </p:tgtEl>
                                        <p:attrNameLst>
                                          <p:attrName>style.visibility</p:attrName>
                                        </p:attrNameLst>
                                      </p:cBhvr>
                                      <p:to>
                                        <p:strVal val="visible"/>
                                      </p:to>
                                    </p:set>
                                    <p:animEffect transition="in" filter="fade">
                                      <p:cBhvr>
                                        <p:cTn id="76" dur="750"/>
                                        <p:tgtEl>
                                          <p:spTgt spid="217"/>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167"/>
                                        </p:tgtEl>
                                        <p:attrNameLst>
                                          <p:attrName>style.visibility</p:attrName>
                                        </p:attrNameLst>
                                      </p:cBhvr>
                                      <p:to>
                                        <p:strVal val="visible"/>
                                      </p:to>
                                    </p:set>
                                    <p:animEffect transition="in" filter="fade">
                                      <p:cBhvr>
                                        <p:cTn id="79" dur="250"/>
                                        <p:tgtEl>
                                          <p:spTgt spid="167"/>
                                        </p:tgtEl>
                                      </p:cBhvr>
                                    </p:animEffect>
                                  </p:childTnLst>
                                </p:cTn>
                              </p:par>
                              <p:par>
                                <p:cTn id="80" presetID="10" presetClass="entr" presetSubtype="0" fill="hold" nodeType="withEffect">
                                  <p:stCondLst>
                                    <p:cond delay="250"/>
                                  </p:stCondLst>
                                  <p:childTnLst>
                                    <p:set>
                                      <p:cBhvr>
                                        <p:cTn id="81" dur="1" fill="hold">
                                          <p:stCondLst>
                                            <p:cond delay="0"/>
                                          </p:stCondLst>
                                        </p:cTn>
                                        <p:tgtEl>
                                          <p:spTgt spid="94"/>
                                        </p:tgtEl>
                                        <p:attrNameLst>
                                          <p:attrName>style.visibility</p:attrName>
                                        </p:attrNameLst>
                                      </p:cBhvr>
                                      <p:to>
                                        <p:strVal val="visible"/>
                                      </p:to>
                                    </p:set>
                                    <p:animEffect transition="in" filter="fade">
                                      <p:cBhvr>
                                        <p:cTn id="82" dur="1000"/>
                                        <p:tgtEl>
                                          <p:spTgt spid="94"/>
                                        </p:tgtEl>
                                      </p:cBhvr>
                                    </p:animEffect>
                                  </p:childTnLst>
                                </p:cTn>
                              </p:par>
                              <p:par>
                                <p:cTn id="83" presetID="10" presetClass="entr" presetSubtype="0" fill="hold" nodeType="withEffect">
                                  <p:stCondLst>
                                    <p:cond delay="500"/>
                                  </p:stCondLst>
                                  <p:childTnLst>
                                    <p:set>
                                      <p:cBhvr>
                                        <p:cTn id="84" dur="1" fill="hold">
                                          <p:stCondLst>
                                            <p:cond delay="0"/>
                                          </p:stCondLst>
                                        </p:cTn>
                                        <p:tgtEl>
                                          <p:spTgt spid="149"/>
                                        </p:tgtEl>
                                        <p:attrNameLst>
                                          <p:attrName>style.visibility</p:attrName>
                                        </p:attrNameLst>
                                      </p:cBhvr>
                                      <p:to>
                                        <p:strVal val="visible"/>
                                      </p:to>
                                    </p:set>
                                    <p:animEffect transition="in" filter="fade">
                                      <p:cBhvr>
                                        <p:cTn id="85" dur="750"/>
                                        <p:tgtEl>
                                          <p:spTgt spid="149"/>
                                        </p:tgtEl>
                                      </p:cBhvr>
                                    </p:animEffect>
                                  </p:childTnLst>
                                </p:cTn>
                              </p:par>
                              <p:par>
                                <p:cTn id="86" presetID="10" presetClass="entr" presetSubtype="0" fill="hold" nodeType="withEffect">
                                  <p:stCondLst>
                                    <p:cond delay="50"/>
                                  </p:stCondLst>
                                  <p:childTnLst>
                                    <p:set>
                                      <p:cBhvr>
                                        <p:cTn id="87" dur="1" fill="hold">
                                          <p:stCondLst>
                                            <p:cond delay="0"/>
                                          </p:stCondLst>
                                        </p:cTn>
                                        <p:tgtEl>
                                          <p:spTgt spid="132"/>
                                        </p:tgtEl>
                                        <p:attrNameLst>
                                          <p:attrName>style.visibility</p:attrName>
                                        </p:attrNameLst>
                                      </p:cBhvr>
                                      <p:to>
                                        <p:strVal val="visible"/>
                                      </p:to>
                                    </p:set>
                                    <p:animEffect transition="in" filter="fade">
                                      <p:cBhvr>
                                        <p:cTn id="88" dur="500"/>
                                        <p:tgtEl>
                                          <p:spTgt spid="132"/>
                                        </p:tgtEl>
                                      </p:cBhvr>
                                    </p:animEffect>
                                  </p:childTnLst>
                                </p:cTn>
                              </p:par>
                            </p:childTnLst>
                          </p:cTn>
                        </p:par>
                        <p:par>
                          <p:cTn id="89" fill="hold">
                            <p:stCondLst>
                              <p:cond delay="3950"/>
                            </p:stCondLst>
                            <p:childTnLst>
                              <p:par>
                                <p:cTn id="90" presetID="10" presetClass="entr" presetSubtype="0" fill="hold" grpId="0" nodeType="afterEffect">
                                  <p:stCondLst>
                                    <p:cond delay="50"/>
                                  </p:stCondLst>
                                  <p:childTnLst>
                                    <p:set>
                                      <p:cBhvr>
                                        <p:cTn id="91" dur="1" fill="hold">
                                          <p:stCondLst>
                                            <p:cond delay="0"/>
                                          </p:stCondLst>
                                        </p:cTn>
                                        <p:tgtEl>
                                          <p:spTgt spid="159"/>
                                        </p:tgtEl>
                                        <p:attrNameLst>
                                          <p:attrName>style.visibility</p:attrName>
                                        </p:attrNameLst>
                                      </p:cBhvr>
                                      <p:to>
                                        <p:strVal val="visible"/>
                                      </p:to>
                                    </p:set>
                                    <p:animEffect transition="in" filter="fade">
                                      <p:cBhvr>
                                        <p:cTn id="92" dur="500"/>
                                        <p:tgtEl>
                                          <p:spTgt spid="159"/>
                                        </p:tgtEl>
                                      </p:cBhvr>
                                    </p:animEffect>
                                  </p:childTnLst>
                                </p:cTn>
                              </p:par>
                              <p:par>
                                <p:cTn id="93" presetID="10" presetClass="entr" presetSubtype="0" fill="hold" grpId="0" nodeType="withEffect">
                                  <p:stCondLst>
                                    <p:cond delay="50"/>
                                  </p:stCondLst>
                                  <p:childTnLst>
                                    <p:set>
                                      <p:cBhvr>
                                        <p:cTn id="94" dur="1" fill="hold">
                                          <p:stCondLst>
                                            <p:cond delay="0"/>
                                          </p:stCondLst>
                                        </p:cTn>
                                        <p:tgtEl>
                                          <p:spTgt spid="165"/>
                                        </p:tgtEl>
                                        <p:attrNameLst>
                                          <p:attrName>style.visibility</p:attrName>
                                        </p:attrNameLst>
                                      </p:cBhvr>
                                      <p:to>
                                        <p:strVal val="visible"/>
                                      </p:to>
                                    </p:set>
                                    <p:animEffect transition="in" filter="fade">
                                      <p:cBhvr>
                                        <p:cTn id="95" dur="500"/>
                                        <p:tgtEl>
                                          <p:spTgt spid="165"/>
                                        </p:tgtEl>
                                      </p:cBhvr>
                                    </p:animEffect>
                                  </p:childTnLst>
                                </p:cTn>
                              </p:par>
                              <p:par>
                                <p:cTn id="96" presetID="10" presetClass="entr" presetSubtype="0" fill="hold" grpId="0" nodeType="withEffect">
                                  <p:stCondLst>
                                    <p:cond delay="50"/>
                                  </p:stCondLst>
                                  <p:childTnLst>
                                    <p:set>
                                      <p:cBhvr>
                                        <p:cTn id="97" dur="1" fill="hold">
                                          <p:stCondLst>
                                            <p:cond delay="0"/>
                                          </p:stCondLst>
                                        </p:cTn>
                                        <p:tgtEl>
                                          <p:spTgt spid="211"/>
                                        </p:tgtEl>
                                        <p:attrNameLst>
                                          <p:attrName>style.visibility</p:attrName>
                                        </p:attrNameLst>
                                      </p:cBhvr>
                                      <p:to>
                                        <p:strVal val="visible"/>
                                      </p:to>
                                    </p:set>
                                    <p:animEffect transition="in" filter="fade">
                                      <p:cBhvr>
                                        <p:cTn id="98" dur="500"/>
                                        <p:tgtEl>
                                          <p:spTgt spid="21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750"/>
                                        <p:tgtEl>
                                          <p:spTgt spid="47"/>
                                        </p:tgtEl>
                                      </p:cBhvr>
                                    </p:animEffect>
                                  </p:childTnLst>
                                </p:cTn>
                              </p:par>
                              <p:par>
                                <p:cTn id="102" presetID="10" presetClass="entr" presetSubtype="0" fill="hold" nodeType="withEffect">
                                  <p:stCondLst>
                                    <p:cond delay="500"/>
                                  </p:stCondLst>
                                  <p:childTnLst>
                                    <p:set>
                                      <p:cBhvr>
                                        <p:cTn id="103" dur="1" fill="hold">
                                          <p:stCondLst>
                                            <p:cond delay="0"/>
                                          </p:stCondLst>
                                        </p:cTn>
                                        <p:tgtEl>
                                          <p:spTgt spid="67"/>
                                        </p:tgtEl>
                                        <p:attrNameLst>
                                          <p:attrName>style.visibility</p:attrName>
                                        </p:attrNameLst>
                                      </p:cBhvr>
                                      <p:to>
                                        <p:strVal val="visible"/>
                                      </p:to>
                                    </p:set>
                                    <p:animEffect transition="in" filter="fade">
                                      <p:cBhvr>
                                        <p:cTn id="104" dur="750"/>
                                        <p:tgtEl>
                                          <p:spTgt spid="67"/>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750"/>
                                        <p:tgtEl>
                                          <p:spTgt spid="48"/>
                                        </p:tgtEl>
                                      </p:cBhvr>
                                    </p:animEffect>
                                  </p:childTnLst>
                                </p:cTn>
                              </p:par>
                              <p:par>
                                <p:cTn id="108" presetID="10" presetClass="entr" presetSubtype="0" fill="hold" grpId="0" nodeType="withEffect">
                                  <p:stCondLst>
                                    <p:cond delay="100"/>
                                  </p:stCondLst>
                                  <p:childTnLst>
                                    <p:set>
                                      <p:cBhvr>
                                        <p:cTn id="109" dur="1" fill="hold">
                                          <p:stCondLst>
                                            <p:cond delay="0"/>
                                          </p:stCondLst>
                                        </p:cTn>
                                        <p:tgtEl>
                                          <p:spTgt spid="213"/>
                                        </p:tgtEl>
                                        <p:attrNameLst>
                                          <p:attrName>style.visibility</p:attrName>
                                        </p:attrNameLst>
                                      </p:cBhvr>
                                      <p:to>
                                        <p:strVal val="visible"/>
                                      </p:to>
                                    </p:set>
                                    <p:animEffect transition="in" filter="fade">
                                      <p:cBhvr>
                                        <p:cTn id="110" dur="500"/>
                                        <p:tgtEl>
                                          <p:spTgt spid="213"/>
                                        </p:tgtEl>
                                      </p:cBhvr>
                                    </p:animEffect>
                                  </p:childTnLst>
                                </p:cTn>
                              </p:par>
                              <p:par>
                                <p:cTn id="111" presetID="10" presetClass="entr" presetSubtype="0" fill="hold" grpId="0" nodeType="withEffect">
                                  <p:stCondLst>
                                    <p:cond delay="250"/>
                                  </p:stCondLst>
                                  <p:childTnLst>
                                    <p:set>
                                      <p:cBhvr>
                                        <p:cTn id="112" dur="1" fill="hold">
                                          <p:stCondLst>
                                            <p:cond delay="0"/>
                                          </p:stCondLst>
                                        </p:cTn>
                                        <p:tgtEl>
                                          <p:spTgt spid="212"/>
                                        </p:tgtEl>
                                        <p:attrNameLst>
                                          <p:attrName>style.visibility</p:attrName>
                                        </p:attrNameLst>
                                      </p:cBhvr>
                                      <p:to>
                                        <p:strVal val="visible"/>
                                      </p:to>
                                    </p:set>
                                    <p:animEffect transition="in" filter="fade">
                                      <p:cBhvr>
                                        <p:cTn id="113" dur="500"/>
                                        <p:tgtEl>
                                          <p:spTgt spid="212"/>
                                        </p:tgtEl>
                                      </p:cBhvr>
                                    </p:animEffect>
                                  </p:childTnLst>
                                </p:cTn>
                              </p:par>
                              <p:par>
                                <p:cTn id="114" presetID="10" presetClass="entr" presetSubtype="0" fill="hold" nodeType="withEffect">
                                  <p:stCondLst>
                                    <p:cond delay="50"/>
                                  </p:stCondLst>
                                  <p:childTnLst>
                                    <p:set>
                                      <p:cBhvr>
                                        <p:cTn id="115" dur="1" fill="hold">
                                          <p:stCondLst>
                                            <p:cond delay="0"/>
                                          </p:stCondLst>
                                        </p:cTn>
                                        <p:tgtEl>
                                          <p:spTgt spid="146"/>
                                        </p:tgtEl>
                                        <p:attrNameLst>
                                          <p:attrName>style.visibility</p:attrName>
                                        </p:attrNameLst>
                                      </p:cBhvr>
                                      <p:to>
                                        <p:strVal val="visible"/>
                                      </p:to>
                                    </p:set>
                                    <p:animEffect transition="in" filter="fade">
                                      <p:cBhvr>
                                        <p:cTn id="116" dur="250"/>
                                        <p:tgtEl>
                                          <p:spTgt spid="146"/>
                                        </p:tgtEl>
                                      </p:cBhvr>
                                    </p:animEffect>
                                  </p:childTnLst>
                                </p:cTn>
                              </p:par>
                              <p:par>
                                <p:cTn id="117" presetID="10" presetClass="entr" presetSubtype="0" fill="hold" nodeType="withEffect">
                                  <p:stCondLst>
                                    <p:cond delay="500"/>
                                  </p:stCondLst>
                                  <p:childTnLst>
                                    <p:set>
                                      <p:cBhvr>
                                        <p:cTn id="118" dur="1" fill="hold">
                                          <p:stCondLst>
                                            <p:cond delay="0"/>
                                          </p:stCondLst>
                                        </p:cTn>
                                        <p:tgtEl>
                                          <p:spTgt spid="118"/>
                                        </p:tgtEl>
                                        <p:attrNameLst>
                                          <p:attrName>style.visibility</p:attrName>
                                        </p:attrNameLst>
                                      </p:cBhvr>
                                      <p:to>
                                        <p:strVal val="visible"/>
                                      </p:to>
                                    </p:set>
                                    <p:animEffect transition="in" filter="fade">
                                      <p:cBhvr>
                                        <p:cTn id="119" dur="500"/>
                                        <p:tgtEl>
                                          <p:spTgt spid="118"/>
                                        </p:tgtEl>
                                      </p:cBhvr>
                                    </p:animEffect>
                                  </p:childTnLst>
                                </p:cTn>
                              </p:par>
                            </p:childTnLst>
                          </p:cTn>
                        </p:par>
                        <p:par>
                          <p:cTn id="120" fill="hold">
                            <p:stCondLst>
                              <p:cond delay="5200"/>
                            </p:stCondLst>
                            <p:childTnLst>
                              <p:par>
                                <p:cTn id="121" presetID="10" presetClass="entr" presetSubtype="0" fill="hold" nodeType="afterEffect">
                                  <p:stCondLst>
                                    <p:cond delay="50"/>
                                  </p:stCondLst>
                                  <p:childTnLst>
                                    <p:set>
                                      <p:cBhvr>
                                        <p:cTn id="122" dur="1" fill="hold">
                                          <p:stCondLst>
                                            <p:cond delay="0"/>
                                          </p:stCondLst>
                                        </p:cTn>
                                        <p:tgtEl>
                                          <p:spTgt spid="104"/>
                                        </p:tgtEl>
                                        <p:attrNameLst>
                                          <p:attrName>style.visibility</p:attrName>
                                        </p:attrNameLst>
                                      </p:cBhvr>
                                      <p:to>
                                        <p:strVal val="visible"/>
                                      </p:to>
                                    </p:set>
                                    <p:animEffect transition="in" filter="fade">
                                      <p:cBhvr>
                                        <p:cTn id="123" dur="500"/>
                                        <p:tgtEl>
                                          <p:spTgt spid="104"/>
                                        </p:tgtEl>
                                      </p:cBhvr>
                                    </p:animEffect>
                                  </p:childTnLst>
                                </p:cTn>
                              </p:par>
                              <p:par>
                                <p:cTn id="124" presetID="10" presetClass="entr" presetSubtype="0" fill="hold" grpId="0" nodeType="withEffect">
                                  <p:stCondLst>
                                    <p:cond delay="50"/>
                                  </p:stCondLst>
                                  <p:childTnLst>
                                    <p:set>
                                      <p:cBhvr>
                                        <p:cTn id="125" dur="1" fill="hold">
                                          <p:stCondLst>
                                            <p:cond delay="0"/>
                                          </p:stCondLst>
                                        </p:cTn>
                                        <p:tgtEl>
                                          <p:spTgt spid="210"/>
                                        </p:tgtEl>
                                        <p:attrNameLst>
                                          <p:attrName>style.visibility</p:attrName>
                                        </p:attrNameLst>
                                      </p:cBhvr>
                                      <p:to>
                                        <p:strVal val="visible"/>
                                      </p:to>
                                    </p:set>
                                    <p:animEffect transition="in" filter="fade">
                                      <p:cBhvr>
                                        <p:cTn id="126" dur="500"/>
                                        <p:tgtEl>
                                          <p:spTgt spid="210"/>
                                        </p:tgtEl>
                                      </p:cBhvr>
                                    </p:animEffect>
                                  </p:childTnLst>
                                </p:cTn>
                              </p:par>
                              <p:par>
                                <p:cTn id="127" presetID="10" presetClass="entr" presetSubtype="0" fill="hold" nodeType="withEffect">
                                  <p:stCondLst>
                                    <p:cond delay="50"/>
                                  </p:stCondLst>
                                  <p:childTnLst>
                                    <p:set>
                                      <p:cBhvr>
                                        <p:cTn id="128" dur="1" fill="hold">
                                          <p:stCondLst>
                                            <p:cond delay="0"/>
                                          </p:stCondLst>
                                        </p:cTn>
                                        <p:tgtEl>
                                          <p:spTgt spid="152"/>
                                        </p:tgtEl>
                                        <p:attrNameLst>
                                          <p:attrName>style.visibility</p:attrName>
                                        </p:attrNameLst>
                                      </p:cBhvr>
                                      <p:to>
                                        <p:strVal val="visible"/>
                                      </p:to>
                                    </p:set>
                                    <p:animEffect transition="in" filter="fade">
                                      <p:cBhvr>
                                        <p:cTn id="129" dur="250"/>
                                        <p:tgtEl>
                                          <p:spTgt spid="152"/>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61"/>
                                        </p:tgtEl>
                                        <p:attrNameLst>
                                          <p:attrName>style.visibility</p:attrName>
                                        </p:attrNameLst>
                                      </p:cBhvr>
                                      <p:to>
                                        <p:strVal val="visible"/>
                                      </p:to>
                                    </p:set>
                                    <p:animEffect transition="in" filter="fade">
                                      <p:cBhvr>
                                        <p:cTn id="132" dur="750"/>
                                        <p:tgtEl>
                                          <p:spTgt spid="161"/>
                                        </p:tgtEl>
                                      </p:cBhvr>
                                    </p:animEffect>
                                  </p:childTnLst>
                                </p:cTn>
                              </p:par>
                              <p:par>
                                <p:cTn id="133" presetID="10" presetClass="entr" presetSubtype="0" fill="hold" grpId="0" nodeType="withEffect">
                                  <p:stCondLst>
                                    <p:cond delay="250"/>
                                  </p:stCondLst>
                                  <p:childTnLst>
                                    <p:set>
                                      <p:cBhvr>
                                        <p:cTn id="134" dur="1" fill="hold">
                                          <p:stCondLst>
                                            <p:cond delay="0"/>
                                          </p:stCondLst>
                                        </p:cTn>
                                        <p:tgtEl>
                                          <p:spTgt spid="43"/>
                                        </p:tgtEl>
                                        <p:attrNameLst>
                                          <p:attrName>style.visibility</p:attrName>
                                        </p:attrNameLst>
                                      </p:cBhvr>
                                      <p:to>
                                        <p:strVal val="visible"/>
                                      </p:to>
                                    </p:set>
                                    <p:animEffect transition="in" filter="fade">
                                      <p:cBhvr>
                                        <p:cTn id="135" dur="750"/>
                                        <p:tgtEl>
                                          <p:spTgt spid="43"/>
                                        </p:tgtEl>
                                      </p:cBhvr>
                                    </p:animEffect>
                                  </p:childTnLst>
                                </p:cTn>
                              </p:par>
                              <p:par>
                                <p:cTn id="136" presetID="10" presetClass="entr" presetSubtype="0" fill="hold" nodeType="withEffect">
                                  <p:stCondLst>
                                    <p:cond delay="50"/>
                                  </p:stCondLst>
                                  <p:childTnLst>
                                    <p:set>
                                      <p:cBhvr>
                                        <p:cTn id="137" dur="1" fill="hold">
                                          <p:stCondLst>
                                            <p:cond delay="0"/>
                                          </p:stCondLst>
                                        </p:cTn>
                                        <p:tgtEl>
                                          <p:spTgt spid="103"/>
                                        </p:tgtEl>
                                        <p:attrNameLst>
                                          <p:attrName>style.visibility</p:attrName>
                                        </p:attrNameLst>
                                      </p:cBhvr>
                                      <p:to>
                                        <p:strVal val="visible"/>
                                      </p:to>
                                    </p:set>
                                    <p:animEffect transition="in" filter="fade">
                                      <p:cBhvr>
                                        <p:cTn id="138" dur="750"/>
                                        <p:tgtEl>
                                          <p:spTgt spid="103"/>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86"/>
                                        </p:tgtEl>
                                        <p:attrNameLst>
                                          <p:attrName>style.visibility</p:attrName>
                                        </p:attrNameLst>
                                      </p:cBhvr>
                                      <p:to>
                                        <p:strVal val="visible"/>
                                      </p:to>
                                    </p:set>
                                    <p:animEffect transition="in" filter="fade">
                                      <p:cBhvr>
                                        <p:cTn id="143" dur="500"/>
                                        <p:tgtEl>
                                          <p:spTgt spid="186"/>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31"/>
                                        </p:tgtEl>
                                        <p:attrNameLst>
                                          <p:attrName>style.visibility</p:attrName>
                                        </p:attrNameLst>
                                      </p:cBhvr>
                                      <p:to>
                                        <p:strVal val="visible"/>
                                      </p:to>
                                    </p:set>
                                  </p:childTnLst>
                                </p:cTn>
                              </p:par>
                            </p:childTnLst>
                          </p:cTn>
                        </p:par>
                        <p:par>
                          <p:cTn id="146" fill="hold">
                            <p:stCondLst>
                              <p:cond delay="500"/>
                            </p:stCondLst>
                            <p:childTnLst>
                              <p:par>
                                <p:cTn id="147" presetID="27" presetClass="emph" presetSubtype="0" fill="remove" grpId="1" nodeType="afterEffect">
                                  <p:stCondLst>
                                    <p:cond delay="0"/>
                                  </p:stCondLst>
                                  <p:childTnLst>
                                    <p:animClr clrSpc="rgb" dir="cw">
                                      <p:cBhvr override="childStyle">
                                        <p:cTn id="148" dur="500" autoRev="1" fill="remove"/>
                                        <p:tgtEl>
                                          <p:spTgt spid="186"/>
                                        </p:tgtEl>
                                        <p:attrNameLst>
                                          <p:attrName>style.color</p:attrName>
                                        </p:attrNameLst>
                                      </p:cBhvr>
                                      <p:to>
                                        <a:srgbClr val="92D050"/>
                                      </p:to>
                                    </p:animClr>
                                    <p:animClr clrSpc="rgb" dir="cw">
                                      <p:cBhvr>
                                        <p:cTn id="149" dur="500" autoRev="1" fill="remove"/>
                                        <p:tgtEl>
                                          <p:spTgt spid="186"/>
                                        </p:tgtEl>
                                        <p:attrNameLst>
                                          <p:attrName>fillcolor</p:attrName>
                                        </p:attrNameLst>
                                      </p:cBhvr>
                                      <p:to>
                                        <a:srgbClr val="92D050"/>
                                      </p:to>
                                    </p:animClr>
                                    <p:set>
                                      <p:cBhvr>
                                        <p:cTn id="150" dur="500" autoRev="1" fill="remove"/>
                                        <p:tgtEl>
                                          <p:spTgt spid="186"/>
                                        </p:tgtEl>
                                        <p:attrNameLst>
                                          <p:attrName>fill.type</p:attrName>
                                        </p:attrNameLst>
                                      </p:cBhvr>
                                      <p:to>
                                        <p:strVal val="solid"/>
                                      </p:to>
                                    </p:set>
                                    <p:set>
                                      <p:cBhvr>
                                        <p:cTn id="151" dur="500" autoRev="1" fill="remove"/>
                                        <p:tgtEl>
                                          <p:spTgt spid="186"/>
                                        </p:tgtEl>
                                        <p:attrNameLst>
                                          <p:attrName>fill.on</p:attrName>
                                        </p:attrNameLst>
                                      </p:cBhvr>
                                      <p:to>
                                        <p:strVal val="true"/>
                                      </p:to>
                                    </p:set>
                                  </p:childTnLst>
                                </p:cTn>
                              </p:par>
                            </p:childTnLst>
                          </p:cTn>
                        </p:par>
                        <p:par>
                          <p:cTn id="152" fill="hold">
                            <p:stCondLst>
                              <p:cond delay="1500"/>
                            </p:stCondLst>
                            <p:childTnLst>
                              <p:par>
                                <p:cTn id="153" presetID="10" presetClass="entr" presetSubtype="0" fill="hold" grpId="0" nodeType="afterEffect">
                                  <p:stCondLst>
                                    <p:cond delay="500"/>
                                  </p:stCondLst>
                                  <p:childTnLst>
                                    <p:set>
                                      <p:cBhvr>
                                        <p:cTn id="154" dur="1" fill="hold">
                                          <p:stCondLst>
                                            <p:cond delay="0"/>
                                          </p:stCondLst>
                                        </p:cTn>
                                        <p:tgtEl>
                                          <p:spTgt spid="44"/>
                                        </p:tgtEl>
                                        <p:attrNameLst>
                                          <p:attrName>style.visibility</p:attrName>
                                        </p:attrNameLst>
                                      </p:cBhvr>
                                      <p:to>
                                        <p:strVal val="visible"/>
                                      </p:to>
                                    </p:set>
                                    <p:animEffect transition="in" filter="fade">
                                      <p:cBhvr>
                                        <p:cTn id="155" dur="500"/>
                                        <p:tgtEl>
                                          <p:spTgt spid="44"/>
                                        </p:tgtEl>
                                      </p:cBhvr>
                                    </p:animEffect>
                                  </p:childTnLst>
                                </p:cTn>
                              </p:par>
                            </p:childTnLst>
                          </p:cTn>
                        </p:par>
                        <p:par>
                          <p:cTn id="156" fill="hold">
                            <p:stCondLst>
                              <p:cond delay="2500"/>
                            </p:stCondLst>
                            <p:childTnLst>
                              <p:par>
                                <p:cTn id="157" presetID="10" presetClass="entr" presetSubtype="0" fill="hold" grpId="0" nodeType="afterEffect">
                                  <p:stCondLst>
                                    <p:cond delay="0"/>
                                  </p:stCondLst>
                                  <p:childTnLst>
                                    <p:set>
                                      <p:cBhvr>
                                        <p:cTn id="158" dur="1" fill="hold">
                                          <p:stCondLst>
                                            <p:cond delay="0"/>
                                          </p:stCondLst>
                                        </p:cTn>
                                        <p:tgtEl>
                                          <p:spTgt spid="158"/>
                                        </p:tgtEl>
                                        <p:attrNameLst>
                                          <p:attrName>style.visibility</p:attrName>
                                        </p:attrNameLst>
                                      </p:cBhvr>
                                      <p:to>
                                        <p:strVal val="visible"/>
                                      </p:to>
                                    </p:set>
                                    <p:animEffect transition="in" filter="fade">
                                      <p:cBhvr>
                                        <p:cTn id="159" dur="500"/>
                                        <p:tgtEl>
                                          <p:spTgt spid="158"/>
                                        </p:tgtEl>
                                      </p:cBhvr>
                                    </p:animEffect>
                                  </p:childTnLst>
                                </p:cTn>
                              </p:par>
                            </p:childTnLst>
                          </p:cTn>
                        </p:par>
                        <p:par>
                          <p:cTn id="160" fill="hold">
                            <p:stCondLst>
                              <p:cond delay="3000"/>
                            </p:stCondLst>
                            <p:childTnLst>
                              <p:par>
                                <p:cTn id="161" presetID="10" presetClass="entr" presetSubtype="0" fill="hold" nodeType="afterEffect">
                                  <p:stCondLst>
                                    <p:cond delay="0"/>
                                  </p:stCondLst>
                                  <p:childTnLst>
                                    <p:set>
                                      <p:cBhvr>
                                        <p:cTn id="162" dur="1" fill="hold">
                                          <p:stCondLst>
                                            <p:cond delay="0"/>
                                          </p:stCondLst>
                                        </p:cTn>
                                        <p:tgtEl>
                                          <p:spTgt spid="85"/>
                                        </p:tgtEl>
                                        <p:attrNameLst>
                                          <p:attrName>style.visibility</p:attrName>
                                        </p:attrNameLst>
                                      </p:cBhvr>
                                      <p:to>
                                        <p:strVal val="visible"/>
                                      </p:to>
                                    </p:set>
                                    <p:animEffect transition="in" filter="fade">
                                      <p:cBhvr>
                                        <p:cTn id="163" dur="500"/>
                                        <p:tgtEl>
                                          <p:spTgt spid="85"/>
                                        </p:tgtEl>
                                      </p:cBhvr>
                                    </p:animEffect>
                                  </p:childTnLst>
                                </p:cTn>
                              </p:par>
                            </p:childTnLst>
                          </p:cTn>
                        </p:par>
                        <p:par>
                          <p:cTn id="164" fill="hold">
                            <p:stCondLst>
                              <p:cond delay="3500"/>
                            </p:stCondLst>
                            <p:childTnLst>
                              <p:par>
                                <p:cTn id="165" presetID="10" presetClass="exit" presetSubtype="0" fill="hold" grpId="1" nodeType="afterEffect">
                                  <p:stCondLst>
                                    <p:cond delay="3000"/>
                                  </p:stCondLst>
                                  <p:childTnLst>
                                    <p:animEffect transition="out" filter="fade">
                                      <p:cBhvr>
                                        <p:cTn id="166" dur="500"/>
                                        <p:tgtEl>
                                          <p:spTgt spid="31"/>
                                        </p:tgtEl>
                                      </p:cBhvr>
                                    </p:animEffect>
                                    <p:set>
                                      <p:cBhvr>
                                        <p:cTn id="167" dur="1" fill="hold">
                                          <p:stCondLst>
                                            <p:cond delay="499"/>
                                          </p:stCondLst>
                                        </p:cTn>
                                        <p:tgtEl>
                                          <p:spTgt spid="31"/>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53" presetClass="entr" presetSubtype="16" fill="hold" grpId="0" nodeType="clickEffect">
                                  <p:stCondLst>
                                    <p:cond delay="0"/>
                                  </p:stCondLst>
                                  <p:childTnLst>
                                    <p:set>
                                      <p:cBhvr>
                                        <p:cTn id="171" dur="1" fill="hold">
                                          <p:stCondLst>
                                            <p:cond delay="0"/>
                                          </p:stCondLst>
                                        </p:cTn>
                                        <p:tgtEl>
                                          <p:spTgt spid="20"/>
                                        </p:tgtEl>
                                        <p:attrNameLst>
                                          <p:attrName>style.visibility</p:attrName>
                                        </p:attrNameLst>
                                      </p:cBhvr>
                                      <p:to>
                                        <p:strVal val="visible"/>
                                      </p:to>
                                    </p:set>
                                    <p:anim calcmode="lin" valueType="num">
                                      <p:cBhvr>
                                        <p:cTn id="172" dur="500" fill="hold"/>
                                        <p:tgtEl>
                                          <p:spTgt spid="20"/>
                                        </p:tgtEl>
                                        <p:attrNameLst>
                                          <p:attrName>ppt_w</p:attrName>
                                        </p:attrNameLst>
                                      </p:cBhvr>
                                      <p:tavLst>
                                        <p:tav tm="0">
                                          <p:val>
                                            <p:fltVal val="0"/>
                                          </p:val>
                                        </p:tav>
                                        <p:tav tm="100000">
                                          <p:val>
                                            <p:strVal val="#ppt_w"/>
                                          </p:val>
                                        </p:tav>
                                      </p:tavLst>
                                    </p:anim>
                                    <p:anim calcmode="lin" valueType="num">
                                      <p:cBhvr>
                                        <p:cTn id="173" dur="500" fill="hold"/>
                                        <p:tgtEl>
                                          <p:spTgt spid="20"/>
                                        </p:tgtEl>
                                        <p:attrNameLst>
                                          <p:attrName>ppt_h</p:attrName>
                                        </p:attrNameLst>
                                      </p:cBhvr>
                                      <p:tavLst>
                                        <p:tav tm="0">
                                          <p:val>
                                            <p:fltVal val="0"/>
                                          </p:val>
                                        </p:tav>
                                        <p:tav tm="100000">
                                          <p:val>
                                            <p:strVal val="#ppt_h"/>
                                          </p:val>
                                        </p:tav>
                                      </p:tavLst>
                                    </p:anim>
                                    <p:animEffect transition="in" filter="fade">
                                      <p:cBhvr>
                                        <p:cTn id="174" dur="500"/>
                                        <p:tgtEl>
                                          <p:spTgt spid="20"/>
                                        </p:tgtEl>
                                      </p:cBhvr>
                                    </p:animEffect>
                                  </p:childTnLst>
                                </p:cTn>
                              </p:par>
                            </p:childTnLst>
                          </p:cTn>
                        </p:par>
                        <p:par>
                          <p:cTn id="175" fill="hold">
                            <p:stCondLst>
                              <p:cond delay="500"/>
                            </p:stCondLst>
                            <p:childTnLst>
                              <p:par>
                                <p:cTn id="176" presetID="10" presetClass="exit" presetSubtype="0" fill="hold" grpId="1" nodeType="afterEffect">
                                  <p:stCondLst>
                                    <p:cond delay="250"/>
                                  </p:stCondLst>
                                  <p:childTnLst>
                                    <p:animEffect transition="out" filter="fade">
                                      <p:cBhvr>
                                        <p:cTn id="177" dur="500"/>
                                        <p:tgtEl>
                                          <p:spTgt spid="7"/>
                                        </p:tgtEl>
                                      </p:cBhvr>
                                    </p:animEffect>
                                    <p:set>
                                      <p:cBhvr>
                                        <p:cTn id="178" dur="1" fill="hold">
                                          <p:stCondLst>
                                            <p:cond delay="499"/>
                                          </p:stCondLst>
                                        </p:cTn>
                                        <p:tgtEl>
                                          <p:spTgt spid="7"/>
                                        </p:tgtEl>
                                        <p:attrNameLst>
                                          <p:attrName>style.visibility</p:attrName>
                                        </p:attrNameLst>
                                      </p:cBhvr>
                                      <p:to>
                                        <p:strVal val="hidden"/>
                                      </p:to>
                                    </p:set>
                                  </p:childTnLst>
                                </p:cTn>
                              </p:par>
                              <p:par>
                                <p:cTn id="179" presetID="10" presetClass="exit" presetSubtype="0" fill="hold" nodeType="withEffect">
                                  <p:stCondLst>
                                    <p:cond delay="250"/>
                                  </p:stCondLst>
                                  <p:childTnLst>
                                    <p:animEffect transition="out" filter="fade">
                                      <p:cBhvr>
                                        <p:cTn id="180" dur="500"/>
                                        <p:tgtEl>
                                          <p:spTgt spid="132"/>
                                        </p:tgtEl>
                                      </p:cBhvr>
                                    </p:animEffect>
                                    <p:set>
                                      <p:cBhvr>
                                        <p:cTn id="181" dur="1" fill="hold">
                                          <p:stCondLst>
                                            <p:cond delay="499"/>
                                          </p:stCondLst>
                                        </p:cTn>
                                        <p:tgtEl>
                                          <p:spTgt spid="132"/>
                                        </p:tgtEl>
                                        <p:attrNameLst>
                                          <p:attrName>style.visibility</p:attrName>
                                        </p:attrNameLst>
                                      </p:cBhvr>
                                      <p:to>
                                        <p:strVal val="hidden"/>
                                      </p:to>
                                    </p:set>
                                  </p:childTnLst>
                                </p:cTn>
                              </p:par>
                              <p:par>
                                <p:cTn id="182" presetID="10" presetClass="exit" presetSubtype="0" fill="hold" grpId="1" nodeType="withEffect">
                                  <p:stCondLst>
                                    <p:cond delay="250"/>
                                  </p:stCondLst>
                                  <p:childTnLst>
                                    <p:animEffect transition="out" filter="fade">
                                      <p:cBhvr>
                                        <p:cTn id="183" dur="500"/>
                                        <p:tgtEl>
                                          <p:spTgt spid="165"/>
                                        </p:tgtEl>
                                      </p:cBhvr>
                                    </p:animEffect>
                                    <p:set>
                                      <p:cBhvr>
                                        <p:cTn id="184" dur="1" fill="hold">
                                          <p:stCondLst>
                                            <p:cond delay="499"/>
                                          </p:stCondLst>
                                        </p:cTn>
                                        <p:tgtEl>
                                          <p:spTgt spid="165"/>
                                        </p:tgtEl>
                                        <p:attrNameLst>
                                          <p:attrName>style.visibility</p:attrName>
                                        </p:attrNameLst>
                                      </p:cBhvr>
                                      <p:to>
                                        <p:strVal val="hidden"/>
                                      </p:to>
                                    </p:set>
                                  </p:childTnLst>
                                </p:cTn>
                              </p:par>
                              <p:par>
                                <p:cTn id="185" presetID="10" presetClass="exit" presetSubtype="0" fill="hold" nodeType="withEffect">
                                  <p:stCondLst>
                                    <p:cond delay="250"/>
                                  </p:stCondLst>
                                  <p:childTnLst>
                                    <p:animEffect transition="out" filter="fade">
                                      <p:cBhvr>
                                        <p:cTn id="186" dur="500"/>
                                        <p:tgtEl>
                                          <p:spTgt spid="118"/>
                                        </p:tgtEl>
                                      </p:cBhvr>
                                    </p:animEffect>
                                    <p:set>
                                      <p:cBhvr>
                                        <p:cTn id="187" dur="1" fill="hold">
                                          <p:stCondLst>
                                            <p:cond delay="499"/>
                                          </p:stCondLst>
                                        </p:cTn>
                                        <p:tgtEl>
                                          <p:spTgt spid="118"/>
                                        </p:tgtEl>
                                        <p:attrNameLst>
                                          <p:attrName>style.visibility</p:attrName>
                                        </p:attrNameLst>
                                      </p:cBhvr>
                                      <p:to>
                                        <p:strVal val="hidden"/>
                                      </p:to>
                                    </p:set>
                                  </p:childTnLst>
                                </p:cTn>
                              </p:par>
                              <p:par>
                                <p:cTn id="188" presetID="1" presetClass="emph" presetSubtype="2" fill="hold" nodeType="withEffect">
                                  <p:stCondLst>
                                    <p:cond delay="250"/>
                                  </p:stCondLst>
                                  <p:childTnLst>
                                    <p:animClr clrSpc="rgb" dir="cw">
                                      <p:cBhvr>
                                        <p:cTn id="189" dur="500" fill="hold"/>
                                        <p:tgtEl>
                                          <p:spTgt spid="170"/>
                                        </p:tgtEl>
                                        <p:attrNameLst>
                                          <p:attrName>fillcolor</p:attrName>
                                        </p:attrNameLst>
                                      </p:cBhvr>
                                      <p:to>
                                        <a:srgbClr val="C00000"/>
                                      </p:to>
                                    </p:animClr>
                                    <p:set>
                                      <p:cBhvr>
                                        <p:cTn id="190" dur="500" fill="hold"/>
                                        <p:tgtEl>
                                          <p:spTgt spid="170"/>
                                        </p:tgtEl>
                                        <p:attrNameLst>
                                          <p:attrName>fill.type</p:attrName>
                                        </p:attrNameLst>
                                      </p:cBhvr>
                                      <p:to>
                                        <p:strVal val="solid"/>
                                      </p:to>
                                    </p:set>
                                    <p:set>
                                      <p:cBhvr>
                                        <p:cTn id="191" dur="500" fill="hold"/>
                                        <p:tgtEl>
                                          <p:spTgt spid="170"/>
                                        </p:tgtEl>
                                        <p:attrNameLst>
                                          <p:attrName>fill.on</p:attrName>
                                        </p:attrNameLst>
                                      </p:cBhvr>
                                      <p:to>
                                        <p:strVal val="true"/>
                                      </p:to>
                                    </p:set>
                                  </p:childTnLst>
                                </p:cTn>
                              </p:par>
                              <p:par>
                                <p:cTn id="192" presetID="1" presetClass="entr" presetSubtype="0" fill="hold" grpId="0" nodeType="withEffect">
                                  <p:stCondLst>
                                    <p:cond delay="250"/>
                                  </p:stCondLst>
                                  <p:childTnLst>
                                    <p:set>
                                      <p:cBhvr>
                                        <p:cTn id="193" dur="1" fill="hold">
                                          <p:stCondLst>
                                            <p:cond delay="0"/>
                                          </p:stCondLst>
                                        </p:cTn>
                                        <p:tgtEl>
                                          <p:spTgt spid="257"/>
                                        </p:tgtEl>
                                        <p:attrNameLst>
                                          <p:attrName>style.visibility</p:attrName>
                                        </p:attrNameLst>
                                      </p:cBhvr>
                                      <p:to>
                                        <p:strVal val="visible"/>
                                      </p:to>
                                    </p:set>
                                  </p:childTnLst>
                                </p:cTn>
                              </p:par>
                            </p:childTnLst>
                          </p:cTn>
                        </p:par>
                        <p:par>
                          <p:cTn id="194" fill="hold">
                            <p:stCondLst>
                              <p:cond delay="1250"/>
                            </p:stCondLst>
                            <p:childTnLst>
                              <p:par>
                                <p:cTn id="195" presetID="1" presetClass="exit" presetSubtype="0" fill="hold" grpId="1" nodeType="afterEffect">
                                  <p:stCondLst>
                                    <p:cond delay="0"/>
                                  </p:stCondLst>
                                  <p:childTnLst>
                                    <p:set>
                                      <p:cBhvr>
                                        <p:cTn id="196" dur="1" fill="hold">
                                          <p:stCondLst>
                                            <p:cond delay="0"/>
                                          </p:stCondLst>
                                        </p:cTn>
                                        <p:tgtEl>
                                          <p:spTgt spid="20"/>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53" presetClass="entr" presetSubtype="16" fill="hold" grpId="0" nodeType="clickEffect">
                                  <p:stCondLst>
                                    <p:cond delay="0"/>
                                  </p:stCondLst>
                                  <p:childTnLst>
                                    <p:set>
                                      <p:cBhvr>
                                        <p:cTn id="200" dur="1" fill="hold">
                                          <p:stCondLst>
                                            <p:cond delay="0"/>
                                          </p:stCondLst>
                                        </p:cTn>
                                        <p:tgtEl>
                                          <p:spTgt spid="228"/>
                                        </p:tgtEl>
                                        <p:attrNameLst>
                                          <p:attrName>style.visibility</p:attrName>
                                        </p:attrNameLst>
                                      </p:cBhvr>
                                      <p:to>
                                        <p:strVal val="visible"/>
                                      </p:to>
                                    </p:set>
                                    <p:anim calcmode="lin" valueType="num">
                                      <p:cBhvr>
                                        <p:cTn id="201" dur="500" fill="hold"/>
                                        <p:tgtEl>
                                          <p:spTgt spid="228"/>
                                        </p:tgtEl>
                                        <p:attrNameLst>
                                          <p:attrName>ppt_w</p:attrName>
                                        </p:attrNameLst>
                                      </p:cBhvr>
                                      <p:tavLst>
                                        <p:tav tm="0">
                                          <p:val>
                                            <p:fltVal val="0"/>
                                          </p:val>
                                        </p:tav>
                                        <p:tav tm="100000">
                                          <p:val>
                                            <p:strVal val="#ppt_w"/>
                                          </p:val>
                                        </p:tav>
                                      </p:tavLst>
                                    </p:anim>
                                    <p:anim calcmode="lin" valueType="num">
                                      <p:cBhvr>
                                        <p:cTn id="202" dur="500" fill="hold"/>
                                        <p:tgtEl>
                                          <p:spTgt spid="228"/>
                                        </p:tgtEl>
                                        <p:attrNameLst>
                                          <p:attrName>ppt_h</p:attrName>
                                        </p:attrNameLst>
                                      </p:cBhvr>
                                      <p:tavLst>
                                        <p:tav tm="0">
                                          <p:val>
                                            <p:fltVal val="0"/>
                                          </p:val>
                                        </p:tav>
                                        <p:tav tm="100000">
                                          <p:val>
                                            <p:strVal val="#ppt_h"/>
                                          </p:val>
                                        </p:tav>
                                      </p:tavLst>
                                    </p:anim>
                                    <p:animEffect transition="in" filter="fade">
                                      <p:cBhvr>
                                        <p:cTn id="203" dur="500"/>
                                        <p:tgtEl>
                                          <p:spTgt spid="228"/>
                                        </p:tgtEl>
                                      </p:cBhvr>
                                    </p:animEffect>
                                  </p:childTnLst>
                                </p:cTn>
                              </p:par>
                              <p:par>
                                <p:cTn id="204" presetID="53" presetClass="entr" presetSubtype="16" fill="hold" grpId="0" nodeType="withEffect">
                                  <p:stCondLst>
                                    <p:cond delay="0"/>
                                  </p:stCondLst>
                                  <p:childTnLst>
                                    <p:set>
                                      <p:cBhvr>
                                        <p:cTn id="205" dur="1" fill="hold">
                                          <p:stCondLst>
                                            <p:cond delay="0"/>
                                          </p:stCondLst>
                                        </p:cTn>
                                        <p:tgtEl>
                                          <p:spTgt spid="243"/>
                                        </p:tgtEl>
                                        <p:attrNameLst>
                                          <p:attrName>style.visibility</p:attrName>
                                        </p:attrNameLst>
                                      </p:cBhvr>
                                      <p:to>
                                        <p:strVal val="visible"/>
                                      </p:to>
                                    </p:set>
                                    <p:anim calcmode="lin" valueType="num">
                                      <p:cBhvr>
                                        <p:cTn id="206" dur="500" fill="hold"/>
                                        <p:tgtEl>
                                          <p:spTgt spid="243"/>
                                        </p:tgtEl>
                                        <p:attrNameLst>
                                          <p:attrName>ppt_w</p:attrName>
                                        </p:attrNameLst>
                                      </p:cBhvr>
                                      <p:tavLst>
                                        <p:tav tm="0">
                                          <p:val>
                                            <p:fltVal val="0"/>
                                          </p:val>
                                        </p:tav>
                                        <p:tav tm="100000">
                                          <p:val>
                                            <p:strVal val="#ppt_w"/>
                                          </p:val>
                                        </p:tav>
                                      </p:tavLst>
                                    </p:anim>
                                    <p:anim calcmode="lin" valueType="num">
                                      <p:cBhvr>
                                        <p:cTn id="207" dur="500" fill="hold"/>
                                        <p:tgtEl>
                                          <p:spTgt spid="243"/>
                                        </p:tgtEl>
                                        <p:attrNameLst>
                                          <p:attrName>ppt_h</p:attrName>
                                        </p:attrNameLst>
                                      </p:cBhvr>
                                      <p:tavLst>
                                        <p:tav tm="0">
                                          <p:val>
                                            <p:fltVal val="0"/>
                                          </p:val>
                                        </p:tav>
                                        <p:tav tm="100000">
                                          <p:val>
                                            <p:strVal val="#ppt_h"/>
                                          </p:val>
                                        </p:tav>
                                      </p:tavLst>
                                    </p:anim>
                                    <p:animEffect transition="in" filter="fade">
                                      <p:cBhvr>
                                        <p:cTn id="208" dur="500"/>
                                        <p:tgtEl>
                                          <p:spTgt spid="243"/>
                                        </p:tgtEl>
                                      </p:cBhvr>
                                    </p:animEffect>
                                  </p:childTnLst>
                                </p:cTn>
                              </p:par>
                            </p:childTnLst>
                          </p:cTn>
                        </p:par>
                        <p:par>
                          <p:cTn id="209" fill="hold">
                            <p:stCondLst>
                              <p:cond delay="500"/>
                            </p:stCondLst>
                            <p:childTnLst>
                              <p:par>
                                <p:cTn id="210" presetID="1" presetClass="entr" presetSubtype="0" fill="hold" nodeType="afterEffect">
                                  <p:stCondLst>
                                    <p:cond delay="0"/>
                                  </p:stCondLst>
                                  <p:childTnLst>
                                    <p:set>
                                      <p:cBhvr>
                                        <p:cTn id="211" dur="1" fill="hold">
                                          <p:stCondLst>
                                            <p:cond delay="0"/>
                                          </p:stCondLst>
                                        </p:cTn>
                                        <p:tgtEl>
                                          <p:spTgt spid="32"/>
                                        </p:tgtEl>
                                        <p:attrNameLst>
                                          <p:attrName>style.visibility</p:attrName>
                                        </p:attrNameLst>
                                      </p:cBhvr>
                                      <p:to>
                                        <p:strVal val="visible"/>
                                      </p:to>
                                    </p:set>
                                  </p:childTnLst>
                                </p:cTn>
                              </p:par>
                              <p:par>
                                <p:cTn id="212" presetID="27" presetClass="emph" presetSubtype="0" fill="remove" grpId="1" nodeType="withEffect">
                                  <p:stCondLst>
                                    <p:cond delay="0"/>
                                  </p:stCondLst>
                                  <p:childTnLst>
                                    <p:animClr clrSpc="rgb" dir="cw">
                                      <p:cBhvr override="childStyle">
                                        <p:cTn id="213" dur="500" autoRev="1" fill="remove"/>
                                        <p:tgtEl>
                                          <p:spTgt spid="228"/>
                                        </p:tgtEl>
                                        <p:attrNameLst>
                                          <p:attrName>style.color</p:attrName>
                                        </p:attrNameLst>
                                      </p:cBhvr>
                                      <p:to>
                                        <a:srgbClr val="92D050"/>
                                      </p:to>
                                    </p:animClr>
                                    <p:animClr clrSpc="rgb" dir="cw">
                                      <p:cBhvr>
                                        <p:cTn id="214" dur="500" autoRev="1" fill="remove"/>
                                        <p:tgtEl>
                                          <p:spTgt spid="228"/>
                                        </p:tgtEl>
                                        <p:attrNameLst>
                                          <p:attrName>fillcolor</p:attrName>
                                        </p:attrNameLst>
                                      </p:cBhvr>
                                      <p:to>
                                        <a:srgbClr val="92D050"/>
                                      </p:to>
                                    </p:animClr>
                                    <p:set>
                                      <p:cBhvr>
                                        <p:cTn id="215" dur="500" autoRev="1" fill="remove"/>
                                        <p:tgtEl>
                                          <p:spTgt spid="228"/>
                                        </p:tgtEl>
                                        <p:attrNameLst>
                                          <p:attrName>fill.type</p:attrName>
                                        </p:attrNameLst>
                                      </p:cBhvr>
                                      <p:to>
                                        <p:strVal val="solid"/>
                                      </p:to>
                                    </p:set>
                                    <p:set>
                                      <p:cBhvr>
                                        <p:cTn id="216" dur="500" autoRev="1" fill="remove"/>
                                        <p:tgtEl>
                                          <p:spTgt spid="228"/>
                                        </p:tgtEl>
                                        <p:attrNameLst>
                                          <p:attrName>fill.on</p:attrName>
                                        </p:attrNameLst>
                                      </p:cBhvr>
                                      <p:to>
                                        <p:strVal val="true"/>
                                      </p:to>
                                    </p:set>
                                  </p:childTnLst>
                                </p:cTn>
                              </p:par>
                              <p:par>
                                <p:cTn id="217" presetID="27" presetClass="emph" presetSubtype="0" fill="remove" grpId="1" nodeType="withEffect">
                                  <p:stCondLst>
                                    <p:cond delay="0"/>
                                  </p:stCondLst>
                                  <p:childTnLst>
                                    <p:animClr clrSpc="rgb" dir="cw">
                                      <p:cBhvr override="childStyle">
                                        <p:cTn id="218" dur="500" autoRev="1" fill="remove"/>
                                        <p:tgtEl>
                                          <p:spTgt spid="243"/>
                                        </p:tgtEl>
                                        <p:attrNameLst>
                                          <p:attrName>style.color</p:attrName>
                                        </p:attrNameLst>
                                      </p:cBhvr>
                                      <p:to>
                                        <a:srgbClr val="92D050"/>
                                      </p:to>
                                    </p:animClr>
                                    <p:animClr clrSpc="rgb" dir="cw">
                                      <p:cBhvr>
                                        <p:cTn id="219" dur="500" autoRev="1" fill="remove"/>
                                        <p:tgtEl>
                                          <p:spTgt spid="243"/>
                                        </p:tgtEl>
                                        <p:attrNameLst>
                                          <p:attrName>fillcolor</p:attrName>
                                        </p:attrNameLst>
                                      </p:cBhvr>
                                      <p:to>
                                        <a:srgbClr val="92D050"/>
                                      </p:to>
                                    </p:animClr>
                                    <p:set>
                                      <p:cBhvr>
                                        <p:cTn id="220" dur="500" autoRev="1" fill="remove"/>
                                        <p:tgtEl>
                                          <p:spTgt spid="243"/>
                                        </p:tgtEl>
                                        <p:attrNameLst>
                                          <p:attrName>fill.type</p:attrName>
                                        </p:attrNameLst>
                                      </p:cBhvr>
                                      <p:to>
                                        <p:strVal val="solid"/>
                                      </p:to>
                                    </p:set>
                                    <p:set>
                                      <p:cBhvr>
                                        <p:cTn id="221" dur="500" autoRev="1" fill="remove"/>
                                        <p:tgtEl>
                                          <p:spTgt spid="243"/>
                                        </p:tgtEl>
                                        <p:attrNameLst>
                                          <p:attrName>fill.on</p:attrName>
                                        </p:attrNameLst>
                                      </p:cBhvr>
                                      <p:to>
                                        <p:strVal val="true"/>
                                      </p:to>
                                    </p:set>
                                  </p:childTnLst>
                                </p:cTn>
                              </p:par>
                            </p:childTnLst>
                          </p:cTn>
                        </p:par>
                      </p:childTnLst>
                    </p:cTn>
                  </p:par>
                  <p:par>
                    <p:cTn id="222" fill="hold">
                      <p:stCondLst>
                        <p:cond delay="indefinite"/>
                      </p:stCondLst>
                      <p:childTnLst>
                        <p:par>
                          <p:cTn id="223" fill="hold">
                            <p:stCondLst>
                              <p:cond delay="0"/>
                            </p:stCondLst>
                            <p:childTnLst>
                              <p:par>
                                <p:cTn id="224" presetID="1" presetClass="emph" presetSubtype="2" fill="hold" nodeType="clickEffect">
                                  <p:stCondLst>
                                    <p:cond delay="0"/>
                                  </p:stCondLst>
                                  <p:childTnLst>
                                    <p:animClr clrSpc="rgb" dir="cw">
                                      <p:cBhvr>
                                        <p:cTn id="225" dur="500" fill="hold"/>
                                        <p:tgtEl>
                                          <p:spTgt spid="170"/>
                                        </p:tgtEl>
                                        <p:attrNameLst>
                                          <p:attrName>fillcolor</p:attrName>
                                        </p:attrNameLst>
                                      </p:cBhvr>
                                      <p:to>
                                        <a:schemeClr val="tx1"/>
                                      </p:to>
                                    </p:animClr>
                                    <p:set>
                                      <p:cBhvr>
                                        <p:cTn id="226" dur="500" fill="hold"/>
                                        <p:tgtEl>
                                          <p:spTgt spid="170"/>
                                        </p:tgtEl>
                                        <p:attrNameLst>
                                          <p:attrName>fill.type</p:attrName>
                                        </p:attrNameLst>
                                      </p:cBhvr>
                                      <p:to>
                                        <p:strVal val="solid"/>
                                      </p:to>
                                    </p:set>
                                    <p:set>
                                      <p:cBhvr>
                                        <p:cTn id="227" dur="500" fill="hold"/>
                                        <p:tgtEl>
                                          <p:spTgt spid="170"/>
                                        </p:tgtEl>
                                        <p:attrNameLst>
                                          <p:attrName>fill.on</p:attrName>
                                        </p:attrNameLst>
                                      </p:cBhvr>
                                      <p:to>
                                        <p:strVal val="true"/>
                                      </p:to>
                                    </p:set>
                                  </p:childTnLst>
                                </p:cTn>
                              </p:par>
                              <p:par>
                                <p:cTn id="228" presetID="10" presetClass="exit" presetSubtype="0" fill="hold" nodeType="withEffect">
                                  <p:stCondLst>
                                    <p:cond delay="0"/>
                                  </p:stCondLst>
                                  <p:childTnLst>
                                    <p:animEffect transition="out" filter="fade">
                                      <p:cBhvr>
                                        <p:cTn id="229" dur="500"/>
                                        <p:tgtEl>
                                          <p:spTgt spid="32"/>
                                        </p:tgtEl>
                                      </p:cBhvr>
                                    </p:animEffect>
                                    <p:set>
                                      <p:cBhvr>
                                        <p:cTn id="230" dur="1" fill="hold">
                                          <p:stCondLst>
                                            <p:cond delay="499"/>
                                          </p:stCondLst>
                                        </p:cTn>
                                        <p:tgtEl>
                                          <p:spTgt spid="32"/>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257"/>
                                        </p:tgtEl>
                                        <p:attrNameLst>
                                          <p:attrName>style.visibility</p:attrName>
                                        </p:attrNameLst>
                                      </p:cBhvr>
                                      <p:to>
                                        <p:strVal val="hidden"/>
                                      </p:to>
                                    </p:set>
                                  </p:childTnLst>
                                </p:cTn>
                              </p:par>
                            </p:childTnLst>
                          </p:cTn>
                        </p:par>
                        <p:par>
                          <p:cTn id="233" fill="hold">
                            <p:stCondLst>
                              <p:cond delay="500"/>
                            </p:stCondLst>
                            <p:childTnLst>
                              <p:par>
                                <p:cTn id="234" presetID="10" presetClass="entr" presetSubtype="0" fill="hold" nodeType="afterEffect">
                                  <p:stCondLst>
                                    <p:cond delay="500"/>
                                  </p:stCondLst>
                                  <p:childTnLst>
                                    <p:set>
                                      <p:cBhvr>
                                        <p:cTn id="235" dur="1" fill="hold">
                                          <p:stCondLst>
                                            <p:cond delay="0"/>
                                          </p:stCondLst>
                                        </p:cTn>
                                        <p:tgtEl>
                                          <p:spTgt spid="244"/>
                                        </p:tgtEl>
                                        <p:attrNameLst>
                                          <p:attrName>style.visibility</p:attrName>
                                        </p:attrNameLst>
                                      </p:cBhvr>
                                      <p:to>
                                        <p:strVal val="visible"/>
                                      </p:to>
                                    </p:set>
                                    <p:animEffect transition="in" filter="fade">
                                      <p:cBhvr>
                                        <p:cTn id="236" dur="500"/>
                                        <p:tgtEl>
                                          <p:spTgt spid="244"/>
                                        </p:tgtEl>
                                      </p:cBhvr>
                                    </p:animEffect>
                                  </p:childTnLst>
                                </p:cTn>
                              </p:par>
                            </p:childTnLst>
                          </p:cTn>
                        </p:par>
                        <p:par>
                          <p:cTn id="237" fill="hold">
                            <p:stCondLst>
                              <p:cond delay="1500"/>
                            </p:stCondLst>
                            <p:childTnLst>
                              <p:par>
                                <p:cTn id="238" presetID="10" presetClass="entr" presetSubtype="0" fill="hold" nodeType="afterEffect">
                                  <p:stCondLst>
                                    <p:cond delay="0"/>
                                  </p:stCondLst>
                                  <p:childTnLst>
                                    <p:set>
                                      <p:cBhvr>
                                        <p:cTn id="239" dur="1" fill="hold">
                                          <p:stCondLst>
                                            <p:cond delay="0"/>
                                          </p:stCondLst>
                                        </p:cTn>
                                        <p:tgtEl>
                                          <p:spTgt spid="253"/>
                                        </p:tgtEl>
                                        <p:attrNameLst>
                                          <p:attrName>style.visibility</p:attrName>
                                        </p:attrNameLst>
                                      </p:cBhvr>
                                      <p:to>
                                        <p:strVal val="visible"/>
                                      </p:to>
                                    </p:set>
                                    <p:animEffect transition="in" filter="fade">
                                      <p:cBhvr>
                                        <p:cTn id="240" dur="500"/>
                                        <p:tgtEl>
                                          <p:spTgt spid="253"/>
                                        </p:tgtEl>
                                      </p:cBhvr>
                                    </p:animEffect>
                                  </p:childTnLst>
                                </p:cTn>
                              </p:par>
                            </p:childTnLst>
                          </p:cTn>
                        </p:par>
                        <p:par>
                          <p:cTn id="241" fill="hold">
                            <p:stCondLst>
                              <p:cond delay="2000"/>
                            </p:stCondLst>
                            <p:childTnLst>
                              <p:par>
                                <p:cTn id="242" presetID="10" presetClass="entr" presetSubtype="0" fill="hold" grpId="0" nodeType="afterEffect">
                                  <p:stCondLst>
                                    <p:cond delay="0"/>
                                  </p:stCondLst>
                                  <p:childTnLst>
                                    <p:set>
                                      <p:cBhvr>
                                        <p:cTn id="243" dur="1" fill="hold">
                                          <p:stCondLst>
                                            <p:cond delay="0"/>
                                          </p:stCondLst>
                                        </p:cTn>
                                        <p:tgtEl>
                                          <p:spTgt spid="256"/>
                                        </p:tgtEl>
                                        <p:attrNameLst>
                                          <p:attrName>style.visibility</p:attrName>
                                        </p:attrNameLst>
                                      </p:cBhvr>
                                      <p:to>
                                        <p:strVal val="visible"/>
                                      </p:to>
                                    </p:set>
                                    <p:animEffect transition="in" filter="fade">
                                      <p:cBhvr>
                                        <p:cTn id="244"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86" grpId="0" animBg="1"/>
      <p:bldP spid="186" grpId="1" animBg="1"/>
      <p:bldP spid="170" grpId="0" animBg="1"/>
      <p:bldP spid="5" grpId="0" animBg="1"/>
      <p:bldP spid="6" grpId="0" animBg="1"/>
      <p:bldP spid="7" grpId="0" animBg="1"/>
      <p:bldP spid="7" grpId="1" animBg="1"/>
      <p:bldP spid="22" grpId="0" animBg="1"/>
      <p:bldP spid="43" grpId="0" animBg="1"/>
      <p:bldP spid="44" grpId="0" animBg="1"/>
      <p:bldP spid="46" grpId="0" animBg="1"/>
      <p:bldP spid="47" grpId="0" animBg="1"/>
      <p:bldP spid="48" grpId="0" animBg="1"/>
      <p:bldP spid="158" grpId="0" animBg="1"/>
      <p:bldP spid="159" grpId="0" animBg="1"/>
      <p:bldP spid="160" grpId="0" animBg="1"/>
      <p:bldP spid="161" grpId="0" animBg="1"/>
      <p:bldP spid="162" grpId="0" animBg="1"/>
      <p:bldP spid="163" grpId="0" animBg="1"/>
      <p:bldP spid="164" grpId="0" animBg="1"/>
      <p:bldP spid="165" grpId="0" animBg="1"/>
      <p:bldP spid="165" grpId="1" animBg="1"/>
      <p:bldP spid="167" grpId="0" animBg="1"/>
      <p:bldP spid="168" grpId="0" animBg="1"/>
      <p:bldP spid="210" grpId="0" animBg="1"/>
      <p:bldP spid="211" grpId="0" animBg="1"/>
      <p:bldP spid="212" grpId="0" animBg="1"/>
      <p:bldP spid="213" grpId="0" animBg="1"/>
      <p:bldP spid="214" grpId="0" animBg="1"/>
      <p:bldP spid="217" grpId="0" animBg="1"/>
      <p:bldP spid="228" grpId="0" animBg="1"/>
      <p:bldP spid="228" grpId="1" animBg="1"/>
      <p:bldP spid="243" grpId="0" animBg="1"/>
      <p:bldP spid="243" grpId="1" animBg="1"/>
      <p:bldP spid="256" grpId="0" animBg="1"/>
      <p:bldP spid="31" grpId="0" animBg="1"/>
      <p:bldP spid="31" grpId="1" animBg="1"/>
      <p:bldP spid="257" grpId="0" animBg="1"/>
      <p:bldP spid="257"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141936" y="3347790"/>
            <a:ext cx="5796780" cy="646331"/>
          </a:xfrm>
          <a:prstGeom prst="rect">
            <a:avLst/>
          </a:prstGeom>
        </p:spPr>
        <p:txBody>
          <a:bodyPr wrap="none">
            <a:spAutoFit/>
          </a:bodyPr>
          <a:lstStyle/>
          <a:p>
            <a:pPr algn="ctr"/>
            <a:r>
              <a:rPr lang="en-US" sz="3600" dirty="0">
                <a:solidFill>
                  <a:srgbClr val="92D050"/>
                </a:solidFill>
                <a:latin typeface="+mj-lt"/>
              </a:rPr>
              <a:t>Cooperative multitasking</a:t>
            </a:r>
          </a:p>
        </p:txBody>
      </p:sp>
    </p:spTree>
    <p:extLst>
      <p:ext uri="{BB962C8B-B14F-4D97-AF65-F5344CB8AC3E}">
        <p14:creationId xmlns:p14="http://schemas.microsoft.com/office/powerpoint/2010/main" val="27449884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2" name="Rectangle 61"/>
          <p:cNvSpPr/>
          <p:nvPr/>
        </p:nvSpPr>
        <p:spPr>
          <a:xfrm>
            <a:off x="3625708" y="5478412"/>
            <a:ext cx="2746265" cy="461665"/>
          </a:xfrm>
          <a:prstGeom prst="rect">
            <a:avLst/>
          </a:prstGeom>
        </p:spPr>
        <p:txBody>
          <a:bodyPr wrap="none">
            <a:spAutoFit/>
          </a:bodyPr>
          <a:lstStyle/>
          <a:p>
            <a:pPr algn="ctr"/>
            <a:r>
              <a:rPr lang="en-US" sz="2400" dirty="0">
                <a:solidFill>
                  <a:schemeClr val="accent3"/>
                </a:solidFill>
                <a:latin typeface="+mj-lt"/>
              </a:rPr>
              <a:t>Threads ~= Cores</a:t>
            </a:r>
          </a:p>
        </p:txBody>
      </p:sp>
      <p:cxnSp>
        <p:nvCxnSpPr>
          <p:cNvPr id="54" name="Straight Arrow Connector 53"/>
          <p:cNvCxnSpPr/>
          <p:nvPr/>
        </p:nvCxnSpPr>
        <p:spPr>
          <a:xfrm flipV="1">
            <a:off x="4343929" y="4265893"/>
            <a:ext cx="2948940" cy="1113"/>
          </a:xfrm>
          <a:prstGeom prst="straightConnector1">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4335353" y="3303752"/>
            <a:ext cx="2948940" cy="1113"/>
          </a:xfrm>
          <a:prstGeom prst="straightConnector1">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335353" y="3786348"/>
            <a:ext cx="2970330" cy="2561"/>
          </a:xfrm>
          <a:prstGeom prst="straightConnector1">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 name="Hexagon 2"/>
          <p:cNvSpPr>
            <a:spLocks noChangeAspect="1"/>
          </p:cNvSpPr>
          <p:nvPr/>
        </p:nvSpPr>
        <p:spPr bwMode="auto">
          <a:xfrm>
            <a:off x="4819297" y="2969749"/>
            <a:ext cx="1820105" cy="1592593"/>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Freeform 46"/>
          <p:cNvSpPr>
            <a:spLocks noEditPoints="1"/>
          </p:cNvSpPr>
          <p:nvPr/>
        </p:nvSpPr>
        <p:spPr bwMode="black">
          <a:xfrm>
            <a:off x="5589000" y="4079168"/>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grpSp>
        <p:nvGrpSpPr>
          <p:cNvPr id="5" name="Group 4"/>
          <p:cNvGrpSpPr/>
          <p:nvPr/>
        </p:nvGrpSpPr>
        <p:grpSpPr>
          <a:xfrm>
            <a:off x="6082061" y="3558087"/>
            <a:ext cx="392054" cy="392054"/>
            <a:chOff x="4604545" y="1640238"/>
            <a:chExt cx="392110" cy="392110"/>
          </a:xfrm>
          <a:solidFill>
            <a:schemeClr val="bg1"/>
          </a:solidFill>
        </p:grpSpPr>
        <p:grpSp>
          <p:nvGrpSpPr>
            <p:cNvPr id="6" name="Group 36"/>
            <p:cNvGrpSpPr/>
            <p:nvPr/>
          </p:nvGrpSpPr>
          <p:grpSpPr bwMode="black">
            <a:xfrm>
              <a:off x="4673640" y="1736214"/>
              <a:ext cx="253920" cy="200159"/>
              <a:chOff x="3358790" y="376388"/>
              <a:chExt cx="1516063" cy="1195388"/>
            </a:xfrm>
            <a:grpFill/>
          </p:grpSpPr>
          <p:sp>
            <p:nvSpPr>
              <p:cNvPr id="8"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9"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0"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1"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2"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sp>
            <p:nvSpPr>
              <p:cNvPr id="13"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pc="-122">
                  <a:solidFill>
                    <a:srgbClr val="525051">
                      <a:lumMod val="50000"/>
                    </a:srgbClr>
                  </a:solidFill>
                  <a:latin typeface="Segoe Light" pitchFamily="34" charset="0"/>
                </a:endParaRPr>
              </a:p>
            </p:txBody>
          </p:sp>
        </p:grpSp>
        <p:sp>
          <p:nvSpPr>
            <p:cNvPr id="7" name="Donut 6"/>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Freeform 10"/>
          <p:cNvSpPr>
            <a:spLocks noEditPoints="1"/>
          </p:cNvSpPr>
          <p:nvPr/>
        </p:nvSpPr>
        <p:spPr bwMode="black">
          <a:xfrm>
            <a:off x="5556183" y="3107369"/>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a:solidFill>
                <a:srgbClr val="525051"/>
              </a:solidFill>
            </a:endParaRPr>
          </a:p>
        </p:txBody>
      </p:sp>
      <p:grpSp>
        <p:nvGrpSpPr>
          <p:cNvPr id="15" name="Group 14"/>
          <p:cNvGrpSpPr/>
          <p:nvPr/>
        </p:nvGrpSpPr>
        <p:grpSpPr>
          <a:xfrm>
            <a:off x="5112320" y="3558087"/>
            <a:ext cx="392054" cy="392054"/>
            <a:chOff x="4179295" y="3183652"/>
            <a:chExt cx="392110" cy="392110"/>
          </a:xfrm>
          <a:solidFill>
            <a:schemeClr val="bg1"/>
          </a:solidFill>
        </p:grpSpPr>
        <p:sp>
          <p:nvSpPr>
            <p:cNvPr id="16"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noFill/>
            </a:ln>
          </p:spPr>
          <p:txBody>
            <a:bodyPr vert="horz" wrap="square" lIns="82294" tIns="41147" rIns="82294" bIns="41147" numCol="1" anchor="t" anchorCtr="0" compatLnSpc="1">
              <a:prstTxWarp prst="textNoShape">
                <a:avLst/>
              </a:prstTxWarp>
            </a:bodyPr>
            <a:lstStyle/>
            <a:p>
              <a:endParaRPr lang="en-US" sz="1599">
                <a:solidFill>
                  <a:srgbClr val="525051"/>
                </a:solidFill>
              </a:endParaRPr>
            </a:p>
          </p:txBody>
        </p:sp>
        <p:sp>
          <p:nvSpPr>
            <p:cNvPr id="17" name="Donut 16"/>
            <p:cNvSpPr>
              <a:spLocks noChangeAspect="1"/>
            </p:cNvSpPr>
            <p:nvPr/>
          </p:nvSpPr>
          <p:spPr bwMode="auto">
            <a:xfrm>
              <a:off x="4179295" y="3183652"/>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9" name="Rectangle 58"/>
          <p:cNvSpPr/>
          <p:nvPr/>
        </p:nvSpPr>
        <p:spPr>
          <a:xfrm>
            <a:off x="7318676" y="3131765"/>
            <a:ext cx="851515" cy="338554"/>
          </a:xfrm>
          <a:prstGeom prst="rect">
            <a:avLst/>
          </a:prstGeom>
        </p:spPr>
        <p:txBody>
          <a:bodyPr wrap="none">
            <a:spAutoFit/>
          </a:bodyPr>
          <a:lstStyle/>
          <a:p>
            <a:pPr algn="ctr"/>
            <a:r>
              <a:rPr lang="en-US" sz="1600" dirty="0">
                <a:solidFill>
                  <a:schemeClr val="accent3">
                    <a:lumMod val="60000"/>
                    <a:lumOff val="40000"/>
                  </a:schemeClr>
                </a:solidFill>
                <a:latin typeface="+mj-lt"/>
              </a:rPr>
              <a:t>Core 1</a:t>
            </a:r>
          </a:p>
        </p:txBody>
      </p:sp>
      <p:sp>
        <p:nvSpPr>
          <p:cNvPr id="60" name="Rectangle 59"/>
          <p:cNvSpPr/>
          <p:nvPr/>
        </p:nvSpPr>
        <p:spPr>
          <a:xfrm>
            <a:off x="7318676" y="3616771"/>
            <a:ext cx="851515" cy="338554"/>
          </a:xfrm>
          <a:prstGeom prst="rect">
            <a:avLst/>
          </a:prstGeom>
        </p:spPr>
        <p:txBody>
          <a:bodyPr wrap="none">
            <a:spAutoFit/>
          </a:bodyPr>
          <a:lstStyle/>
          <a:p>
            <a:pPr algn="ctr"/>
            <a:r>
              <a:rPr lang="en-US" sz="1600" dirty="0">
                <a:solidFill>
                  <a:schemeClr val="accent3">
                    <a:lumMod val="60000"/>
                    <a:lumOff val="40000"/>
                  </a:schemeClr>
                </a:solidFill>
                <a:latin typeface="+mj-lt"/>
              </a:rPr>
              <a:t>Core 2</a:t>
            </a:r>
          </a:p>
        </p:txBody>
      </p:sp>
      <p:sp>
        <p:nvSpPr>
          <p:cNvPr id="61" name="Rectangle 60"/>
          <p:cNvSpPr/>
          <p:nvPr/>
        </p:nvSpPr>
        <p:spPr>
          <a:xfrm>
            <a:off x="7318676" y="4085919"/>
            <a:ext cx="889988" cy="338554"/>
          </a:xfrm>
          <a:prstGeom prst="rect">
            <a:avLst/>
          </a:prstGeom>
        </p:spPr>
        <p:txBody>
          <a:bodyPr wrap="none">
            <a:spAutoFit/>
          </a:bodyPr>
          <a:lstStyle/>
          <a:p>
            <a:pPr algn="ctr"/>
            <a:r>
              <a:rPr lang="en-US" sz="1600" dirty="0">
                <a:solidFill>
                  <a:schemeClr val="accent3">
                    <a:lumMod val="60000"/>
                    <a:lumOff val="40000"/>
                  </a:schemeClr>
                </a:solidFill>
                <a:latin typeface="+mj-lt"/>
              </a:rPr>
              <a:t>Core N</a:t>
            </a:r>
          </a:p>
        </p:txBody>
      </p:sp>
      <p:sp>
        <p:nvSpPr>
          <p:cNvPr id="68" name="TextBox 67"/>
          <p:cNvSpPr txBox="1"/>
          <p:nvPr/>
        </p:nvSpPr>
        <p:spPr>
          <a:xfrm>
            <a:off x="2724625" y="1187549"/>
            <a:ext cx="4631396" cy="584775"/>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3200" dirty="0">
                <a:solidFill>
                  <a:srgbClr val="E9E9E9"/>
                </a:solidFill>
                <a:latin typeface="+mj-lt"/>
              </a:rPr>
              <a:t>Mechanical sympathy</a:t>
            </a:r>
          </a:p>
        </p:txBody>
      </p:sp>
      <p:sp>
        <p:nvSpPr>
          <p:cNvPr id="33" name="Flowchart: Document 32"/>
          <p:cNvSpPr/>
          <p:nvPr/>
        </p:nvSpPr>
        <p:spPr>
          <a:xfrm>
            <a:off x="1907964" y="3009740"/>
            <a:ext cx="1350150" cy="1580188"/>
          </a:xfrm>
          <a:prstGeom prst="flowChartDocumen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92D050"/>
                </a:solidFill>
                <a:latin typeface="+mj-lt"/>
              </a:rPr>
              <a:t>Scheduler</a:t>
            </a:r>
          </a:p>
          <a:p>
            <a:pPr algn="ctr"/>
            <a:r>
              <a:rPr lang="en-US" sz="1600" dirty="0" smtClean="0">
                <a:solidFill>
                  <a:schemeClr val="bg1"/>
                </a:solidFill>
                <a:latin typeface="+mj-lt"/>
              </a:rPr>
              <a:t>(turns)</a:t>
            </a:r>
            <a:endParaRPr lang="en-US" sz="1800" dirty="0">
              <a:solidFill>
                <a:schemeClr val="bg1"/>
              </a:solidFill>
              <a:latin typeface="+mj-lt"/>
            </a:endParaRPr>
          </a:p>
        </p:txBody>
      </p:sp>
      <p:sp>
        <p:nvSpPr>
          <p:cNvPr id="71" name="Rectangle 70"/>
          <p:cNvSpPr/>
          <p:nvPr/>
        </p:nvSpPr>
        <p:spPr>
          <a:xfrm>
            <a:off x="3721697" y="2807796"/>
            <a:ext cx="1043876" cy="495677"/>
          </a:xfrm>
          <a:prstGeom prst="rect">
            <a:avLst/>
          </a:prstGeom>
        </p:spPr>
        <p:txBody>
          <a:bodyPr wrap="none">
            <a:spAutoFit/>
          </a:bodyPr>
          <a:lstStyle/>
          <a:p>
            <a:pPr algn="ctr"/>
            <a:r>
              <a:rPr lang="en-US" sz="1600" dirty="0">
                <a:solidFill>
                  <a:schemeClr val="accent3">
                    <a:lumMod val="60000"/>
                    <a:lumOff val="40000"/>
                  </a:schemeClr>
                </a:solidFill>
                <a:latin typeface="+mj-lt"/>
              </a:rPr>
              <a:t>Thread 1</a:t>
            </a:r>
          </a:p>
        </p:txBody>
      </p:sp>
      <p:sp>
        <p:nvSpPr>
          <p:cNvPr id="72" name="Rectangle 71"/>
          <p:cNvSpPr/>
          <p:nvPr/>
        </p:nvSpPr>
        <p:spPr>
          <a:xfrm>
            <a:off x="3702462" y="4481919"/>
            <a:ext cx="1082348" cy="338554"/>
          </a:xfrm>
          <a:prstGeom prst="rect">
            <a:avLst/>
          </a:prstGeom>
        </p:spPr>
        <p:txBody>
          <a:bodyPr wrap="none">
            <a:spAutoFit/>
          </a:bodyPr>
          <a:lstStyle/>
          <a:p>
            <a:pPr algn="ctr"/>
            <a:r>
              <a:rPr lang="en-US" sz="1600">
                <a:solidFill>
                  <a:schemeClr val="accent3">
                    <a:lumMod val="60000"/>
                    <a:lumOff val="40000"/>
                  </a:schemeClr>
                </a:solidFill>
                <a:latin typeface="+mj-lt"/>
              </a:rPr>
              <a:t>Thread N</a:t>
            </a:r>
          </a:p>
        </p:txBody>
      </p:sp>
      <p:sp>
        <p:nvSpPr>
          <p:cNvPr id="34" name="Flowchart: Manual Operation 33"/>
          <p:cNvSpPr/>
          <p:nvPr/>
        </p:nvSpPr>
        <p:spPr>
          <a:xfrm>
            <a:off x="2286006" y="2645711"/>
            <a:ext cx="540060" cy="324036"/>
          </a:xfrm>
          <a:prstGeom prst="flowChartManualOperation">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8" name="Elbow Connector 37"/>
          <p:cNvCxnSpPr>
            <a:endCxn id="33" idx="3"/>
          </p:cNvCxnSpPr>
          <p:nvPr/>
        </p:nvCxnSpPr>
        <p:spPr>
          <a:xfrm rot="10800000" flipV="1">
            <a:off x="3258114" y="3322933"/>
            <a:ext cx="805098" cy="476903"/>
          </a:xfrm>
          <a:prstGeom prst="bentConnector3">
            <a:avLst/>
          </a:prstGeom>
          <a:ln>
            <a:solidFill>
              <a:schemeClr val="accent5"/>
            </a:solidFill>
            <a:prstDash val="lgDashDot"/>
          </a:ln>
        </p:spPr>
        <p:style>
          <a:lnRef idx="1">
            <a:schemeClr val="accent1"/>
          </a:lnRef>
          <a:fillRef idx="0">
            <a:schemeClr val="accent1"/>
          </a:fillRef>
          <a:effectRef idx="0">
            <a:schemeClr val="accent1"/>
          </a:effectRef>
          <a:fontRef idx="minor">
            <a:schemeClr val="tx1"/>
          </a:fontRef>
        </p:style>
      </p:cxnSp>
      <p:cxnSp>
        <p:nvCxnSpPr>
          <p:cNvPr id="85" name="Elbow Connector 84"/>
          <p:cNvCxnSpPr/>
          <p:nvPr/>
        </p:nvCxnSpPr>
        <p:spPr>
          <a:xfrm rot="10800000">
            <a:off x="3666870" y="3838274"/>
            <a:ext cx="411377" cy="452477"/>
          </a:xfrm>
          <a:prstGeom prst="bentConnector2">
            <a:avLst/>
          </a:prstGeom>
          <a:ln>
            <a:solidFill>
              <a:schemeClr val="accent5"/>
            </a:solidFill>
            <a:prstDash val="lgDashDot"/>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690161" y="3798124"/>
            <a:ext cx="342900" cy="0"/>
          </a:xfrm>
          <a:prstGeom prst="line">
            <a:avLst/>
          </a:prstGeom>
          <a:ln>
            <a:solidFill>
              <a:schemeClr val="accent5"/>
            </a:solidFill>
            <a:prstDash val="lgDashDot"/>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232585" y="2051663"/>
            <a:ext cx="646907" cy="538076"/>
            <a:chOff x="2065105" y="767349"/>
            <a:chExt cx="1320677" cy="1149483"/>
          </a:xfrm>
        </p:grpSpPr>
        <p:pic>
          <p:nvPicPr>
            <p:cNvPr id="103" name="Picture 102"/>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21020443">
              <a:off x="2065105" y="1380760"/>
              <a:ext cx="358487" cy="358487"/>
            </a:xfrm>
            <a:prstGeom prst="rect">
              <a:avLst/>
            </a:prstGeom>
          </p:spPr>
        </p:pic>
        <p:pic>
          <p:nvPicPr>
            <p:cNvPr id="104" name="Picture 103"/>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561987" y="767349"/>
              <a:ext cx="358487" cy="358487"/>
            </a:xfrm>
            <a:prstGeom prst="rect">
              <a:avLst/>
            </a:prstGeom>
          </p:spPr>
        </p:pic>
        <p:pic>
          <p:nvPicPr>
            <p:cNvPr id="105" name="Picture 104"/>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21070405">
              <a:off x="2135212" y="968950"/>
              <a:ext cx="358487" cy="358487"/>
            </a:xfrm>
            <a:prstGeom prst="rect">
              <a:avLst/>
            </a:prstGeom>
          </p:spPr>
        </p:pic>
        <p:pic>
          <p:nvPicPr>
            <p:cNvPr id="106" name="Picture 105"/>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615397" y="1173575"/>
              <a:ext cx="358487" cy="358487"/>
            </a:xfrm>
            <a:prstGeom prst="rect">
              <a:avLst/>
            </a:prstGeom>
          </p:spPr>
        </p:pic>
        <p:pic>
          <p:nvPicPr>
            <p:cNvPr id="107" name="Picture 106"/>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027295" y="938282"/>
              <a:ext cx="358487" cy="358487"/>
            </a:xfrm>
            <a:prstGeom prst="rect">
              <a:avLst/>
            </a:prstGeom>
          </p:spPr>
        </p:pic>
        <p:pic>
          <p:nvPicPr>
            <p:cNvPr id="108" name="Picture 107"/>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519081" y="1558345"/>
              <a:ext cx="358487" cy="358487"/>
            </a:xfrm>
            <a:prstGeom prst="rect">
              <a:avLst/>
            </a:prstGeom>
          </p:spPr>
        </p:pic>
        <p:pic>
          <p:nvPicPr>
            <p:cNvPr id="109" name="Picture 108"/>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450911">
              <a:off x="2988454" y="1468723"/>
              <a:ext cx="358487" cy="358487"/>
            </a:xfrm>
            <a:prstGeom prst="rect">
              <a:avLst/>
            </a:prstGeom>
          </p:spPr>
        </p:pic>
      </p:grpSp>
      <p:pic>
        <p:nvPicPr>
          <p:cNvPr id="45" name="Picture 44"/>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224754" y="3213751"/>
            <a:ext cx="175598" cy="167809"/>
          </a:xfrm>
          <a:prstGeom prst="rect">
            <a:avLst/>
          </a:prstGeom>
        </p:spPr>
      </p:pic>
      <p:sp>
        <p:nvSpPr>
          <p:cNvPr id="58" name="Freeform 104"/>
          <p:cNvSpPr>
            <a:spLocks noEditPoints="1"/>
          </p:cNvSpPr>
          <p:nvPr/>
        </p:nvSpPr>
        <p:spPr bwMode="black">
          <a:xfrm>
            <a:off x="4099826" y="4155493"/>
            <a:ext cx="228600" cy="22860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EA2227"/>
          </a:solidFill>
          <a:ln>
            <a:noFill/>
          </a:ln>
          <a:extLst/>
        </p:spPr>
        <p:txBody>
          <a:bodyPr vert="horz" wrap="square" lIns="97576" tIns="48788" rIns="97576" bIns="48788" numCol="1" anchor="t" anchorCtr="0" compatLnSpc="1">
            <a:prstTxWarp prst="textNoShape">
              <a:avLst/>
            </a:prstTxWarp>
          </a:bodyPr>
          <a:lstStyle/>
          <a:p>
            <a:endParaRPr lang="en-US">
              <a:solidFill>
                <a:srgbClr val="92D050"/>
              </a:solidFill>
            </a:endParaRPr>
          </a:p>
        </p:txBody>
      </p:sp>
      <p:sp>
        <p:nvSpPr>
          <p:cNvPr id="63" name="Freeform 104"/>
          <p:cNvSpPr>
            <a:spLocks noEditPoints="1"/>
          </p:cNvSpPr>
          <p:nvPr/>
        </p:nvSpPr>
        <p:spPr bwMode="black">
          <a:xfrm>
            <a:off x="4092500" y="3682211"/>
            <a:ext cx="228600" cy="22860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EA2227"/>
          </a:solidFill>
          <a:ln>
            <a:noFill/>
          </a:ln>
          <a:extLst/>
        </p:spPr>
        <p:txBody>
          <a:bodyPr vert="horz" wrap="square" lIns="97576" tIns="48788" rIns="97576" bIns="48788" numCol="1" anchor="t" anchorCtr="0" compatLnSpc="1">
            <a:prstTxWarp prst="textNoShape">
              <a:avLst/>
            </a:prstTxWarp>
          </a:bodyPr>
          <a:lstStyle/>
          <a:p>
            <a:endParaRPr lang="en-US">
              <a:solidFill>
                <a:srgbClr val="92D050"/>
              </a:solidFill>
            </a:endParaRPr>
          </a:p>
        </p:txBody>
      </p:sp>
      <p:sp>
        <p:nvSpPr>
          <p:cNvPr id="65" name="Freeform 104"/>
          <p:cNvSpPr>
            <a:spLocks noEditPoints="1"/>
          </p:cNvSpPr>
          <p:nvPr/>
        </p:nvSpPr>
        <p:spPr bwMode="black">
          <a:xfrm>
            <a:off x="4099826" y="3190768"/>
            <a:ext cx="228600" cy="22860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EA2227"/>
          </a:solidFill>
          <a:ln>
            <a:noFill/>
          </a:ln>
          <a:extLst/>
        </p:spPr>
        <p:txBody>
          <a:bodyPr vert="horz" wrap="square" lIns="97576" tIns="48788" rIns="97576" bIns="48788" numCol="1" anchor="t" anchorCtr="0" compatLnSpc="1">
            <a:prstTxWarp prst="textNoShape">
              <a:avLst/>
            </a:prstTxWarp>
          </a:bodyPr>
          <a:lstStyle/>
          <a:p>
            <a:endParaRPr lang="en-US">
              <a:solidFill>
                <a:srgbClr val="92D050"/>
              </a:solidFill>
            </a:endParaRPr>
          </a:p>
        </p:txBody>
      </p:sp>
      <p:pic>
        <p:nvPicPr>
          <p:cNvPr id="66" name="Picture 65"/>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328344" y="4198033"/>
            <a:ext cx="175598" cy="167809"/>
          </a:xfrm>
          <a:prstGeom prst="rect">
            <a:avLst/>
          </a:prstGeom>
        </p:spPr>
      </p:pic>
      <p:pic>
        <p:nvPicPr>
          <p:cNvPr id="67" name="Picture 66"/>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408165" y="3713989"/>
            <a:ext cx="175598" cy="167809"/>
          </a:xfrm>
          <a:prstGeom prst="rect">
            <a:avLst/>
          </a:prstGeom>
        </p:spPr>
      </p:pic>
      <p:pic>
        <p:nvPicPr>
          <p:cNvPr id="46" name="Picture 45"/>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800818" y="3707829"/>
            <a:ext cx="175598" cy="167809"/>
          </a:xfrm>
          <a:prstGeom prst="rect">
            <a:avLst/>
          </a:prstGeom>
        </p:spPr>
      </p:pic>
      <p:pic>
        <p:nvPicPr>
          <p:cNvPr id="47" name="Picture 46"/>
          <p:cNvPicPr preferRelativeResize="0">
            <a:picLocks/>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4615306" y="3744535"/>
            <a:ext cx="64966" cy="126360"/>
          </a:xfrm>
          <a:prstGeom prst="rect">
            <a:avLst/>
          </a:prstGeom>
        </p:spPr>
      </p:pic>
      <p:pic>
        <p:nvPicPr>
          <p:cNvPr id="48" name="Picture 47"/>
          <p:cNvPicPr preferRelativeResize="0">
            <a:picLocks/>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430201" y="4186566"/>
            <a:ext cx="146244" cy="169335"/>
          </a:xfrm>
          <a:prstGeom prst="rect">
            <a:avLst/>
          </a:prstGeom>
        </p:spPr>
      </p:pic>
      <p:pic>
        <p:nvPicPr>
          <p:cNvPr id="49" name="Picture 48"/>
          <p:cNvPicPr preferRelativeResize="0">
            <a:picLocks/>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415165" y="3231412"/>
            <a:ext cx="146244" cy="169335"/>
          </a:xfrm>
          <a:prstGeom prst="rect">
            <a:avLst/>
          </a:prstGeom>
        </p:spPr>
      </p:pic>
    </p:spTree>
    <p:extLst>
      <p:ext uri="{BB962C8B-B14F-4D97-AF65-F5344CB8AC3E}">
        <p14:creationId xmlns:p14="http://schemas.microsoft.com/office/powerpoint/2010/main" val="1700092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611485"/>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smtClean="0">
                <a:solidFill>
                  <a:srgbClr val="FFC000"/>
                </a:solidFill>
                <a:latin typeface="+mj-lt"/>
              </a:rPr>
              <a:t>Stateless Services</a:t>
            </a:r>
            <a:endParaRPr lang="en-US" sz="4950" dirty="0">
              <a:solidFill>
                <a:srgbClr val="FFC000"/>
              </a:solidFill>
              <a:latin typeface="+mj-lt"/>
            </a:endParaRPr>
          </a:p>
        </p:txBody>
      </p:sp>
      <p:grpSp>
        <p:nvGrpSpPr>
          <p:cNvPr id="5" name="Group 4"/>
          <p:cNvGrpSpPr/>
          <p:nvPr/>
        </p:nvGrpSpPr>
        <p:grpSpPr>
          <a:xfrm>
            <a:off x="4362260" y="3877276"/>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 name="Down Arrow 6"/>
          <p:cNvSpPr/>
          <p:nvPr/>
        </p:nvSpPr>
        <p:spPr>
          <a:xfrm>
            <a:off x="5038701" y="493363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5" name="Group 24"/>
          <p:cNvGrpSpPr/>
          <p:nvPr/>
        </p:nvGrpSpPr>
        <p:grpSpPr>
          <a:xfrm>
            <a:off x="4104208" y="2123653"/>
            <a:ext cx="553908" cy="720080"/>
            <a:chOff x="2015976" y="2339677"/>
            <a:chExt cx="720080" cy="1008112"/>
          </a:xfrm>
        </p:grpSpPr>
        <p:sp>
          <p:nvSpPr>
            <p:cNvPr id="8" name="Rectangle 7"/>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 name="Group 28"/>
          <p:cNvGrpSpPr/>
          <p:nvPr/>
        </p:nvGrpSpPr>
        <p:grpSpPr>
          <a:xfrm>
            <a:off x="4881306" y="2123653"/>
            <a:ext cx="553908" cy="720080"/>
            <a:chOff x="2015976" y="2339677"/>
            <a:chExt cx="720080" cy="1008112"/>
          </a:xfrm>
        </p:grpSpPr>
        <p:sp>
          <p:nvSpPr>
            <p:cNvPr id="30" name="Rectangle 2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p:cNvGrpSpPr/>
          <p:nvPr/>
        </p:nvGrpSpPr>
        <p:grpSpPr>
          <a:xfrm>
            <a:off x="5638532" y="2123653"/>
            <a:ext cx="553908" cy="720080"/>
            <a:chOff x="2015976" y="2339677"/>
            <a:chExt cx="720080" cy="1008112"/>
          </a:xfrm>
        </p:grpSpPr>
        <p:sp>
          <p:nvSpPr>
            <p:cNvPr id="34" name="Rectangle 33"/>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4" name="Group 43"/>
          <p:cNvGrpSpPr/>
          <p:nvPr/>
        </p:nvGrpSpPr>
        <p:grpSpPr>
          <a:xfrm>
            <a:off x="4694786" y="5796061"/>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6" name="Oval 45"/>
          <p:cNvSpPr/>
          <p:nvPr/>
        </p:nvSpPr>
        <p:spPr>
          <a:xfrm>
            <a:off x="4746593"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Down Arrow 46"/>
          <p:cNvSpPr/>
          <p:nvPr/>
        </p:nvSpPr>
        <p:spPr>
          <a:xfrm>
            <a:off x="5040980" y="313176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10855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899703" y="2051646"/>
            <a:ext cx="3825086" cy="646331"/>
          </a:xfrm>
          <a:prstGeom prst="rect">
            <a:avLst/>
          </a:prstGeom>
        </p:spPr>
        <p:txBody>
          <a:bodyPr wrap="none">
            <a:spAutoFit/>
          </a:bodyPr>
          <a:lstStyle/>
          <a:p>
            <a:pPr algn="ctr"/>
            <a:r>
              <a:rPr lang="en-US" sz="3600">
                <a:solidFill>
                  <a:schemeClr val="tx2">
                    <a:lumMod val="60000"/>
                    <a:lumOff val="40000"/>
                  </a:schemeClr>
                </a:solidFill>
                <a:latin typeface="+mj-lt"/>
              </a:rPr>
              <a:t>Non-blocking IO</a:t>
            </a:r>
          </a:p>
        </p:txBody>
      </p:sp>
      <p:sp>
        <p:nvSpPr>
          <p:cNvPr id="3" name="Rectangle 2"/>
          <p:cNvSpPr/>
          <p:nvPr/>
        </p:nvSpPr>
        <p:spPr>
          <a:xfrm>
            <a:off x="877262" y="2546990"/>
            <a:ext cx="3869970" cy="646331"/>
          </a:xfrm>
          <a:prstGeom prst="rect">
            <a:avLst/>
          </a:prstGeom>
        </p:spPr>
        <p:txBody>
          <a:bodyPr wrap="none">
            <a:spAutoFit/>
          </a:bodyPr>
          <a:lstStyle/>
          <a:p>
            <a:pPr algn="ctr"/>
            <a:r>
              <a:rPr lang="en-US" sz="1800" dirty="0">
                <a:solidFill>
                  <a:schemeClr val="bg2"/>
                </a:solidFill>
                <a:latin typeface="+mj-lt"/>
              </a:rPr>
              <a:t>Promises (TPL, Task, </a:t>
            </a:r>
            <a:r>
              <a:rPr lang="en-US" sz="1800" dirty="0" err="1">
                <a:solidFill>
                  <a:schemeClr val="bg2"/>
                </a:solidFill>
                <a:latin typeface="+mj-lt"/>
              </a:rPr>
              <a:t>Combinators</a:t>
            </a:r>
            <a:r>
              <a:rPr lang="en-US" sz="1800" dirty="0">
                <a:solidFill>
                  <a:schemeClr val="bg2"/>
                </a:solidFill>
                <a:latin typeface="+mj-lt"/>
              </a:rPr>
              <a:t>)</a:t>
            </a:r>
          </a:p>
          <a:p>
            <a:pPr algn="ctr"/>
            <a:endParaRPr lang="en-US" sz="1800" dirty="0">
              <a:solidFill>
                <a:schemeClr val="accent3">
                  <a:lumMod val="60000"/>
                  <a:lumOff val="40000"/>
                </a:schemeClr>
              </a:solidFill>
              <a:latin typeface="+mj-lt"/>
            </a:endParaRPr>
          </a:p>
        </p:txBody>
      </p:sp>
      <p:sp>
        <p:nvSpPr>
          <p:cNvPr id="4" name="Rectangle 3"/>
          <p:cNvSpPr/>
          <p:nvPr/>
        </p:nvSpPr>
        <p:spPr>
          <a:xfrm>
            <a:off x="5382102" y="2051646"/>
            <a:ext cx="3749744" cy="646331"/>
          </a:xfrm>
          <a:prstGeom prst="rect">
            <a:avLst/>
          </a:prstGeom>
        </p:spPr>
        <p:txBody>
          <a:bodyPr wrap="none">
            <a:spAutoFit/>
          </a:bodyPr>
          <a:lstStyle/>
          <a:p>
            <a:pPr algn="ctr"/>
            <a:r>
              <a:rPr lang="en-US" sz="3600">
                <a:solidFill>
                  <a:schemeClr val="accent3"/>
                </a:solidFill>
                <a:latin typeface="+mj-lt"/>
              </a:rPr>
              <a:t>Multiplexed TCP</a:t>
            </a:r>
          </a:p>
        </p:txBody>
      </p:sp>
      <p:sp>
        <p:nvSpPr>
          <p:cNvPr id="5" name="Rectangle 4"/>
          <p:cNvSpPr/>
          <p:nvPr/>
        </p:nvSpPr>
        <p:spPr>
          <a:xfrm>
            <a:off x="5232230" y="2577187"/>
            <a:ext cx="4049507" cy="338554"/>
          </a:xfrm>
          <a:prstGeom prst="rect">
            <a:avLst/>
          </a:prstGeom>
        </p:spPr>
        <p:txBody>
          <a:bodyPr wrap="none">
            <a:spAutoFit/>
          </a:bodyPr>
          <a:lstStyle/>
          <a:p>
            <a:pPr algn="ctr"/>
            <a:r>
              <a:rPr lang="en-US" sz="1600" dirty="0">
                <a:solidFill>
                  <a:schemeClr val="bg2"/>
                </a:solidFill>
                <a:latin typeface="+mj-lt"/>
              </a:rPr>
              <a:t>Millions of actors with low OS overhead</a:t>
            </a:r>
          </a:p>
        </p:txBody>
      </p:sp>
      <p:sp>
        <p:nvSpPr>
          <p:cNvPr id="6" name="Rectangle 5"/>
          <p:cNvSpPr/>
          <p:nvPr/>
        </p:nvSpPr>
        <p:spPr>
          <a:xfrm>
            <a:off x="997084" y="4221468"/>
            <a:ext cx="7983276" cy="646331"/>
          </a:xfrm>
          <a:prstGeom prst="rect">
            <a:avLst/>
          </a:prstGeom>
        </p:spPr>
        <p:txBody>
          <a:bodyPr wrap="none">
            <a:spAutoFit/>
          </a:bodyPr>
          <a:lstStyle/>
          <a:p>
            <a:pPr algn="ctr"/>
            <a:r>
              <a:rPr lang="en-US" sz="3600" dirty="0">
                <a:solidFill>
                  <a:schemeClr val="accent5">
                    <a:lumMod val="60000"/>
                    <a:lumOff val="40000"/>
                  </a:schemeClr>
                </a:solidFill>
                <a:latin typeface="+mj-lt"/>
              </a:rPr>
              <a:t>Automatic backpressure by design</a:t>
            </a:r>
          </a:p>
        </p:txBody>
      </p:sp>
      <p:sp>
        <p:nvSpPr>
          <p:cNvPr id="7" name="Rectangle 6"/>
          <p:cNvSpPr/>
          <p:nvPr/>
        </p:nvSpPr>
        <p:spPr>
          <a:xfrm>
            <a:off x="2536771" y="4737427"/>
            <a:ext cx="4903908" cy="369332"/>
          </a:xfrm>
          <a:prstGeom prst="rect">
            <a:avLst/>
          </a:prstGeom>
        </p:spPr>
        <p:txBody>
          <a:bodyPr wrap="none">
            <a:spAutoFit/>
          </a:bodyPr>
          <a:lstStyle/>
          <a:p>
            <a:pPr algn="ctr"/>
            <a:r>
              <a:rPr lang="en-US" sz="1800" dirty="0">
                <a:solidFill>
                  <a:schemeClr val="bg2"/>
                </a:solidFill>
                <a:latin typeface="+mj-lt"/>
              </a:rPr>
              <a:t>Synchronous, request-response messaging</a:t>
            </a:r>
          </a:p>
        </p:txBody>
      </p:sp>
    </p:spTree>
    <p:extLst>
      <p:ext uri="{BB962C8B-B14F-4D97-AF65-F5344CB8AC3E}">
        <p14:creationId xmlns:p14="http://schemas.microsoft.com/office/powerpoint/2010/main" val="24925891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380251" y="3347790"/>
            <a:ext cx="3320141" cy="584775"/>
          </a:xfrm>
          <a:prstGeom prst="rect">
            <a:avLst/>
          </a:prstGeom>
        </p:spPr>
        <p:txBody>
          <a:bodyPr wrap="none">
            <a:spAutoFit/>
          </a:bodyPr>
          <a:lstStyle/>
          <a:p>
            <a:pPr algn="ctr"/>
            <a:r>
              <a:rPr lang="en-US" sz="3200" dirty="0" smtClean="0">
                <a:solidFill>
                  <a:srgbClr val="FFC000"/>
                </a:solidFill>
                <a:latin typeface="+mj-lt"/>
              </a:rPr>
              <a:t>Tour De Orleans</a:t>
            </a:r>
            <a:endParaRPr lang="en-US" sz="3200" dirty="0">
              <a:solidFill>
                <a:srgbClr val="FFC000"/>
              </a:solidFill>
              <a:latin typeface="+mj-lt"/>
            </a:endParaRPr>
          </a:p>
        </p:txBody>
      </p:sp>
    </p:spTree>
    <p:extLst>
      <p:ext uri="{BB962C8B-B14F-4D97-AF65-F5344CB8AC3E}">
        <p14:creationId xmlns:p14="http://schemas.microsoft.com/office/powerpoint/2010/main" val="15287300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6" name="Group 25"/>
          <p:cNvGrpSpPr/>
          <p:nvPr/>
        </p:nvGrpSpPr>
        <p:grpSpPr>
          <a:xfrm>
            <a:off x="2317595" y="1781618"/>
            <a:ext cx="5244713" cy="4589896"/>
            <a:chOff x="2317595" y="1781618"/>
            <a:chExt cx="5244713" cy="4589896"/>
          </a:xfrm>
        </p:grpSpPr>
        <p:grpSp>
          <p:nvGrpSpPr>
            <p:cNvPr id="2" name="Group 1"/>
            <p:cNvGrpSpPr/>
            <p:nvPr/>
          </p:nvGrpSpPr>
          <p:grpSpPr>
            <a:xfrm>
              <a:off x="2317595" y="1781618"/>
              <a:ext cx="5244713" cy="4589896"/>
              <a:chOff x="2016061" y="1781618"/>
              <a:chExt cx="5244713" cy="4589896"/>
            </a:xfrm>
          </p:grpSpPr>
          <p:sp>
            <p:nvSpPr>
              <p:cNvPr id="3" name="Hexagon 2"/>
              <p:cNvSpPr>
                <a:spLocks noChangeAspect="1"/>
              </p:cNvSpPr>
              <p:nvPr/>
            </p:nvSpPr>
            <p:spPr bwMode="auto">
              <a:xfrm>
                <a:off x="3502315" y="1869932"/>
                <a:ext cx="1820105" cy="1592593"/>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z="280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Freeform 46"/>
              <p:cNvSpPr>
                <a:spLocks noEditPoints="1"/>
              </p:cNvSpPr>
              <p:nvPr/>
            </p:nvSpPr>
            <p:spPr bwMode="black">
              <a:xfrm>
                <a:off x="4272018" y="2994591"/>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sz="2800">
                  <a:solidFill>
                    <a:srgbClr val="525051"/>
                  </a:solidFill>
                </a:endParaRPr>
              </a:p>
            </p:txBody>
          </p:sp>
          <p:grpSp>
            <p:nvGrpSpPr>
              <p:cNvPr id="5" name="Group 4"/>
              <p:cNvGrpSpPr/>
              <p:nvPr/>
            </p:nvGrpSpPr>
            <p:grpSpPr>
              <a:xfrm>
                <a:off x="4765079" y="2458576"/>
                <a:ext cx="392054" cy="392054"/>
                <a:chOff x="4604545" y="1640238"/>
                <a:chExt cx="392110" cy="392110"/>
              </a:xfrm>
              <a:solidFill>
                <a:schemeClr val="bg1"/>
              </a:solidFill>
            </p:grpSpPr>
            <p:grpSp>
              <p:nvGrpSpPr>
                <p:cNvPr id="6" name="Group 36"/>
                <p:cNvGrpSpPr/>
                <p:nvPr/>
              </p:nvGrpSpPr>
              <p:grpSpPr bwMode="black">
                <a:xfrm>
                  <a:off x="4673640" y="1736214"/>
                  <a:ext cx="253920" cy="200159"/>
                  <a:chOff x="3358790" y="376388"/>
                  <a:chExt cx="1516063" cy="1195388"/>
                </a:xfrm>
                <a:grpFill/>
              </p:grpSpPr>
              <p:sp>
                <p:nvSpPr>
                  <p:cNvPr id="8"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sp>
                <p:nvSpPr>
                  <p:cNvPr id="9"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sp>
                <p:nvSpPr>
                  <p:cNvPr id="10"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sp>
                <p:nvSpPr>
                  <p:cNvPr id="11"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sp>
                <p:nvSpPr>
                  <p:cNvPr id="12"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sp>
                <p:nvSpPr>
                  <p:cNvPr id="13"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grpSp>
            <p:sp>
              <p:nvSpPr>
                <p:cNvPr id="7" name="Donut 6"/>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z="2800"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Freeform 10"/>
              <p:cNvSpPr>
                <a:spLocks noEditPoints="1"/>
              </p:cNvSpPr>
              <p:nvPr/>
            </p:nvSpPr>
            <p:spPr bwMode="black">
              <a:xfrm>
                <a:off x="4216341" y="2071942"/>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sz="2800">
                  <a:solidFill>
                    <a:srgbClr val="525051"/>
                  </a:solidFill>
                </a:endParaRPr>
              </a:p>
            </p:txBody>
          </p:sp>
          <p:grpSp>
            <p:nvGrpSpPr>
              <p:cNvPr id="15" name="Group 14"/>
              <p:cNvGrpSpPr/>
              <p:nvPr/>
            </p:nvGrpSpPr>
            <p:grpSpPr>
              <a:xfrm>
                <a:off x="3857249" y="2488030"/>
                <a:ext cx="392054" cy="392054"/>
                <a:chOff x="4179295" y="3183652"/>
                <a:chExt cx="392110" cy="392110"/>
              </a:xfrm>
            </p:grpSpPr>
            <p:sp>
              <p:nvSpPr>
                <p:cNvPr id="16"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chemeClr val="bg1"/>
                </a:solidFill>
                <a:ln>
                  <a:noFill/>
                </a:ln>
              </p:spPr>
              <p:txBody>
                <a:bodyPr vert="horz" wrap="square" lIns="82294" tIns="41147" rIns="82294" bIns="41147" numCol="1" anchor="t" anchorCtr="0" compatLnSpc="1">
                  <a:prstTxWarp prst="textNoShape">
                    <a:avLst/>
                  </a:prstTxWarp>
                </a:bodyPr>
                <a:lstStyle/>
                <a:p>
                  <a:endParaRPr lang="en-US" sz="2000">
                    <a:solidFill>
                      <a:srgbClr val="525051"/>
                    </a:solidFill>
                  </a:endParaRPr>
                </a:p>
              </p:txBody>
            </p:sp>
            <p:sp>
              <p:nvSpPr>
                <p:cNvPr id="17" name="Donut 16"/>
                <p:cNvSpPr>
                  <a:spLocks noChangeAspect="1"/>
                </p:cNvSpPr>
                <p:nvPr/>
              </p:nvSpPr>
              <p:spPr bwMode="auto">
                <a:xfrm>
                  <a:off x="4179295" y="3183652"/>
                  <a:ext cx="392110" cy="392110"/>
                </a:xfrm>
                <a:prstGeom prst="donut">
                  <a:avLst>
                    <a:gd name="adj" fmla="val 631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z="2800"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 name="Hexagon 17"/>
              <p:cNvSpPr>
                <a:spLocks noChangeAspect="1"/>
              </p:cNvSpPr>
              <p:nvPr/>
            </p:nvSpPr>
            <p:spPr bwMode="auto">
              <a:xfrm>
                <a:off x="5397733" y="3112070"/>
                <a:ext cx="1820105" cy="1592593"/>
              </a:xfrm>
              <a:prstGeom prst="hexagon">
                <a:avLst/>
              </a:prstGeom>
              <a:noFill/>
              <a:ln w="12700">
                <a:solidFill>
                  <a:srgbClr val="7F7F7F"/>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z="2800" spc="-5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6069692" y="3668079"/>
                <a:ext cx="392054" cy="392054"/>
                <a:chOff x="4179295" y="3183652"/>
                <a:chExt cx="392110" cy="392110"/>
              </a:xfrm>
              <a:solidFill>
                <a:schemeClr val="bg1"/>
              </a:solidFill>
            </p:grpSpPr>
            <p:sp>
              <p:nvSpPr>
                <p:cNvPr id="31" name="Freeform 30"/>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noFill/>
                </a:ln>
              </p:spPr>
              <p:txBody>
                <a:bodyPr vert="horz" wrap="square" lIns="82294" tIns="41147" rIns="82294" bIns="41147" numCol="1" anchor="t" anchorCtr="0" compatLnSpc="1">
                  <a:prstTxWarp prst="textNoShape">
                    <a:avLst/>
                  </a:prstTxWarp>
                </a:bodyPr>
                <a:lstStyle/>
                <a:p>
                  <a:endParaRPr lang="en-US" sz="2000">
                    <a:solidFill>
                      <a:srgbClr val="525051"/>
                    </a:solidFill>
                  </a:endParaRPr>
                </a:p>
              </p:txBody>
            </p:sp>
            <p:sp>
              <p:nvSpPr>
                <p:cNvPr id="32" name="Donut 31"/>
                <p:cNvSpPr>
                  <a:spLocks noChangeAspect="1"/>
                </p:cNvSpPr>
                <p:nvPr/>
              </p:nvSpPr>
              <p:spPr bwMode="auto">
                <a:xfrm>
                  <a:off x="4179295" y="3183652"/>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z="2800"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1" name="Freeform 40"/>
              <p:cNvSpPr>
                <a:spLocks noEditPoints="1"/>
              </p:cNvSpPr>
              <p:nvPr/>
            </p:nvSpPr>
            <p:spPr bwMode="black">
              <a:xfrm>
                <a:off x="6501336" y="3990260"/>
                <a:ext cx="401581" cy="379359"/>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sz="2800">
                  <a:solidFill>
                    <a:srgbClr val="525051"/>
                  </a:solidFill>
                </a:endParaRPr>
              </a:p>
            </p:txBody>
          </p:sp>
          <p:grpSp>
            <p:nvGrpSpPr>
              <p:cNvPr id="42" name="Group 41"/>
              <p:cNvGrpSpPr/>
              <p:nvPr/>
            </p:nvGrpSpPr>
            <p:grpSpPr>
              <a:xfrm>
                <a:off x="5741368" y="3293780"/>
                <a:ext cx="392054" cy="392054"/>
                <a:chOff x="4604545" y="1640238"/>
                <a:chExt cx="392110" cy="392110"/>
              </a:xfrm>
              <a:solidFill>
                <a:schemeClr val="bg1"/>
              </a:solidFill>
            </p:grpSpPr>
            <p:grpSp>
              <p:nvGrpSpPr>
                <p:cNvPr id="43" name="Group 36"/>
                <p:cNvGrpSpPr/>
                <p:nvPr/>
              </p:nvGrpSpPr>
              <p:grpSpPr bwMode="black">
                <a:xfrm>
                  <a:off x="4673640" y="1736214"/>
                  <a:ext cx="253920" cy="200159"/>
                  <a:chOff x="3358790" y="376388"/>
                  <a:chExt cx="1516063" cy="1195388"/>
                </a:xfrm>
                <a:grpFill/>
              </p:grpSpPr>
              <p:sp>
                <p:nvSpPr>
                  <p:cNvPr id="45"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sp>
                <p:nvSpPr>
                  <p:cNvPr id="46"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sp>
                <p:nvSpPr>
                  <p:cNvPr id="47"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sp>
                <p:nvSpPr>
                  <p:cNvPr id="48"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sp>
                <p:nvSpPr>
                  <p:cNvPr id="49" name="Oval 30"/>
                  <p:cNvSpPr>
                    <a:spLocks noChangeArrowheads="1"/>
                  </p:cNvSpPr>
                  <p:nvPr/>
                </p:nvSpPr>
                <p:spPr bwMode="black">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sp>
                <p:nvSpPr>
                  <p:cNvPr id="50" name="Oval 31"/>
                  <p:cNvSpPr>
                    <a:spLocks noChangeArrowheads="1"/>
                  </p:cNvSpPr>
                  <p:nvPr/>
                </p:nvSpPr>
                <p:spPr bwMode="black">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defTabSz="740641"/>
                    <a:endParaRPr lang="en-US" sz="2800" spc="-122">
                      <a:solidFill>
                        <a:srgbClr val="525051">
                          <a:lumMod val="50000"/>
                        </a:srgbClr>
                      </a:solidFill>
                      <a:latin typeface="Segoe Light" pitchFamily="34" charset="0"/>
                    </a:endParaRPr>
                  </a:p>
                </p:txBody>
              </p:sp>
            </p:grpSp>
            <p:sp>
              <p:nvSpPr>
                <p:cNvPr id="44" name="Donut 43"/>
                <p:cNvSpPr>
                  <a:spLocks noChangeAspect="1"/>
                </p:cNvSpPr>
                <p:nvPr/>
              </p:nvSpPr>
              <p:spPr bwMode="auto">
                <a:xfrm>
                  <a:off x="4604545" y="1640238"/>
                  <a:ext cx="392110" cy="392110"/>
                </a:xfrm>
                <a:prstGeom prst="donut">
                  <a:avLst>
                    <a:gd name="adj" fmla="val 631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45714" bIns="91427" numCol="1" spcCol="0" rtlCol="0" fromWordArt="0" anchor="b" anchorCtr="0" forceAA="0" compatLnSpc="1">
                  <a:prstTxWarp prst="textNoShape">
                    <a:avLst/>
                  </a:prstTxWarp>
                  <a:noAutofit/>
                </a:bodyPr>
                <a:lstStyle/>
                <a:p>
                  <a:pPr algn="ctr" defTabSz="913976" fontAlgn="base">
                    <a:spcBef>
                      <a:spcPct val="0"/>
                    </a:spcBef>
                    <a:spcAft>
                      <a:spcPct val="0"/>
                    </a:spcAft>
                  </a:pPr>
                  <a:endParaRPr lang="en-US" sz="2800"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1" name="Freeform 14"/>
              <p:cNvSpPr>
                <a:spLocks noEditPoints="1"/>
              </p:cNvSpPr>
              <p:nvPr/>
            </p:nvSpPr>
            <p:spPr bwMode="black">
              <a:xfrm>
                <a:off x="5919761" y="4211022"/>
                <a:ext cx="393644" cy="39205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sz="2800">
                  <a:solidFill>
                    <a:srgbClr val="525051"/>
                  </a:solidFill>
                </a:endParaRPr>
              </a:p>
            </p:txBody>
          </p:sp>
          <p:sp>
            <p:nvSpPr>
              <p:cNvPr id="52" name="Freeform 10"/>
              <p:cNvSpPr>
                <a:spLocks noEditPoints="1"/>
              </p:cNvSpPr>
              <p:nvPr/>
            </p:nvSpPr>
            <p:spPr bwMode="black">
              <a:xfrm>
                <a:off x="6424648" y="3200512"/>
                <a:ext cx="392057" cy="39205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bg1"/>
              </a:solidFill>
              <a:ln>
                <a:noFill/>
              </a:ln>
              <a:extLst/>
            </p:spPr>
            <p:txBody>
              <a:bodyPr vert="horz" wrap="square" lIns="91427" tIns="45714" rIns="91427" bIns="45714" numCol="1" anchor="t" anchorCtr="0" compatLnSpc="1">
                <a:prstTxWarp prst="textNoShape">
                  <a:avLst/>
                </a:prstTxWarp>
              </a:bodyPr>
              <a:lstStyle/>
              <a:p>
                <a:endParaRPr lang="en-US" sz="2800">
                  <a:solidFill>
                    <a:srgbClr val="525051"/>
                  </a:solidFill>
                </a:endParaRPr>
              </a:p>
            </p:txBody>
          </p:sp>
          <p:sp>
            <p:nvSpPr>
              <p:cNvPr id="62" name="Rectangle 61"/>
              <p:cNvSpPr/>
              <p:nvPr/>
            </p:nvSpPr>
            <p:spPr>
              <a:xfrm>
                <a:off x="2016061" y="3267086"/>
                <a:ext cx="1659430" cy="923330"/>
              </a:xfrm>
              <a:prstGeom prst="rect">
                <a:avLst/>
              </a:prstGeom>
            </p:spPr>
            <p:txBody>
              <a:bodyPr wrap="none">
                <a:spAutoFit/>
              </a:bodyPr>
              <a:lstStyle/>
              <a:p>
                <a:pPr algn="ctr"/>
                <a:r>
                  <a:rPr lang="en-US" sz="3600" dirty="0">
                    <a:solidFill>
                      <a:schemeClr val="accent3">
                        <a:lumMod val="60000"/>
                        <a:lumOff val="40000"/>
                      </a:schemeClr>
                    </a:solidFill>
                    <a:latin typeface="+mj-lt"/>
                  </a:rPr>
                  <a:t>Grain</a:t>
                </a:r>
              </a:p>
              <a:p>
                <a:pPr algn="ctr"/>
                <a:r>
                  <a:rPr lang="en-US" sz="1800" dirty="0">
                    <a:solidFill>
                      <a:schemeClr val="accent3">
                        <a:lumMod val="60000"/>
                        <a:lumOff val="40000"/>
                      </a:schemeClr>
                    </a:solidFill>
                    <a:latin typeface="+mj-lt"/>
                  </a:rPr>
                  <a:t>(a.k.a. Actor)</a:t>
                </a:r>
              </a:p>
            </p:txBody>
          </p:sp>
          <p:sp>
            <p:nvSpPr>
              <p:cNvPr id="63" name="Rectangle 62"/>
              <p:cNvSpPr/>
              <p:nvPr/>
            </p:nvSpPr>
            <p:spPr>
              <a:xfrm>
                <a:off x="5588521" y="1781618"/>
                <a:ext cx="1672253" cy="923330"/>
              </a:xfrm>
              <a:prstGeom prst="rect">
                <a:avLst/>
              </a:prstGeom>
            </p:spPr>
            <p:txBody>
              <a:bodyPr wrap="none">
                <a:spAutoFit/>
              </a:bodyPr>
              <a:lstStyle/>
              <a:p>
                <a:pPr algn="ctr"/>
                <a:r>
                  <a:rPr lang="en-US" sz="3600">
                    <a:solidFill>
                      <a:schemeClr val="accent3">
                        <a:lumMod val="60000"/>
                        <a:lumOff val="40000"/>
                      </a:schemeClr>
                    </a:solidFill>
                    <a:latin typeface="+mj-lt"/>
                  </a:rPr>
                  <a:t>Silo</a:t>
                </a:r>
              </a:p>
              <a:p>
                <a:pPr algn="ctr"/>
                <a:r>
                  <a:rPr lang="en-US" sz="1800">
                    <a:solidFill>
                      <a:schemeClr val="accent3">
                        <a:lumMod val="60000"/>
                        <a:lumOff val="40000"/>
                      </a:schemeClr>
                    </a:solidFill>
                    <a:latin typeface="+mj-lt"/>
                  </a:rPr>
                  <a:t>(a.k.a. Node)</a:t>
                </a:r>
              </a:p>
            </p:txBody>
          </p:sp>
          <p:sp>
            <p:nvSpPr>
              <p:cNvPr id="66" name="Left Bracket 65"/>
              <p:cNvSpPr/>
              <p:nvPr/>
            </p:nvSpPr>
            <p:spPr>
              <a:xfrm rot="5400000" flipH="1">
                <a:off x="5282396" y="3449815"/>
                <a:ext cx="221222" cy="3621713"/>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92D050"/>
                  </a:solidFill>
                </a:endParaRPr>
              </a:p>
            </p:txBody>
          </p:sp>
          <p:sp>
            <p:nvSpPr>
              <p:cNvPr id="67" name="Rectangle 66"/>
              <p:cNvSpPr/>
              <p:nvPr/>
            </p:nvSpPr>
            <p:spPr>
              <a:xfrm>
                <a:off x="4587958" y="5448184"/>
                <a:ext cx="1803699" cy="923330"/>
              </a:xfrm>
              <a:prstGeom prst="rect">
                <a:avLst/>
              </a:prstGeom>
            </p:spPr>
            <p:txBody>
              <a:bodyPr wrap="none">
                <a:spAutoFit/>
              </a:bodyPr>
              <a:lstStyle/>
              <a:p>
                <a:pPr algn="ctr"/>
                <a:r>
                  <a:rPr lang="en-US" sz="3600">
                    <a:solidFill>
                      <a:schemeClr val="accent3">
                        <a:lumMod val="60000"/>
                        <a:lumOff val="40000"/>
                      </a:schemeClr>
                    </a:solidFill>
                    <a:latin typeface="+mj-lt"/>
                  </a:rPr>
                  <a:t>Cluster</a:t>
                </a:r>
              </a:p>
              <a:p>
                <a:pPr algn="ctr"/>
                <a:r>
                  <a:rPr lang="en-US" sz="1800">
                    <a:solidFill>
                      <a:schemeClr val="accent3">
                        <a:lumMod val="60000"/>
                        <a:lumOff val="40000"/>
                      </a:schemeClr>
                    </a:solidFill>
                    <a:latin typeface="+mj-lt"/>
                  </a:rPr>
                  <a:t>(a.k.a. Cluster)</a:t>
                </a:r>
              </a:p>
            </p:txBody>
          </p:sp>
          <p:cxnSp>
            <p:nvCxnSpPr>
              <p:cNvPr id="69" name="Straight Arrow Connector 68"/>
              <p:cNvCxnSpPr>
                <a:stCxn id="62" idx="3"/>
                <a:endCxn id="17" idx="3"/>
              </p:cNvCxnSpPr>
              <p:nvPr/>
            </p:nvCxnSpPr>
            <p:spPr>
              <a:xfrm flipV="1">
                <a:off x="3675491" y="2822669"/>
                <a:ext cx="239173" cy="9060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2" idx="3"/>
                <a:endCxn id="4" idx="4"/>
              </p:cNvCxnSpPr>
              <p:nvPr/>
            </p:nvCxnSpPr>
            <p:spPr>
              <a:xfrm flipV="1">
                <a:off x="3675491" y="3284379"/>
                <a:ext cx="667394" cy="44437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2" idx="3"/>
                <a:endCxn id="51" idx="29"/>
              </p:cNvCxnSpPr>
              <p:nvPr/>
            </p:nvCxnSpPr>
            <p:spPr>
              <a:xfrm>
                <a:off x="3675491" y="3728751"/>
                <a:ext cx="2270513" cy="67961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3" idx="2"/>
              </p:cNvCxnSpPr>
              <p:nvPr/>
            </p:nvCxnSpPr>
            <p:spPr>
              <a:xfrm flipH="1">
                <a:off x="6313411" y="2704948"/>
                <a:ext cx="111237" cy="41230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3" idx="2"/>
                <a:endCxn id="3" idx="0"/>
              </p:cNvCxnSpPr>
              <p:nvPr/>
            </p:nvCxnSpPr>
            <p:spPr>
              <a:xfrm flipH="1" flipV="1">
                <a:off x="5322420" y="2666229"/>
                <a:ext cx="1102228" cy="387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a:off x="5442273" y="3112070"/>
              <a:ext cx="457979" cy="307727"/>
            </a:xfrm>
            <a:prstGeom prst="line">
              <a:avLst/>
            </a:prstGeom>
            <a:ln>
              <a:solidFill>
                <a:schemeClr val="bg1">
                  <a:lumMod val="75000"/>
                </a:schemeClr>
              </a:solidFill>
              <a:prstDash val="sysDash"/>
            </a:ln>
          </p:spPr>
          <p:style>
            <a:lnRef idx="3">
              <a:schemeClr val="accent5"/>
            </a:lnRef>
            <a:fillRef idx="0">
              <a:schemeClr val="accent5"/>
            </a:fillRef>
            <a:effectRef idx="2">
              <a:schemeClr val="accent5"/>
            </a:effectRef>
            <a:fontRef idx="minor">
              <a:schemeClr val="tx1"/>
            </a:fontRef>
          </p:style>
        </p:cxnSp>
      </p:grpSp>
      <p:sp>
        <p:nvSpPr>
          <p:cNvPr id="53" name="Rectangle 52"/>
          <p:cNvSpPr/>
          <p:nvPr/>
        </p:nvSpPr>
        <p:spPr>
          <a:xfrm>
            <a:off x="3542146" y="509860"/>
            <a:ext cx="2996333" cy="523220"/>
          </a:xfrm>
          <a:prstGeom prst="rect">
            <a:avLst/>
          </a:prstGeom>
        </p:spPr>
        <p:txBody>
          <a:bodyPr wrap="none">
            <a:spAutoFit/>
          </a:bodyPr>
          <a:lstStyle/>
          <a:p>
            <a:pPr algn="ctr"/>
            <a:r>
              <a:rPr lang="en-US" sz="2800" dirty="0">
                <a:solidFill>
                  <a:srgbClr val="FFC000"/>
                </a:solidFill>
                <a:latin typeface="+mj-lt"/>
              </a:rPr>
              <a:t>Major Concepts</a:t>
            </a:r>
          </a:p>
        </p:txBody>
      </p:sp>
    </p:spTree>
    <p:extLst>
      <p:ext uri="{BB962C8B-B14F-4D97-AF65-F5344CB8AC3E}">
        <p14:creationId xmlns:p14="http://schemas.microsoft.com/office/powerpoint/2010/main" val="12129788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3039691" y="945391"/>
            <a:ext cx="3932487" cy="646331"/>
          </a:xfrm>
          <a:prstGeom prst="rect">
            <a:avLst/>
          </a:prstGeom>
        </p:spPr>
        <p:txBody>
          <a:bodyPr wrap="none">
            <a:spAutoFit/>
          </a:bodyPr>
          <a:lstStyle/>
          <a:p>
            <a:pPr algn="ctr"/>
            <a:r>
              <a:rPr lang="en-US" sz="3600" dirty="0" smtClean="0">
                <a:solidFill>
                  <a:schemeClr val="accent3">
                    <a:lumMod val="60000"/>
                    <a:lumOff val="40000"/>
                  </a:schemeClr>
                </a:solidFill>
                <a:latin typeface="+mj-lt"/>
              </a:rPr>
              <a:t>Define interface:</a:t>
            </a:r>
            <a:endParaRPr lang="en-US" sz="1800" dirty="0">
              <a:solidFill>
                <a:schemeClr val="accent3">
                  <a:lumMod val="60000"/>
                  <a:lumOff val="40000"/>
                </a:schemeClr>
              </a:solidFill>
              <a:latin typeface="+mj-lt"/>
            </a:endParaRPr>
          </a:p>
        </p:txBody>
      </p:sp>
      <p:sp>
        <p:nvSpPr>
          <p:cNvPr id="2" name="Rectangle 1"/>
          <p:cNvSpPr/>
          <p:nvPr/>
        </p:nvSpPr>
        <p:spPr>
          <a:xfrm>
            <a:off x="2087984" y="2457559"/>
            <a:ext cx="6696744" cy="1754326"/>
          </a:xfrm>
          <a:prstGeom prst="rect">
            <a:avLst/>
          </a:prstGeom>
        </p:spPr>
        <p:txBody>
          <a:bodyPr wrap="square">
            <a:spAutoFit/>
          </a:bodyPr>
          <a:lstStyle/>
          <a:p>
            <a:r>
              <a:rPr lang="en-US" sz="1800" dirty="0">
                <a:solidFill>
                  <a:srgbClr val="DCDCDC"/>
                </a:solidFill>
                <a:highlight>
                  <a:srgbClr val="000000"/>
                </a:highlight>
                <a:latin typeface="Bitstream Vera Sans Mono" panose="020B0609030804020204" pitchFamily="49" charset="0"/>
              </a:rPr>
              <a:t> </a:t>
            </a:r>
            <a:r>
              <a:rPr lang="en-US" sz="1800" dirty="0">
                <a:solidFill>
                  <a:srgbClr val="569CD6"/>
                </a:solidFill>
                <a:highlight>
                  <a:srgbClr val="000000"/>
                </a:highlight>
                <a:latin typeface="Bitstream Vera Sans Mono" panose="020B0609030804020204" pitchFamily="49" charset="0"/>
              </a:rPr>
              <a:t>public</a:t>
            </a:r>
            <a:r>
              <a:rPr lang="en-US" sz="1800" dirty="0">
                <a:solidFill>
                  <a:srgbClr val="DCDCDC"/>
                </a:solidFill>
                <a:highlight>
                  <a:srgbClr val="000000"/>
                </a:highlight>
                <a:latin typeface="Bitstream Vera Sans Mono" panose="020B0609030804020204" pitchFamily="49" charset="0"/>
              </a:rPr>
              <a:t> </a:t>
            </a:r>
            <a:r>
              <a:rPr lang="en-US" sz="1800" dirty="0">
                <a:solidFill>
                  <a:srgbClr val="569CD6"/>
                </a:solidFill>
                <a:highlight>
                  <a:srgbClr val="000000"/>
                </a:highlight>
                <a:latin typeface="Bitstream Vera Sans Mono" panose="020B0609030804020204" pitchFamily="49" charset="0"/>
              </a:rPr>
              <a:t>interface</a:t>
            </a:r>
            <a:r>
              <a:rPr lang="en-US" sz="1800" dirty="0">
                <a:solidFill>
                  <a:srgbClr val="DCDCDC"/>
                </a:solidFill>
                <a:highlight>
                  <a:srgbClr val="000000"/>
                </a:highlight>
                <a:latin typeface="Bitstream Vera Sans Mono" panose="020B0609030804020204" pitchFamily="49" charset="0"/>
              </a:rPr>
              <a:t> </a:t>
            </a:r>
            <a:r>
              <a:rPr lang="en-US" sz="1800" dirty="0" err="1">
                <a:solidFill>
                  <a:srgbClr val="B8D7A3"/>
                </a:solidFill>
                <a:highlight>
                  <a:srgbClr val="000000"/>
                </a:highlight>
                <a:latin typeface="Bitstream Vera Sans Mono" panose="020B0609030804020204" pitchFamily="49" charset="0"/>
              </a:rPr>
              <a:t>IInventoryItemGrain</a:t>
            </a:r>
            <a:r>
              <a:rPr lang="en-US" sz="1800" dirty="0">
                <a:solidFill>
                  <a:srgbClr val="DCDCDC"/>
                </a:solidFill>
                <a:highlight>
                  <a:srgbClr val="000000"/>
                </a:highlight>
                <a:latin typeface="Bitstream Vera Sans Mono" panose="020B0609030804020204" pitchFamily="49" charset="0"/>
              </a:rPr>
              <a:t> : </a:t>
            </a:r>
            <a:r>
              <a:rPr lang="en-US" sz="1800" dirty="0" err="1" smtClean="0">
                <a:solidFill>
                  <a:srgbClr val="B8D7A3"/>
                </a:solidFill>
                <a:highlight>
                  <a:srgbClr val="000000"/>
                </a:highlight>
                <a:latin typeface="Bitstream Vera Sans Mono" panose="020B0609030804020204" pitchFamily="49" charset="0"/>
              </a:rPr>
              <a:t>IGrain</a:t>
            </a:r>
            <a:endParaRPr lang="en-US" sz="1800" dirty="0">
              <a:solidFill>
                <a:srgbClr val="DCDCDC"/>
              </a:solidFill>
              <a:highlight>
                <a:srgbClr val="000000"/>
              </a:highlight>
              <a:latin typeface="Bitstream Vera Sans Mono" panose="020B0609030804020204" pitchFamily="49" charset="0"/>
            </a:endParaRPr>
          </a:p>
          <a:p>
            <a:r>
              <a:rPr lang="en-US" sz="1800" dirty="0">
                <a:solidFill>
                  <a:srgbClr val="DCDCDC"/>
                </a:solidFill>
                <a:highlight>
                  <a:srgbClr val="000000"/>
                </a:highlight>
                <a:latin typeface="Bitstream Vera Sans Mono" panose="020B0609030804020204" pitchFamily="49" charset="0"/>
              </a:rPr>
              <a:t> </a:t>
            </a:r>
            <a:r>
              <a:rPr lang="en-US" sz="1800" dirty="0" smtClean="0">
                <a:solidFill>
                  <a:srgbClr val="DCDCDC"/>
                </a:solidFill>
                <a:highlight>
                  <a:srgbClr val="000000"/>
                </a:highlight>
                <a:latin typeface="Bitstream Vera Sans Mono" panose="020B0609030804020204" pitchFamily="49" charset="0"/>
              </a:rPr>
              <a:t>{</a:t>
            </a:r>
            <a:endParaRPr lang="en-US" sz="1800" dirty="0">
              <a:solidFill>
                <a:srgbClr val="DCDCDC"/>
              </a:solidFill>
              <a:highlight>
                <a:srgbClr val="000000"/>
              </a:highlight>
              <a:latin typeface="Bitstream Vera Sans Mono" panose="020B0609030804020204" pitchFamily="49" charset="0"/>
            </a:endParaRPr>
          </a:p>
          <a:p>
            <a:r>
              <a:rPr lang="en-US" sz="1800" dirty="0">
                <a:solidFill>
                  <a:srgbClr val="DCDCDC"/>
                </a:solidFill>
                <a:highlight>
                  <a:srgbClr val="000000"/>
                </a:highlight>
                <a:latin typeface="Bitstream Vera Sans Mono" panose="020B0609030804020204" pitchFamily="49" charset="0"/>
              </a:rPr>
              <a:t>    </a:t>
            </a:r>
            <a:r>
              <a:rPr lang="en-US" sz="1800" dirty="0" smtClean="0">
                <a:solidFill>
                  <a:srgbClr val="4EC9B0"/>
                </a:solidFill>
                <a:highlight>
                  <a:srgbClr val="000000"/>
                </a:highlight>
                <a:latin typeface="Bitstream Vera Sans Mono" panose="020B0609030804020204" pitchFamily="49" charset="0"/>
              </a:rPr>
              <a:t>Task</a:t>
            </a:r>
            <a:r>
              <a:rPr lang="en-US" sz="1800" dirty="0" smtClean="0">
                <a:solidFill>
                  <a:srgbClr val="DCDCDC"/>
                </a:solidFill>
                <a:highlight>
                  <a:srgbClr val="000000"/>
                </a:highlight>
                <a:latin typeface="Bitstream Vera Sans Mono" panose="020B0609030804020204" pitchFamily="49" charset="0"/>
              </a:rPr>
              <a:t> </a:t>
            </a:r>
            <a:r>
              <a:rPr lang="en-US" sz="1800" dirty="0">
                <a:solidFill>
                  <a:srgbClr val="DCDCDC"/>
                </a:solidFill>
                <a:highlight>
                  <a:srgbClr val="000000"/>
                </a:highlight>
                <a:latin typeface="Bitstream Vera Sans Mono" panose="020B0609030804020204" pitchFamily="49" charset="0"/>
              </a:rPr>
              <a:t>Increment(</a:t>
            </a:r>
            <a:r>
              <a:rPr lang="en-US" sz="1800" dirty="0" err="1">
                <a:solidFill>
                  <a:srgbClr val="569CD6"/>
                </a:solidFill>
                <a:highlight>
                  <a:srgbClr val="000000"/>
                </a:highlight>
                <a:latin typeface="Bitstream Vera Sans Mono" panose="020B0609030804020204" pitchFamily="49" charset="0"/>
              </a:rPr>
              <a:t>int</a:t>
            </a:r>
            <a:r>
              <a:rPr lang="en-US" sz="1800" dirty="0">
                <a:solidFill>
                  <a:srgbClr val="DCDCDC"/>
                </a:solidFill>
                <a:highlight>
                  <a:srgbClr val="000000"/>
                </a:highlight>
                <a:latin typeface="Bitstream Vera Sans Mono" panose="020B0609030804020204" pitchFamily="49" charset="0"/>
              </a:rPr>
              <a:t> </a:t>
            </a:r>
            <a:r>
              <a:rPr lang="en-US" sz="1800" dirty="0" err="1">
                <a:solidFill>
                  <a:srgbClr val="DCDCDC"/>
                </a:solidFill>
                <a:highlight>
                  <a:srgbClr val="000000"/>
                </a:highlight>
                <a:latin typeface="Bitstream Vera Sans Mono" panose="020B0609030804020204" pitchFamily="49" charset="0"/>
              </a:rPr>
              <a:t>qty</a:t>
            </a:r>
            <a:r>
              <a:rPr lang="en-US" sz="1800" dirty="0">
                <a:solidFill>
                  <a:srgbClr val="DCDCDC"/>
                </a:solidFill>
                <a:highlight>
                  <a:srgbClr val="000000"/>
                </a:highlight>
                <a:latin typeface="Bitstream Vera Sans Mono" panose="020B0609030804020204" pitchFamily="49" charset="0"/>
              </a:rPr>
              <a:t>);</a:t>
            </a:r>
          </a:p>
          <a:p>
            <a:r>
              <a:rPr lang="en-US" sz="1800" dirty="0">
                <a:solidFill>
                  <a:srgbClr val="DCDCDC"/>
                </a:solidFill>
                <a:highlight>
                  <a:srgbClr val="000000"/>
                </a:highlight>
                <a:latin typeface="Bitstream Vera Sans Mono" panose="020B0609030804020204" pitchFamily="49" charset="0"/>
              </a:rPr>
              <a:t>    </a:t>
            </a:r>
            <a:r>
              <a:rPr lang="en-US" sz="1800" dirty="0" smtClean="0">
                <a:solidFill>
                  <a:srgbClr val="4EC9B0"/>
                </a:solidFill>
                <a:highlight>
                  <a:srgbClr val="000000"/>
                </a:highlight>
                <a:latin typeface="Bitstream Vera Sans Mono" panose="020B0609030804020204" pitchFamily="49" charset="0"/>
              </a:rPr>
              <a:t>Task</a:t>
            </a:r>
            <a:r>
              <a:rPr lang="en-US" sz="1800" dirty="0" smtClean="0">
                <a:solidFill>
                  <a:srgbClr val="DCDCDC"/>
                </a:solidFill>
                <a:highlight>
                  <a:srgbClr val="000000"/>
                </a:highlight>
                <a:latin typeface="Bitstream Vera Sans Mono" panose="020B0609030804020204" pitchFamily="49" charset="0"/>
              </a:rPr>
              <a:t> </a:t>
            </a:r>
            <a:r>
              <a:rPr lang="en-US" sz="1800" dirty="0">
                <a:solidFill>
                  <a:srgbClr val="DCDCDC"/>
                </a:solidFill>
                <a:highlight>
                  <a:srgbClr val="000000"/>
                </a:highlight>
                <a:latin typeface="Bitstream Vera Sans Mono" panose="020B0609030804020204" pitchFamily="49" charset="0"/>
              </a:rPr>
              <a:t>Decrement(</a:t>
            </a:r>
            <a:r>
              <a:rPr lang="en-US" sz="1800" dirty="0" err="1">
                <a:solidFill>
                  <a:srgbClr val="569CD6"/>
                </a:solidFill>
                <a:highlight>
                  <a:srgbClr val="000000"/>
                </a:highlight>
                <a:latin typeface="Bitstream Vera Sans Mono" panose="020B0609030804020204" pitchFamily="49" charset="0"/>
              </a:rPr>
              <a:t>int</a:t>
            </a:r>
            <a:r>
              <a:rPr lang="en-US" sz="1800" dirty="0">
                <a:solidFill>
                  <a:srgbClr val="DCDCDC"/>
                </a:solidFill>
                <a:highlight>
                  <a:srgbClr val="000000"/>
                </a:highlight>
                <a:latin typeface="Bitstream Vera Sans Mono" panose="020B0609030804020204" pitchFamily="49" charset="0"/>
              </a:rPr>
              <a:t> </a:t>
            </a:r>
            <a:r>
              <a:rPr lang="en-US" sz="1800" dirty="0" err="1">
                <a:solidFill>
                  <a:srgbClr val="DCDCDC"/>
                </a:solidFill>
                <a:highlight>
                  <a:srgbClr val="000000"/>
                </a:highlight>
                <a:latin typeface="Bitstream Vera Sans Mono" panose="020B0609030804020204" pitchFamily="49" charset="0"/>
              </a:rPr>
              <a:t>qty</a:t>
            </a:r>
            <a:r>
              <a:rPr lang="en-US" sz="1800" dirty="0">
                <a:solidFill>
                  <a:srgbClr val="DCDCDC"/>
                </a:solidFill>
                <a:highlight>
                  <a:srgbClr val="000000"/>
                </a:highlight>
                <a:latin typeface="Bitstream Vera Sans Mono" panose="020B0609030804020204" pitchFamily="49" charset="0"/>
              </a:rPr>
              <a:t>);</a:t>
            </a:r>
          </a:p>
          <a:p>
            <a:r>
              <a:rPr lang="en-US" sz="1800" dirty="0">
                <a:solidFill>
                  <a:srgbClr val="DCDCDC"/>
                </a:solidFill>
                <a:highlight>
                  <a:srgbClr val="000000"/>
                </a:highlight>
                <a:latin typeface="Bitstream Vera Sans Mono" panose="020B0609030804020204" pitchFamily="49" charset="0"/>
              </a:rPr>
              <a:t>    </a:t>
            </a:r>
            <a:r>
              <a:rPr lang="en-US" sz="1800" dirty="0" smtClean="0">
                <a:solidFill>
                  <a:srgbClr val="4EC9B0"/>
                </a:solidFill>
                <a:highlight>
                  <a:srgbClr val="000000"/>
                </a:highlight>
                <a:latin typeface="Bitstream Vera Sans Mono" panose="020B0609030804020204" pitchFamily="49" charset="0"/>
              </a:rPr>
              <a:t>Task</a:t>
            </a:r>
            <a:r>
              <a:rPr lang="en-US" sz="1800" dirty="0" smtClean="0">
                <a:solidFill>
                  <a:srgbClr val="B4B4B4"/>
                </a:solidFill>
                <a:highlight>
                  <a:srgbClr val="000000"/>
                </a:highlight>
                <a:latin typeface="Bitstream Vera Sans Mono" panose="020B0609030804020204" pitchFamily="49" charset="0"/>
              </a:rPr>
              <a:t>&lt;</a:t>
            </a:r>
            <a:r>
              <a:rPr lang="en-US" sz="1800" dirty="0" err="1" smtClean="0">
                <a:solidFill>
                  <a:srgbClr val="569CD6"/>
                </a:solidFill>
                <a:highlight>
                  <a:srgbClr val="000000"/>
                </a:highlight>
                <a:latin typeface="Bitstream Vera Sans Mono" panose="020B0609030804020204" pitchFamily="49" charset="0"/>
              </a:rPr>
              <a:t>int</a:t>
            </a:r>
            <a:r>
              <a:rPr lang="en-US" sz="1800" dirty="0">
                <a:solidFill>
                  <a:srgbClr val="B4B4B4"/>
                </a:solidFill>
                <a:highlight>
                  <a:srgbClr val="000000"/>
                </a:highlight>
                <a:latin typeface="Bitstream Vera Sans Mono" panose="020B0609030804020204" pitchFamily="49" charset="0"/>
              </a:rPr>
              <a:t>&gt;</a:t>
            </a:r>
            <a:r>
              <a:rPr lang="en-US" sz="1800" dirty="0">
                <a:solidFill>
                  <a:srgbClr val="DCDCDC"/>
                </a:solidFill>
                <a:highlight>
                  <a:srgbClr val="000000"/>
                </a:highlight>
                <a:latin typeface="Bitstream Vera Sans Mono" panose="020B0609030804020204" pitchFamily="49" charset="0"/>
              </a:rPr>
              <a:t> Total();</a:t>
            </a:r>
          </a:p>
          <a:p>
            <a:r>
              <a:rPr lang="en-US" sz="1800" dirty="0">
                <a:solidFill>
                  <a:srgbClr val="DCDCDC"/>
                </a:solidFill>
                <a:highlight>
                  <a:srgbClr val="000000"/>
                </a:highlight>
                <a:latin typeface="Bitstream Vera Sans Mono" panose="020B0609030804020204" pitchFamily="49" charset="0"/>
              </a:rPr>
              <a:t> </a:t>
            </a:r>
            <a:r>
              <a:rPr lang="en-US" sz="1800" dirty="0" smtClean="0">
                <a:solidFill>
                  <a:srgbClr val="DCDCDC"/>
                </a:solidFill>
                <a:highlight>
                  <a:srgbClr val="000000"/>
                </a:highlight>
                <a:latin typeface="Bitstream Vera Sans Mono" panose="020B0609030804020204" pitchFamily="49" charset="0"/>
              </a:rPr>
              <a:t>}</a:t>
            </a:r>
            <a:endParaRPr lang="en-US" sz="1800" dirty="0"/>
          </a:p>
        </p:txBody>
      </p:sp>
    </p:spTree>
    <p:extLst>
      <p:ext uri="{BB962C8B-B14F-4D97-AF65-F5344CB8AC3E}">
        <p14:creationId xmlns:p14="http://schemas.microsoft.com/office/powerpoint/2010/main" val="33586314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2276665" y="539477"/>
            <a:ext cx="5458547" cy="646331"/>
          </a:xfrm>
          <a:prstGeom prst="rect">
            <a:avLst/>
          </a:prstGeom>
        </p:spPr>
        <p:txBody>
          <a:bodyPr wrap="none">
            <a:spAutoFit/>
          </a:bodyPr>
          <a:lstStyle/>
          <a:p>
            <a:pPr algn="ctr"/>
            <a:r>
              <a:rPr lang="en-US" sz="3600" dirty="0" smtClean="0">
                <a:solidFill>
                  <a:schemeClr val="accent3">
                    <a:lumMod val="60000"/>
                    <a:lumOff val="40000"/>
                  </a:schemeClr>
                </a:solidFill>
                <a:latin typeface="+mj-lt"/>
              </a:rPr>
              <a:t>Define implementation:</a:t>
            </a:r>
            <a:endParaRPr lang="en-US" sz="1800" dirty="0">
              <a:solidFill>
                <a:schemeClr val="accent3">
                  <a:lumMod val="60000"/>
                  <a:lumOff val="40000"/>
                </a:schemeClr>
              </a:solidFill>
              <a:latin typeface="+mj-lt"/>
            </a:endParaRPr>
          </a:p>
        </p:txBody>
      </p:sp>
      <p:sp>
        <p:nvSpPr>
          <p:cNvPr id="4" name="Rectangle 3"/>
          <p:cNvSpPr/>
          <p:nvPr/>
        </p:nvSpPr>
        <p:spPr>
          <a:xfrm>
            <a:off x="1151880" y="1475581"/>
            <a:ext cx="8640960" cy="5355312"/>
          </a:xfrm>
          <a:prstGeom prst="rect">
            <a:avLst/>
          </a:prstGeom>
        </p:spPr>
        <p:txBody>
          <a:bodyPr wrap="square">
            <a:spAutoFit/>
          </a:bodyPr>
          <a:lstStyle/>
          <a:p>
            <a:r>
              <a:rPr lang="en-US" sz="1800" dirty="0" smtClean="0">
                <a:solidFill>
                  <a:srgbClr val="569CD6"/>
                </a:solidFill>
                <a:highlight>
                  <a:srgbClr val="000000"/>
                </a:highlight>
                <a:latin typeface="Bitstream Vera Sans Mono" panose="020B0609030804020204" pitchFamily="49" charset="0"/>
              </a:rPr>
              <a:t>class</a:t>
            </a:r>
            <a:r>
              <a:rPr lang="en-US" sz="1800" dirty="0" smtClean="0">
                <a:solidFill>
                  <a:srgbClr val="DCDCDC"/>
                </a:solidFill>
                <a:highlight>
                  <a:srgbClr val="000000"/>
                </a:highlight>
                <a:latin typeface="Bitstream Vera Sans Mono" panose="020B0609030804020204" pitchFamily="49" charset="0"/>
              </a:rPr>
              <a:t> </a:t>
            </a:r>
            <a:r>
              <a:rPr lang="en-US" sz="1800" dirty="0" err="1">
                <a:solidFill>
                  <a:srgbClr val="4EC9B0"/>
                </a:solidFill>
                <a:highlight>
                  <a:srgbClr val="000000"/>
                </a:highlight>
                <a:latin typeface="Bitstream Vera Sans Mono" panose="020B0609030804020204" pitchFamily="49" charset="0"/>
              </a:rPr>
              <a:t>InventoryItemGrain</a:t>
            </a:r>
            <a:r>
              <a:rPr lang="en-US" sz="1800" dirty="0">
                <a:solidFill>
                  <a:srgbClr val="DCDCDC"/>
                </a:solidFill>
                <a:highlight>
                  <a:srgbClr val="000000"/>
                </a:highlight>
                <a:latin typeface="Bitstream Vera Sans Mono" panose="020B0609030804020204" pitchFamily="49" charset="0"/>
              </a:rPr>
              <a:t> : </a:t>
            </a:r>
            <a:r>
              <a:rPr lang="en-US" sz="1800" dirty="0">
                <a:solidFill>
                  <a:srgbClr val="4EC9B0"/>
                </a:solidFill>
                <a:highlight>
                  <a:srgbClr val="000000"/>
                </a:highlight>
                <a:latin typeface="Bitstream Vera Sans Mono" panose="020B0609030804020204" pitchFamily="49" charset="0"/>
              </a:rPr>
              <a:t>Grain</a:t>
            </a:r>
            <a:r>
              <a:rPr lang="en-US" sz="1800" dirty="0">
                <a:solidFill>
                  <a:srgbClr val="DCDCDC"/>
                </a:solidFill>
                <a:highlight>
                  <a:srgbClr val="000000"/>
                </a:highlight>
                <a:latin typeface="Bitstream Vera Sans Mono" panose="020B0609030804020204" pitchFamily="49" charset="0"/>
              </a:rPr>
              <a:t>, </a:t>
            </a:r>
            <a:r>
              <a:rPr lang="en-US" sz="1800" dirty="0" err="1">
                <a:solidFill>
                  <a:srgbClr val="B8D7A3"/>
                </a:solidFill>
                <a:highlight>
                  <a:srgbClr val="000000"/>
                </a:highlight>
                <a:latin typeface="Bitstream Vera Sans Mono" panose="020B0609030804020204" pitchFamily="49" charset="0"/>
              </a:rPr>
              <a:t>IInventoryItemGrain</a:t>
            </a:r>
            <a:endParaRPr lang="en-US" sz="1800" dirty="0">
              <a:solidFill>
                <a:srgbClr val="DCDCDC"/>
              </a:solidFill>
              <a:highlight>
                <a:srgbClr val="000000"/>
              </a:highlight>
              <a:latin typeface="Bitstream Vera Sans Mono" panose="020B0609030804020204" pitchFamily="49" charset="0"/>
            </a:endParaRPr>
          </a:p>
          <a:p>
            <a:r>
              <a:rPr lang="en-US" sz="1800" dirty="0">
                <a:solidFill>
                  <a:srgbClr val="DCDCDC"/>
                </a:solidFill>
                <a:highlight>
                  <a:srgbClr val="000000"/>
                </a:highlight>
                <a:latin typeface="Bitstream Vera Sans Mono" panose="020B0609030804020204" pitchFamily="49" charset="0"/>
              </a:rPr>
              <a:t>{</a:t>
            </a:r>
          </a:p>
          <a:p>
            <a:r>
              <a:rPr lang="en-US" sz="1800" dirty="0">
                <a:solidFill>
                  <a:srgbClr val="DCDCDC"/>
                </a:solidFill>
                <a:highlight>
                  <a:srgbClr val="000000"/>
                </a:highlight>
                <a:latin typeface="Bitstream Vera Sans Mono" panose="020B0609030804020204" pitchFamily="49" charset="0"/>
              </a:rPr>
              <a:t>    </a:t>
            </a:r>
            <a:r>
              <a:rPr lang="en-US" sz="1800" dirty="0" err="1">
                <a:solidFill>
                  <a:srgbClr val="569CD6"/>
                </a:solidFill>
                <a:highlight>
                  <a:srgbClr val="000000"/>
                </a:highlight>
                <a:latin typeface="Bitstream Vera Sans Mono" panose="020B0609030804020204" pitchFamily="49" charset="0"/>
              </a:rPr>
              <a:t>int</a:t>
            </a:r>
            <a:r>
              <a:rPr lang="en-US" sz="1800" dirty="0">
                <a:solidFill>
                  <a:srgbClr val="DCDCDC"/>
                </a:solidFill>
                <a:highlight>
                  <a:srgbClr val="000000"/>
                </a:highlight>
                <a:latin typeface="Bitstream Vera Sans Mono" panose="020B0609030804020204" pitchFamily="49" charset="0"/>
              </a:rPr>
              <a:t> total</a:t>
            </a:r>
            <a:r>
              <a:rPr lang="en-US" sz="1800" dirty="0" smtClean="0">
                <a:solidFill>
                  <a:srgbClr val="DCDCDC"/>
                </a:solidFill>
                <a:highlight>
                  <a:srgbClr val="000000"/>
                </a:highlight>
                <a:latin typeface="Bitstream Vera Sans Mono" panose="020B0609030804020204" pitchFamily="49" charset="0"/>
              </a:rPr>
              <a:t>;</a:t>
            </a:r>
          </a:p>
          <a:p>
            <a:r>
              <a:rPr lang="en-US" sz="1800" dirty="0">
                <a:solidFill>
                  <a:srgbClr val="DCDCDC"/>
                </a:solidFill>
                <a:highlight>
                  <a:srgbClr val="000000"/>
                </a:highlight>
                <a:latin typeface="Bitstream Vera Sans Mono" panose="020B0609030804020204" pitchFamily="49" charset="0"/>
              </a:rPr>
              <a:t> </a:t>
            </a:r>
            <a:r>
              <a:rPr lang="en-US" sz="1800" dirty="0" smtClean="0">
                <a:solidFill>
                  <a:srgbClr val="DCDCDC"/>
                </a:solidFill>
                <a:highlight>
                  <a:srgbClr val="000000"/>
                </a:highlight>
                <a:latin typeface="Bitstream Vera Sans Mono" panose="020B0609030804020204" pitchFamily="49" charset="0"/>
              </a:rPr>
              <a:t>   </a:t>
            </a:r>
            <a:r>
              <a:rPr lang="en-US" sz="1800" dirty="0" err="1" smtClean="0">
                <a:solidFill>
                  <a:srgbClr val="4EC9B0"/>
                </a:solidFill>
                <a:highlight>
                  <a:srgbClr val="000000"/>
                </a:highlight>
                <a:latin typeface="Bitstream Vera Sans Mono" panose="020B0609030804020204" pitchFamily="49" charset="0"/>
              </a:rPr>
              <a:t>CloudBlockBlob</a:t>
            </a:r>
            <a:r>
              <a:rPr lang="en-US" sz="1800" dirty="0">
                <a:solidFill>
                  <a:srgbClr val="DCDCDC"/>
                </a:solidFill>
                <a:highlight>
                  <a:srgbClr val="000000"/>
                </a:highlight>
                <a:latin typeface="Bitstream Vera Sans Mono" panose="020B0609030804020204" pitchFamily="49" charset="0"/>
              </a:rPr>
              <a:t> </a:t>
            </a:r>
            <a:r>
              <a:rPr lang="en-US" sz="1800" dirty="0" smtClean="0">
                <a:solidFill>
                  <a:srgbClr val="DCDCDC"/>
                </a:solidFill>
                <a:highlight>
                  <a:srgbClr val="000000"/>
                </a:highlight>
                <a:latin typeface="Bitstream Vera Sans Mono" panose="020B0609030804020204" pitchFamily="49" charset="0"/>
              </a:rPr>
              <a:t>blob;</a:t>
            </a:r>
            <a:endParaRPr lang="en-US" sz="1800" dirty="0">
              <a:solidFill>
                <a:srgbClr val="DCDCDC"/>
              </a:solidFill>
              <a:highlight>
                <a:srgbClr val="000000"/>
              </a:highlight>
              <a:latin typeface="Bitstream Vera Sans Mono" panose="020B0609030804020204" pitchFamily="49" charset="0"/>
            </a:endParaRPr>
          </a:p>
          <a:p>
            <a:endParaRPr lang="en-US" sz="1800" dirty="0">
              <a:solidFill>
                <a:srgbClr val="DCDCDC"/>
              </a:solidFill>
              <a:highlight>
                <a:srgbClr val="000000"/>
              </a:highlight>
              <a:latin typeface="Bitstream Vera Sans Mono" panose="020B0609030804020204" pitchFamily="49" charset="0"/>
            </a:endParaRPr>
          </a:p>
          <a:p>
            <a:r>
              <a:rPr lang="en-US" sz="1800" dirty="0">
                <a:solidFill>
                  <a:srgbClr val="DCDCDC"/>
                </a:solidFill>
                <a:highlight>
                  <a:srgbClr val="000000"/>
                </a:highlight>
                <a:latin typeface="Bitstream Vera Sans Mono" panose="020B0609030804020204" pitchFamily="49" charset="0"/>
              </a:rPr>
              <a:t>    </a:t>
            </a:r>
            <a:r>
              <a:rPr lang="en-US" sz="1800" dirty="0" smtClean="0">
                <a:solidFill>
                  <a:srgbClr val="569CD6"/>
                </a:solidFill>
                <a:highlight>
                  <a:srgbClr val="000000"/>
                </a:highlight>
                <a:latin typeface="Bitstream Vera Sans Mono" panose="020B0609030804020204" pitchFamily="49" charset="0"/>
              </a:rPr>
              <a:t>public </a:t>
            </a:r>
            <a:r>
              <a:rPr lang="en-US" sz="1800" dirty="0" err="1" smtClean="0">
                <a:solidFill>
                  <a:srgbClr val="569CD6"/>
                </a:solidFill>
                <a:highlight>
                  <a:srgbClr val="000000"/>
                </a:highlight>
                <a:latin typeface="Bitstream Vera Sans Mono" panose="020B0609030804020204" pitchFamily="49" charset="0"/>
              </a:rPr>
              <a:t>async</a:t>
            </a:r>
            <a:r>
              <a:rPr lang="en-US" sz="1800" dirty="0" smtClean="0">
                <a:solidFill>
                  <a:srgbClr val="DCDCDC"/>
                </a:solidFill>
                <a:highlight>
                  <a:srgbClr val="000000"/>
                </a:highlight>
                <a:latin typeface="Bitstream Vera Sans Mono" panose="020B0609030804020204" pitchFamily="49" charset="0"/>
              </a:rPr>
              <a:t> </a:t>
            </a:r>
            <a:r>
              <a:rPr lang="en-US" sz="1800" dirty="0">
                <a:solidFill>
                  <a:srgbClr val="4EC9B0"/>
                </a:solidFill>
                <a:highlight>
                  <a:srgbClr val="000000"/>
                </a:highlight>
                <a:latin typeface="Bitstream Vera Sans Mono" panose="020B0609030804020204" pitchFamily="49" charset="0"/>
              </a:rPr>
              <a:t>Task</a:t>
            </a:r>
            <a:r>
              <a:rPr lang="en-US" sz="1800" dirty="0">
                <a:solidFill>
                  <a:srgbClr val="DCDCDC"/>
                </a:solidFill>
                <a:highlight>
                  <a:srgbClr val="000000"/>
                </a:highlight>
                <a:latin typeface="Bitstream Vera Sans Mono" panose="020B0609030804020204" pitchFamily="49" charset="0"/>
              </a:rPr>
              <a:t> Increment(</a:t>
            </a:r>
            <a:r>
              <a:rPr lang="en-US" sz="1800" dirty="0" err="1">
                <a:solidFill>
                  <a:srgbClr val="569CD6"/>
                </a:solidFill>
                <a:highlight>
                  <a:srgbClr val="000000"/>
                </a:highlight>
                <a:latin typeface="Bitstream Vera Sans Mono" panose="020B0609030804020204" pitchFamily="49" charset="0"/>
              </a:rPr>
              <a:t>int</a:t>
            </a:r>
            <a:r>
              <a:rPr lang="en-US" sz="1800" dirty="0">
                <a:solidFill>
                  <a:srgbClr val="DCDCDC"/>
                </a:solidFill>
                <a:highlight>
                  <a:srgbClr val="000000"/>
                </a:highlight>
                <a:latin typeface="Bitstream Vera Sans Mono" panose="020B0609030804020204" pitchFamily="49" charset="0"/>
              </a:rPr>
              <a:t> </a:t>
            </a:r>
            <a:r>
              <a:rPr lang="en-US" sz="1800" dirty="0" err="1">
                <a:solidFill>
                  <a:srgbClr val="DCDCDC"/>
                </a:solidFill>
                <a:highlight>
                  <a:srgbClr val="000000"/>
                </a:highlight>
                <a:latin typeface="Bitstream Vera Sans Mono" panose="020B0609030804020204" pitchFamily="49" charset="0"/>
              </a:rPr>
              <a:t>qty</a:t>
            </a:r>
            <a:r>
              <a:rPr lang="en-US" sz="1800" dirty="0">
                <a:solidFill>
                  <a:srgbClr val="DCDCDC"/>
                </a:solidFill>
                <a:highlight>
                  <a:srgbClr val="000000"/>
                </a:highlight>
                <a:latin typeface="Bitstream Vera Sans Mono" panose="020B0609030804020204" pitchFamily="49" charset="0"/>
              </a:rPr>
              <a:t>)</a:t>
            </a:r>
          </a:p>
          <a:p>
            <a:r>
              <a:rPr lang="en-US" sz="1800" dirty="0">
                <a:solidFill>
                  <a:srgbClr val="DCDCDC"/>
                </a:solidFill>
                <a:highlight>
                  <a:srgbClr val="000000"/>
                </a:highlight>
                <a:latin typeface="Bitstream Vera Sans Mono" panose="020B0609030804020204" pitchFamily="49" charset="0"/>
              </a:rPr>
              <a:t>    {</a:t>
            </a:r>
          </a:p>
          <a:p>
            <a:r>
              <a:rPr lang="en-US" sz="1800" dirty="0">
                <a:solidFill>
                  <a:srgbClr val="DCDCDC"/>
                </a:solidFill>
                <a:highlight>
                  <a:srgbClr val="000000"/>
                </a:highlight>
                <a:latin typeface="Bitstream Vera Sans Mono" panose="020B0609030804020204" pitchFamily="49" charset="0"/>
              </a:rPr>
              <a:t>        total</a:t>
            </a:r>
            <a:r>
              <a:rPr lang="en-US" sz="1800" dirty="0">
                <a:solidFill>
                  <a:srgbClr val="B4B4B4"/>
                </a:solidFill>
                <a:highlight>
                  <a:srgbClr val="000000"/>
                </a:highlight>
                <a:latin typeface="Bitstream Vera Sans Mono" panose="020B0609030804020204" pitchFamily="49" charset="0"/>
              </a:rPr>
              <a:t>++</a:t>
            </a:r>
            <a:r>
              <a:rPr lang="en-US" sz="1800" dirty="0">
                <a:solidFill>
                  <a:srgbClr val="DCDCDC"/>
                </a:solidFill>
                <a:highlight>
                  <a:srgbClr val="000000"/>
                </a:highlight>
                <a:latin typeface="Bitstream Vera Sans Mono" panose="020B0609030804020204" pitchFamily="49" charset="0"/>
              </a:rPr>
              <a:t>;</a:t>
            </a:r>
          </a:p>
          <a:p>
            <a:r>
              <a:rPr lang="en-US" sz="1800" dirty="0">
                <a:solidFill>
                  <a:srgbClr val="DCDCDC"/>
                </a:solidFill>
                <a:highlight>
                  <a:srgbClr val="000000"/>
                </a:highlight>
                <a:latin typeface="Bitstream Vera Sans Mono" panose="020B0609030804020204" pitchFamily="49" charset="0"/>
              </a:rPr>
              <a:t>        </a:t>
            </a:r>
            <a:r>
              <a:rPr lang="en-US" sz="1800" dirty="0">
                <a:solidFill>
                  <a:srgbClr val="569CD6"/>
                </a:solidFill>
                <a:highlight>
                  <a:srgbClr val="000000"/>
                </a:highlight>
                <a:latin typeface="Bitstream Vera Sans Mono" panose="020B0609030804020204" pitchFamily="49" charset="0"/>
              </a:rPr>
              <a:t>return</a:t>
            </a:r>
            <a:r>
              <a:rPr lang="en-US" sz="1800" dirty="0">
                <a:solidFill>
                  <a:srgbClr val="DCDCDC"/>
                </a:solidFill>
                <a:highlight>
                  <a:srgbClr val="000000"/>
                </a:highlight>
                <a:latin typeface="Bitstream Vera Sans Mono" panose="020B0609030804020204" pitchFamily="49" charset="0"/>
              </a:rPr>
              <a:t> </a:t>
            </a:r>
            <a:r>
              <a:rPr lang="en-US" sz="1800" dirty="0" err="1" smtClean="0">
                <a:solidFill>
                  <a:srgbClr val="DCDCDC"/>
                </a:solidFill>
                <a:highlight>
                  <a:srgbClr val="000000"/>
                </a:highlight>
                <a:latin typeface="Bitstream Vera Sans Mono" panose="020B0609030804020204" pitchFamily="49" charset="0"/>
              </a:rPr>
              <a:t>blob.UploadAsync</a:t>
            </a:r>
            <a:r>
              <a:rPr lang="en-US" sz="1800" dirty="0" smtClean="0">
                <a:solidFill>
                  <a:srgbClr val="DCDCDC"/>
                </a:solidFill>
                <a:highlight>
                  <a:srgbClr val="000000"/>
                </a:highlight>
                <a:latin typeface="Bitstream Vera Sans Mono" panose="020B0609030804020204" pitchFamily="49" charset="0"/>
              </a:rPr>
              <a:t>(</a:t>
            </a:r>
            <a:r>
              <a:rPr lang="en-US" sz="1800" dirty="0" err="1" smtClean="0">
                <a:solidFill>
                  <a:srgbClr val="DCDCDC"/>
                </a:solidFill>
                <a:highlight>
                  <a:srgbClr val="000000"/>
                </a:highlight>
                <a:latin typeface="Bitstream Vera Sans Mono" panose="020B0609030804020204" pitchFamily="49" charset="0"/>
              </a:rPr>
              <a:t>qty.ToString</a:t>
            </a:r>
            <a:r>
              <a:rPr lang="en-US" sz="1800" dirty="0" smtClean="0">
                <a:solidFill>
                  <a:srgbClr val="DCDCDC"/>
                </a:solidFill>
                <a:highlight>
                  <a:srgbClr val="000000"/>
                </a:highlight>
                <a:latin typeface="Bitstream Vera Sans Mono" panose="020B0609030804020204" pitchFamily="49" charset="0"/>
              </a:rPr>
              <a:t>());</a:t>
            </a:r>
            <a:endParaRPr lang="en-US" sz="1800" dirty="0">
              <a:solidFill>
                <a:srgbClr val="DCDCDC"/>
              </a:solidFill>
              <a:highlight>
                <a:srgbClr val="000000"/>
              </a:highlight>
              <a:latin typeface="Bitstream Vera Sans Mono" panose="020B0609030804020204" pitchFamily="49" charset="0"/>
            </a:endParaRPr>
          </a:p>
          <a:p>
            <a:r>
              <a:rPr lang="en-US" sz="1800" dirty="0">
                <a:solidFill>
                  <a:srgbClr val="DCDCDC"/>
                </a:solidFill>
                <a:highlight>
                  <a:srgbClr val="000000"/>
                </a:highlight>
                <a:latin typeface="Bitstream Vera Sans Mono" panose="020B0609030804020204" pitchFamily="49" charset="0"/>
              </a:rPr>
              <a:t>    }</a:t>
            </a:r>
          </a:p>
          <a:p>
            <a:endParaRPr lang="en-US" sz="1800" dirty="0">
              <a:solidFill>
                <a:srgbClr val="DCDCDC"/>
              </a:solidFill>
              <a:highlight>
                <a:srgbClr val="000000"/>
              </a:highlight>
              <a:latin typeface="Bitstream Vera Sans Mono" panose="020B0609030804020204" pitchFamily="49" charset="0"/>
            </a:endParaRPr>
          </a:p>
          <a:p>
            <a:r>
              <a:rPr lang="en-US" sz="1800" dirty="0">
                <a:solidFill>
                  <a:srgbClr val="DCDCDC"/>
                </a:solidFill>
                <a:highlight>
                  <a:srgbClr val="000000"/>
                </a:highlight>
                <a:latin typeface="Bitstream Vera Sans Mono" panose="020B0609030804020204" pitchFamily="49" charset="0"/>
              </a:rPr>
              <a:t>    </a:t>
            </a:r>
            <a:r>
              <a:rPr lang="en-US" sz="1800" dirty="0">
                <a:solidFill>
                  <a:srgbClr val="569CD6"/>
                </a:solidFill>
                <a:highlight>
                  <a:srgbClr val="000000"/>
                </a:highlight>
                <a:latin typeface="Bitstream Vera Sans Mono" panose="020B0609030804020204" pitchFamily="49" charset="0"/>
              </a:rPr>
              <a:t>public</a:t>
            </a:r>
            <a:r>
              <a:rPr lang="en-US" sz="1800" dirty="0">
                <a:solidFill>
                  <a:srgbClr val="DCDCDC"/>
                </a:solidFill>
                <a:highlight>
                  <a:srgbClr val="000000"/>
                </a:highlight>
                <a:latin typeface="Bitstream Vera Sans Mono" panose="020B0609030804020204" pitchFamily="49" charset="0"/>
              </a:rPr>
              <a:t> </a:t>
            </a:r>
            <a:r>
              <a:rPr lang="en-US" sz="1800" dirty="0">
                <a:solidFill>
                  <a:srgbClr val="4EC9B0"/>
                </a:solidFill>
                <a:highlight>
                  <a:srgbClr val="000000"/>
                </a:highlight>
                <a:latin typeface="Bitstream Vera Sans Mono" panose="020B0609030804020204" pitchFamily="49" charset="0"/>
              </a:rPr>
              <a:t>Task</a:t>
            </a:r>
            <a:r>
              <a:rPr lang="en-US" sz="1800" dirty="0">
                <a:solidFill>
                  <a:srgbClr val="DCDCDC"/>
                </a:solidFill>
                <a:highlight>
                  <a:srgbClr val="000000"/>
                </a:highlight>
                <a:latin typeface="Bitstream Vera Sans Mono" panose="020B0609030804020204" pitchFamily="49" charset="0"/>
              </a:rPr>
              <a:t> Decrement(</a:t>
            </a:r>
            <a:r>
              <a:rPr lang="en-US" sz="1800" dirty="0" err="1">
                <a:solidFill>
                  <a:srgbClr val="569CD6"/>
                </a:solidFill>
                <a:highlight>
                  <a:srgbClr val="000000"/>
                </a:highlight>
                <a:latin typeface="Bitstream Vera Sans Mono" panose="020B0609030804020204" pitchFamily="49" charset="0"/>
              </a:rPr>
              <a:t>int</a:t>
            </a:r>
            <a:r>
              <a:rPr lang="en-US" sz="1800" dirty="0">
                <a:solidFill>
                  <a:srgbClr val="DCDCDC"/>
                </a:solidFill>
                <a:highlight>
                  <a:srgbClr val="000000"/>
                </a:highlight>
                <a:latin typeface="Bitstream Vera Sans Mono" panose="020B0609030804020204" pitchFamily="49" charset="0"/>
              </a:rPr>
              <a:t> </a:t>
            </a:r>
            <a:r>
              <a:rPr lang="en-US" sz="1800" dirty="0" err="1">
                <a:solidFill>
                  <a:srgbClr val="DCDCDC"/>
                </a:solidFill>
                <a:highlight>
                  <a:srgbClr val="000000"/>
                </a:highlight>
                <a:latin typeface="Bitstream Vera Sans Mono" panose="020B0609030804020204" pitchFamily="49" charset="0"/>
              </a:rPr>
              <a:t>qty</a:t>
            </a:r>
            <a:r>
              <a:rPr lang="en-US" sz="1800" dirty="0">
                <a:solidFill>
                  <a:srgbClr val="DCDCDC"/>
                </a:solidFill>
                <a:highlight>
                  <a:srgbClr val="000000"/>
                </a:highlight>
                <a:latin typeface="Bitstream Vera Sans Mono" panose="020B0609030804020204" pitchFamily="49" charset="0"/>
              </a:rPr>
              <a:t>)</a:t>
            </a:r>
          </a:p>
          <a:p>
            <a:r>
              <a:rPr lang="en-US" sz="1800" dirty="0">
                <a:solidFill>
                  <a:srgbClr val="DCDCDC"/>
                </a:solidFill>
                <a:highlight>
                  <a:srgbClr val="000000"/>
                </a:highlight>
                <a:latin typeface="Bitstream Vera Sans Mono" panose="020B0609030804020204" pitchFamily="49" charset="0"/>
              </a:rPr>
              <a:t>    {</a:t>
            </a:r>
          </a:p>
          <a:p>
            <a:r>
              <a:rPr lang="en-US" sz="1800" dirty="0">
                <a:solidFill>
                  <a:srgbClr val="DCDCDC"/>
                </a:solidFill>
                <a:highlight>
                  <a:srgbClr val="000000"/>
                </a:highlight>
                <a:latin typeface="Bitstream Vera Sans Mono" panose="020B0609030804020204" pitchFamily="49" charset="0"/>
              </a:rPr>
              <a:t>        total</a:t>
            </a:r>
            <a:r>
              <a:rPr lang="en-US" sz="1800" dirty="0">
                <a:solidFill>
                  <a:srgbClr val="B4B4B4"/>
                </a:solidFill>
                <a:highlight>
                  <a:srgbClr val="000000"/>
                </a:highlight>
                <a:latin typeface="Bitstream Vera Sans Mono" panose="020B0609030804020204" pitchFamily="49" charset="0"/>
              </a:rPr>
              <a:t>--</a:t>
            </a:r>
            <a:r>
              <a:rPr lang="en-US" sz="1800" dirty="0">
                <a:solidFill>
                  <a:srgbClr val="DCDCDC"/>
                </a:solidFill>
                <a:highlight>
                  <a:srgbClr val="000000"/>
                </a:highlight>
                <a:latin typeface="Bitstream Vera Sans Mono" panose="020B0609030804020204" pitchFamily="49" charset="0"/>
              </a:rPr>
              <a:t>;</a:t>
            </a:r>
          </a:p>
          <a:p>
            <a:r>
              <a:rPr lang="en-US" sz="1800" dirty="0">
                <a:solidFill>
                  <a:srgbClr val="DCDCDC"/>
                </a:solidFill>
                <a:highlight>
                  <a:srgbClr val="000000"/>
                </a:highlight>
                <a:latin typeface="Bitstream Vera Sans Mono" panose="020B0609030804020204" pitchFamily="49" charset="0"/>
              </a:rPr>
              <a:t> </a:t>
            </a:r>
            <a:r>
              <a:rPr lang="en-US" sz="1800" dirty="0" smtClean="0">
                <a:solidFill>
                  <a:srgbClr val="DCDCDC"/>
                </a:solidFill>
                <a:highlight>
                  <a:srgbClr val="000000"/>
                </a:highlight>
                <a:latin typeface="Bitstream Vera Sans Mono" panose="020B0609030804020204" pitchFamily="49" charset="0"/>
              </a:rPr>
              <a:t>       </a:t>
            </a:r>
            <a:r>
              <a:rPr lang="en-US" sz="1800" dirty="0" smtClean="0">
                <a:solidFill>
                  <a:srgbClr val="569CD6"/>
                </a:solidFill>
                <a:highlight>
                  <a:srgbClr val="000000"/>
                </a:highlight>
                <a:latin typeface="Bitstream Vera Sans Mono" panose="020B0609030804020204" pitchFamily="49" charset="0"/>
              </a:rPr>
              <a:t>return</a:t>
            </a:r>
            <a:r>
              <a:rPr lang="en-US" sz="1800" dirty="0" smtClean="0">
                <a:solidFill>
                  <a:srgbClr val="DCDCDC"/>
                </a:solidFill>
                <a:highlight>
                  <a:srgbClr val="000000"/>
                </a:highlight>
                <a:latin typeface="Bitstream Vera Sans Mono" panose="020B0609030804020204" pitchFamily="49" charset="0"/>
              </a:rPr>
              <a:t> </a:t>
            </a:r>
            <a:r>
              <a:rPr lang="en-US" sz="1800" dirty="0" err="1">
                <a:solidFill>
                  <a:srgbClr val="DCDCDC"/>
                </a:solidFill>
                <a:highlight>
                  <a:srgbClr val="000000"/>
                </a:highlight>
                <a:latin typeface="Bitstream Vera Sans Mono" panose="020B0609030804020204" pitchFamily="49" charset="0"/>
              </a:rPr>
              <a:t>blob.UploadAsync</a:t>
            </a:r>
            <a:r>
              <a:rPr lang="en-US" sz="1800" dirty="0">
                <a:solidFill>
                  <a:srgbClr val="DCDCDC"/>
                </a:solidFill>
                <a:highlight>
                  <a:srgbClr val="000000"/>
                </a:highlight>
                <a:latin typeface="Bitstream Vera Sans Mono" panose="020B0609030804020204" pitchFamily="49" charset="0"/>
              </a:rPr>
              <a:t>(</a:t>
            </a:r>
            <a:r>
              <a:rPr lang="en-US" sz="1800" dirty="0" err="1">
                <a:solidFill>
                  <a:srgbClr val="DCDCDC"/>
                </a:solidFill>
                <a:highlight>
                  <a:srgbClr val="000000"/>
                </a:highlight>
                <a:latin typeface="Bitstream Vera Sans Mono" panose="020B0609030804020204" pitchFamily="49" charset="0"/>
              </a:rPr>
              <a:t>qty.ToString</a:t>
            </a:r>
            <a:r>
              <a:rPr lang="en-US" sz="1800" dirty="0">
                <a:solidFill>
                  <a:srgbClr val="DCDCDC"/>
                </a:solidFill>
                <a:highlight>
                  <a:srgbClr val="000000"/>
                </a:highlight>
                <a:latin typeface="Bitstream Vera Sans Mono" panose="020B0609030804020204" pitchFamily="49" charset="0"/>
              </a:rPr>
              <a:t>());</a:t>
            </a:r>
          </a:p>
          <a:p>
            <a:r>
              <a:rPr lang="en-US" sz="1800" dirty="0">
                <a:solidFill>
                  <a:srgbClr val="DCDCDC"/>
                </a:solidFill>
                <a:highlight>
                  <a:srgbClr val="000000"/>
                </a:highlight>
                <a:latin typeface="Bitstream Vera Sans Mono" panose="020B0609030804020204" pitchFamily="49" charset="0"/>
              </a:rPr>
              <a:t>    }</a:t>
            </a:r>
          </a:p>
          <a:p>
            <a:endParaRPr lang="en-US" sz="1800" dirty="0">
              <a:solidFill>
                <a:srgbClr val="DCDCDC"/>
              </a:solidFill>
              <a:highlight>
                <a:srgbClr val="000000"/>
              </a:highlight>
              <a:latin typeface="Bitstream Vera Sans Mono" panose="020B0609030804020204" pitchFamily="49" charset="0"/>
            </a:endParaRPr>
          </a:p>
          <a:p>
            <a:r>
              <a:rPr lang="en-US" sz="1800" dirty="0">
                <a:solidFill>
                  <a:srgbClr val="DCDCDC"/>
                </a:solidFill>
                <a:highlight>
                  <a:srgbClr val="000000"/>
                </a:highlight>
                <a:latin typeface="Bitstream Vera Sans Mono" panose="020B0609030804020204" pitchFamily="49" charset="0"/>
              </a:rPr>
              <a:t>    </a:t>
            </a:r>
            <a:r>
              <a:rPr lang="en-US" sz="1800" dirty="0">
                <a:solidFill>
                  <a:srgbClr val="569CD6"/>
                </a:solidFill>
                <a:highlight>
                  <a:srgbClr val="000000"/>
                </a:highlight>
                <a:latin typeface="Bitstream Vera Sans Mono" panose="020B0609030804020204" pitchFamily="49" charset="0"/>
              </a:rPr>
              <a:t>public</a:t>
            </a:r>
            <a:r>
              <a:rPr lang="en-US" sz="1800" dirty="0">
                <a:solidFill>
                  <a:srgbClr val="DCDCDC"/>
                </a:solidFill>
                <a:highlight>
                  <a:srgbClr val="000000"/>
                </a:highlight>
                <a:latin typeface="Bitstream Vera Sans Mono" panose="020B0609030804020204" pitchFamily="49" charset="0"/>
              </a:rPr>
              <a:t> </a:t>
            </a:r>
            <a:r>
              <a:rPr lang="en-US" sz="1800" dirty="0">
                <a:solidFill>
                  <a:srgbClr val="4EC9B0"/>
                </a:solidFill>
                <a:highlight>
                  <a:srgbClr val="000000"/>
                </a:highlight>
                <a:latin typeface="Bitstream Vera Sans Mono" panose="020B0609030804020204" pitchFamily="49" charset="0"/>
              </a:rPr>
              <a:t>Task</a:t>
            </a:r>
            <a:r>
              <a:rPr lang="en-US" sz="1800" dirty="0">
                <a:solidFill>
                  <a:srgbClr val="B4B4B4"/>
                </a:solidFill>
                <a:highlight>
                  <a:srgbClr val="000000"/>
                </a:highlight>
                <a:latin typeface="Bitstream Vera Sans Mono" panose="020B0609030804020204" pitchFamily="49" charset="0"/>
              </a:rPr>
              <a:t>&lt;</a:t>
            </a:r>
            <a:r>
              <a:rPr lang="en-US" sz="1800" dirty="0" err="1">
                <a:solidFill>
                  <a:srgbClr val="569CD6"/>
                </a:solidFill>
                <a:highlight>
                  <a:srgbClr val="000000"/>
                </a:highlight>
                <a:latin typeface="Bitstream Vera Sans Mono" panose="020B0609030804020204" pitchFamily="49" charset="0"/>
              </a:rPr>
              <a:t>int</a:t>
            </a:r>
            <a:r>
              <a:rPr lang="en-US" sz="1800" dirty="0">
                <a:solidFill>
                  <a:srgbClr val="B4B4B4"/>
                </a:solidFill>
                <a:highlight>
                  <a:srgbClr val="000000"/>
                </a:highlight>
                <a:latin typeface="Bitstream Vera Sans Mono" panose="020B0609030804020204" pitchFamily="49" charset="0"/>
              </a:rPr>
              <a:t>&gt;</a:t>
            </a:r>
            <a:r>
              <a:rPr lang="en-US" sz="1800" dirty="0">
                <a:solidFill>
                  <a:srgbClr val="DCDCDC"/>
                </a:solidFill>
                <a:highlight>
                  <a:srgbClr val="000000"/>
                </a:highlight>
                <a:latin typeface="Bitstream Vera Sans Mono" panose="020B0609030804020204" pitchFamily="49" charset="0"/>
              </a:rPr>
              <a:t> Total</a:t>
            </a:r>
            <a:r>
              <a:rPr lang="en-US" sz="1800" dirty="0" smtClean="0">
                <a:solidFill>
                  <a:srgbClr val="DCDCDC"/>
                </a:solidFill>
                <a:highlight>
                  <a:srgbClr val="000000"/>
                </a:highlight>
                <a:latin typeface="Bitstream Vera Sans Mono" panose="020B0609030804020204" pitchFamily="49" charset="0"/>
              </a:rPr>
              <a:t>() =&gt; </a:t>
            </a:r>
            <a:r>
              <a:rPr lang="en-US" sz="1800" dirty="0" err="1">
                <a:solidFill>
                  <a:srgbClr val="4EC9B0"/>
                </a:solidFill>
                <a:highlight>
                  <a:srgbClr val="000000"/>
                </a:highlight>
                <a:latin typeface="Bitstream Vera Sans Mono" panose="020B0609030804020204" pitchFamily="49" charset="0"/>
              </a:rPr>
              <a:t>Task</a:t>
            </a:r>
            <a:r>
              <a:rPr lang="en-US" sz="1800" dirty="0" err="1">
                <a:solidFill>
                  <a:srgbClr val="B4B4B4"/>
                </a:solidFill>
                <a:highlight>
                  <a:srgbClr val="000000"/>
                </a:highlight>
                <a:latin typeface="Bitstream Vera Sans Mono" panose="020B0609030804020204" pitchFamily="49" charset="0"/>
              </a:rPr>
              <a:t>.</a:t>
            </a:r>
            <a:r>
              <a:rPr lang="en-US" sz="1800" dirty="0" err="1">
                <a:solidFill>
                  <a:srgbClr val="DCDCDC"/>
                </a:solidFill>
                <a:highlight>
                  <a:srgbClr val="000000"/>
                </a:highlight>
                <a:latin typeface="Bitstream Vera Sans Mono" panose="020B0609030804020204" pitchFamily="49" charset="0"/>
              </a:rPr>
              <a:t>FromResult</a:t>
            </a:r>
            <a:r>
              <a:rPr lang="en-US" sz="1800" dirty="0">
                <a:solidFill>
                  <a:srgbClr val="DCDCDC"/>
                </a:solidFill>
                <a:highlight>
                  <a:srgbClr val="000000"/>
                </a:highlight>
                <a:latin typeface="Bitstream Vera Sans Mono" panose="020B0609030804020204" pitchFamily="49" charset="0"/>
              </a:rPr>
              <a:t>(total</a:t>
            </a:r>
            <a:r>
              <a:rPr lang="en-US" sz="1800" dirty="0" smtClean="0">
                <a:solidFill>
                  <a:srgbClr val="DCDCDC"/>
                </a:solidFill>
                <a:highlight>
                  <a:srgbClr val="000000"/>
                </a:highlight>
                <a:latin typeface="Bitstream Vera Sans Mono" panose="020B0609030804020204" pitchFamily="49" charset="0"/>
              </a:rPr>
              <a:t>);</a:t>
            </a:r>
            <a:endParaRPr lang="en-US" sz="1800" dirty="0">
              <a:solidFill>
                <a:srgbClr val="DCDCDC"/>
              </a:solidFill>
              <a:highlight>
                <a:srgbClr val="000000"/>
              </a:highlight>
              <a:latin typeface="Bitstream Vera Sans Mono" panose="020B0609030804020204" pitchFamily="49" charset="0"/>
            </a:endParaRPr>
          </a:p>
          <a:p>
            <a:r>
              <a:rPr lang="en-US" sz="1800" dirty="0">
                <a:solidFill>
                  <a:srgbClr val="DCDCDC"/>
                </a:solidFill>
                <a:highlight>
                  <a:srgbClr val="000000"/>
                </a:highlight>
                <a:latin typeface="Bitstream Vera Sans Mono" panose="020B0609030804020204" pitchFamily="49" charset="0"/>
              </a:rPr>
              <a:t>}</a:t>
            </a:r>
            <a:endParaRPr lang="en-US" sz="1800" dirty="0"/>
          </a:p>
        </p:txBody>
      </p:sp>
    </p:spTree>
    <p:extLst>
      <p:ext uri="{BB962C8B-B14F-4D97-AF65-F5344CB8AC3E}">
        <p14:creationId xmlns:p14="http://schemas.microsoft.com/office/powerpoint/2010/main" val="21628907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4110503" y="1261298"/>
            <a:ext cx="1790876" cy="646331"/>
          </a:xfrm>
          <a:prstGeom prst="rect">
            <a:avLst/>
          </a:prstGeom>
        </p:spPr>
        <p:txBody>
          <a:bodyPr wrap="none">
            <a:spAutoFit/>
          </a:bodyPr>
          <a:lstStyle/>
          <a:p>
            <a:pPr algn="ctr"/>
            <a:r>
              <a:rPr lang="en-US" sz="3600" dirty="0" smtClean="0">
                <a:solidFill>
                  <a:schemeClr val="accent3">
                    <a:lumMod val="60000"/>
                    <a:lumOff val="40000"/>
                  </a:schemeClr>
                </a:solidFill>
                <a:latin typeface="+mj-lt"/>
              </a:rPr>
              <a:t>Invoke:</a:t>
            </a:r>
            <a:endParaRPr lang="en-US" sz="1800" dirty="0">
              <a:solidFill>
                <a:schemeClr val="accent3">
                  <a:lumMod val="60000"/>
                  <a:lumOff val="40000"/>
                </a:schemeClr>
              </a:solidFill>
              <a:latin typeface="+mj-lt"/>
            </a:endParaRPr>
          </a:p>
        </p:txBody>
      </p:sp>
      <p:sp>
        <p:nvSpPr>
          <p:cNvPr id="2" name="Rectangle 1"/>
          <p:cNvSpPr/>
          <p:nvPr/>
        </p:nvSpPr>
        <p:spPr>
          <a:xfrm>
            <a:off x="1584846" y="2593444"/>
            <a:ext cx="7271890" cy="2246769"/>
          </a:xfrm>
          <a:prstGeom prst="rect">
            <a:avLst/>
          </a:prstGeom>
        </p:spPr>
        <p:txBody>
          <a:bodyPr wrap="square">
            <a:spAutoFit/>
          </a:bodyPr>
          <a:lstStyle/>
          <a:p>
            <a:r>
              <a:rPr lang="en-US" sz="2000" dirty="0" err="1">
                <a:solidFill>
                  <a:srgbClr val="569CD6"/>
                </a:solidFill>
                <a:highlight>
                  <a:srgbClr val="000000"/>
                </a:highlight>
                <a:latin typeface="Bitstream Vera Sans Mono" panose="020B0609030804020204" pitchFamily="49" charset="0"/>
              </a:rPr>
              <a:t>var</a:t>
            </a:r>
            <a:r>
              <a:rPr lang="en-US" sz="2000" dirty="0">
                <a:solidFill>
                  <a:srgbClr val="DCDCDC"/>
                </a:solidFill>
                <a:highlight>
                  <a:srgbClr val="000000"/>
                </a:highlight>
                <a:latin typeface="Bitstream Vera Sans Mono" panose="020B0609030804020204" pitchFamily="49" charset="0"/>
              </a:rPr>
              <a:t> item </a:t>
            </a:r>
            <a:r>
              <a:rPr lang="en-US" sz="2000" dirty="0">
                <a:solidFill>
                  <a:srgbClr val="B4B4B4"/>
                </a:solidFill>
                <a:highlight>
                  <a:srgbClr val="000000"/>
                </a:highlight>
                <a:latin typeface="Bitstream Vera Sans Mono" panose="020B0609030804020204" pitchFamily="49" charset="0"/>
              </a:rPr>
              <a:t>=</a:t>
            </a:r>
            <a:r>
              <a:rPr lang="en-US" sz="2000" dirty="0">
                <a:solidFill>
                  <a:srgbClr val="DCDCDC"/>
                </a:solidFill>
                <a:highlight>
                  <a:srgbClr val="000000"/>
                </a:highlight>
                <a:latin typeface="Bitstream Vera Sans Mono" panose="020B0609030804020204" pitchFamily="49" charset="0"/>
              </a:rPr>
              <a:t> </a:t>
            </a:r>
            <a:r>
              <a:rPr lang="en-US" sz="2000" dirty="0" err="1" smtClean="0">
                <a:solidFill>
                  <a:srgbClr val="4EC9B0"/>
                </a:solidFill>
                <a:highlight>
                  <a:srgbClr val="000000"/>
                </a:highlight>
                <a:latin typeface="Bitstream Vera Sans Mono" panose="020B0609030804020204" pitchFamily="49" charset="0"/>
              </a:rPr>
              <a:t>GrainFactory</a:t>
            </a:r>
            <a:endParaRPr lang="en-US" sz="2000" dirty="0" smtClean="0">
              <a:solidFill>
                <a:srgbClr val="4EC9B0"/>
              </a:solidFill>
              <a:highlight>
                <a:srgbClr val="000000"/>
              </a:highlight>
              <a:latin typeface="Bitstream Vera Sans Mono" panose="020B0609030804020204" pitchFamily="49" charset="0"/>
            </a:endParaRPr>
          </a:p>
          <a:p>
            <a:r>
              <a:rPr lang="en-US" sz="2000" dirty="0" smtClean="0">
                <a:solidFill>
                  <a:srgbClr val="DCDCDC"/>
                </a:solidFill>
                <a:highlight>
                  <a:srgbClr val="000000"/>
                </a:highlight>
                <a:latin typeface="Bitstream Vera Sans Mono" panose="020B0609030804020204" pitchFamily="49" charset="0"/>
              </a:rPr>
              <a:t>     </a:t>
            </a:r>
            <a:r>
              <a:rPr lang="en-US" sz="2000" dirty="0" smtClean="0">
                <a:solidFill>
                  <a:srgbClr val="B4B4B4"/>
                </a:solidFill>
                <a:highlight>
                  <a:srgbClr val="000000"/>
                </a:highlight>
                <a:latin typeface="Bitstream Vera Sans Mono" panose="020B0609030804020204" pitchFamily="49" charset="0"/>
              </a:rPr>
              <a:t>.</a:t>
            </a:r>
            <a:r>
              <a:rPr lang="en-US" sz="2000" dirty="0" err="1">
                <a:solidFill>
                  <a:srgbClr val="DCDCDC"/>
                </a:solidFill>
                <a:highlight>
                  <a:srgbClr val="000000"/>
                </a:highlight>
                <a:latin typeface="Bitstream Vera Sans Mono" panose="020B0609030804020204" pitchFamily="49" charset="0"/>
              </a:rPr>
              <a:t>GetGrain</a:t>
            </a:r>
            <a:r>
              <a:rPr lang="en-US" sz="2000" dirty="0">
                <a:solidFill>
                  <a:srgbClr val="B4B4B4"/>
                </a:solidFill>
                <a:highlight>
                  <a:srgbClr val="000000"/>
                </a:highlight>
                <a:latin typeface="Bitstream Vera Sans Mono" panose="020B0609030804020204" pitchFamily="49" charset="0"/>
              </a:rPr>
              <a:t>&lt;</a:t>
            </a:r>
            <a:r>
              <a:rPr lang="en-US" sz="2000" dirty="0" err="1">
                <a:solidFill>
                  <a:srgbClr val="B8D7A3"/>
                </a:solidFill>
                <a:highlight>
                  <a:srgbClr val="000000"/>
                </a:highlight>
                <a:latin typeface="Bitstream Vera Sans Mono" panose="020B0609030804020204" pitchFamily="49" charset="0"/>
              </a:rPr>
              <a:t>IInventoryItemGrain</a:t>
            </a:r>
            <a:r>
              <a:rPr lang="en-US" sz="2000" dirty="0">
                <a:solidFill>
                  <a:srgbClr val="B4B4B4"/>
                </a:solidFill>
                <a:highlight>
                  <a:srgbClr val="000000"/>
                </a:highlight>
                <a:latin typeface="Bitstream Vera Sans Mono" panose="020B0609030804020204" pitchFamily="49" charset="0"/>
              </a:rPr>
              <a:t>&gt;</a:t>
            </a:r>
            <a:r>
              <a:rPr lang="en-US" sz="2000" dirty="0">
                <a:solidFill>
                  <a:srgbClr val="DCDCDC"/>
                </a:solidFill>
                <a:highlight>
                  <a:srgbClr val="000000"/>
                </a:highlight>
                <a:latin typeface="Bitstream Vera Sans Mono" panose="020B0609030804020204" pitchFamily="49" charset="0"/>
              </a:rPr>
              <a:t>(</a:t>
            </a:r>
            <a:r>
              <a:rPr lang="en-US" sz="2000" dirty="0">
                <a:solidFill>
                  <a:srgbClr val="D69D85"/>
                </a:solidFill>
                <a:highlight>
                  <a:srgbClr val="000000"/>
                </a:highlight>
                <a:latin typeface="Bitstream Vera Sans Mono" panose="020B0609030804020204" pitchFamily="49" charset="0"/>
              </a:rPr>
              <a:t>"iPhone"</a:t>
            </a:r>
            <a:r>
              <a:rPr lang="en-US" sz="2000" dirty="0">
                <a:solidFill>
                  <a:srgbClr val="DCDCDC"/>
                </a:solidFill>
                <a:highlight>
                  <a:srgbClr val="000000"/>
                </a:highlight>
                <a:latin typeface="Bitstream Vera Sans Mono" panose="020B0609030804020204" pitchFamily="49" charset="0"/>
              </a:rPr>
              <a:t>);</a:t>
            </a:r>
          </a:p>
          <a:p>
            <a:endParaRPr lang="en-US" sz="2000" dirty="0">
              <a:solidFill>
                <a:srgbClr val="DCDCDC"/>
              </a:solidFill>
              <a:highlight>
                <a:srgbClr val="000000"/>
              </a:highlight>
              <a:latin typeface="Bitstream Vera Sans Mono" panose="020B0609030804020204" pitchFamily="49" charset="0"/>
            </a:endParaRPr>
          </a:p>
          <a:p>
            <a:r>
              <a:rPr lang="en-US" sz="2000" dirty="0">
                <a:solidFill>
                  <a:srgbClr val="569CD6"/>
                </a:solidFill>
                <a:highlight>
                  <a:srgbClr val="000000"/>
                </a:highlight>
                <a:latin typeface="Bitstream Vera Sans Mono" panose="020B0609030804020204" pitchFamily="49" charset="0"/>
              </a:rPr>
              <a:t>await</a:t>
            </a:r>
            <a:r>
              <a:rPr lang="en-US" sz="2000" dirty="0">
                <a:solidFill>
                  <a:srgbClr val="DCDCDC"/>
                </a:solidFill>
                <a:highlight>
                  <a:srgbClr val="000000"/>
                </a:highlight>
                <a:latin typeface="Bitstream Vera Sans Mono" panose="020B0609030804020204" pitchFamily="49" charset="0"/>
              </a:rPr>
              <a:t> </a:t>
            </a:r>
            <a:r>
              <a:rPr lang="en-US" sz="2000" dirty="0" err="1">
                <a:solidFill>
                  <a:srgbClr val="DCDCDC"/>
                </a:solidFill>
                <a:highlight>
                  <a:srgbClr val="000000"/>
                </a:highlight>
                <a:latin typeface="Bitstream Vera Sans Mono" panose="020B0609030804020204" pitchFamily="49" charset="0"/>
              </a:rPr>
              <a:t>item</a:t>
            </a:r>
            <a:r>
              <a:rPr lang="en-US" sz="2000" dirty="0" err="1">
                <a:solidFill>
                  <a:srgbClr val="B4B4B4"/>
                </a:solidFill>
                <a:highlight>
                  <a:srgbClr val="000000"/>
                </a:highlight>
                <a:latin typeface="Bitstream Vera Sans Mono" panose="020B0609030804020204" pitchFamily="49" charset="0"/>
              </a:rPr>
              <a:t>.</a:t>
            </a:r>
            <a:r>
              <a:rPr lang="en-US" sz="2000" dirty="0" err="1">
                <a:solidFill>
                  <a:srgbClr val="DCDCDC"/>
                </a:solidFill>
                <a:highlight>
                  <a:srgbClr val="000000"/>
                </a:highlight>
                <a:latin typeface="Bitstream Vera Sans Mono" panose="020B0609030804020204" pitchFamily="49" charset="0"/>
              </a:rPr>
              <a:t>Increment</a:t>
            </a:r>
            <a:r>
              <a:rPr lang="en-US" sz="2000" dirty="0">
                <a:solidFill>
                  <a:srgbClr val="DCDCDC"/>
                </a:solidFill>
                <a:highlight>
                  <a:srgbClr val="000000"/>
                </a:highlight>
                <a:latin typeface="Bitstream Vera Sans Mono" panose="020B0609030804020204" pitchFamily="49" charset="0"/>
              </a:rPr>
              <a:t>(</a:t>
            </a:r>
            <a:r>
              <a:rPr lang="en-US" sz="2000" dirty="0">
                <a:solidFill>
                  <a:srgbClr val="B5CEA8"/>
                </a:solidFill>
                <a:highlight>
                  <a:srgbClr val="000000"/>
                </a:highlight>
                <a:latin typeface="Bitstream Vera Sans Mono" panose="020B0609030804020204" pitchFamily="49" charset="0"/>
              </a:rPr>
              <a:t>100</a:t>
            </a:r>
            <a:r>
              <a:rPr lang="en-US" sz="2000" dirty="0">
                <a:solidFill>
                  <a:srgbClr val="DCDCDC"/>
                </a:solidFill>
                <a:highlight>
                  <a:srgbClr val="000000"/>
                </a:highlight>
                <a:latin typeface="Bitstream Vera Sans Mono" panose="020B0609030804020204" pitchFamily="49" charset="0"/>
              </a:rPr>
              <a:t>);</a:t>
            </a:r>
          </a:p>
          <a:p>
            <a:r>
              <a:rPr lang="en-US" sz="2000" dirty="0">
                <a:solidFill>
                  <a:srgbClr val="569CD6"/>
                </a:solidFill>
                <a:highlight>
                  <a:srgbClr val="000000"/>
                </a:highlight>
                <a:latin typeface="Bitstream Vera Sans Mono" panose="020B0609030804020204" pitchFamily="49" charset="0"/>
              </a:rPr>
              <a:t>await</a:t>
            </a:r>
            <a:r>
              <a:rPr lang="en-US" sz="2000" dirty="0">
                <a:solidFill>
                  <a:srgbClr val="DCDCDC"/>
                </a:solidFill>
                <a:highlight>
                  <a:srgbClr val="000000"/>
                </a:highlight>
                <a:latin typeface="Bitstream Vera Sans Mono" panose="020B0609030804020204" pitchFamily="49" charset="0"/>
              </a:rPr>
              <a:t> </a:t>
            </a:r>
            <a:r>
              <a:rPr lang="en-US" sz="2000" dirty="0" err="1">
                <a:solidFill>
                  <a:srgbClr val="DCDCDC"/>
                </a:solidFill>
                <a:highlight>
                  <a:srgbClr val="000000"/>
                </a:highlight>
                <a:latin typeface="Bitstream Vera Sans Mono" panose="020B0609030804020204" pitchFamily="49" charset="0"/>
              </a:rPr>
              <a:t>item</a:t>
            </a:r>
            <a:r>
              <a:rPr lang="en-US" sz="2000" dirty="0" err="1">
                <a:solidFill>
                  <a:srgbClr val="B4B4B4"/>
                </a:solidFill>
                <a:highlight>
                  <a:srgbClr val="000000"/>
                </a:highlight>
                <a:latin typeface="Bitstream Vera Sans Mono" panose="020B0609030804020204" pitchFamily="49" charset="0"/>
              </a:rPr>
              <a:t>.</a:t>
            </a:r>
            <a:r>
              <a:rPr lang="en-US" sz="2000" dirty="0" err="1">
                <a:solidFill>
                  <a:srgbClr val="DCDCDC"/>
                </a:solidFill>
                <a:highlight>
                  <a:srgbClr val="000000"/>
                </a:highlight>
                <a:latin typeface="Bitstream Vera Sans Mono" panose="020B0609030804020204" pitchFamily="49" charset="0"/>
              </a:rPr>
              <a:t>Decrement</a:t>
            </a:r>
            <a:r>
              <a:rPr lang="en-US" sz="2000" dirty="0">
                <a:solidFill>
                  <a:srgbClr val="DCDCDC"/>
                </a:solidFill>
                <a:highlight>
                  <a:srgbClr val="000000"/>
                </a:highlight>
                <a:latin typeface="Bitstream Vera Sans Mono" panose="020B0609030804020204" pitchFamily="49" charset="0"/>
              </a:rPr>
              <a:t>(</a:t>
            </a:r>
            <a:r>
              <a:rPr lang="en-US" sz="2000" dirty="0">
                <a:solidFill>
                  <a:srgbClr val="B5CEA8"/>
                </a:solidFill>
                <a:highlight>
                  <a:srgbClr val="000000"/>
                </a:highlight>
                <a:latin typeface="Bitstream Vera Sans Mono" panose="020B0609030804020204" pitchFamily="49" charset="0"/>
              </a:rPr>
              <a:t>100</a:t>
            </a:r>
            <a:r>
              <a:rPr lang="en-US" sz="2000" dirty="0">
                <a:solidFill>
                  <a:srgbClr val="DCDCDC"/>
                </a:solidFill>
                <a:highlight>
                  <a:srgbClr val="000000"/>
                </a:highlight>
                <a:latin typeface="Bitstream Vera Sans Mono" panose="020B0609030804020204" pitchFamily="49" charset="0"/>
              </a:rPr>
              <a:t>);</a:t>
            </a:r>
          </a:p>
          <a:p>
            <a:endParaRPr lang="en-US" sz="2000" dirty="0">
              <a:solidFill>
                <a:srgbClr val="DCDCDC"/>
              </a:solidFill>
              <a:highlight>
                <a:srgbClr val="000000"/>
              </a:highlight>
              <a:latin typeface="Bitstream Vera Sans Mono" panose="020B0609030804020204" pitchFamily="49" charset="0"/>
            </a:endParaRPr>
          </a:p>
          <a:p>
            <a:r>
              <a:rPr lang="en-US" sz="2000" dirty="0" err="1">
                <a:solidFill>
                  <a:srgbClr val="4EC9B0"/>
                </a:solidFill>
                <a:highlight>
                  <a:srgbClr val="000000"/>
                </a:highlight>
                <a:latin typeface="Bitstream Vera Sans Mono" panose="020B0609030804020204" pitchFamily="49" charset="0"/>
              </a:rPr>
              <a:t>Console</a:t>
            </a:r>
            <a:r>
              <a:rPr lang="en-US" sz="2000" dirty="0" err="1">
                <a:solidFill>
                  <a:srgbClr val="B4B4B4"/>
                </a:solidFill>
                <a:highlight>
                  <a:srgbClr val="000000"/>
                </a:highlight>
                <a:latin typeface="Bitstream Vera Sans Mono" panose="020B0609030804020204" pitchFamily="49" charset="0"/>
              </a:rPr>
              <a:t>.</a:t>
            </a:r>
            <a:r>
              <a:rPr lang="en-US" sz="2000" dirty="0" err="1">
                <a:solidFill>
                  <a:srgbClr val="DCDCDC"/>
                </a:solidFill>
                <a:highlight>
                  <a:srgbClr val="000000"/>
                </a:highlight>
                <a:latin typeface="Bitstream Vera Sans Mono" panose="020B0609030804020204" pitchFamily="49" charset="0"/>
              </a:rPr>
              <a:t>WriteLine</a:t>
            </a:r>
            <a:r>
              <a:rPr lang="en-US" sz="2000" dirty="0">
                <a:solidFill>
                  <a:srgbClr val="DCDCDC"/>
                </a:solidFill>
                <a:highlight>
                  <a:srgbClr val="000000"/>
                </a:highlight>
                <a:latin typeface="Bitstream Vera Sans Mono" panose="020B0609030804020204" pitchFamily="49" charset="0"/>
              </a:rPr>
              <a:t>(</a:t>
            </a:r>
            <a:r>
              <a:rPr lang="en-US" sz="2000" dirty="0">
                <a:solidFill>
                  <a:srgbClr val="569CD6"/>
                </a:solidFill>
                <a:highlight>
                  <a:srgbClr val="000000"/>
                </a:highlight>
                <a:latin typeface="Bitstream Vera Sans Mono" panose="020B0609030804020204" pitchFamily="49" charset="0"/>
              </a:rPr>
              <a:t>await</a:t>
            </a:r>
            <a:r>
              <a:rPr lang="en-US" sz="2000" dirty="0">
                <a:solidFill>
                  <a:srgbClr val="DCDCDC"/>
                </a:solidFill>
                <a:highlight>
                  <a:srgbClr val="000000"/>
                </a:highlight>
                <a:latin typeface="Bitstream Vera Sans Mono" panose="020B0609030804020204" pitchFamily="49" charset="0"/>
              </a:rPr>
              <a:t> </a:t>
            </a:r>
            <a:r>
              <a:rPr lang="en-US" sz="2000" dirty="0" err="1">
                <a:solidFill>
                  <a:srgbClr val="DCDCDC"/>
                </a:solidFill>
                <a:highlight>
                  <a:srgbClr val="000000"/>
                </a:highlight>
                <a:latin typeface="Bitstream Vera Sans Mono" panose="020B0609030804020204" pitchFamily="49" charset="0"/>
              </a:rPr>
              <a:t>item</a:t>
            </a:r>
            <a:r>
              <a:rPr lang="en-US" sz="2000" dirty="0" err="1">
                <a:solidFill>
                  <a:srgbClr val="B4B4B4"/>
                </a:solidFill>
                <a:highlight>
                  <a:srgbClr val="000000"/>
                </a:highlight>
                <a:latin typeface="Bitstream Vera Sans Mono" panose="020B0609030804020204" pitchFamily="49" charset="0"/>
              </a:rPr>
              <a:t>.</a:t>
            </a:r>
            <a:r>
              <a:rPr lang="en-US" sz="2000" dirty="0" err="1">
                <a:solidFill>
                  <a:srgbClr val="DCDCDC"/>
                </a:solidFill>
                <a:highlight>
                  <a:srgbClr val="000000"/>
                </a:highlight>
                <a:latin typeface="Bitstream Vera Sans Mono" panose="020B0609030804020204" pitchFamily="49" charset="0"/>
              </a:rPr>
              <a:t>Total</a:t>
            </a:r>
            <a:r>
              <a:rPr lang="en-US" sz="2000" dirty="0">
                <a:solidFill>
                  <a:srgbClr val="DCDCDC"/>
                </a:solidFill>
                <a:highlight>
                  <a:srgbClr val="000000"/>
                </a:highlight>
                <a:latin typeface="Bitstream Vera Sans Mono" panose="020B0609030804020204" pitchFamily="49" charset="0"/>
              </a:rPr>
              <a:t>());</a:t>
            </a:r>
            <a:endParaRPr lang="en-US" dirty="0"/>
          </a:p>
        </p:txBody>
      </p:sp>
    </p:spTree>
    <p:extLst>
      <p:ext uri="{BB962C8B-B14F-4D97-AF65-F5344CB8AC3E}">
        <p14:creationId xmlns:p14="http://schemas.microsoft.com/office/powerpoint/2010/main" val="25847391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614290" y="3347790"/>
            <a:ext cx="2852064" cy="584775"/>
          </a:xfrm>
          <a:prstGeom prst="rect">
            <a:avLst/>
          </a:prstGeom>
        </p:spPr>
        <p:txBody>
          <a:bodyPr wrap="none">
            <a:spAutoFit/>
          </a:bodyPr>
          <a:lstStyle/>
          <a:p>
            <a:pPr algn="ctr"/>
            <a:r>
              <a:rPr lang="en-US" sz="3200" dirty="0" smtClean="0">
                <a:solidFill>
                  <a:srgbClr val="FFC000"/>
                </a:solidFill>
                <a:latin typeface="+mj-lt"/>
              </a:rPr>
              <a:t>More Orleans</a:t>
            </a:r>
            <a:endParaRPr lang="en-US" sz="3200" dirty="0">
              <a:solidFill>
                <a:srgbClr val="FFC000"/>
              </a:solidFill>
              <a:latin typeface="+mj-lt"/>
            </a:endParaRPr>
          </a:p>
        </p:txBody>
      </p:sp>
    </p:spTree>
    <p:extLst>
      <p:ext uri="{BB962C8B-B14F-4D97-AF65-F5344CB8AC3E}">
        <p14:creationId xmlns:p14="http://schemas.microsoft.com/office/powerpoint/2010/main" val="2003283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238631" y="1363791"/>
            <a:ext cx="7603363" cy="4832092"/>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marL="342903" indent="-342903">
              <a:buFont typeface="Arial" panose="020B0604020202020204" pitchFamily="34" charset="0"/>
              <a:buChar char="•"/>
            </a:pPr>
            <a:r>
              <a:rPr lang="en-US" sz="2800" dirty="0" smtClean="0">
                <a:solidFill>
                  <a:schemeClr val="accent4">
                    <a:lumMod val="60000"/>
                    <a:lumOff val="40000"/>
                  </a:schemeClr>
                </a:solidFill>
                <a:latin typeface="+mj-lt"/>
              </a:rPr>
              <a:t>Workers [auto-scale]</a:t>
            </a:r>
          </a:p>
          <a:p>
            <a:pPr marL="342903" indent="-342903">
              <a:buFont typeface="Arial" panose="020B0604020202020204" pitchFamily="34" charset="0"/>
              <a:buChar char="•"/>
            </a:pPr>
            <a:endParaRPr lang="en-US" sz="2800" dirty="0">
              <a:solidFill>
                <a:schemeClr val="accent4">
                  <a:lumMod val="60000"/>
                  <a:lumOff val="40000"/>
                </a:schemeClr>
              </a:solidFill>
              <a:latin typeface="+mj-lt"/>
            </a:endParaRPr>
          </a:p>
          <a:p>
            <a:pPr marL="342903" indent="-342903">
              <a:buFont typeface="Arial" panose="020B0604020202020204" pitchFamily="34" charset="0"/>
              <a:buChar char="•"/>
            </a:pPr>
            <a:r>
              <a:rPr lang="en-US" sz="2800" dirty="0" smtClean="0">
                <a:solidFill>
                  <a:schemeClr val="accent4">
                    <a:lumMod val="60000"/>
                    <a:lumOff val="40000"/>
                  </a:schemeClr>
                </a:solidFill>
                <a:latin typeface="+mj-lt"/>
              </a:rPr>
              <a:t>Reentrancy</a:t>
            </a:r>
          </a:p>
          <a:p>
            <a:pPr marL="342903" indent="-342903">
              <a:buFont typeface="Arial" panose="020B0604020202020204" pitchFamily="34" charset="0"/>
              <a:buChar char="•"/>
            </a:pPr>
            <a:endParaRPr lang="en-US" sz="2800" dirty="0" smtClean="0">
              <a:solidFill>
                <a:schemeClr val="accent4">
                  <a:lumMod val="60000"/>
                  <a:lumOff val="40000"/>
                </a:schemeClr>
              </a:solidFill>
              <a:latin typeface="+mj-lt"/>
            </a:endParaRPr>
          </a:p>
          <a:p>
            <a:pPr marL="342903" indent="-342903">
              <a:buFont typeface="Arial" panose="020B0604020202020204" pitchFamily="34" charset="0"/>
              <a:buChar char="•"/>
            </a:pPr>
            <a:r>
              <a:rPr lang="en-US" sz="2800" dirty="0" smtClean="0">
                <a:solidFill>
                  <a:schemeClr val="accent4">
                    <a:lumMod val="60000"/>
                    <a:lumOff val="40000"/>
                  </a:schemeClr>
                </a:solidFill>
                <a:latin typeface="+mj-lt"/>
              </a:rPr>
              <a:t>Placement Hints [local, even distribution]</a:t>
            </a:r>
          </a:p>
          <a:p>
            <a:pPr marL="342903" indent="-342903">
              <a:buFont typeface="Arial" panose="020B0604020202020204" pitchFamily="34" charset="0"/>
              <a:buChar char="•"/>
            </a:pPr>
            <a:endParaRPr lang="en-US" sz="2800" dirty="0">
              <a:solidFill>
                <a:schemeClr val="accent4">
                  <a:lumMod val="60000"/>
                  <a:lumOff val="40000"/>
                </a:schemeClr>
              </a:solidFill>
              <a:latin typeface="+mj-lt"/>
            </a:endParaRPr>
          </a:p>
          <a:p>
            <a:pPr marL="342903" indent="-342903">
              <a:buFont typeface="Arial" panose="020B0604020202020204" pitchFamily="34" charset="0"/>
              <a:buChar char="•"/>
            </a:pPr>
            <a:r>
              <a:rPr lang="en-US" sz="2800" dirty="0" smtClean="0">
                <a:solidFill>
                  <a:schemeClr val="accent4">
                    <a:lumMod val="60000"/>
                    <a:lumOff val="40000"/>
                  </a:schemeClr>
                </a:solidFill>
                <a:latin typeface="+mj-lt"/>
              </a:rPr>
              <a:t>Automatic GC</a:t>
            </a:r>
            <a:endParaRPr lang="en-US" sz="2800" dirty="0">
              <a:solidFill>
                <a:schemeClr val="accent4">
                  <a:lumMod val="60000"/>
                  <a:lumOff val="40000"/>
                </a:schemeClr>
              </a:solidFill>
              <a:latin typeface="+mj-lt"/>
            </a:endParaRPr>
          </a:p>
          <a:p>
            <a:pPr marL="342903" indent="-342903">
              <a:buFont typeface="Arial" panose="020B0604020202020204" pitchFamily="34" charset="0"/>
              <a:buChar char="•"/>
            </a:pPr>
            <a:endParaRPr lang="en-US" sz="2800" dirty="0">
              <a:solidFill>
                <a:schemeClr val="accent4">
                  <a:lumMod val="60000"/>
                  <a:lumOff val="40000"/>
                </a:schemeClr>
              </a:solidFill>
              <a:latin typeface="+mj-lt"/>
            </a:endParaRPr>
          </a:p>
          <a:p>
            <a:pPr marL="342903" indent="-342903">
              <a:buFont typeface="Arial" panose="020B0604020202020204" pitchFamily="34" charset="0"/>
              <a:buChar char="•"/>
            </a:pPr>
            <a:r>
              <a:rPr lang="en-US" sz="2800" dirty="0" smtClean="0">
                <a:solidFill>
                  <a:schemeClr val="accent4">
                    <a:lumMod val="60000"/>
                    <a:lumOff val="40000"/>
                  </a:schemeClr>
                </a:solidFill>
                <a:latin typeface="+mj-lt"/>
              </a:rPr>
              <a:t>Timers/Reminders</a:t>
            </a:r>
          </a:p>
          <a:p>
            <a:pPr marL="342903" indent="-342903">
              <a:buFont typeface="Arial" panose="020B0604020202020204" pitchFamily="34" charset="0"/>
              <a:buChar char="•"/>
            </a:pPr>
            <a:endParaRPr lang="en-US" sz="2800" dirty="0">
              <a:solidFill>
                <a:schemeClr val="accent4">
                  <a:lumMod val="60000"/>
                  <a:lumOff val="40000"/>
                </a:schemeClr>
              </a:solidFill>
              <a:latin typeface="+mj-lt"/>
            </a:endParaRPr>
          </a:p>
          <a:p>
            <a:pPr marL="342903" indent="-342903">
              <a:buFont typeface="Arial" panose="020B0604020202020204" pitchFamily="34" charset="0"/>
              <a:buChar char="•"/>
            </a:pPr>
            <a:r>
              <a:rPr lang="en-US" sz="2800" dirty="0" smtClean="0">
                <a:solidFill>
                  <a:schemeClr val="accent4">
                    <a:lumMod val="60000"/>
                    <a:lumOff val="40000"/>
                  </a:schemeClr>
                </a:solidFill>
                <a:latin typeface="+mj-lt"/>
              </a:rPr>
              <a:t>Streams [TCP, azure queues, pub-sub]</a:t>
            </a:r>
            <a:endParaRPr lang="en-US" sz="2800" dirty="0">
              <a:solidFill>
                <a:schemeClr val="accent4">
                  <a:lumMod val="60000"/>
                  <a:lumOff val="40000"/>
                </a:schemeClr>
              </a:solidFill>
              <a:latin typeface="+mj-lt"/>
            </a:endParaRPr>
          </a:p>
        </p:txBody>
      </p:sp>
    </p:spTree>
    <p:extLst>
      <p:ext uri="{BB962C8B-B14F-4D97-AF65-F5344CB8AC3E}">
        <p14:creationId xmlns:p14="http://schemas.microsoft.com/office/powerpoint/2010/main" val="14701592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367906" y="2524050"/>
            <a:ext cx="7587843" cy="854080"/>
          </a:xfrm>
          <a:prstGeom prst="rect">
            <a:avLst/>
          </a:prstGeom>
          <a:noFill/>
          <a:ln>
            <a:noFill/>
          </a:ln>
          <a:effectLst>
            <a:outerShdw blurRad="76200" dir="18900000" sy="23000" kx="-1200000" algn="bl" rotWithShape="0">
              <a:prstClr val="black">
                <a:alpha val="20000"/>
              </a:prstClr>
            </a:outerShdw>
          </a:effectLst>
        </p:spPr>
        <p:txBody>
          <a:bodyPr wrap="square" rtlCol="0">
            <a:spAutoFit/>
          </a:bodyPr>
          <a:lstStyle/>
          <a:p>
            <a:pPr algn="ctr"/>
            <a:r>
              <a:rPr lang="en-US" sz="4950" dirty="0" smtClean="0">
                <a:solidFill>
                  <a:srgbClr val="FFC000"/>
                </a:solidFill>
                <a:latin typeface="+mj-lt"/>
              </a:rPr>
              <a:t>When </a:t>
            </a:r>
            <a:r>
              <a:rPr lang="en-US" sz="4950" dirty="0">
                <a:solidFill>
                  <a:srgbClr val="FFC000"/>
                </a:solidFill>
                <a:latin typeface="+mj-lt"/>
              </a:rPr>
              <a:t>to use?</a:t>
            </a:r>
          </a:p>
        </p:txBody>
      </p:sp>
    </p:spTree>
    <p:extLst>
      <p:ext uri="{BB962C8B-B14F-4D97-AF65-F5344CB8AC3E}">
        <p14:creationId xmlns:p14="http://schemas.microsoft.com/office/powerpoint/2010/main" val="38633408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1765220" y="3272006"/>
            <a:ext cx="6550190" cy="1323439"/>
            <a:chOff x="1765220" y="3272006"/>
            <a:chExt cx="6550190" cy="1323439"/>
          </a:xfrm>
        </p:grpSpPr>
        <p:sp>
          <p:nvSpPr>
            <p:cNvPr id="2" name="Rectangle 1"/>
            <p:cNvSpPr/>
            <p:nvPr/>
          </p:nvSpPr>
          <p:spPr>
            <a:xfrm>
              <a:off x="1765220" y="3272006"/>
              <a:ext cx="6550190" cy="1323439"/>
            </a:xfrm>
            <a:prstGeom prst="rect">
              <a:avLst/>
            </a:prstGeom>
          </p:spPr>
          <p:txBody>
            <a:bodyPr wrap="none">
              <a:spAutoFit/>
            </a:bodyPr>
            <a:lstStyle/>
            <a:p>
              <a:pPr algn="ctr"/>
              <a:r>
                <a:rPr lang="en-US" sz="4000" dirty="0" smtClean="0">
                  <a:solidFill>
                    <a:srgbClr val="FFC000"/>
                  </a:solidFill>
                  <a:latin typeface="+mj-lt"/>
                </a:rPr>
                <a:t>Scaling </a:t>
              </a:r>
              <a:r>
                <a:rPr lang="en-US" sz="4000" dirty="0">
                  <a:solidFill>
                    <a:srgbClr val="FFC000"/>
                  </a:solidFill>
                  <a:latin typeface="+mj-lt"/>
                </a:rPr>
                <a:t>3-tier architecture</a:t>
              </a:r>
            </a:p>
            <a:p>
              <a:pPr algn="ctr"/>
              <a:r>
                <a:rPr lang="en-US" sz="4000" dirty="0">
                  <a:solidFill>
                    <a:srgbClr val="F47D1F"/>
                  </a:solidFill>
                  <a:latin typeface="+mj-lt"/>
                </a:rPr>
                <a:t>(</a:t>
              </a:r>
              <a:r>
                <a:rPr lang="en-US" sz="4000" dirty="0" smtClean="0">
                  <a:solidFill>
                    <a:srgbClr val="F47D1F"/>
                  </a:solidFill>
                  <a:latin typeface="+mj-lt"/>
                </a:rPr>
                <a:t>stateless     </a:t>
              </a:r>
              <a:r>
                <a:rPr lang="en-US" sz="4000" dirty="0" err="1" smtClean="0">
                  <a:solidFill>
                    <a:srgbClr val="F47D1F"/>
                  </a:solidFill>
                  <a:latin typeface="+mj-lt"/>
                </a:rPr>
                <a:t>stateful</a:t>
              </a:r>
              <a:r>
                <a:rPr lang="en-US" sz="4000" dirty="0" smtClean="0">
                  <a:solidFill>
                    <a:srgbClr val="F47D1F"/>
                  </a:solidFill>
                  <a:latin typeface="+mj-lt"/>
                </a:rPr>
                <a:t>)</a:t>
              </a:r>
              <a:endParaRPr lang="en-US" sz="2000" dirty="0">
                <a:solidFill>
                  <a:srgbClr val="F47D1F"/>
                </a:solidFill>
                <a:latin typeface="+mj-lt"/>
              </a:endParaRPr>
            </a:p>
          </p:txBody>
        </p:sp>
        <p:cxnSp>
          <p:nvCxnSpPr>
            <p:cNvPr id="4" name="Straight Arrow Connector 3"/>
            <p:cNvCxnSpPr/>
            <p:nvPr/>
          </p:nvCxnSpPr>
          <p:spPr>
            <a:xfrm>
              <a:off x="5040312" y="4283893"/>
              <a:ext cx="36004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100792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611485"/>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smtClean="0">
                <a:solidFill>
                  <a:srgbClr val="FFC000"/>
                </a:solidFill>
                <a:latin typeface="+mj-lt"/>
              </a:rPr>
              <a:t>Stateless Services</a:t>
            </a:r>
            <a:endParaRPr lang="en-US" sz="4950" dirty="0">
              <a:solidFill>
                <a:srgbClr val="FFC000"/>
              </a:solidFill>
              <a:latin typeface="+mj-lt"/>
            </a:endParaRPr>
          </a:p>
        </p:txBody>
      </p:sp>
      <p:grpSp>
        <p:nvGrpSpPr>
          <p:cNvPr id="5" name="Group 4"/>
          <p:cNvGrpSpPr/>
          <p:nvPr/>
        </p:nvGrpSpPr>
        <p:grpSpPr>
          <a:xfrm>
            <a:off x="4362260" y="3877276"/>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 name="Down Arrow 6"/>
          <p:cNvSpPr/>
          <p:nvPr/>
        </p:nvSpPr>
        <p:spPr>
          <a:xfrm>
            <a:off x="5038701" y="493363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5" name="Group 24"/>
          <p:cNvGrpSpPr/>
          <p:nvPr/>
        </p:nvGrpSpPr>
        <p:grpSpPr>
          <a:xfrm>
            <a:off x="4104208" y="2123653"/>
            <a:ext cx="553908" cy="720080"/>
            <a:chOff x="2015976" y="2339677"/>
            <a:chExt cx="720080" cy="1008112"/>
          </a:xfrm>
        </p:grpSpPr>
        <p:sp>
          <p:nvSpPr>
            <p:cNvPr id="8" name="Rectangle 7"/>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 name="Group 28"/>
          <p:cNvGrpSpPr/>
          <p:nvPr/>
        </p:nvGrpSpPr>
        <p:grpSpPr>
          <a:xfrm>
            <a:off x="4881306" y="2123653"/>
            <a:ext cx="553908" cy="720080"/>
            <a:chOff x="2015976" y="2339677"/>
            <a:chExt cx="720080" cy="1008112"/>
          </a:xfrm>
        </p:grpSpPr>
        <p:sp>
          <p:nvSpPr>
            <p:cNvPr id="30" name="Rectangle 2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p:cNvGrpSpPr/>
          <p:nvPr/>
        </p:nvGrpSpPr>
        <p:grpSpPr>
          <a:xfrm>
            <a:off x="5638532" y="2123653"/>
            <a:ext cx="553908" cy="720080"/>
            <a:chOff x="2015976" y="2339677"/>
            <a:chExt cx="720080" cy="1008112"/>
          </a:xfrm>
        </p:grpSpPr>
        <p:sp>
          <p:nvSpPr>
            <p:cNvPr id="34" name="Rectangle 33"/>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4" name="Group 43"/>
          <p:cNvGrpSpPr/>
          <p:nvPr/>
        </p:nvGrpSpPr>
        <p:grpSpPr>
          <a:xfrm>
            <a:off x="4694786" y="5796061"/>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6" name="Oval 45"/>
          <p:cNvSpPr/>
          <p:nvPr/>
        </p:nvSpPr>
        <p:spPr>
          <a:xfrm>
            <a:off x="4746593"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Down Arrow 46"/>
          <p:cNvSpPr/>
          <p:nvPr/>
        </p:nvSpPr>
        <p:spPr>
          <a:xfrm>
            <a:off x="5040980" y="313176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6" name="Group 25"/>
          <p:cNvGrpSpPr/>
          <p:nvPr/>
        </p:nvGrpSpPr>
        <p:grpSpPr>
          <a:xfrm>
            <a:off x="1847360" y="2123653"/>
            <a:ext cx="553908" cy="72008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9" name="Group 38"/>
          <p:cNvGrpSpPr/>
          <p:nvPr/>
        </p:nvGrpSpPr>
        <p:grpSpPr>
          <a:xfrm>
            <a:off x="2624458" y="2123653"/>
            <a:ext cx="553908" cy="720080"/>
            <a:chOff x="2015976" y="2339677"/>
            <a:chExt cx="720080" cy="1008112"/>
          </a:xfrm>
        </p:grpSpPr>
        <p:sp>
          <p:nvSpPr>
            <p:cNvPr id="40" name="Rectangle 3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9" name="Group 48"/>
          <p:cNvGrpSpPr/>
          <p:nvPr/>
        </p:nvGrpSpPr>
        <p:grpSpPr>
          <a:xfrm>
            <a:off x="3381684" y="2123653"/>
            <a:ext cx="553908" cy="720080"/>
            <a:chOff x="2015976" y="2339677"/>
            <a:chExt cx="720080" cy="1008112"/>
          </a:xfrm>
        </p:grpSpPr>
        <p:sp>
          <p:nvSpPr>
            <p:cNvPr id="50" name="Rectangle 4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5966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p:cNvGrpSpPr/>
          <p:nvPr/>
        </p:nvGrpSpPr>
        <p:grpSpPr>
          <a:xfrm>
            <a:off x="1319613" y="2309770"/>
            <a:ext cx="7441461" cy="2940134"/>
            <a:chOff x="1319613" y="4296087"/>
            <a:chExt cx="7441461" cy="2940134"/>
          </a:xfrm>
        </p:grpSpPr>
        <p:sp>
          <p:nvSpPr>
            <p:cNvPr id="2" name="Rectangle 1"/>
            <p:cNvSpPr/>
            <p:nvPr/>
          </p:nvSpPr>
          <p:spPr>
            <a:xfrm>
              <a:off x="4612983" y="4296087"/>
              <a:ext cx="854721" cy="707886"/>
            </a:xfrm>
            <a:prstGeom prst="rect">
              <a:avLst/>
            </a:prstGeom>
          </p:spPr>
          <p:txBody>
            <a:bodyPr wrap="none">
              <a:spAutoFit/>
            </a:bodyPr>
            <a:lstStyle/>
            <a:p>
              <a:pPr algn="ctr"/>
              <a:r>
                <a:rPr lang="en-US" sz="4000" dirty="0" err="1" smtClean="0">
                  <a:solidFill>
                    <a:srgbClr val="FFC000"/>
                  </a:solidFill>
                  <a:latin typeface="+mj-lt"/>
                </a:rPr>
                <a:t>IoT</a:t>
              </a:r>
              <a:endParaRPr lang="en-US" sz="4000" dirty="0">
                <a:solidFill>
                  <a:srgbClr val="FFC000"/>
                </a:solidFill>
                <a:latin typeface="+mj-lt"/>
              </a:endParaRPr>
            </a:p>
          </p:txBody>
        </p:sp>
        <p:sp>
          <p:nvSpPr>
            <p:cNvPr id="3" name="Rectangle 2"/>
            <p:cNvSpPr/>
            <p:nvPr/>
          </p:nvSpPr>
          <p:spPr>
            <a:xfrm>
              <a:off x="1319613" y="5174118"/>
              <a:ext cx="7441461" cy="2062103"/>
            </a:xfrm>
            <a:prstGeom prst="rect">
              <a:avLst/>
            </a:prstGeom>
          </p:spPr>
          <p:txBody>
            <a:bodyPr wrap="none">
              <a:spAutoFit/>
            </a:bodyPr>
            <a:lstStyle/>
            <a:p>
              <a:pPr marL="514350" indent="-514350">
                <a:buFont typeface="Arial" panose="020B0604020202020204" pitchFamily="34" charset="0"/>
                <a:buChar char="•"/>
              </a:pPr>
              <a:r>
                <a:rPr lang="en-US" sz="3200" dirty="0" smtClean="0">
                  <a:solidFill>
                    <a:srgbClr val="F47D1F"/>
                  </a:solidFill>
                  <a:latin typeface="+mj-lt"/>
                </a:rPr>
                <a:t>GPS Tracker (RFID, inventory, cars)</a:t>
              </a:r>
            </a:p>
            <a:p>
              <a:pPr marL="514350" indent="-514350">
                <a:buFont typeface="Arial" panose="020B0604020202020204" pitchFamily="34" charset="0"/>
                <a:buChar char="•"/>
              </a:pPr>
              <a:r>
                <a:rPr lang="en-US" sz="3200" dirty="0" smtClean="0">
                  <a:solidFill>
                    <a:srgbClr val="F47D1F"/>
                  </a:solidFill>
                  <a:latin typeface="+mj-lt"/>
                </a:rPr>
                <a:t>Counter</a:t>
              </a:r>
              <a:r>
                <a:rPr lang="en-US" sz="3200" dirty="0">
                  <a:solidFill>
                    <a:srgbClr val="F47D1F"/>
                  </a:solidFill>
                  <a:latin typeface="+mj-lt"/>
                </a:rPr>
                <a:t>s</a:t>
              </a:r>
              <a:r>
                <a:rPr lang="en-US" sz="3200" dirty="0" smtClean="0">
                  <a:solidFill>
                    <a:srgbClr val="F47D1F"/>
                  </a:solidFill>
                  <a:latin typeface="+mj-lt"/>
                </a:rPr>
                <a:t> (running total)</a:t>
              </a:r>
            </a:p>
            <a:p>
              <a:pPr marL="514350" indent="-514350">
                <a:buFont typeface="Arial" panose="020B0604020202020204" pitchFamily="34" charset="0"/>
                <a:buChar char="•"/>
              </a:pPr>
              <a:r>
                <a:rPr lang="en-US" sz="3200" dirty="0" smtClean="0">
                  <a:solidFill>
                    <a:srgbClr val="F47D1F"/>
                  </a:solidFill>
                  <a:latin typeface="+mj-lt"/>
                </a:rPr>
                <a:t>Sensor data</a:t>
              </a:r>
            </a:p>
            <a:p>
              <a:pPr marL="514350" indent="-514350">
                <a:buAutoNum type="arabicPeriod"/>
              </a:pPr>
              <a:endParaRPr lang="en-US" sz="3200" dirty="0">
                <a:solidFill>
                  <a:srgbClr val="F47D1F"/>
                </a:solidFill>
                <a:latin typeface="+mj-lt"/>
              </a:endParaRPr>
            </a:p>
          </p:txBody>
        </p:sp>
      </p:grpSp>
    </p:spTree>
    <p:extLst>
      <p:ext uri="{BB962C8B-B14F-4D97-AF65-F5344CB8AC3E}">
        <p14:creationId xmlns:p14="http://schemas.microsoft.com/office/powerpoint/2010/main" val="38664629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3"/>
          <p:cNvGrpSpPr/>
          <p:nvPr/>
        </p:nvGrpSpPr>
        <p:grpSpPr>
          <a:xfrm>
            <a:off x="2000058" y="2843733"/>
            <a:ext cx="6080512" cy="1789457"/>
            <a:chOff x="2000058" y="3420087"/>
            <a:chExt cx="6080512" cy="1789457"/>
          </a:xfrm>
        </p:grpSpPr>
        <p:sp>
          <p:nvSpPr>
            <p:cNvPr id="2" name="Rectangle 1"/>
            <p:cNvSpPr/>
            <p:nvPr/>
          </p:nvSpPr>
          <p:spPr>
            <a:xfrm>
              <a:off x="2000058" y="3420087"/>
              <a:ext cx="6080512" cy="707886"/>
            </a:xfrm>
            <a:prstGeom prst="rect">
              <a:avLst/>
            </a:prstGeom>
          </p:spPr>
          <p:txBody>
            <a:bodyPr wrap="none">
              <a:spAutoFit/>
            </a:bodyPr>
            <a:lstStyle/>
            <a:p>
              <a:pPr algn="ctr"/>
              <a:r>
                <a:rPr lang="en-US" sz="4000" dirty="0" smtClean="0">
                  <a:solidFill>
                    <a:srgbClr val="FFC000"/>
                  </a:solidFill>
                  <a:latin typeface="+mj-lt"/>
                </a:rPr>
                <a:t>Data stream </a:t>
              </a:r>
              <a:r>
                <a:rPr lang="en-US" sz="4000" dirty="0">
                  <a:solidFill>
                    <a:srgbClr val="FFC000"/>
                  </a:solidFill>
                  <a:latin typeface="+mj-lt"/>
                </a:rPr>
                <a:t>processing</a:t>
              </a:r>
            </a:p>
          </p:txBody>
        </p:sp>
        <p:sp>
          <p:nvSpPr>
            <p:cNvPr id="3" name="Rectangle 2"/>
            <p:cNvSpPr/>
            <p:nvPr/>
          </p:nvSpPr>
          <p:spPr>
            <a:xfrm>
              <a:off x="3240112" y="4132326"/>
              <a:ext cx="3910045" cy="1077218"/>
            </a:xfrm>
            <a:prstGeom prst="rect">
              <a:avLst/>
            </a:prstGeom>
          </p:spPr>
          <p:txBody>
            <a:bodyPr wrap="none">
              <a:spAutoFit/>
            </a:bodyPr>
            <a:lstStyle/>
            <a:p>
              <a:pPr marL="514350" indent="-514350">
                <a:buFont typeface="Arial" panose="020B0604020202020204" pitchFamily="34" charset="0"/>
                <a:buChar char="•"/>
              </a:pPr>
              <a:r>
                <a:rPr lang="en-US" sz="3200" dirty="0" smtClean="0">
                  <a:solidFill>
                    <a:srgbClr val="F47D1F"/>
                  </a:solidFill>
                  <a:latin typeface="+mj-lt"/>
                </a:rPr>
                <a:t>Fraud detection</a:t>
              </a:r>
            </a:p>
            <a:p>
              <a:pPr marL="514350" indent="-514350">
                <a:buFont typeface="Arial" panose="020B0604020202020204" pitchFamily="34" charset="0"/>
                <a:buChar char="•"/>
              </a:pPr>
              <a:r>
                <a:rPr lang="en-US" sz="3200" dirty="0" smtClean="0">
                  <a:solidFill>
                    <a:srgbClr val="F47D1F"/>
                  </a:solidFill>
                  <a:latin typeface="+mj-lt"/>
                </a:rPr>
                <a:t>Aggregation</a:t>
              </a:r>
              <a:endParaRPr lang="en-US" sz="3200" dirty="0">
                <a:solidFill>
                  <a:srgbClr val="F47D1F"/>
                </a:solidFill>
                <a:latin typeface="+mj-lt"/>
              </a:endParaRPr>
            </a:p>
          </p:txBody>
        </p:sp>
      </p:grpSp>
    </p:spTree>
    <p:extLst>
      <p:ext uri="{BB962C8B-B14F-4D97-AF65-F5344CB8AC3E}">
        <p14:creationId xmlns:p14="http://schemas.microsoft.com/office/powerpoint/2010/main" val="24475243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897837" y="3347790"/>
            <a:ext cx="8678979" cy="646331"/>
          </a:xfrm>
          <a:prstGeom prst="rect">
            <a:avLst/>
          </a:prstGeom>
        </p:spPr>
        <p:txBody>
          <a:bodyPr wrap="none">
            <a:spAutoFit/>
          </a:bodyPr>
          <a:lstStyle/>
          <a:p>
            <a:pPr algn="ctr"/>
            <a:r>
              <a:rPr lang="en-US" sz="3600" dirty="0" smtClean="0">
                <a:solidFill>
                  <a:srgbClr val="FFC000"/>
                </a:solidFill>
                <a:latin typeface="+mj-lt"/>
              </a:rPr>
              <a:t>Ultra-scalable &amp; reliable web crawling</a:t>
            </a:r>
            <a:endParaRPr lang="en-US" sz="3600" dirty="0">
              <a:solidFill>
                <a:srgbClr val="FFC000"/>
              </a:solidFill>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192" y="4283893"/>
            <a:ext cx="2298413" cy="926984"/>
          </a:xfrm>
          <a:prstGeom prst="rect">
            <a:avLst/>
          </a:prstGeom>
        </p:spPr>
      </p:pic>
    </p:spTree>
    <p:extLst>
      <p:ext uri="{BB962C8B-B14F-4D97-AF65-F5344CB8AC3E}">
        <p14:creationId xmlns:p14="http://schemas.microsoft.com/office/powerpoint/2010/main" val="42488506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p:cNvSpPr txBox="1"/>
          <p:nvPr/>
        </p:nvSpPr>
        <p:spPr>
          <a:xfrm>
            <a:off x="4484936" y="3185771"/>
            <a:ext cx="1467068" cy="85408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4950" dirty="0">
                <a:solidFill>
                  <a:schemeClr val="accent3"/>
                </a:solidFill>
                <a:latin typeface="+mj-lt"/>
              </a:rPr>
              <a:t>END</a:t>
            </a:r>
          </a:p>
        </p:txBody>
      </p:sp>
    </p:spTree>
    <p:extLst>
      <p:ext uri="{BB962C8B-B14F-4D97-AF65-F5344CB8AC3E}">
        <p14:creationId xmlns:p14="http://schemas.microsoft.com/office/powerpoint/2010/main" val="419187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254503" y="611485"/>
            <a:ext cx="5571619" cy="807913"/>
          </a:xfrm>
          <a:prstGeom prst="rect">
            <a:avLst/>
          </a:prstGeom>
          <a:noFill/>
          <a:ln>
            <a:noFill/>
          </a:ln>
          <a:effectLst>
            <a:outerShdw blurRad="76200" dir="18900000" sy="23000" kx="-1200000" algn="bl" rotWithShape="0">
              <a:prstClr val="black">
                <a:alpha val="20000"/>
              </a:prstClr>
            </a:outerShdw>
          </a:effectLst>
        </p:spPr>
        <p:txBody>
          <a:bodyPr wrap="square" tIns="0" rtlCol="0">
            <a:spAutoFit/>
          </a:bodyPr>
          <a:lstStyle/>
          <a:p>
            <a:pPr algn="ctr"/>
            <a:r>
              <a:rPr lang="en-US" sz="4950" dirty="0" smtClean="0">
                <a:solidFill>
                  <a:srgbClr val="FFC000"/>
                </a:solidFill>
                <a:latin typeface="+mj-lt"/>
              </a:rPr>
              <a:t>Stateless Services</a:t>
            </a:r>
            <a:endParaRPr lang="en-US" sz="4950" dirty="0">
              <a:solidFill>
                <a:srgbClr val="FFC000"/>
              </a:solidFill>
              <a:latin typeface="+mj-lt"/>
            </a:endParaRPr>
          </a:p>
        </p:txBody>
      </p:sp>
      <p:grpSp>
        <p:nvGrpSpPr>
          <p:cNvPr id="5" name="Group 4"/>
          <p:cNvGrpSpPr/>
          <p:nvPr/>
        </p:nvGrpSpPr>
        <p:grpSpPr>
          <a:xfrm>
            <a:off x="4362260" y="3877276"/>
            <a:ext cx="1656184" cy="792088"/>
            <a:chOff x="3672160" y="2987749"/>
            <a:chExt cx="2160240" cy="1080120"/>
          </a:xfrm>
        </p:grpSpPr>
        <p:sp>
          <p:nvSpPr>
            <p:cNvPr id="2"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
        <p:nvSpPr>
          <p:cNvPr id="7" name="Down Arrow 6"/>
          <p:cNvSpPr/>
          <p:nvPr/>
        </p:nvSpPr>
        <p:spPr>
          <a:xfrm>
            <a:off x="5038701" y="493363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5" name="Group 24"/>
          <p:cNvGrpSpPr/>
          <p:nvPr/>
        </p:nvGrpSpPr>
        <p:grpSpPr>
          <a:xfrm>
            <a:off x="4104208" y="2123653"/>
            <a:ext cx="553908" cy="720080"/>
            <a:chOff x="2015976" y="2339677"/>
            <a:chExt cx="720080" cy="1008112"/>
          </a:xfrm>
        </p:grpSpPr>
        <p:sp>
          <p:nvSpPr>
            <p:cNvPr id="8" name="Rectangle 7"/>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 name="Group 28"/>
          <p:cNvGrpSpPr/>
          <p:nvPr/>
        </p:nvGrpSpPr>
        <p:grpSpPr>
          <a:xfrm>
            <a:off x="4881306" y="2123653"/>
            <a:ext cx="553908" cy="720080"/>
            <a:chOff x="2015976" y="2339677"/>
            <a:chExt cx="720080" cy="1008112"/>
          </a:xfrm>
        </p:grpSpPr>
        <p:sp>
          <p:nvSpPr>
            <p:cNvPr id="30" name="Rectangle 2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p:cNvGrpSpPr/>
          <p:nvPr/>
        </p:nvGrpSpPr>
        <p:grpSpPr>
          <a:xfrm>
            <a:off x="5638532" y="2123653"/>
            <a:ext cx="553908" cy="720080"/>
            <a:chOff x="2015976" y="2339677"/>
            <a:chExt cx="720080" cy="1008112"/>
          </a:xfrm>
        </p:grpSpPr>
        <p:sp>
          <p:nvSpPr>
            <p:cNvPr id="34" name="Rectangle 33"/>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4" name="Group 43"/>
          <p:cNvGrpSpPr/>
          <p:nvPr/>
        </p:nvGrpSpPr>
        <p:grpSpPr>
          <a:xfrm>
            <a:off x="4694786" y="5796061"/>
            <a:ext cx="980416" cy="949377"/>
            <a:chOff x="4658116" y="6084093"/>
            <a:chExt cx="1174284" cy="1008112"/>
          </a:xfrm>
        </p:grpSpPr>
        <p:sp>
          <p:nvSpPr>
            <p:cNvPr id="41" name="Rounded Rectangle 40"/>
            <p:cNvSpPr/>
            <p:nvPr/>
          </p:nvSpPr>
          <p:spPr>
            <a:xfrm>
              <a:off x="4658116" y="608409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p:cNvSpPr/>
            <p:nvPr/>
          </p:nvSpPr>
          <p:spPr>
            <a:xfrm>
              <a:off x="4658116" y="644413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p:cNvSpPr/>
            <p:nvPr/>
          </p:nvSpPr>
          <p:spPr>
            <a:xfrm>
              <a:off x="4658116" y="6804173"/>
              <a:ext cx="1174284" cy="28803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6" name="Oval 45"/>
          <p:cNvSpPr/>
          <p:nvPr/>
        </p:nvSpPr>
        <p:spPr>
          <a:xfrm>
            <a:off x="4746593" y="5871624"/>
            <a:ext cx="121531" cy="1128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Down Arrow 46"/>
          <p:cNvSpPr/>
          <p:nvPr/>
        </p:nvSpPr>
        <p:spPr>
          <a:xfrm>
            <a:off x="5040980" y="3131765"/>
            <a:ext cx="287364" cy="574394"/>
          </a:xfrm>
          <a:prstGeom prst="down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6" name="Group 25"/>
          <p:cNvGrpSpPr/>
          <p:nvPr/>
        </p:nvGrpSpPr>
        <p:grpSpPr>
          <a:xfrm>
            <a:off x="1847360" y="2123653"/>
            <a:ext cx="553908" cy="720080"/>
            <a:chOff x="2015976" y="2339677"/>
            <a:chExt cx="720080" cy="1008112"/>
          </a:xfrm>
        </p:grpSpPr>
        <p:sp>
          <p:nvSpPr>
            <p:cNvPr id="27" name="Rectangle 26"/>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9" name="Group 38"/>
          <p:cNvGrpSpPr/>
          <p:nvPr/>
        </p:nvGrpSpPr>
        <p:grpSpPr>
          <a:xfrm>
            <a:off x="2624458" y="2123653"/>
            <a:ext cx="553908" cy="720080"/>
            <a:chOff x="2015976" y="2339677"/>
            <a:chExt cx="720080" cy="1008112"/>
          </a:xfrm>
        </p:grpSpPr>
        <p:sp>
          <p:nvSpPr>
            <p:cNvPr id="40" name="Rectangle 3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9" name="Group 48"/>
          <p:cNvGrpSpPr/>
          <p:nvPr/>
        </p:nvGrpSpPr>
        <p:grpSpPr>
          <a:xfrm>
            <a:off x="3381684" y="2123653"/>
            <a:ext cx="553908" cy="720080"/>
            <a:chOff x="2015976" y="2339677"/>
            <a:chExt cx="720080" cy="1008112"/>
          </a:xfrm>
        </p:grpSpPr>
        <p:sp>
          <p:nvSpPr>
            <p:cNvPr id="50" name="Rectangle 49"/>
            <p:cNvSpPr/>
            <p:nvPr/>
          </p:nvSpPr>
          <p:spPr>
            <a:xfrm>
              <a:off x="2015976" y="2339677"/>
              <a:ext cx="720080" cy="10081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94827" y="2418035"/>
              <a:ext cx="567680" cy="756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2337028" y="323641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 name="Group 52"/>
          <p:cNvGrpSpPr/>
          <p:nvPr/>
        </p:nvGrpSpPr>
        <p:grpSpPr>
          <a:xfrm>
            <a:off x="2499788" y="3877276"/>
            <a:ext cx="1656184" cy="792088"/>
            <a:chOff x="3672160" y="2987749"/>
            <a:chExt cx="2160240" cy="1080120"/>
          </a:xfrm>
        </p:grpSpPr>
        <p:sp>
          <p:nvSpPr>
            <p:cNvPr id="54" name="Cube 1"/>
            <p:cNvSpPr/>
            <p:nvPr/>
          </p:nvSpPr>
          <p:spPr>
            <a:xfrm>
              <a:off x="3672160" y="2987749"/>
              <a:ext cx="2160240"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10304" y="3282327"/>
              <a:ext cx="1083952" cy="400110"/>
            </a:xfrm>
            <a:prstGeom prst="rect">
              <a:avLst/>
            </a:prstGeom>
            <a:noFill/>
            <a:ln>
              <a:noFill/>
            </a:ln>
            <a:effectLst>
              <a:outerShdw blurRad="76200" dir="18900000" sy="23000" kx="-1200000" algn="bl" rotWithShape="0">
                <a:prstClr val="black">
                  <a:alpha val="20000"/>
                </a:prstClr>
              </a:outerShdw>
            </a:effectLst>
          </p:spPr>
          <p:txBody>
            <a:bodyPr wrap="none" rtlCol="0">
              <a:spAutoFit/>
            </a:bodyPr>
            <a:lstStyle/>
            <a:p>
              <a:pPr algn="ctr"/>
              <a:r>
                <a:rPr lang="en-US" sz="2000" dirty="0" smtClean="0">
                  <a:solidFill>
                    <a:schemeClr val="bg1"/>
                  </a:solidFill>
                  <a:latin typeface="+mj-lt"/>
                </a:rPr>
                <a:t>Service</a:t>
              </a:r>
            </a:p>
          </p:txBody>
        </p:sp>
      </p:grpSp>
    </p:spTree>
    <p:extLst>
      <p:ext uri="{BB962C8B-B14F-4D97-AF65-F5344CB8AC3E}">
        <p14:creationId xmlns:p14="http://schemas.microsoft.com/office/powerpoint/2010/main" val="35504992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txDef>
      <a:spPr>
        <a:noFill/>
        <a:ln>
          <a:noFill/>
        </a:ln>
        <a:effectLst>
          <a:outerShdw blurRad="76200" dir="18900000" sy="23000" kx="-1200000" algn="bl" rotWithShape="0">
            <a:prstClr val="black">
              <a:alpha val="20000"/>
            </a:prstClr>
          </a:outerShdw>
        </a:effectLst>
      </a:spPr>
      <a:bodyPr wrap="none" rtlCol="0">
        <a:spAutoFit/>
      </a:bodyPr>
      <a:lstStyle>
        <a:defPPr algn="ctr">
          <a:defRPr sz="2000" smtClean="0">
            <a:solidFill>
              <a:schemeClr val="bg1"/>
            </a:solidFill>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0</TotalTime>
  <Words>1060</Words>
  <Application>Microsoft Office PowerPoint</Application>
  <PresentationFormat>Custom</PresentationFormat>
  <Paragraphs>445</Paragraphs>
  <Slides>83</Slides>
  <Notes>83</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83</vt:i4>
      </vt:variant>
      <vt:variant>
        <vt:lpstr>Custom Shows</vt:lpstr>
      </vt:variant>
      <vt:variant>
        <vt:i4>1</vt:i4>
      </vt:variant>
    </vt:vector>
  </HeadingPairs>
  <TitlesOfParts>
    <vt:vector size="94" baseType="lpstr">
      <vt:lpstr>Arial</vt:lpstr>
      <vt:lpstr>Bitstream Vera Sans Mono</vt:lpstr>
      <vt:lpstr>Calibri</vt:lpstr>
      <vt:lpstr>Century Gothic</vt:lpstr>
      <vt:lpstr>Courier New</vt:lpstr>
      <vt:lpstr>Lucida Handwriting</vt:lpstr>
      <vt:lpstr>Palatino Linotype</vt:lpstr>
      <vt:lpstr>Segoe Light</vt:lpstr>
      <vt:lpstr>Segoe UI</vt: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2015-12-18T23:08:10Z</dcterms:created>
  <dcterms:modified xsi:type="dcterms:W3CDTF">2016-02-13T15:50:08Z</dcterms:modified>
</cp:coreProperties>
</file>