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52" r:id="rId1"/>
  </p:sldMasterIdLst>
  <p:notesMasterIdLst>
    <p:notesMasterId r:id="rId136"/>
  </p:notesMasterIdLst>
  <p:handoutMasterIdLst>
    <p:handoutMasterId r:id="rId137"/>
  </p:handoutMasterIdLst>
  <p:sldIdLst>
    <p:sldId id="256" r:id="rId2"/>
    <p:sldId id="257" r:id="rId3"/>
    <p:sldId id="479" r:id="rId4"/>
    <p:sldId id="279" r:id="rId5"/>
    <p:sldId id="346" r:id="rId6"/>
    <p:sldId id="345" r:id="rId7"/>
    <p:sldId id="347" r:id="rId8"/>
    <p:sldId id="350" r:id="rId9"/>
    <p:sldId id="351" r:id="rId10"/>
    <p:sldId id="352" r:id="rId11"/>
    <p:sldId id="353" r:id="rId12"/>
    <p:sldId id="355" r:id="rId13"/>
    <p:sldId id="354" r:id="rId14"/>
    <p:sldId id="356" r:id="rId15"/>
    <p:sldId id="357" r:id="rId16"/>
    <p:sldId id="359" r:id="rId17"/>
    <p:sldId id="360" r:id="rId18"/>
    <p:sldId id="358" r:id="rId19"/>
    <p:sldId id="361" r:id="rId20"/>
    <p:sldId id="362" r:id="rId21"/>
    <p:sldId id="363" r:id="rId22"/>
    <p:sldId id="349" r:id="rId23"/>
    <p:sldId id="364" r:id="rId24"/>
    <p:sldId id="365" r:id="rId25"/>
    <p:sldId id="366" r:id="rId26"/>
    <p:sldId id="367" r:id="rId27"/>
    <p:sldId id="371" r:id="rId28"/>
    <p:sldId id="372" r:id="rId29"/>
    <p:sldId id="368" r:id="rId30"/>
    <p:sldId id="370" r:id="rId31"/>
    <p:sldId id="373" r:id="rId32"/>
    <p:sldId id="374" r:id="rId33"/>
    <p:sldId id="375" r:id="rId34"/>
    <p:sldId id="379" r:id="rId35"/>
    <p:sldId id="380" r:id="rId36"/>
    <p:sldId id="381" r:id="rId37"/>
    <p:sldId id="382" r:id="rId38"/>
    <p:sldId id="383" r:id="rId39"/>
    <p:sldId id="384" r:id="rId40"/>
    <p:sldId id="385" r:id="rId41"/>
    <p:sldId id="386" r:id="rId42"/>
    <p:sldId id="387" r:id="rId43"/>
    <p:sldId id="388" r:id="rId44"/>
    <p:sldId id="389" r:id="rId45"/>
    <p:sldId id="390" r:id="rId46"/>
    <p:sldId id="391" r:id="rId47"/>
    <p:sldId id="392" r:id="rId48"/>
    <p:sldId id="393" r:id="rId49"/>
    <p:sldId id="394" r:id="rId50"/>
    <p:sldId id="376" r:id="rId51"/>
    <p:sldId id="377" r:id="rId52"/>
    <p:sldId id="397" r:id="rId53"/>
    <p:sldId id="378" r:id="rId54"/>
    <p:sldId id="398" r:id="rId55"/>
    <p:sldId id="399" r:id="rId56"/>
    <p:sldId id="395" r:id="rId57"/>
    <p:sldId id="400" r:id="rId58"/>
    <p:sldId id="396" r:id="rId59"/>
    <p:sldId id="402" r:id="rId60"/>
    <p:sldId id="403" r:id="rId61"/>
    <p:sldId id="404" r:id="rId62"/>
    <p:sldId id="405" r:id="rId63"/>
    <p:sldId id="406" r:id="rId64"/>
    <p:sldId id="407" r:id="rId65"/>
    <p:sldId id="408" r:id="rId66"/>
    <p:sldId id="409" r:id="rId67"/>
    <p:sldId id="410" r:id="rId68"/>
    <p:sldId id="411" r:id="rId69"/>
    <p:sldId id="412" r:id="rId70"/>
    <p:sldId id="344" r:id="rId71"/>
    <p:sldId id="414" r:id="rId72"/>
    <p:sldId id="415" r:id="rId73"/>
    <p:sldId id="416" r:id="rId74"/>
    <p:sldId id="417" r:id="rId75"/>
    <p:sldId id="418" r:id="rId76"/>
    <p:sldId id="419" r:id="rId77"/>
    <p:sldId id="420" r:id="rId78"/>
    <p:sldId id="421" r:id="rId79"/>
    <p:sldId id="422" r:id="rId80"/>
    <p:sldId id="423" r:id="rId81"/>
    <p:sldId id="424" r:id="rId82"/>
    <p:sldId id="425" r:id="rId83"/>
    <p:sldId id="426" r:id="rId84"/>
    <p:sldId id="427" r:id="rId85"/>
    <p:sldId id="428" r:id="rId86"/>
    <p:sldId id="430" r:id="rId87"/>
    <p:sldId id="431" r:id="rId88"/>
    <p:sldId id="432" r:id="rId89"/>
    <p:sldId id="433" r:id="rId90"/>
    <p:sldId id="435" r:id="rId91"/>
    <p:sldId id="437" r:id="rId92"/>
    <p:sldId id="438" r:id="rId93"/>
    <p:sldId id="434" r:id="rId94"/>
    <p:sldId id="441" r:id="rId95"/>
    <p:sldId id="442" r:id="rId96"/>
    <p:sldId id="440" r:id="rId97"/>
    <p:sldId id="439" r:id="rId98"/>
    <p:sldId id="436" r:id="rId99"/>
    <p:sldId id="443" r:id="rId100"/>
    <p:sldId id="444" r:id="rId101"/>
    <p:sldId id="445" r:id="rId102"/>
    <p:sldId id="446" r:id="rId103"/>
    <p:sldId id="447" r:id="rId104"/>
    <p:sldId id="448" r:id="rId105"/>
    <p:sldId id="449" r:id="rId106"/>
    <p:sldId id="450" r:id="rId107"/>
    <p:sldId id="451" r:id="rId108"/>
    <p:sldId id="453" r:id="rId109"/>
    <p:sldId id="454" r:id="rId110"/>
    <p:sldId id="452" r:id="rId111"/>
    <p:sldId id="456" r:id="rId112"/>
    <p:sldId id="457" r:id="rId113"/>
    <p:sldId id="458" r:id="rId114"/>
    <p:sldId id="455" r:id="rId115"/>
    <p:sldId id="459" r:id="rId116"/>
    <p:sldId id="460" r:id="rId117"/>
    <p:sldId id="461" r:id="rId118"/>
    <p:sldId id="462" r:id="rId119"/>
    <p:sldId id="463" r:id="rId120"/>
    <p:sldId id="464" r:id="rId121"/>
    <p:sldId id="465" r:id="rId122"/>
    <p:sldId id="466" r:id="rId123"/>
    <p:sldId id="467" r:id="rId124"/>
    <p:sldId id="468" r:id="rId125"/>
    <p:sldId id="469" r:id="rId126"/>
    <p:sldId id="470" r:id="rId127"/>
    <p:sldId id="471" r:id="rId128"/>
    <p:sldId id="472" r:id="rId129"/>
    <p:sldId id="473" r:id="rId130"/>
    <p:sldId id="474" r:id="rId131"/>
    <p:sldId id="475" r:id="rId132"/>
    <p:sldId id="476" r:id="rId133"/>
    <p:sldId id="477" r:id="rId134"/>
    <p:sldId id="478" r:id="rId135"/>
  </p:sldIdLst>
  <p:sldSz cx="12192000" cy="6858000"/>
  <p:notesSz cx="9144000" cy="6858000"/>
  <p:defaultTextStyle>
    <a:defPPr>
      <a:defRPr lang="en-US"/>
    </a:defPPr>
    <a:lvl1pPr marL="0" algn="l" defTabSz="9143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7" algn="l" defTabSz="9143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3" algn="l" defTabSz="9143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0" algn="l" defTabSz="9143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46" algn="l" defTabSz="9143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33" algn="l" defTabSz="9143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19" algn="l" defTabSz="9143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04" algn="l" defTabSz="9143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89" algn="l" defTabSz="9143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9E9"/>
    <a:srgbClr val="1E1E1E"/>
    <a:srgbClr val="005E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000" autoAdjust="0"/>
  </p:normalViewPr>
  <p:slideViewPr>
    <p:cSldViewPr>
      <p:cViewPr varScale="1">
        <p:scale>
          <a:sx n="102" d="100"/>
          <a:sy n="102" d="100"/>
        </p:scale>
        <p:origin x="91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7" d="100"/>
          <a:sy n="117" d="100"/>
        </p:scale>
        <p:origin x="2352" y="96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D38E6-1916-46C1-A9EA-95D0C50E5B81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45A5B-6173-483B-A412-30F5AEBC2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48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9A8F5F-36B9-4927-92B6-B4207F598FEB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4F76D5-C296-4D13-810F-C7E86B6FF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52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7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3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0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46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33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19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04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89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76D5-C296-4D13-810F-C7E86B6FF5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4203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76D5-C296-4D13-810F-C7E86B6FF5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488921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76D5-C296-4D13-810F-C7E86B6FF534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444292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76D5-C296-4D13-810F-C7E86B6FF534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74458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76D5-C296-4D13-810F-C7E86B6FF534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15513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76D5-C296-4D13-810F-C7E86B6FF534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03751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3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76D5-C296-4D13-810F-C7E86B6FF534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261587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76D5-C296-4D13-810F-C7E86B6FF534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38317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76D5-C296-4D13-810F-C7E86B6FF534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0334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3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76D5-C296-4D13-810F-C7E86B6FF534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05457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3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76D5-C296-4D13-810F-C7E86B6FF534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27996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3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76D5-C296-4D13-810F-C7E86B6FF534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7283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76D5-C296-4D13-810F-C7E86B6FF5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09056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3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76D5-C296-4D13-810F-C7E86B6FF534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3629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3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76D5-C296-4D13-810F-C7E86B6FF534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446630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3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76D5-C296-4D13-810F-C7E86B6FF534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892906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3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76D5-C296-4D13-810F-C7E86B6FF534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02691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3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76D5-C296-4D13-810F-C7E86B6FF534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98559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3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76D5-C296-4D13-810F-C7E86B6FF534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86175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3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76D5-C296-4D13-810F-C7E86B6FF534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937650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3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76D5-C296-4D13-810F-C7E86B6FF534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93140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3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76D5-C296-4D13-810F-C7E86B6FF534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92045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3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76D5-C296-4D13-810F-C7E86B6FF534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4902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76D5-C296-4D13-810F-C7E86B6FF5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59201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3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76D5-C296-4D13-810F-C7E86B6FF534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74345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3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76D5-C296-4D13-810F-C7E86B6FF534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40705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3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76D5-C296-4D13-810F-C7E86B6FF534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84235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3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76D5-C296-4D13-810F-C7E86B6FF534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76526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3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76D5-C296-4D13-810F-C7E86B6FF534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46766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3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76D5-C296-4D13-810F-C7E86B6FF534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7686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3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76D5-C296-4D13-810F-C7E86B6FF534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33931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3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76D5-C296-4D13-810F-C7E86B6FF534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86482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3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76D5-C296-4D13-810F-C7E86B6FF534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481662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3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76D5-C296-4D13-810F-C7E86B6FF534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3934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76D5-C296-4D13-810F-C7E86B6FF5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93173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3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76D5-C296-4D13-810F-C7E86B6FF534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79457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3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76D5-C296-4D13-810F-C7E86B6FF534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8136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76D5-C296-4D13-810F-C7E86B6FF5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589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76D5-C296-4D13-810F-C7E86B6FF5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1603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76D5-C296-4D13-810F-C7E86B6FF53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875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76D5-C296-4D13-810F-C7E86B6FF5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88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76D5-C296-4D13-810F-C7E86B6FF53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7311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76D5-C296-4D13-810F-C7E86B6FF53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30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76D5-C296-4D13-810F-C7E86B6FF5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9762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76D5-C296-4D13-810F-C7E86B6FF53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747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76D5-C296-4D13-810F-C7E86B6FF53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1576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76D5-C296-4D13-810F-C7E86B6FF53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690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76D5-C296-4D13-810F-C7E86B6FF53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3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76D5-C296-4D13-810F-C7E86B6FF53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3187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76D5-C296-4D13-810F-C7E86B6FF53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4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76D5-C296-4D13-810F-C7E86B6FF53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08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76D5-C296-4D13-810F-C7E86B6FF53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1194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76D5-C296-4D13-810F-C7E86B6FF53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2041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76D5-C296-4D13-810F-C7E86B6FF53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23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76D5-C296-4D13-810F-C7E86B6FF5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4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76D5-C296-4D13-810F-C7E86B6FF53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4488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76D5-C296-4D13-810F-C7E86B6FF53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849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76D5-C296-4D13-810F-C7E86B6FF53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617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76D5-C296-4D13-810F-C7E86B6FF53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2942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76D5-C296-4D13-810F-C7E86B6FF53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5714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76D5-C296-4D13-810F-C7E86B6FF53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9238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76D5-C296-4D13-810F-C7E86B6FF53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2303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76D5-C296-4D13-810F-C7E86B6FF53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0178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76D5-C296-4D13-810F-C7E86B6FF53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2590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76D5-C296-4D13-810F-C7E86B6FF53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866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76D5-C296-4D13-810F-C7E86B6FF5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19402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76D5-C296-4D13-810F-C7E86B6FF53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50999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76D5-C296-4D13-810F-C7E86B6FF53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92656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76D5-C296-4D13-810F-C7E86B6FF53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6054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76D5-C296-4D13-810F-C7E86B6FF534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7738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76D5-C296-4D13-810F-C7E86B6FF534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2859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76D5-C296-4D13-810F-C7E86B6FF534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78688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76D5-C296-4D13-810F-C7E86B6FF534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7661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76D5-C296-4D13-810F-C7E86B6FF534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9784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76D5-C296-4D13-810F-C7E86B6FF534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66823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76D5-C296-4D13-810F-C7E86B6FF534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223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76D5-C296-4D13-810F-C7E86B6FF5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83414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76D5-C296-4D13-810F-C7E86B6FF534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14514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76D5-C296-4D13-810F-C7E86B6FF534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96697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76D5-C296-4D13-810F-C7E86B6FF534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6636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76D5-C296-4D13-810F-C7E86B6FF534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86029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3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76D5-C296-4D13-810F-C7E86B6FF534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5980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76D5-C296-4D13-810F-C7E86B6FF534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6447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76D5-C296-4D13-810F-C7E86B6FF534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01777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76D5-C296-4D13-810F-C7E86B6FF534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1891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76D5-C296-4D13-810F-C7E86B6FF534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91041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76D5-C296-4D13-810F-C7E86B6FF534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13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76D5-C296-4D13-810F-C7E86B6FF5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94013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76D5-C296-4D13-810F-C7E86B6FF534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1350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76D5-C296-4D13-810F-C7E86B6FF534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94081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76D5-C296-4D13-810F-C7E86B6FF534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5432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76D5-C296-4D13-810F-C7E86B6FF534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6530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76D5-C296-4D13-810F-C7E86B6FF534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1635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76D5-C296-4D13-810F-C7E86B6FF534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27270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76D5-C296-4D13-810F-C7E86B6FF534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2969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76D5-C296-4D13-810F-C7E86B6FF534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46854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76D5-C296-4D13-810F-C7E86B6FF534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211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76D5-C296-4D13-810F-C7E86B6FF534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013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76D5-C296-4D13-810F-C7E86B6FF5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2757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76D5-C296-4D13-810F-C7E86B6FF534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50209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76D5-C296-4D13-810F-C7E86B6FF534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6601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76D5-C296-4D13-810F-C7E86B6FF534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2516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76D5-C296-4D13-810F-C7E86B6FF534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0706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76D5-C296-4D13-810F-C7E86B6FF534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7491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76D5-C296-4D13-810F-C7E86B6FF534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1350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76D5-C296-4D13-810F-C7E86B6FF534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8000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76D5-C296-4D13-810F-C7E86B6FF534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786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76D5-C296-4D13-810F-C7E86B6FF534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9906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76D5-C296-4D13-810F-C7E86B6FF534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77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76D5-C296-4D13-810F-C7E86B6FF5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91137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76D5-C296-4D13-810F-C7E86B6FF534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215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76D5-C296-4D13-810F-C7E86B6FF534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9480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76D5-C296-4D13-810F-C7E86B6FF534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43950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76D5-C296-4D13-810F-C7E86B6FF534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77437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76D5-C296-4D13-810F-C7E86B6FF534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141583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76D5-C296-4D13-810F-C7E86B6FF534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763635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76D5-C296-4D13-810F-C7E86B6FF534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08846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76D5-C296-4D13-810F-C7E86B6FF534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13730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76D5-C296-4D13-810F-C7E86B6FF534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309456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76D5-C296-4D13-810F-C7E86B6FF534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99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76D5-C296-4D13-810F-C7E86B6FF5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17963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76D5-C296-4D13-810F-C7E86B6FF534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7709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76D5-C296-4D13-810F-C7E86B6FF534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15307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76D5-C296-4D13-810F-C7E86B6FF534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56485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76D5-C296-4D13-810F-C7E86B6FF534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152115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76D5-C296-4D13-810F-C7E86B6FF534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85953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76D5-C296-4D13-810F-C7E86B6FF534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450879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76D5-C296-4D13-810F-C7E86B6FF534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529464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76D5-C296-4D13-810F-C7E86B6FF534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392014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76D5-C296-4D13-810F-C7E86B6FF534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877241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76D5-C296-4D13-810F-C7E86B6FF534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652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C5B6-51E2-4EC1-BCC6-457D8A111547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EDA1CC-1CF2-4116-895E-1A61C87C3A8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C5B6-51E2-4EC1-BCC6-457D8A111547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DA1CC-1CF2-4116-895E-1A61C87C3A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C5B6-51E2-4EC1-BCC6-457D8A111547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DA1CC-1CF2-4116-895E-1A61C87C3A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C5B6-51E2-4EC1-BCC6-457D8A111547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DA1CC-1CF2-4116-895E-1A61C87C3A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3"/>
            <a:ext cx="10363200" cy="2505075"/>
          </a:xfrm>
        </p:spPr>
        <p:txBody>
          <a:bodyPr anchor="b"/>
          <a:lstStyle>
            <a:lvl1pPr algn="ctr" defTabSz="914377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6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C5B6-51E2-4EC1-BCC6-457D8A111547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DA1CC-1CF2-4116-895E-1A61C87C3A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>
          <a:xfrm>
            <a:off x="5728972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C5B6-51E2-4EC1-BCC6-457D8A111547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DA1CC-1CF2-4116-895E-1A61C87C3A8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2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C5B6-51E2-4EC1-BCC6-457D8A111547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DA1CC-1CF2-4116-895E-1A61C87C3A8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51"/>
            <a:ext cx="5388864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C5B6-51E2-4EC1-BCC6-457D8A111547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DA1CC-1CF2-4116-895E-1A61C87C3A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C5B6-51E2-4EC1-BCC6-457D8A111547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DA1CC-1CF2-4116-895E-1A61C87C3A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8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1" y="273053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8" y="2438403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C5B6-51E2-4EC1-BCC6-457D8A111547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DA1CC-1CF2-4116-895E-1A61C87C3A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6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6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6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C5B6-51E2-4EC1-BCC6-457D8A111547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DA1CC-1CF2-4116-895E-1A61C87C3A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3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3/6/2015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3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9" y="6356353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277015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377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7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iming>
    <p:tnLst>
      <p:par>
        <p:cTn id="1" dur="indefinite" restart="never" nodeType="tmRoot"/>
      </p:par>
    </p:tnLst>
  </p:timing>
  <p:txStyles>
    <p:titleStyle>
      <a:lvl1pPr algn="ctr" defTabSz="914377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rgeybykov" TargetMode="External"/><Relationship Id="rId7" Type="http://schemas.openxmlformats.org/officeDocument/2006/relationships/hyperlink" Target="https://github.com/OrleansContrib/meetups/issues/1#issuecomment-6629083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jkonecki" TargetMode="External"/><Relationship Id="rId5" Type="http://schemas.openxmlformats.org/officeDocument/2006/relationships/hyperlink" Target="https://github.com/yevhen" TargetMode="External"/><Relationship Id="rId4" Type="http://schemas.openxmlformats.org/officeDocument/2006/relationships/hyperlink" Target="https://github.com/dotnet/orleans/issues/42#issuecomment-72047061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47528" y="753619"/>
            <a:ext cx="7772400" cy="4979639"/>
          </a:xfrm>
        </p:spPr>
        <p:txBody>
          <a:bodyPr anchor="ctr"/>
          <a:lstStyle/>
          <a:p>
            <a:r>
              <a:rPr lang="en-US" sz="6600">
                <a:solidFill>
                  <a:schemeClr val="bg1"/>
                </a:solidFill>
                <a:latin typeface="+mj-lt"/>
              </a:rPr>
              <a:t>The uniform interface is </a:t>
            </a:r>
            <a:r>
              <a:rPr lang="en-US" sz="6600">
                <a:solidFill>
                  <a:srgbClr val="00B050"/>
                </a:solidFill>
                <a:latin typeface="+mj-lt"/>
              </a:rPr>
              <a:t>42</a:t>
            </a:r>
            <a:r>
              <a:rPr lang="en-US" sz="6600">
                <a:solidFill>
                  <a:schemeClr val="bg1"/>
                </a:solidFill>
                <a:latin typeface="+mj-lt"/>
              </a:rPr>
              <a:t/>
            </a:r>
            <a:br>
              <a:rPr lang="en-US" sz="6600">
                <a:solidFill>
                  <a:schemeClr val="bg1"/>
                </a:solidFill>
                <a:latin typeface="+mj-lt"/>
              </a:rPr>
            </a:br>
            <a:r>
              <a:rPr lang="en-US" sz="2400">
                <a:solidFill>
                  <a:srgbClr val="7030A0"/>
                </a:solidFill>
                <a:latin typeface="+mj-lt"/>
              </a:rPr>
              <a:t/>
            </a:r>
            <a:br>
              <a:rPr lang="en-US" sz="2400">
                <a:solidFill>
                  <a:srgbClr val="7030A0"/>
                </a:solidFill>
                <a:latin typeface="+mj-lt"/>
              </a:rPr>
            </a:br>
            <a:r>
              <a:rPr lang="en-US" sz="2000">
                <a:solidFill>
                  <a:schemeClr val="bg1">
                    <a:lumMod val="75000"/>
                  </a:schemeClr>
                </a:solidFill>
                <a:latin typeface="+mj-lt"/>
              </a:rPr>
              <a:t>(exclusively for Orleans Virtual Meetup)</a:t>
            </a:r>
          </a:p>
        </p:txBody>
      </p:sp>
    </p:spTree>
    <p:extLst>
      <p:ext uri="{BB962C8B-B14F-4D97-AF65-F5344CB8AC3E}">
        <p14:creationId xmlns:p14="http://schemas.microsoft.com/office/powerpoint/2010/main" val="320430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10184" y="188640"/>
            <a:ext cx="1771639" cy="461665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solidFill>
                  <a:srgbClr val="E9E9E9"/>
                </a:solidFill>
                <a:latin typeface="+mj-lt"/>
              </a:rPr>
              <a:t>Check-out</a:t>
            </a:r>
            <a:endParaRPr lang="en-US" sz="2400" dirty="0">
              <a:solidFill>
                <a:srgbClr val="E9E9E9"/>
              </a:solidFill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19772" y="1628507"/>
            <a:ext cx="715245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Task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CheckOut(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int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qty)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if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(qty 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&lt;=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B5CEA8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0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)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throw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new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InvalidOperationException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(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    </a:t>
            </a:r>
            <a:r>
              <a:rPr lang="en-US" sz="1200">
                <a:solidFill>
                  <a:srgbClr val="D69D85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"Can't check-out negative quantity from inventory"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);</a:t>
            </a:r>
          </a:p>
          <a:p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if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(State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Qty 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-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qty 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&lt;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B5CEA8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0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)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throw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new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InvalidOperationException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(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    </a:t>
            </a:r>
            <a:r>
              <a:rPr lang="en-US" sz="1200">
                <a:solidFill>
                  <a:srgbClr val="D69D85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"Can't check-out more quantity than there is </a:t>
            </a:r>
            <a:r>
              <a:rPr lang="en-US" sz="1200" smtClean="0">
                <a:solidFill>
                  <a:srgbClr val="D69D85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 stock</a:t>
            </a:r>
            <a:r>
              <a:rPr lang="en-US" sz="1200">
                <a:solidFill>
                  <a:srgbClr val="D69D85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"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);</a:t>
            </a:r>
          </a:p>
          <a:p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State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Qty 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-=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qty;</a:t>
            </a:r>
          </a:p>
          <a:p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return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State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WriteStateAsync();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4332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71664" y="1556792"/>
            <a:ext cx="494387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class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InventoryItemGrain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: </a:t>
            </a:r>
            <a:r>
              <a:rPr lang="en-US" sz="1200" smtClean="0">
                <a:solidFill>
                  <a:srgbClr val="B8D7A3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IInventoryItemGrain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InventoryItem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item;</a:t>
            </a:r>
          </a:p>
          <a:p>
            <a:endParaRPr lang="en-US" sz="1200" smtClean="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</a:t>
            </a:r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Task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Receive(</a:t>
            </a:r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object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args)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{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</a:t>
            </a:r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this</a:t>
            </a:r>
            <a:r>
              <a:rPr lang="en-US" sz="1200" smtClean="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Handle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((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dynamic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)args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);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</a:t>
            </a:r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return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State.WriteStateAsync();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}</a:t>
            </a:r>
          </a:p>
          <a:p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</a:t>
            </a:r>
          </a:p>
          <a:p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void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Handle(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CheckOut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msg)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{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…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}</a:t>
            </a:r>
          </a:p>
          <a:p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void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Handle(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Deactivate 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msg)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{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…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}</a:t>
            </a:r>
            <a:endParaRPr lang="en-US" sz="1200" smtClean="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48021" y="188640"/>
            <a:ext cx="3296095" cy="461665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solidFill>
                  <a:srgbClr val="E9E9E9"/>
                </a:solidFill>
                <a:latin typeface="+mj-lt"/>
              </a:rPr>
              <a:t>Grain is also a POCO</a:t>
            </a:r>
          </a:p>
        </p:txBody>
      </p:sp>
    </p:spTree>
    <p:extLst>
      <p:ext uri="{BB962C8B-B14F-4D97-AF65-F5344CB8AC3E}">
        <p14:creationId xmlns:p14="http://schemas.microsoft.com/office/powerpoint/2010/main" val="373160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71664" y="1556792"/>
            <a:ext cx="494387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class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InventoryItemGrain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: </a:t>
            </a:r>
            <a:r>
              <a:rPr lang="en-US" sz="1200" smtClean="0">
                <a:solidFill>
                  <a:srgbClr val="B8D7A3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IInventoryItemGrain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InventoryItem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item;</a:t>
            </a:r>
          </a:p>
          <a:p>
            <a:endParaRPr lang="en-US" sz="1200" smtClean="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</a:t>
            </a:r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Task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Receive(</a:t>
            </a:r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object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args)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{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</a:t>
            </a:r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this</a:t>
            </a:r>
            <a:r>
              <a:rPr lang="en-US" sz="1200" smtClean="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Handle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((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dynamic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)args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);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</a:t>
            </a:r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return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State.WriteStateAsync();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}</a:t>
            </a:r>
          </a:p>
          <a:p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</a:t>
            </a:r>
          </a:p>
          <a:p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void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Handle(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CheckOut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msg)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{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…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}</a:t>
            </a:r>
          </a:p>
          <a:p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void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Handle(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Deactivate 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msg)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{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…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}</a:t>
            </a:r>
            <a:endParaRPr lang="en-US" sz="1200" smtClean="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48018" y="188640"/>
            <a:ext cx="3296095" cy="461665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solidFill>
                  <a:srgbClr val="E9E9E9"/>
                </a:solidFill>
                <a:latin typeface="+mj-lt"/>
              </a:rPr>
              <a:t>Grain is also a POCO</a:t>
            </a:r>
          </a:p>
        </p:txBody>
      </p:sp>
      <p:sp>
        <p:nvSpPr>
          <p:cNvPr id="8" name="Rectangle 7"/>
          <p:cNvSpPr/>
          <p:nvPr/>
        </p:nvSpPr>
        <p:spPr>
          <a:xfrm>
            <a:off x="3431704" y="2263720"/>
            <a:ext cx="3384376" cy="102126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062903" y="2512742"/>
            <a:ext cx="1712328" cy="523220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smtClean="0">
                <a:solidFill>
                  <a:schemeClr val="accent3"/>
                </a:solidFill>
                <a:latin typeface="+mj-lt"/>
              </a:rPr>
              <a:t>run-time </a:t>
            </a:r>
          </a:p>
        </p:txBody>
      </p:sp>
    </p:spTree>
    <p:extLst>
      <p:ext uri="{BB962C8B-B14F-4D97-AF65-F5344CB8AC3E}">
        <p14:creationId xmlns:p14="http://schemas.microsoft.com/office/powerpoint/2010/main" val="375751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71664" y="1556792"/>
            <a:ext cx="494387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class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InventoryItemGrain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: </a:t>
            </a:r>
            <a:r>
              <a:rPr lang="en-US" sz="1200" smtClean="0">
                <a:solidFill>
                  <a:srgbClr val="B8D7A3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IInventoryItemGrain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InventoryItem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item;</a:t>
            </a:r>
          </a:p>
          <a:p>
            <a:endParaRPr lang="en-US" sz="1200" smtClean="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</a:t>
            </a:r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Task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Receive(</a:t>
            </a:r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object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args)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{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</a:t>
            </a:r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this</a:t>
            </a:r>
            <a:r>
              <a:rPr lang="en-US" sz="1200" smtClean="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Handle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((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dynamic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)args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);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</a:t>
            </a:r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return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State.WriteStateAsync();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}</a:t>
            </a:r>
          </a:p>
          <a:p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</a:t>
            </a:r>
          </a:p>
          <a:p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void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Handle(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CheckOut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msg)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{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…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}</a:t>
            </a:r>
          </a:p>
          <a:p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void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Handle(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Deactivate 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msg)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{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…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}</a:t>
            </a:r>
            <a:endParaRPr lang="en-US" sz="1200" smtClean="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48018" y="188640"/>
            <a:ext cx="3296095" cy="461665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solidFill>
                  <a:srgbClr val="E9E9E9"/>
                </a:solidFill>
                <a:latin typeface="+mj-lt"/>
              </a:rPr>
              <a:t>Grain is also a POCO</a:t>
            </a:r>
          </a:p>
        </p:txBody>
      </p:sp>
      <p:sp>
        <p:nvSpPr>
          <p:cNvPr id="8" name="Rectangle 7"/>
          <p:cNvSpPr/>
          <p:nvPr/>
        </p:nvSpPr>
        <p:spPr>
          <a:xfrm>
            <a:off x="3431704" y="2263720"/>
            <a:ext cx="3384376" cy="102126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062903" y="2512742"/>
            <a:ext cx="1712328" cy="523220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smtClean="0">
                <a:solidFill>
                  <a:schemeClr val="accent3"/>
                </a:solidFill>
                <a:latin typeface="+mj-lt"/>
              </a:rPr>
              <a:t>run-time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31704" y="3361740"/>
            <a:ext cx="3384376" cy="179603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062903" y="3985900"/>
            <a:ext cx="1691489" cy="523220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smtClean="0">
                <a:solidFill>
                  <a:schemeClr val="accent3"/>
                </a:solidFill>
                <a:latin typeface="+mj-lt"/>
              </a:rPr>
              <a:t>unit-tests</a:t>
            </a:r>
          </a:p>
        </p:txBody>
      </p:sp>
    </p:spTree>
    <p:extLst>
      <p:ext uri="{BB962C8B-B14F-4D97-AF65-F5344CB8AC3E}">
        <p14:creationId xmlns:p14="http://schemas.microsoft.com/office/powerpoint/2010/main" val="271830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124744"/>
            <a:ext cx="823257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[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TestFixture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]</a:t>
            </a:r>
          </a:p>
          <a:p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class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InventoryItemFixture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[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Test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]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void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When_checking_out_more_than_there_is_in_stock()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{</a:t>
            </a:r>
          </a:p>
          <a:p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var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item  </a:t>
            </a:r>
            <a:r>
              <a:rPr lang="en-US" sz="1200" smtClean="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=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new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InventoryItem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(); 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Assert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Throws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&lt;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InvalidOperationException</a:t>
            </a:r>
            <a:r>
              <a:rPr lang="en-US" sz="1200" smtClean="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&gt;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(()</a:t>
            </a:r>
            <a:r>
              <a:rPr lang="en-US" sz="1200" smtClean="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=&gt;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grain</a:t>
            </a:r>
            <a:r>
              <a:rPr lang="en-US" sz="1200" smtClean="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</a:t>
            </a:r>
            <a:r>
              <a:rPr lang="en-US" sz="1200" u="sng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Handle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(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new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CheckOut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(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15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)));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} 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}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729559" y="188640"/>
            <a:ext cx="6732933" cy="461665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solidFill>
                  <a:srgbClr val="E9E9E9"/>
                </a:solidFill>
                <a:latin typeface="+mj-lt"/>
              </a:rPr>
              <a:t>Unit testing business logic (with POCO grain)</a:t>
            </a:r>
            <a:endParaRPr lang="en-US" sz="2400" dirty="0">
              <a:solidFill>
                <a:srgbClr val="E9E9E9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1156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124744"/>
            <a:ext cx="823257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[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TestFixture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]</a:t>
            </a:r>
          </a:p>
          <a:p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class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InventoryItemFixture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[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Test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]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void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When_checking_out_more_than_there_is_in_stock()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{</a:t>
            </a:r>
          </a:p>
          <a:p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var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item  </a:t>
            </a:r>
            <a:r>
              <a:rPr lang="en-US" sz="1200" smtClean="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=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new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InventoryItem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(); 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Assert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Throws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&lt;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InvalidOperationException</a:t>
            </a:r>
            <a:r>
              <a:rPr lang="en-US" sz="1200" smtClean="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&gt;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(()</a:t>
            </a:r>
            <a:r>
              <a:rPr lang="en-US" sz="1200" smtClean="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=&gt;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grain</a:t>
            </a:r>
            <a:r>
              <a:rPr lang="en-US" sz="1200" smtClean="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</a:t>
            </a:r>
            <a:r>
              <a:rPr lang="en-US" sz="1200" u="sng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Handle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(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new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CheckOut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(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15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)));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} 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}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729559" y="188640"/>
            <a:ext cx="6732933" cy="461665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solidFill>
                  <a:srgbClr val="E9E9E9"/>
                </a:solidFill>
                <a:latin typeface="+mj-lt"/>
              </a:rPr>
              <a:t>Unit testing business logic (with POCO grain)</a:t>
            </a:r>
            <a:endParaRPr lang="en-US" sz="2400" dirty="0">
              <a:solidFill>
                <a:srgbClr val="E9E9E9"/>
              </a:solidFill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3500" y="3356992"/>
            <a:ext cx="910105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FFFF00"/>
                </a:solidFill>
                <a:highlight>
                  <a:srgbClr val="252526"/>
                </a:highlight>
                <a:latin typeface="Consolas" panose="020B0609020204030204" pitchFamily="49" charset="0"/>
              </a:rPr>
              <a:t>------ Test started: Assembly: </a:t>
            </a:r>
            <a:r>
              <a:rPr lang="en-US" sz="1200" smtClean="0">
                <a:solidFill>
                  <a:srgbClr val="FFFF00"/>
                </a:solidFill>
                <a:highlight>
                  <a:srgbClr val="252526"/>
                </a:highlight>
                <a:latin typeface="Consolas" panose="020B0609020204030204" pitchFamily="49" charset="0"/>
              </a:rPr>
              <a:t>Example.Meetup.exe </a:t>
            </a:r>
            <a:r>
              <a:rPr lang="en-US" sz="1200">
                <a:solidFill>
                  <a:srgbClr val="FFFF00"/>
                </a:solidFill>
                <a:highlight>
                  <a:srgbClr val="252526"/>
                </a:highlight>
                <a:latin typeface="Consolas" panose="020B0609020204030204" pitchFamily="49" charset="0"/>
              </a:rPr>
              <a:t>------</a:t>
            </a:r>
          </a:p>
          <a:p>
            <a:endParaRPr lang="en-US" sz="1200">
              <a:solidFill>
                <a:srgbClr val="FFFF00"/>
              </a:solidFill>
              <a:highlight>
                <a:srgbClr val="252526"/>
              </a:highlight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FFFF00"/>
                </a:solidFill>
                <a:highlight>
                  <a:srgbClr val="252526"/>
                </a:highlight>
                <a:latin typeface="Consolas" panose="020B0609020204030204" pitchFamily="49" charset="0"/>
              </a:rPr>
              <a:t>Test 'Example.InventoryItemFixture.When_checking_out_more_than_there_is_in_stock' failed: </a:t>
            </a:r>
          </a:p>
          <a:p>
            <a:r>
              <a:rPr lang="en-US" sz="1200">
                <a:solidFill>
                  <a:srgbClr val="FFFF00"/>
                </a:solidFill>
                <a:highlight>
                  <a:srgbClr val="252526"/>
                </a:highlight>
                <a:latin typeface="Consolas" panose="020B0609020204030204" pitchFamily="49" charset="0"/>
              </a:rPr>
              <a:t>  Expected: &lt;System.InvalidOperationException&gt;</a:t>
            </a:r>
          </a:p>
          <a:p>
            <a:r>
              <a:rPr lang="en-US" sz="1200">
                <a:solidFill>
                  <a:srgbClr val="FFFF00"/>
                </a:solidFill>
                <a:highlight>
                  <a:srgbClr val="252526"/>
                </a:highlight>
                <a:latin typeface="Consolas" panose="020B0609020204030204" pitchFamily="49" charset="0"/>
              </a:rPr>
              <a:t>  But was:  &lt;</a:t>
            </a:r>
            <a:r>
              <a:rPr lang="en-US" sz="1200" u="sng">
                <a:solidFill>
                  <a:srgbClr val="FFFF00"/>
                </a:solidFill>
                <a:highlight>
                  <a:srgbClr val="252526"/>
                </a:highlight>
                <a:latin typeface="Consolas" panose="020B0609020204030204" pitchFamily="49" charset="0"/>
              </a:rPr>
              <a:t>System.NullReferenceException</a:t>
            </a:r>
            <a:r>
              <a:rPr lang="en-US" sz="1200">
                <a:solidFill>
                  <a:srgbClr val="FFFF00"/>
                </a:solidFill>
                <a:highlight>
                  <a:srgbClr val="252526"/>
                </a:highlight>
                <a:latin typeface="Consolas" panose="020B0609020204030204" pitchFamily="49" charset="0"/>
              </a:rPr>
              <a:t>&gt; (Object reference not set to an instance of an object.)</a:t>
            </a:r>
          </a:p>
          <a:p>
            <a:r>
              <a:rPr lang="en-US" sz="1200">
                <a:solidFill>
                  <a:srgbClr val="FFFF00"/>
                </a:solidFill>
                <a:highlight>
                  <a:srgbClr val="252526"/>
                </a:highlight>
                <a:latin typeface="Consolas" panose="020B0609020204030204" pitchFamily="49" charset="0"/>
              </a:rPr>
              <a:t>   at </a:t>
            </a:r>
            <a:r>
              <a:rPr lang="en-US" sz="1200" smtClean="0">
                <a:solidFill>
                  <a:srgbClr val="FFFF00"/>
                </a:solidFill>
                <a:highlight>
                  <a:srgbClr val="252526"/>
                </a:highlight>
                <a:latin typeface="Consolas" panose="020B0609020204030204" pitchFamily="49" charset="0"/>
              </a:rPr>
              <a:t>Example.InventoryItemGrain.Handle(CheckOut msg) in C:\Work\Source\Example.Meetup\Fixture.cs:line 44</a:t>
            </a:r>
            <a:endParaRPr lang="en-US" sz="1200">
              <a:solidFill>
                <a:srgbClr val="FFFF00"/>
              </a:solidFill>
              <a:highlight>
                <a:srgbClr val="252526"/>
              </a:highlight>
              <a:latin typeface="Consolas" panose="020B0609020204030204" pitchFamily="49" charset="0"/>
            </a:endParaRPr>
          </a:p>
          <a:p>
            <a:r>
              <a:rPr lang="en-US" sz="1200" smtClean="0">
                <a:solidFill>
                  <a:srgbClr val="FFFF00"/>
                </a:solidFill>
                <a:highlight>
                  <a:srgbClr val="252526"/>
                </a:highlight>
                <a:latin typeface="Consolas" panose="020B0609020204030204" pitchFamily="49" charset="0"/>
              </a:rPr>
              <a:t>   at </a:t>
            </a:r>
            <a:r>
              <a:rPr lang="en-US" sz="1200">
                <a:solidFill>
                  <a:srgbClr val="FFFF00"/>
                </a:solidFill>
                <a:highlight>
                  <a:srgbClr val="252526"/>
                </a:highlight>
                <a:latin typeface="Consolas" panose="020B0609020204030204" pitchFamily="49" charset="0"/>
              </a:rPr>
              <a:t>NUnit.Framework.Assert.Throws(IResolveConstraint expression, TestDelegate code, String message</a:t>
            </a:r>
            <a:r>
              <a:rPr lang="en-US" sz="1200" smtClean="0">
                <a:solidFill>
                  <a:srgbClr val="FFFF00"/>
                </a:solidFill>
                <a:highlight>
                  <a:srgbClr val="252526"/>
                </a:highlight>
                <a:latin typeface="Consolas" panose="020B0609020204030204" pitchFamily="49" charset="0"/>
              </a:rPr>
              <a:t>,…)</a:t>
            </a:r>
            <a:endParaRPr lang="en-US" sz="1200">
              <a:solidFill>
                <a:srgbClr val="FFFF00"/>
              </a:solidFill>
              <a:highlight>
                <a:srgbClr val="252526"/>
              </a:highlight>
              <a:latin typeface="Consolas" panose="020B0609020204030204" pitchFamily="49" charset="0"/>
            </a:endParaRPr>
          </a:p>
          <a:p>
            <a:r>
              <a:rPr lang="en-US" sz="1200" smtClean="0">
                <a:solidFill>
                  <a:srgbClr val="FFFF00"/>
                </a:solidFill>
                <a:highlight>
                  <a:srgbClr val="252526"/>
                </a:highlight>
                <a:latin typeface="Consolas" panose="020B0609020204030204" pitchFamily="49" charset="0"/>
              </a:rPr>
              <a:t>Fixture.cs(110,0</a:t>
            </a:r>
            <a:r>
              <a:rPr lang="en-US" sz="1200">
                <a:solidFill>
                  <a:srgbClr val="FFFF00"/>
                </a:solidFill>
                <a:highlight>
                  <a:srgbClr val="252526"/>
                </a:highlight>
                <a:latin typeface="Consolas" panose="020B0609020204030204" pitchFamily="49" charset="0"/>
              </a:rPr>
              <a:t>): at Example.InventoryItemFixture.When_checking_out_more_than_there_is_in_stock()</a:t>
            </a:r>
          </a:p>
          <a:p>
            <a:endParaRPr lang="en-US" sz="1200">
              <a:solidFill>
                <a:srgbClr val="FFFF00"/>
              </a:solidFill>
              <a:highlight>
                <a:srgbClr val="252526"/>
              </a:highlight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FFFF00"/>
                </a:solidFill>
                <a:highlight>
                  <a:srgbClr val="252526"/>
                </a:highlight>
                <a:latin typeface="Consolas" panose="020B0609020204030204" pitchFamily="49" charset="0"/>
              </a:rPr>
              <a:t>0 passed, 1 failed, 0 skipped, took </a:t>
            </a:r>
            <a:r>
              <a:rPr lang="en-US" sz="1200" smtClean="0">
                <a:solidFill>
                  <a:srgbClr val="FFFF00"/>
                </a:solidFill>
                <a:highlight>
                  <a:srgbClr val="252526"/>
                </a:highlight>
                <a:latin typeface="Consolas" panose="020B0609020204030204" pitchFamily="49" charset="0"/>
              </a:rPr>
              <a:t>0.1 </a:t>
            </a:r>
            <a:r>
              <a:rPr lang="en-US" sz="1200">
                <a:solidFill>
                  <a:srgbClr val="FFFF00"/>
                </a:solidFill>
                <a:highlight>
                  <a:srgbClr val="252526"/>
                </a:highlight>
                <a:latin typeface="Consolas" panose="020B0609020204030204" pitchFamily="49" charset="0"/>
              </a:rPr>
              <a:t>seconds (NUnit 2.6.2).</a:t>
            </a:r>
          </a:p>
        </p:txBody>
      </p:sp>
    </p:spTree>
    <p:extLst>
      <p:ext uri="{BB962C8B-B14F-4D97-AF65-F5344CB8AC3E}">
        <p14:creationId xmlns:p14="http://schemas.microsoft.com/office/powerpoint/2010/main" val="28737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02641" y="188640"/>
            <a:ext cx="5586786" cy="461665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solidFill>
                  <a:srgbClr val="E9E9E9"/>
                </a:solidFill>
                <a:latin typeface="+mj-lt"/>
              </a:rPr>
              <a:t>Inconvinient declarative persistence</a:t>
            </a:r>
            <a:endParaRPr lang="en-US" sz="2400" dirty="0">
              <a:solidFill>
                <a:srgbClr val="E9E9E9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19636" y="1696740"/>
            <a:ext cx="65527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void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Handle(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CheckOut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msg)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if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(msg.Qty </a:t>
            </a:r>
            <a:r>
              <a:rPr lang="en-US" sz="1200" smtClean="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&lt;=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B5CEA8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0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)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throw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new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InvalidOperationException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(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    </a:t>
            </a:r>
            <a:r>
              <a:rPr lang="en-US" sz="1200">
                <a:solidFill>
                  <a:srgbClr val="D69D85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"Can't check-out negative quantity from inventory"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);</a:t>
            </a:r>
          </a:p>
          <a:p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if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(</a:t>
            </a:r>
            <a:r>
              <a:rPr lang="en-US" sz="1200" u="sng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State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Qty </a:t>
            </a:r>
            <a:r>
              <a:rPr lang="en-US" sz="1200" smtClean="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–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msg.Qty 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&lt;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B5CEA8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0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)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throw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new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InvalidOperationException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(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    </a:t>
            </a:r>
            <a:r>
              <a:rPr lang="en-US" sz="1200">
                <a:solidFill>
                  <a:srgbClr val="D69D85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"Can't check-out more quantity than there is in stock"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);</a:t>
            </a:r>
          </a:p>
          <a:p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 u="sng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State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Qty 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-=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msg.Qty;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6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02641" y="188640"/>
            <a:ext cx="5586786" cy="461665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solidFill>
                  <a:srgbClr val="E9E9E9"/>
                </a:solidFill>
                <a:latin typeface="+mj-lt"/>
              </a:rPr>
              <a:t>Inconvinient declarative persistence</a:t>
            </a:r>
            <a:endParaRPr lang="en-US" sz="2400" dirty="0">
              <a:solidFill>
                <a:srgbClr val="E9E9E9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19636" y="1170032"/>
            <a:ext cx="655272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Task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Receive(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object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args)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this</a:t>
            </a:r>
            <a:r>
              <a:rPr lang="en-US" sz="1200" smtClean="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Handle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((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dynamic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)args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);</a:t>
            </a:r>
          </a:p>
          <a:p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return </a:t>
            </a:r>
            <a:r>
              <a:rPr lang="en-US" sz="1200" u="sng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State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.WriteStateAsync();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}</a:t>
            </a:r>
          </a:p>
          <a:p>
            <a:endParaRPr lang="en-US" sz="1200" smtClean="0">
              <a:solidFill>
                <a:srgbClr val="569CD6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void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Handle(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CheckOut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msg)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if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(msg.Qty </a:t>
            </a:r>
            <a:r>
              <a:rPr lang="en-US" sz="1200" smtClean="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&lt;=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B5CEA8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0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)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throw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new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InvalidOperationException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(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    </a:t>
            </a:r>
            <a:r>
              <a:rPr lang="en-US" sz="1200">
                <a:solidFill>
                  <a:srgbClr val="D69D85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"Can't check-out negative quantity from inventory"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);</a:t>
            </a:r>
          </a:p>
          <a:p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if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(</a:t>
            </a:r>
            <a:r>
              <a:rPr lang="en-US" sz="1200" u="sng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State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Qty </a:t>
            </a:r>
            <a:r>
              <a:rPr lang="en-US" sz="1200" smtClean="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–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msg.Qty 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&lt;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B5CEA8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0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)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throw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new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InvalidOperationException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(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    </a:t>
            </a:r>
            <a:r>
              <a:rPr lang="en-US" sz="1200">
                <a:solidFill>
                  <a:srgbClr val="D69D85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"Can't check-out more quantity than there is in stock"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);</a:t>
            </a:r>
          </a:p>
          <a:p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 u="sng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State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Qty 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-=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msg.Qty;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}</a:t>
            </a:r>
          </a:p>
          <a:p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pPr lvl="0"/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void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Handle(</a:t>
            </a:r>
            <a:r>
              <a:rPr lang="en-US" sz="1200" smtClean="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Deactivate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msg)</a:t>
            </a:r>
          </a:p>
          <a:p>
            <a:pPr lvl="0"/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</a:t>
            </a:r>
          </a:p>
          <a:p>
            <a:pPr lvl="0"/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if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(!</a:t>
            </a:r>
            <a:r>
              <a:rPr lang="en-US" sz="1200" u="sng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State</a:t>
            </a:r>
            <a:r>
              <a:rPr lang="en-US" sz="1200" smtClean="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Active)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pPr lvl="0"/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throw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new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InvalidOperationException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(</a:t>
            </a:r>
            <a:r>
              <a:rPr lang="en-US" sz="1200" smtClean="0">
                <a:solidFill>
                  <a:srgbClr val="D69D85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“Item is deactivated"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);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pPr lvl="0"/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pPr lvl="0"/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 u="sng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State</a:t>
            </a:r>
            <a:r>
              <a:rPr lang="en-US" sz="1200" smtClean="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Active </a:t>
            </a:r>
            <a:r>
              <a:rPr lang="en-US" sz="1200" smtClean="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=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false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;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pPr lvl="0"/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}</a:t>
            </a:r>
            <a:endParaRPr lang="en-US">
              <a:solidFill>
                <a:prstClr val="black"/>
              </a:solidFill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56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02641" y="188640"/>
            <a:ext cx="5586786" cy="461665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solidFill>
                  <a:srgbClr val="E9E9E9"/>
                </a:solidFill>
                <a:latin typeface="+mj-lt"/>
              </a:rPr>
              <a:t>Inconvinient declarative persistence</a:t>
            </a:r>
            <a:endParaRPr lang="en-US" sz="2400" dirty="0">
              <a:solidFill>
                <a:srgbClr val="E9E9E9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19636" y="1170032"/>
            <a:ext cx="655272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Task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Receive(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object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args)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this</a:t>
            </a:r>
            <a:r>
              <a:rPr lang="en-US" sz="1200" smtClean="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Handle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((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dynamic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)args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);</a:t>
            </a:r>
          </a:p>
          <a:p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return 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State.</a:t>
            </a:r>
            <a:r>
              <a:rPr lang="en-US" sz="1200" u="sng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WriteStateAsync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();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}</a:t>
            </a:r>
          </a:p>
          <a:p>
            <a:endParaRPr lang="en-US" sz="1200" smtClean="0">
              <a:solidFill>
                <a:srgbClr val="569CD6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void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Handle(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CheckOut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msg)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if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(msg.Qty </a:t>
            </a:r>
            <a:r>
              <a:rPr lang="en-US" sz="1200" smtClean="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&lt;=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B5CEA8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0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)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throw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new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InvalidOperationException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(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    </a:t>
            </a:r>
            <a:r>
              <a:rPr lang="en-US" sz="1200">
                <a:solidFill>
                  <a:srgbClr val="D69D85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"Can't check-out negative quantity from inventory"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);</a:t>
            </a:r>
          </a:p>
          <a:p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if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(State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</a:t>
            </a:r>
            <a:r>
              <a:rPr lang="en-US" sz="1200" u="sng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Qty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–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msg.Qty 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&lt;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B5CEA8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0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)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throw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new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InvalidOperationException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(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    </a:t>
            </a:r>
            <a:r>
              <a:rPr lang="en-US" sz="1200">
                <a:solidFill>
                  <a:srgbClr val="D69D85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"Can't check-out more quantity than there is in stock"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);</a:t>
            </a:r>
          </a:p>
          <a:p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State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</a:t>
            </a:r>
            <a:r>
              <a:rPr lang="en-US" sz="1200" u="sng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Qty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-=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msg.Qty;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}</a:t>
            </a:r>
          </a:p>
          <a:p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pPr lvl="0"/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void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Handle(</a:t>
            </a:r>
            <a:r>
              <a:rPr lang="en-US" sz="1200" smtClean="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Deactivate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msg)</a:t>
            </a:r>
          </a:p>
          <a:p>
            <a:pPr lvl="0"/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</a:t>
            </a:r>
          </a:p>
          <a:p>
            <a:pPr lvl="0"/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if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(!State</a:t>
            </a:r>
            <a:r>
              <a:rPr lang="en-US" sz="1200" smtClean="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</a:t>
            </a:r>
            <a:r>
              <a:rPr lang="en-US" sz="1200" u="sng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Active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)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pPr lvl="0"/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throw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new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InvalidOperationException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(</a:t>
            </a:r>
            <a:r>
              <a:rPr lang="en-US" sz="1200" smtClean="0">
                <a:solidFill>
                  <a:srgbClr val="D69D85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“Item is deactivated"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);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pPr lvl="0"/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pPr lvl="0"/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State</a:t>
            </a:r>
            <a:r>
              <a:rPr lang="en-US" sz="1200" smtClean="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</a:t>
            </a:r>
            <a:r>
              <a:rPr lang="en-US" sz="1200" u="sng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Active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=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false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;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pPr lvl="0"/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}</a:t>
            </a:r>
            <a:endParaRPr lang="en-US">
              <a:solidFill>
                <a:prstClr val="black"/>
              </a:solidFill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6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23416" y="2780928"/>
            <a:ext cx="8145178" cy="923330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54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Separation of Concerns</a:t>
            </a:r>
            <a:endParaRPr lang="en-US" sz="5400" dirty="0">
              <a:solidFill>
                <a:schemeClr val="accent3">
                  <a:lumMod val="40000"/>
                  <a:lumOff val="6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3391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23416" y="2780928"/>
            <a:ext cx="8145178" cy="923330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54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Separation of Concerns</a:t>
            </a:r>
            <a:endParaRPr lang="en-US" sz="5400" dirty="0">
              <a:solidFill>
                <a:schemeClr val="accent3">
                  <a:lumMod val="40000"/>
                  <a:lumOff val="60000"/>
                </a:schemeClr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43872" y="2204864"/>
            <a:ext cx="1888658" cy="830997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solidFill>
                  <a:srgbClr val="FF0000"/>
                </a:solidFill>
                <a:latin typeface="+mj-lt"/>
              </a:rPr>
              <a:t>VIOLATION </a:t>
            </a:r>
          </a:p>
          <a:p>
            <a:pPr algn="ctr"/>
            <a:r>
              <a:rPr lang="en-US" sz="2400" smtClean="0">
                <a:solidFill>
                  <a:srgbClr val="FF0000"/>
                </a:solidFill>
                <a:latin typeface="+mj-lt"/>
              </a:rPr>
              <a:t>OF</a:t>
            </a:r>
          </a:p>
        </p:txBody>
      </p:sp>
    </p:spTree>
    <p:extLst>
      <p:ext uri="{BB962C8B-B14F-4D97-AF65-F5344CB8AC3E}">
        <p14:creationId xmlns:p14="http://schemas.microsoft.com/office/powerpoint/2010/main" val="391118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56860" y="188640"/>
            <a:ext cx="1478290" cy="461665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solidFill>
                  <a:srgbClr val="E9E9E9"/>
                </a:solidFill>
                <a:latin typeface="+mj-lt"/>
              </a:rPr>
              <a:t>The issue</a:t>
            </a:r>
            <a:endParaRPr lang="en-US" sz="2400" dirty="0">
              <a:solidFill>
                <a:srgbClr val="E9E9E9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56732" y="1412776"/>
            <a:ext cx="420012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Task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Create(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string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name)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 i="1">
                <a:solidFill>
                  <a:srgbClr val="57A64A"/>
                </a:solidFill>
                <a:highlight>
                  <a:srgbClr val="1E1E1E"/>
                </a:highlight>
                <a:latin typeface="Arial" panose="020B0604020202020204" pitchFamily="34" charset="0"/>
              </a:rPr>
              <a:t>// some business logic ...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return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State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WriteStateAsync();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}</a:t>
            </a:r>
          </a:p>
          <a:p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Task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CheckOut(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int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qty)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</a:t>
            </a:r>
            <a:r>
              <a:rPr lang="en-US" sz="1200" i="1" smtClean="0">
                <a:solidFill>
                  <a:srgbClr val="57A64A"/>
                </a:solidFill>
                <a:highlight>
                  <a:srgbClr val="1E1E1E"/>
                </a:highlight>
                <a:latin typeface="Arial" panose="020B0604020202020204" pitchFamily="34" charset="0"/>
              </a:rPr>
              <a:t>// </a:t>
            </a:r>
            <a:r>
              <a:rPr lang="en-US" sz="1200" i="1">
                <a:solidFill>
                  <a:srgbClr val="57A64A"/>
                </a:solidFill>
                <a:highlight>
                  <a:srgbClr val="1E1E1E"/>
                </a:highlight>
                <a:latin typeface="Arial" panose="020B0604020202020204" pitchFamily="34" charset="0"/>
              </a:rPr>
              <a:t>some business logic </a:t>
            </a:r>
            <a:r>
              <a:rPr lang="en-US" sz="1200" i="1" smtClean="0">
                <a:solidFill>
                  <a:srgbClr val="57A64A"/>
                </a:solidFill>
                <a:highlight>
                  <a:srgbClr val="1E1E1E"/>
                </a:highlight>
                <a:latin typeface="Arial" panose="020B0604020202020204" pitchFamily="34" charset="0"/>
              </a:rPr>
              <a:t>...</a:t>
            </a:r>
          </a:p>
          <a:p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return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State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WriteStateAsync();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}</a:t>
            </a:r>
          </a:p>
          <a:p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Task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Deactivate()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</a:t>
            </a:r>
            <a:r>
              <a:rPr lang="en-US" sz="1200" i="1" smtClean="0">
                <a:solidFill>
                  <a:srgbClr val="57A64A"/>
                </a:solidFill>
                <a:highlight>
                  <a:srgbClr val="1E1E1E"/>
                </a:highlight>
                <a:latin typeface="Arial" panose="020B0604020202020204" pitchFamily="34" charset="0"/>
              </a:rPr>
              <a:t>// </a:t>
            </a:r>
            <a:r>
              <a:rPr lang="en-US" sz="1200" i="1">
                <a:solidFill>
                  <a:srgbClr val="57A64A"/>
                </a:solidFill>
                <a:highlight>
                  <a:srgbClr val="1E1E1E"/>
                </a:highlight>
                <a:latin typeface="Arial" panose="020B0604020202020204" pitchFamily="34" charset="0"/>
              </a:rPr>
              <a:t>some business logic </a:t>
            </a:r>
            <a:r>
              <a:rPr lang="en-US" sz="1200" i="1" smtClean="0">
                <a:solidFill>
                  <a:srgbClr val="57A64A"/>
                </a:solidFill>
                <a:highlight>
                  <a:srgbClr val="1E1E1E"/>
                </a:highlight>
                <a:latin typeface="Arial" panose="020B0604020202020204" pitchFamily="34" charset="0"/>
              </a:rPr>
              <a:t>...</a:t>
            </a:r>
          </a:p>
          <a:p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return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State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WriteStateAsync();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6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14513" y="1268760"/>
            <a:ext cx="5532284" cy="954107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smtClean="0">
                <a:solidFill>
                  <a:srgbClr val="92D050"/>
                </a:solidFill>
                <a:latin typeface="+mj-lt"/>
              </a:rPr>
              <a:t>IGrainState</a:t>
            </a:r>
            <a:r>
              <a:rPr lang="en-US" sz="28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 concept </a:t>
            </a:r>
          </a:p>
          <a:p>
            <a:pPr algn="ctr"/>
            <a:r>
              <a:rPr lang="en-US" sz="28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has mixed levels of abstraction</a:t>
            </a:r>
            <a:endParaRPr lang="en-US" sz="2800" dirty="0">
              <a:solidFill>
                <a:schemeClr val="accent3">
                  <a:lumMod val="40000"/>
                  <a:lumOff val="60000"/>
                </a:schemeClr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53648" y="3052117"/>
            <a:ext cx="6032421" cy="1384995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smtClean="0">
                <a:solidFill>
                  <a:srgbClr val="92D050"/>
                </a:solidFill>
                <a:latin typeface="+mj-lt"/>
              </a:rPr>
              <a:t>It is both: </a:t>
            </a:r>
            <a:endParaRPr lang="en-US" sz="2800" smtClean="0">
              <a:solidFill>
                <a:schemeClr val="accent3">
                  <a:lumMod val="40000"/>
                  <a:lumOff val="60000"/>
                </a:schemeClr>
              </a:solidFill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Bag of custom state properties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And also a Unit of Work</a:t>
            </a:r>
            <a:endParaRPr lang="en-US" sz="2800" dirty="0">
              <a:solidFill>
                <a:schemeClr val="accent3">
                  <a:lumMod val="40000"/>
                  <a:lumOff val="6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4566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40354" y="188640"/>
            <a:ext cx="2911374" cy="461665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solidFill>
                  <a:srgbClr val="E9E9E9"/>
                </a:solidFill>
                <a:latin typeface="+mj-lt"/>
              </a:rPr>
              <a:t>Splitting concerns</a:t>
            </a:r>
            <a:endParaRPr lang="en-US" sz="2400" dirty="0">
              <a:solidFill>
                <a:srgbClr val="E9E9E9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19636" y="1170032"/>
            <a:ext cx="795688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class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InventoryItemGrain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: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Grain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&lt;</a:t>
            </a:r>
            <a:r>
              <a:rPr lang="en-US" sz="1200">
                <a:solidFill>
                  <a:srgbClr val="B8D7A3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IInventoryItemGrainState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&gt;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, </a:t>
            </a:r>
            <a:r>
              <a:rPr lang="en-US" sz="1200">
                <a:solidFill>
                  <a:srgbClr val="B8D7A3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IInventoryItemGrain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 </a:t>
            </a:r>
            <a:endParaRPr lang="en-US" sz="1200" smtClean="0">
              <a:solidFill>
                <a:srgbClr val="569CD6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</a:t>
            </a:r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string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name;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int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qty;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bool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active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;</a:t>
            </a:r>
          </a:p>
          <a:p>
            <a:endParaRPr lang="en-US" sz="1200" smtClean="0">
              <a:solidFill>
                <a:srgbClr val="569CD6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public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void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Handle(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CheckOut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msg)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{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</a:t>
            </a:r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if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(msg.Qty </a:t>
            </a:r>
            <a:r>
              <a:rPr lang="en-US" sz="1200" smtClean="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&lt;=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B5CEA8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0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)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throw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new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InvalidOperationException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(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   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 smtClean="0">
                <a:solidFill>
                  <a:srgbClr val="D69D85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"</a:t>
            </a:r>
            <a:r>
              <a:rPr lang="en-US" sz="1200">
                <a:solidFill>
                  <a:srgbClr val="D69D85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Can't check-out negative quantity from inventory"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);</a:t>
            </a:r>
          </a:p>
          <a:p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if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(</a:t>
            </a:r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this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.qty </a:t>
            </a:r>
            <a:r>
              <a:rPr lang="en-US" sz="1200" smtClean="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–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msg.Qty 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&lt;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B5CEA8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0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)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throw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new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InvalidOperationException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(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   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 smtClean="0">
                <a:solidFill>
                  <a:srgbClr val="D69D85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"</a:t>
            </a:r>
            <a:r>
              <a:rPr lang="en-US" sz="1200">
                <a:solidFill>
                  <a:srgbClr val="D69D85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Can't check-out more quantity than there is in stock"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);</a:t>
            </a:r>
          </a:p>
          <a:p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this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qty 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-=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msg.Qty;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}</a:t>
            </a:r>
          </a:p>
          <a:p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pPr lvl="0"/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public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void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Handle(</a:t>
            </a:r>
            <a:r>
              <a:rPr lang="en-US" sz="1200" smtClean="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Deactivate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msg)</a:t>
            </a:r>
          </a:p>
          <a:p>
            <a:pPr lvl="0"/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{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pPr lvl="0"/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</a:t>
            </a:r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if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(!</a:t>
            </a:r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this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.active)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pPr lvl="0"/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throw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new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InvalidOperationException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(</a:t>
            </a:r>
            <a:r>
              <a:rPr lang="en-US" sz="1200" smtClean="0">
                <a:solidFill>
                  <a:srgbClr val="D69D85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“Item is deactivated"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);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pPr lvl="0"/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pPr lvl="0"/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this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.active </a:t>
            </a:r>
            <a:r>
              <a:rPr lang="en-US" sz="1200" smtClean="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=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false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;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pPr lvl="0"/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}</a:t>
            </a: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75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19636" y="1170032"/>
            <a:ext cx="7956884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class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InventoryItemGrain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: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Grain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&lt;</a:t>
            </a:r>
            <a:r>
              <a:rPr lang="en-US" sz="1200">
                <a:solidFill>
                  <a:srgbClr val="B8D7A3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IInventoryItemGrainState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&gt;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, </a:t>
            </a:r>
            <a:r>
              <a:rPr lang="en-US" sz="1200">
                <a:solidFill>
                  <a:srgbClr val="B8D7A3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IInventoryItemGrain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 </a:t>
            </a:r>
            <a:endParaRPr lang="en-US" sz="1200" smtClean="0">
              <a:solidFill>
                <a:srgbClr val="569CD6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</a:t>
            </a:r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string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name;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int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qty;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bool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active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;</a:t>
            </a:r>
          </a:p>
          <a:p>
            <a:endParaRPr lang="en-US" sz="1200" smtClean="0">
              <a:solidFill>
                <a:srgbClr val="569CD6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public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Task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Receive(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object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args)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{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this</a:t>
            </a:r>
            <a:r>
              <a:rPr lang="en-US" sz="1200" smtClean="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Handle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((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dynamic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)args);</a:t>
            </a:r>
          </a:p>
          <a:p>
            <a:endParaRPr lang="en-US" sz="1200" smtClean="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State.Name   = </a:t>
            </a:r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this</a:t>
            </a:r>
            <a:r>
              <a:rPr lang="en-US" sz="1200" smtClean="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.name;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State.Qty    = </a:t>
            </a:r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this</a:t>
            </a:r>
            <a:r>
              <a:rPr lang="en-US" sz="1200" smtClean="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.qty;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State.Active 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= </a:t>
            </a:r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this</a:t>
            </a:r>
            <a:r>
              <a:rPr lang="en-US" sz="1200" smtClean="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.active;</a:t>
            </a:r>
          </a:p>
          <a:p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return 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State.WriteStateAsync();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}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…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40354" y="188640"/>
            <a:ext cx="2911374" cy="461665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solidFill>
                  <a:srgbClr val="E9E9E9"/>
                </a:solidFill>
                <a:latin typeface="+mj-lt"/>
              </a:rPr>
              <a:t>Splitting concerns</a:t>
            </a:r>
            <a:endParaRPr lang="en-US" sz="2400" dirty="0">
              <a:solidFill>
                <a:srgbClr val="E9E9E9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7611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19636" y="1170032"/>
            <a:ext cx="7956884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class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InventoryItemGrain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: </a:t>
            </a:r>
            <a:r>
              <a:rPr lang="en-US" sz="1200" smtClean="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Grain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, </a:t>
            </a:r>
            <a:r>
              <a:rPr lang="en-US" sz="1200">
                <a:solidFill>
                  <a:srgbClr val="B8D7A3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IInventoryItemGrain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 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 smtClean="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InventoryItemRepository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repo;</a:t>
            </a:r>
            <a:endParaRPr lang="en-US" sz="1200" smtClean="0">
              <a:solidFill>
                <a:srgbClr val="569CD6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</a:t>
            </a:r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string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name;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int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qty;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bool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active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;</a:t>
            </a:r>
          </a:p>
          <a:p>
            <a:endParaRPr lang="en-US" sz="1200" smtClean="0">
              <a:solidFill>
                <a:srgbClr val="569CD6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public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Task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Receive(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object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args)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{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this</a:t>
            </a:r>
            <a:r>
              <a:rPr lang="en-US" sz="1200" smtClean="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Handle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((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dynamic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)args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);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return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repo.StoreAsync(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this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);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}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…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48854" y="188640"/>
            <a:ext cx="4094391" cy="461665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solidFill>
                  <a:srgbClr val="E9E9E9"/>
                </a:solidFill>
                <a:latin typeface="+mj-lt"/>
              </a:rPr>
              <a:t>Custom storage repository</a:t>
            </a:r>
            <a:endParaRPr lang="en-US" sz="2400" dirty="0">
              <a:solidFill>
                <a:srgbClr val="E9E9E9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6669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500374" y="188640"/>
            <a:ext cx="1191353" cy="461665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solidFill>
                  <a:srgbClr val="E9E9E9"/>
                </a:solidFill>
                <a:latin typeface="+mj-lt"/>
              </a:rPr>
              <a:t>Recap</a:t>
            </a:r>
            <a:endParaRPr lang="en-US" sz="2400" dirty="0">
              <a:solidFill>
                <a:srgbClr val="E9E9E9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380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500374" y="188640"/>
            <a:ext cx="1191353" cy="461665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solidFill>
                  <a:srgbClr val="E9E9E9"/>
                </a:solidFill>
                <a:latin typeface="+mj-lt"/>
              </a:rPr>
              <a:t>Recap</a:t>
            </a:r>
            <a:endParaRPr lang="en-US" sz="2400" dirty="0">
              <a:solidFill>
                <a:srgbClr val="E9E9E9"/>
              </a:solidFill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40052" y="1772816"/>
            <a:ext cx="45365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interface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B8D7A3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IInventoryItemGrain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: </a:t>
            </a:r>
            <a:r>
              <a:rPr lang="en-US" sz="1200">
                <a:solidFill>
                  <a:srgbClr val="B8D7A3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IGrain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</a:t>
            </a:r>
          </a:p>
          <a:p>
            <a:r>
              <a:rPr lang="en-US" sz="1200" smtClean="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Task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Receive(</a:t>
            </a:r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object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msg);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6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500374" y="188640"/>
            <a:ext cx="1191353" cy="461665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solidFill>
                  <a:srgbClr val="E9E9E9"/>
                </a:solidFill>
                <a:latin typeface="+mj-lt"/>
              </a:rPr>
              <a:t>Recap</a:t>
            </a:r>
            <a:endParaRPr lang="en-US" sz="2400" dirty="0">
              <a:solidFill>
                <a:srgbClr val="E9E9E9"/>
              </a:solidFill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11424" y="3618890"/>
            <a:ext cx="283193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[</a:t>
            </a:r>
            <a:r>
              <a:rPr lang="en-US" sz="1200" smtClean="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Serializable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]</a:t>
            </a:r>
            <a:endParaRPr lang="en-US" sz="1200" smtClean="0">
              <a:solidFill>
                <a:srgbClr val="569CD6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class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CheckOut</a:t>
            </a:r>
            <a:endParaRPr lang="en-US" sz="1200" strike="sngStrike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int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Qty;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}</a:t>
            </a:r>
          </a:p>
          <a:p>
            <a:endParaRPr lang="en-US" sz="1200" smtClean="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[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Serializable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]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class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Deactivate</a:t>
            </a:r>
            <a:endParaRPr lang="en-US" sz="1200" strike="sngStrike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{}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40052" y="1772816"/>
            <a:ext cx="45365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interface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B8D7A3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IInventoryItemGrain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: </a:t>
            </a:r>
            <a:r>
              <a:rPr lang="en-US" sz="1200">
                <a:solidFill>
                  <a:srgbClr val="B8D7A3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IGrain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</a:t>
            </a:r>
          </a:p>
          <a:p>
            <a:r>
              <a:rPr lang="en-US" sz="1200" smtClean="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Task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Receive(</a:t>
            </a:r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object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msg);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1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500374" y="188640"/>
            <a:ext cx="1191353" cy="461665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solidFill>
                  <a:srgbClr val="E9E9E9"/>
                </a:solidFill>
                <a:latin typeface="+mj-lt"/>
              </a:rPr>
              <a:t>Recap</a:t>
            </a:r>
            <a:endParaRPr lang="en-US" sz="2400" dirty="0">
              <a:solidFill>
                <a:srgbClr val="E9E9E9"/>
              </a:solidFill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11424" y="3618890"/>
            <a:ext cx="283193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[</a:t>
            </a:r>
            <a:r>
              <a:rPr lang="en-US" sz="1200" smtClean="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Serializable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]</a:t>
            </a:r>
            <a:endParaRPr lang="en-US" sz="1200" smtClean="0">
              <a:solidFill>
                <a:srgbClr val="569CD6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class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CheckOut</a:t>
            </a:r>
            <a:endParaRPr lang="en-US" sz="1200" strike="sngStrike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int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Qty;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}</a:t>
            </a:r>
          </a:p>
          <a:p>
            <a:endParaRPr lang="en-US" sz="1200" smtClean="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[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Serializable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]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class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Deactivate</a:t>
            </a:r>
            <a:endParaRPr lang="en-US" sz="1200" strike="sngStrike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{}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40052" y="1772816"/>
            <a:ext cx="45365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interface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B8D7A3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IInventoryItemGrain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: </a:t>
            </a:r>
            <a:r>
              <a:rPr lang="en-US" sz="1200">
                <a:solidFill>
                  <a:srgbClr val="B8D7A3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IGrain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</a:t>
            </a:r>
          </a:p>
          <a:p>
            <a:r>
              <a:rPr lang="en-US" sz="1200" smtClean="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Task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Receive(</a:t>
            </a:r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object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msg);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}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6050" y="1772816"/>
            <a:ext cx="583259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 class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InventoryItemGrain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: </a:t>
            </a:r>
            <a:r>
              <a:rPr lang="en-US" sz="1200" smtClean="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Grain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, </a:t>
            </a:r>
            <a:r>
              <a:rPr lang="en-US" sz="1200">
                <a:solidFill>
                  <a:srgbClr val="B8D7A3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IInventoryItemGrain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 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…</a:t>
            </a:r>
          </a:p>
          <a:p>
            <a:endParaRPr lang="en-US" sz="1200" smtClean="0">
              <a:solidFill>
                <a:srgbClr val="569CD6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public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Task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Receive(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object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msg)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{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this</a:t>
            </a:r>
            <a:r>
              <a:rPr lang="en-US" sz="1200" smtClean="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Handle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((</a:t>
            </a:r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dynamic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)msg);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…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}</a:t>
            </a:r>
          </a:p>
          <a:p>
            <a:endParaRPr lang="en-US" sz="1200" smtClean="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pPr lvl="0"/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public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void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Handle(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CheckOut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msg)</a:t>
            </a:r>
          </a:p>
          <a:p>
            <a:pPr lvl="0"/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{</a:t>
            </a:r>
          </a:p>
          <a:p>
            <a:pPr lvl="0"/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…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pPr lvl="0"/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}</a:t>
            </a:r>
          </a:p>
          <a:p>
            <a:pPr lvl="0"/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pPr lvl="0"/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public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void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Handle(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Deactivate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msg)</a:t>
            </a:r>
          </a:p>
          <a:p>
            <a:pPr lvl="0"/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</a:t>
            </a:r>
          </a:p>
          <a:p>
            <a:pPr lvl="0"/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…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pPr lvl="0"/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}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}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34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175978" y="2780928"/>
            <a:ext cx="5840061" cy="923330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54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Message Passing</a:t>
            </a:r>
            <a:endParaRPr lang="en-US" sz="5400" dirty="0">
              <a:solidFill>
                <a:schemeClr val="accent3">
                  <a:lumMod val="40000"/>
                  <a:lumOff val="6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9089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8569" y="1988840"/>
            <a:ext cx="722446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+mj-lt"/>
              </a:rPr>
              <a:t>In computer science, </a:t>
            </a:r>
            <a:r>
              <a:rPr lang="en-US" sz="2000" i="1">
                <a:solidFill>
                  <a:schemeClr val="bg1"/>
                </a:solidFill>
                <a:latin typeface="+mj-lt"/>
              </a:rPr>
              <a:t>message passing</a:t>
            </a:r>
            <a:r>
              <a:rPr lang="en-US" sz="2000">
                <a:solidFill>
                  <a:schemeClr val="bg1"/>
                </a:solidFill>
                <a:latin typeface="+mj-lt"/>
              </a:rPr>
              <a:t> sends a </a:t>
            </a:r>
            <a:r>
              <a:rPr lang="en-US" sz="2000" u="sng">
                <a:solidFill>
                  <a:schemeClr val="bg1"/>
                </a:solidFill>
                <a:latin typeface="+mj-lt"/>
              </a:rPr>
              <a:t>message</a:t>
            </a:r>
            <a:r>
              <a:rPr lang="en-US" sz="2000">
                <a:solidFill>
                  <a:schemeClr val="bg1"/>
                </a:solidFill>
                <a:latin typeface="+mj-lt"/>
              </a:rPr>
              <a:t> to a process (which may be an </a:t>
            </a:r>
            <a:r>
              <a:rPr lang="en-US" sz="2000" u="sng">
                <a:solidFill>
                  <a:schemeClr val="bg1"/>
                </a:solidFill>
                <a:latin typeface="+mj-lt"/>
              </a:rPr>
              <a:t>actor</a:t>
            </a:r>
            <a:r>
              <a:rPr lang="en-US" sz="2000">
                <a:solidFill>
                  <a:schemeClr val="bg1"/>
                </a:solidFill>
                <a:latin typeface="+mj-lt"/>
              </a:rPr>
              <a:t> or object) and relies on the process and the supporting infrastructure to </a:t>
            </a:r>
            <a:r>
              <a:rPr lang="en-US" sz="2000" u="sng">
                <a:solidFill>
                  <a:schemeClr val="bg1"/>
                </a:solidFill>
                <a:latin typeface="+mj-lt"/>
              </a:rPr>
              <a:t>select</a:t>
            </a:r>
            <a:r>
              <a:rPr lang="en-US" sz="2000">
                <a:solidFill>
                  <a:schemeClr val="bg1"/>
                </a:solidFill>
                <a:latin typeface="+mj-lt"/>
              </a:rPr>
              <a:t> and </a:t>
            </a:r>
            <a:r>
              <a:rPr lang="en-US" sz="2000" u="sng">
                <a:solidFill>
                  <a:schemeClr val="bg1"/>
                </a:solidFill>
                <a:latin typeface="+mj-lt"/>
              </a:rPr>
              <a:t>invoke</a:t>
            </a:r>
            <a:r>
              <a:rPr lang="en-US" sz="2000">
                <a:solidFill>
                  <a:schemeClr val="bg1"/>
                </a:solidFill>
                <a:latin typeface="+mj-lt"/>
              </a:rPr>
              <a:t> the actual code to run. Message passing differs from conventional programming where a process, subroutine, or function is directly invoked by name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66472" y="908720"/>
            <a:ext cx="2157963" cy="400110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00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From Wikipedia:</a:t>
            </a:r>
          </a:p>
        </p:txBody>
      </p:sp>
    </p:spTree>
    <p:extLst>
      <p:ext uri="{BB962C8B-B14F-4D97-AF65-F5344CB8AC3E}">
        <p14:creationId xmlns:p14="http://schemas.microsoft.com/office/powerpoint/2010/main" val="45133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56860" y="188640"/>
            <a:ext cx="1478290" cy="461665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solidFill>
                  <a:srgbClr val="E9E9E9"/>
                </a:solidFill>
                <a:latin typeface="+mj-lt"/>
              </a:rPr>
              <a:t>The issue</a:t>
            </a:r>
            <a:endParaRPr lang="en-US" sz="2400" dirty="0">
              <a:solidFill>
                <a:srgbClr val="E9E9E9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56732" y="1412776"/>
            <a:ext cx="420012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Task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Create(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string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name)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 i="1">
                <a:solidFill>
                  <a:srgbClr val="57A64A"/>
                </a:solidFill>
                <a:highlight>
                  <a:srgbClr val="1E1E1E"/>
                </a:highlight>
                <a:latin typeface="Arial" panose="020B0604020202020204" pitchFamily="34" charset="0"/>
              </a:rPr>
              <a:t>// some business logic ...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return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u="sng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State</a:t>
            </a:r>
            <a:r>
              <a:rPr lang="en-US" sz="1200" u="sng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</a:t>
            </a:r>
            <a:r>
              <a:rPr lang="en-US" sz="1200" u="sng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WriteStateAsync()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;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}</a:t>
            </a:r>
          </a:p>
          <a:p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Task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CheckOut(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int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qty)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</a:t>
            </a:r>
            <a:r>
              <a:rPr lang="en-US" sz="1200" i="1" smtClean="0">
                <a:solidFill>
                  <a:srgbClr val="57A64A"/>
                </a:solidFill>
                <a:highlight>
                  <a:srgbClr val="1E1E1E"/>
                </a:highlight>
                <a:latin typeface="Arial" panose="020B0604020202020204" pitchFamily="34" charset="0"/>
              </a:rPr>
              <a:t>// </a:t>
            </a:r>
            <a:r>
              <a:rPr lang="en-US" sz="1200" i="1">
                <a:solidFill>
                  <a:srgbClr val="57A64A"/>
                </a:solidFill>
                <a:highlight>
                  <a:srgbClr val="1E1E1E"/>
                </a:highlight>
                <a:latin typeface="Arial" panose="020B0604020202020204" pitchFamily="34" charset="0"/>
              </a:rPr>
              <a:t>some business logic </a:t>
            </a:r>
            <a:r>
              <a:rPr lang="en-US" sz="1200" i="1" smtClean="0">
                <a:solidFill>
                  <a:srgbClr val="57A64A"/>
                </a:solidFill>
                <a:highlight>
                  <a:srgbClr val="1E1E1E"/>
                </a:highlight>
                <a:latin typeface="Arial" panose="020B0604020202020204" pitchFamily="34" charset="0"/>
              </a:rPr>
              <a:t>...</a:t>
            </a:r>
          </a:p>
          <a:p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return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u="sng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State</a:t>
            </a:r>
            <a:r>
              <a:rPr lang="en-US" sz="1200" u="sng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</a:t>
            </a:r>
            <a:r>
              <a:rPr lang="en-US" sz="1200" u="sng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WriteStateAsync()</a:t>
            </a:r>
            <a:r>
              <a:rPr lang="en-US" sz="1200" b="1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;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}</a:t>
            </a:r>
          </a:p>
          <a:p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Task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Deactivate()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</a:t>
            </a:r>
            <a:r>
              <a:rPr lang="en-US" sz="1200" i="1" smtClean="0">
                <a:solidFill>
                  <a:srgbClr val="57A64A"/>
                </a:solidFill>
                <a:highlight>
                  <a:srgbClr val="1E1E1E"/>
                </a:highlight>
                <a:latin typeface="Arial" panose="020B0604020202020204" pitchFamily="34" charset="0"/>
              </a:rPr>
              <a:t>// </a:t>
            </a:r>
            <a:r>
              <a:rPr lang="en-US" sz="1200" i="1">
                <a:solidFill>
                  <a:srgbClr val="57A64A"/>
                </a:solidFill>
                <a:highlight>
                  <a:srgbClr val="1E1E1E"/>
                </a:highlight>
                <a:latin typeface="Arial" panose="020B0604020202020204" pitchFamily="34" charset="0"/>
              </a:rPr>
              <a:t>some business logic </a:t>
            </a:r>
            <a:r>
              <a:rPr lang="en-US" sz="1200" i="1" smtClean="0">
                <a:solidFill>
                  <a:srgbClr val="57A64A"/>
                </a:solidFill>
                <a:highlight>
                  <a:srgbClr val="1E1E1E"/>
                </a:highlight>
                <a:latin typeface="Arial" panose="020B0604020202020204" pitchFamily="34" charset="0"/>
              </a:rPr>
              <a:t>...</a:t>
            </a:r>
          </a:p>
          <a:p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return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u="sng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State</a:t>
            </a:r>
            <a:r>
              <a:rPr lang="en-US" sz="1200" u="sng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</a:t>
            </a:r>
            <a:r>
              <a:rPr lang="en-US" sz="1200" u="sng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WriteStateAsync()</a:t>
            </a:r>
            <a:r>
              <a:rPr lang="en-US" sz="1200" b="1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;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09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33339" y="188640"/>
            <a:ext cx="2725426" cy="461665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solidFill>
                  <a:srgbClr val="E9E9E9"/>
                </a:solidFill>
                <a:latin typeface="+mj-lt"/>
              </a:rPr>
              <a:t>Message passing</a:t>
            </a:r>
            <a:endParaRPr lang="en-US" sz="2400" dirty="0">
              <a:solidFill>
                <a:srgbClr val="E9E9E9"/>
              </a:solidFill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11424" y="3618890"/>
            <a:ext cx="283193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[</a:t>
            </a:r>
            <a:r>
              <a:rPr lang="en-US" sz="1200" smtClean="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Serializable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]</a:t>
            </a:r>
            <a:endParaRPr lang="en-US" sz="1200" smtClean="0">
              <a:solidFill>
                <a:srgbClr val="569CD6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class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CheckOut</a:t>
            </a:r>
            <a:endParaRPr lang="en-US" sz="1200" strike="sngStrike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int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Qty;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}</a:t>
            </a:r>
          </a:p>
          <a:p>
            <a:endParaRPr lang="en-US" sz="1200" smtClean="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[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Serializable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]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class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Deactivate</a:t>
            </a:r>
            <a:endParaRPr lang="en-US" sz="1200" strike="sngStrike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{}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40052" y="1772816"/>
            <a:ext cx="45365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interface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B8D7A3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IInventoryItemGrain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: </a:t>
            </a:r>
            <a:r>
              <a:rPr lang="en-US" sz="1200">
                <a:solidFill>
                  <a:srgbClr val="B8D7A3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IGrain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</a:t>
            </a:r>
          </a:p>
          <a:p>
            <a:r>
              <a:rPr lang="en-US" sz="1200" smtClean="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Task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Receive(</a:t>
            </a:r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object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msg);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}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6050" y="1772816"/>
            <a:ext cx="583259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 class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InventoryItemGrain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: </a:t>
            </a:r>
            <a:r>
              <a:rPr lang="en-US" sz="1200" smtClean="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Grain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, </a:t>
            </a:r>
            <a:r>
              <a:rPr lang="en-US" sz="1200">
                <a:solidFill>
                  <a:srgbClr val="B8D7A3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IInventoryItemGrain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 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…</a:t>
            </a:r>
          </a:p>
          <a:p>
            <a:endParaRPr lang="en-US" sz="1200" smtClean="0">
              <a:solidFill>
                <a:srgbClr val="569CD6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public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Task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Receive(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object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msg)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{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this</a:t>
            </a:r>
            <a:r>
              <a:rPr lang="en-US" sz="1200" smtClean="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Handle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((</a:t>
            </a:r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dynamic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)msg);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…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}</a:t>
            </a:r>
          </a:p>
          <a:p>
            <a:endParaRPr lang="en-US" sz="1200" smtClean="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pPr lvl="0"/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public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void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Handle(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CheckOut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msg)</a:t>
            </a:r>
          </a:p>
          <a:p>
            <a:pPr lvl="0"/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{</a:t>
            </a:r>
          </a:p>
          <a:p>
            <a:pPr lvl="0"/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…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pPr lvl="0"/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}</a:t>
            </a:r>
          </a:p>
          <a:p>
            <a:pPr lvl="0"/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pPr lvl="0"/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public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void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Handle(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Deactivate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msg)</a:t>
            </a:r>
          </a:p>
          <a:p>
            <a:pPr lvl="0"/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</a:t>
            </a:r>
          </a:p>
          <a:p>
            <a:pPr lvl="0"/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…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pPr lvl="0"/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}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}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3361" y="4234443"/>
            <a:ext cx="1895071" cy="523220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smtClean="0">
                <a:solidFill>
                  <a:schemeClr val="accent3"/>
                </a:solidFill>
                <a:latin typeface="+mj-lt"/>
              </a:rPr>
              <a:t>messages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046712" y="3946014"/>
            <a:ext cx="710622" cy="36314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208304" y="4757663"/>
            <a:ext cx="535057" cy="32712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468979" y="2708920"/>
            <a:ext cx="2630848" cy="738664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smtClean="0">
                <a:solidFill>
                  <a:schemeClr val="accent3"/>
                </a:solidFill>
                <a:latin typeface="+mj-lt"/>
              </a:rPr>
              <a:t>select&amp;invoke</a:t>
            </a:r>
          </a:p>
          <a:p>
            <a:pPr algn="ctr"/>
            <a:r>
              <a:rPr lang="en-US" sz="1400" smtClean="0">
                <a:solidFill>
                  <a:schemeClr val="accent3"/>
                </a:solidFill>
                <a:latin typeface="+mj-lt"/>
              </a:rPr>
              <a:t>(dispatcher)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6888088" y="3140968"/>
            <a:ext cx="2376264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9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61582" y="188640"/>
            <a:ext cx="2468946" cy="461665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solidFill>
                  <a:srgbClr val="E9E9E9"/>
                </a:solidFill>
                <a:latin typeface="+mj-lt"/>
              </a:rPr>
              <a:t>Functional style</a:t>
            </a:r>
            <a:endParaRPr lang="en-US" sz="2400" dirty="0">
              <a:solidFill>
                <a:srgbClr val="E9E9E9"/>
              </a:solidFill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79701" y="1772816"/>
            <a:ext cx="583259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 class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InventoryItemGrain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: </a:t>
            </a:r>
            <a:r>
              <a:rPr lang="en-US" sz="1200" smtClean="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Grain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, </a:t>
            </a:r>
            <a:r>
              <a:rPr lang="en-US" sz="1200">
                <a:solidFill>
                  <a:srgbClr val="B8D7A3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IInventoryItemGrain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 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…</a:t>
            </a:r>
          </a:p>
          <a:p>
            <a:endParaRPr lang="en-US" sz="1200" smtClean="0">
              <a:solidFill>
                <a:srgbClr val="569CD6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public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Task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Receive(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object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msg)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{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this</a:t>
            </a:r>
            <a:r>
              <a:rPr lang="en-US" sz="1200" smtClean="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Handle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((</a:t>
            </a:r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dynamic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)msg);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…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}</a:t>
            </a:r>
          </a:p>
          <a:p>
            <a:endParaRPr lang="en-US" sz="1200" smtClean="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pPr lvl="0"/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public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void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Handle(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CheckOut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msg)</a:t>
            </a:r>
          </a:p>
          <a:p>
            <a:pPr lvl="0"/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{</a:t>
            </a:r>
          </a:p>
          <a:p>
            <a:pPr lvl="0"/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…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pPr lvl="0"/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}</a:t>
            </a:r>
          </a:p>
          <a:p>
            <a:pPr lvl="0"/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pPr lvl="0"/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public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void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Handle(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Deactivate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msg)</a:t>
            </a:r>
          </a:p>
          <a:p>
            <a:pPr lvl="0"/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</a:t>
            </a:r>
          </a:p>
          <a:p>
            <a:pPr lvl="0"/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…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pPr lvl="0"/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}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}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76120" y="2492896"/>
            <a:ext cx="3355406" cy="677108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smtClean="0">
                <a:solidFill>
                  <a:schemeClr val="accent3"/>
                </a:solidFill>
                <a:latin typeface="+mj-lt"/>
              </a:rPr>
              <a:t>a.k.a.</a:t>
            </a:r>
          </a:p>
          <a:p>
            <a:pPr algn="ctr"/>
            <a:r>
              <a:rPr lang="en-US" sz="2400" smtClean="0">
                <a:solidFill>
                  <a:schemeClr val="accent3"/>
                </a:solidFill>
                <a:latin typeface="+mj-lt"/>
              </a:rPr>
              <a:t>Higher-order function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31704" y="2492896"/>
            <a:ext cx="3384376" cy="102126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5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749176" y="2996952"/>
            <a:ext cx="4568879" cy="584775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200" smtClean="0">
                <a:solidFill>
                  <a:schemeClr val="accent3"/>
                </a:solidFill>
                <a:latin typeface="+mj-lt"/>
              </a:rPr>
              <a:t>Higher-order functions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70666" y="1628800"/>
            <a:ext cx="2125903" cy="584775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200" smtClean="0">
                <a:solidFill>
                  <a:schemeClr val="accent3"/>
                </a:solidFill>
                <a:latin typeface="+mj-lt"/>
              </a:rPr>
              <a:t>Messages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44011" y="2306758"/>
            <a:ext cx="433132" cy="584775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200" smtClean="0">
                <a:solidFill>
                  <a:srgbClr val="92D050"/>
                </a:solidFill>
                <a:latin typeface="+mj-lt"/>
              </a:rPr>
              <a:t>+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44011" y="3636313"/>
            <a:ext cx="433132" cy="584775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200" smtClean="0">
                <a:solidFill>
                  <a:srgbClr val="92D050"/>
                </a:solidFill>
                <a:latin typeface="+mj-lt"/>
              </a:rPr>
              <a:t>=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83686" y="4293096"/>
            <a:ext cx="970138" cy="584775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200">
                <a:solidFill>
                  <a:schemeClr val="accent3"/>
                </a:solidFill>
                <a:latin typeface="+mj-lt"/>
              </a:rPr>
              <a:t>l</a:t>
            </a:r>
            <a:r>
              <a:rPr lang="en-US" sz="3200" smtClean="0">
                <a:solidFill>
                  <a:schemeClr val="accent3"/>
                </a:solidFill>
                <a:latin typeface="+mj-lt"/>
              </a:rPr>
              <a:t> &lt; 3</a:t>
            </a:r>
          </a:p>
        </p:txBody>
      </p:sp>
    </p:spTree>
    <p:extLst>
      <p:ext uri="{BB962C8B-B14F-4D97-AF65-F5344CB8AC3E}">
        <p14:creationId xmlns:p14="http://schemas.microsoft.com/office/powerpoint/2010/main" val="32509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749176" y="2996952"/>
            <a:ext cx="4568879" cy="584775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200" smtClean="0">
                <a:solidFill>
                  <a:schemeClr val="accent3"/>
                </a:solidFill>
                <a:latin typeface="+mj-lt"/>
              </a:rPr>
              <a:t>Higher-order functions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70666" y="1628800"/>
            <a:ext cx="2125903" cy="584775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200" smtClean="0">
                <a:solidFill>
                  <a:schemeClr val="accent3"/>
                </a:solidFill>
                <a:latin typeface="+mj-lt"/>
              </a:rPr>
              <a:t>Messages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44011" y="2306758"/>
            <a:ext cx="433132" cy="584775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200" smtClean="0">
                <a:solidFill>
                  <a:srgbClr val="92D050"/>
                </a:solidFill>
                <a:latin typeface="+mj-lt"/>
              </a:rPr>
              <a:t>+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44011" y="3636313"/>
            <a:ext cx="433132" cy="584775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200" smtClean="0">
                <a:solidFill>
                  <a:srgbClr val="92D050"/>
                </a:solidFill>
                <a:latin typeface="+mj-lt"/>
              </a:rPr>
              <a:t>=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83686" y="4293096"/>
            <a:ext cx="970138" cy="584775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200">
                <a:solidFill>
                  <a:schemeClr val="accent3"/>
                </a:solidFill>
                <a:latin typeface="+mj-lt"/>
              </a:rPr>
              <a:t>l</a:t>
            </a:r>
            <a:r>
              <a:rPr lang="en-US" sz="3200" smtClean="0">
                <a:solidFill>
                  <a:schemeClr val="accent3"/>
                </a:solidFill>
                <a:latin typeface="+mj-lt"/>
              </a:rPr>
              <a:t> &lt; 3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5628749" y="4869160"/>
            <a:ext cx="8898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45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749176" y="2996952"/>
            <a:ext cx="4568879" cy="584775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200" smtClean="0">
                <a:solidFill>
                  <a:schemeClr val="accent3"/>
                </a:solidFill>
                <a:latin typeface="+mj-lt"/>
              </a:rPr>
              <a:t>Higher-order functions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70666" y="1628800"/>
            <a:ext cx="2125903" cy="584775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200" smtClean="0">
                <a:solidFill>
                  <a:schemeClr val="accent3"/>
                </a:solidFill>
                <a:latin typeface="+mj-lt"/>
              </a:rPr>
              <a:t>Messages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44011" y="2306758"/>
            <a:ext cx="433132" cy="584775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200" smtClean="0">
                <a:solidFill>
                  <a:srgbClr val="92D050"/>
                </a:solidFill>
                <a:latin typeface="+mj-lt"/>
              </a:rPr>
              <a:t>+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44011" y="3636313"/>
            <a:ext cx="433132" cy="584775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200" smtClean="0">
                <a:solidFill>
                  <a:srgbClr val="92D050"/>
                </a:solidFill>
                <a:latin typeface="+mj-lt"/>
              </a:rPr>
              <a:t>=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48796" y="4293096"/>
            <a:ext cx="639919" cy="584775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200" smtClean="0">
                <a:solidFill>
                  <a:schemeClr val="accent3"/>
                </a:solidFill>
                <a:latin typeface="+mj-lt"/>
              </a:rPr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334811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03579" y="3044280"/>
            <a:ext cx="2860078" cy="769441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4400" smtClean="0">
                <a:solidFill>
                  <a:schemeClr val="accent3"/>
                </a:solidFill>
                <a:latin typeface="+mj-lt"/>
              </a:rPr>
              <a:t>Messages</a:t>
            </a:r>
          </a:p>
        </p:txBody>
      </p:sp>
    </p:spTree>
    <p:extLst>
      <p:ext uri="{BB962C8B-B14F-4D97-AF65-F5344CB8AC3E}">
        <p14:creationId xmlns:p14="http://schemas.microsoft.com/office/powerpoint/2010/main" val="204630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734069" y="2890391"/>
            <a:ext cx="8723863" cy="1077218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200" smtClean="0">
                <a:solidFill>
                  <a:srgbClr val="FFC000"/>
                </a:solidFill>
                <a:latin typeface="+mj-lt"/>
              </a:rPr>
              <a:t>1. The set of messages that a server (grain) </a:t>
            </a:r>
          </a:p>
          <a:p>
            <a:pPr algn="ctr"/>
            <a:r>
              <a:rPr lang="en-US" sz="3200" smtClean="0">
                <a:solidFill>
                  <a:srgbClr val="FFC000"/>
                </a:solidFill>
                <a:latin typeface="+mj-lt"/>
              </a:rPr>
              <a:t>can process defines its public interface</a:t>
            </a:r>
          </a:p>
        </p:txBody>
      </p:sp>
    </p:spTree>
    <p:extLst>
      <p:ext uri="{BB962C8B-B14F-4D97-AF65-F5344CB8AC3E}">
        <p14:creationId xmlns:p14="http://schemas.microsoft.com/office/powerpoint/2010/main" val="398947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223792" y="3150517"/>
            <a:ext cx="283193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[</a:t>
            </a:r>
            <a:r>
              <a:rPr lang="en-US" sz="1200" smtClean="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Serializable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]</a:t>
            </a:r>
            <a:endParaRPr lang="en-US" sz="1200" smtClean="0">
              <a:solidFill>
                <a:srgbClr val="569CD6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class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CheckOut</a:t>
            </a:r>
            <a:endParaRPr lang="en-US" sz="1200" strike="sngStrike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int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Qty;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}</a:t>
            </a:r>
          </a:p>
          <a:p>
            <a:endParaRPr lang="en-US" sz="1200" smtClean="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[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Serializable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]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class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Deactivate</a:t>
            </a:r>
            <a:endParaRPr lang="en-US" sz="1200" strike="sngStrike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{}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241770" y="1484784"/>
            <a:ext cx="370846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interface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B8D7A3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IGrain</a:t>
            </a:r>
            <a:endParaRPr lang="en-US" sz="1200" smtClean="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</a:t>
            </a:r>
          </a:p>
          <a:p>
            <a:r>
              <a:rPr lang="en-US" sz="1200" smtClean="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Task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&lt;</a:t>
            </a:r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object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&gt; Receive(</a:t>
            </a:r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object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msg);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}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20521" y="188640"/>
            <a:ext cx="2751074" cy="461665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solidFill>
                  <a:srgbClr val="E9E9E9"/>
                </a:solidFill>
                <a:latin typeface="+mj-lt"/>
              </a:rPr>
              <a:t>Uniform interface</a:t>
            </a:r>
            <a:endParaRPr lang="en-US" sz="2400" dirty="0">
              <a:solidFill>
                <a:srgbClr val="E9E9E9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10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47628" y="2890391"/>
            <a:ext cx="4496744" cy="584775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200">
                <a:solidFill>
                  <a:srgbClr val="FFC000"/>
                </a:solidFill>
                <a:latin typeface="+mj-lt"/>
              </a:rPr>
              <a:t>2</a:t>
            </a:r>
            <a:r>
              <a:rPr lang="en-US" sz="3200" smtClean="0">
                <a:solidFill>
                  <a:srgbClr val="FFC000"/>
                </a:solidFill>
                <a:latin typeface="+mj-lt"/>
              </a:rPr>
              <a:t>. Message is schema</a:t>
            </a:r>
          </a:p>
        </p:txBody>
      </p:sp>
    </p:spTree>
    <p:extLst>
      <p:ext uri="{BB962C8B-B14F-4D97-AF65-F5344CB8AC3E}">
        <p14:creationId xmlns:p14="http://schemas.microsoft.com/office/powerpoint/2010/main" val="169378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31504" y="2183953"/>
            <a:ext cx="232792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namespace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smtClean="0">
                <a:solidFill>
                  <a:schemeClr val="bg1"/>
                </a:solidFill>
              </a:rPr>
              <a:t>Example</a:t>
            </a: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rgbClr val="0070C0"/>
                </a:solidFill>
              </a:rPr>
              <a:t>struct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smtClean="0">
                <a:solidFill>
                  <a:schemeClr val="bg1"/>
                </a:solidFill>
              </a:rPr>
              <a:t>CheckOut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{</a:t>
            </a:r>
          </a:p>
          <a:p>
            <a:r>
              <a:rPr lang="en-US">
                <a:solidFill>
                  <a:schemeClr val="bg1"/>
                </a:solidFill>
              </a:rPr>
              <a:t>    </a:t>
            </a:r>
            <a:r>
              <a:rPr lang="en-US">
                <a:solidFill>
                  <a:srgbClr val="0070C0"/>
                </a:solidFill>
              </a:rPr>
              <a:t>0: </a:t>
            </a:r>
            <a:r>
              <a:rPr lang="en-US" smtClean="0">
                <a:solidFill>
                  <a:schemeClr val="bg1"/>
                </a:solidFill>
              </a:rPr>
              <a:t>int Qty;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    </a:t>
            </a:r>
            <a:r>
              <a:rPr lang="en-US">
                <a:solidFill>
                  <a:srgbClr val="0070C0"/>
                </a:solidFill>
              </a:rPr>
              <a:t>1: </a:t>
            </a:r>
            <a:r>
              <a:rPr lang="en-US" smtClean="0">
                <a:solidFill>
                  <a:schemeClr val="bg1"/>
                </a:solidFill>
              </a:rPr>
              <a:t>…;</a:t>
            </a:r>
            <a:endParaRPr lang="en-US">
              <a:solidFill>
                <a:schemeClr val="bg1"/>
              </a:solidFill>
            </a:endParaRPr>
          </a:p>
          <a:p>
            <a:r>
              <a:rPr lang="en-US" smtClean="0">
                <a:solidFill>
                  <a:schemeClr val="bg1"/>
                </a:solidFill>
              </a:rPr>
              <a:t>}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rgbClr val="0070C0"/>
                </a:solidFill>
              </a:rPr>
              <a:t>struct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smtClean="0">
                <a:solidFill>
                  <a:schemeClr val="bg1"/>
                </a:solidFill>
              </a:rPr>
              <a:t>Deactivate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{</a:t>
            </a:r>
          </a:p>
          <a:p>
            <a:r>
              <a:rPr lang="en-US">
                <a:solidFill>
                  <a:schemeClr val="bg1"/>
                </a:solidFill>
              </a:rPr>
              <a:t>    </a:t>
            </a:r>
            <a:r>
              <a:rPr lang="en-US">
                <a:solidFill>
                  <a:srgbClr val="0070C0"/>
                </a:solidFill>
              </a:rPr>
              <a:t>0: </a:t>
            </a:r>
            <a:r>
              <a:rPr lang="en-US">
                <a:solidFill>
                  <a:schemeClr val="bg1"/>
                </a:solidFill>
              </a:rPr>
              <a:t>int Qty;</a:t>
            </a:r>
          </a:p>
          <a:p>
            <a:r>
              <a:rPr lang="en-US">
                <a:solidFill>
                  <a:schemeClr val="bg1"/>
                </a:solidFill>
              </a:rPr>
              <a:t>    </a:t>
            </a:r>
            <a:r>
              <a:rPr lang="en-US">
                <a:solidFill>
                  <a:srgbClr val="0070C0"/>
                </a:solidFill>
              </a:rPr>
              <a:t>1: </a:t>
            </a:r>
            <a:r>
              <a:rPr lang="en-US">
                <a:solidFill>
                  <a:schemeClr val="bg1"/>
                </a:solidFill>
              </a:rPr>
              <a:t>…;</a:t>
            </a:r>
          </a:p>
          <a:p>
            <a:r>
              <a:rPr lang="en-US" smtClean="0">
                <a:solidFill>
                  <a:schemeClr val="bg1"/>
                </a:solidFill>
              </a:rPr>
              <a:t>}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64152" y="2276872"/>
            <a:ext cx="283193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[</a:t>
            </a:r>
            <a:r>
              <a:rPr lang="en-US" sz="1200" smtClean="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Serializable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]</a:t>
            </a:r>
            <a:endParaRPr lang="en-US" sz="1200" smtClean="0">
              <a:solidFill>
                <a:srgbClr val="569CD6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class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CheckOut</a:t>
            </a:r>
            <a:endParaRPr lang="en-US" sz="1200" strike="sngStrike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int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Qty;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}</a:t>
            </a:r>
          </a:p>
          <a:p>
            <a:endParaRPr lang="en-US" sz="1200" smtClean="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[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Serializable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]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class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Deactivate</a:t>
            </a:r>
            <a:endParaRPr lang="en-US" sz="1200" strike="sngStrike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{}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99042" y="188640"/>
            <a:ext cx="5194051" cy="461665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solidFill>
                  <a:srgbClr val="E9E9E9"/>
                </a:solidFill>
                <a:latin typeface="+mj-lt"/>
              </a:rPr>
              <a:t>It all boils down just to serialization</a:t>
            </a:r>
            <a:endParaRPr lang="en-US" sz="2400" dirty="0">
              <a:solidFill>
                <a:srgbClr val="E9E9E9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06305" y="1412776"/>
            <a:ext cx="2778325" cy="523220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smtClean="0">
                <a:solidFill>
                  <a:schemeClr val="accent3"/>
                </a:solidFill>
                <a:latin typeface="+mj-lt"/>
              </a:rPr>
              <a:t>Microsoft Bond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02697" y="1412776"/>
            <a:ext cx="2581156" cy="523220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smtClean="0">
                <a:solidFill>
                  <a:schemeClr val="accent3"/>
                </a:solidFill>
                <a:latin typeface="+mj-lt"/>
              </a:rPr>
              <a:t>Microsoft .NET</a:t>
            </a:r>
          </a:p>
        </p:txBody>
      </p:sp>
    </p:spTree>
    <p:extLst>
      <p:ext uri="{BB962C8B-B14F-4D97-AF65-F5344CB8AC3E}">
        <p14:creationId xmlns:p14="http://schemas.microsoft.com/office/powerpoint/2010/main" val="357450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56860" y="188640"/>
            <a:ext cx="1478290" cy="461665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solidFill>
                  <a:srgbClr val="E9E9E9"/>
                </a:solidFill>
                <a:latin typeface="+mj-lt"/>
              </a:rPr>
              <a:t>The issue</a:t>
            </a:r>
            <a:endParaRPr lang="en-US" sz="2400" dirty="0">
              <a:solidFill>
                <a:srgbClr val="E9E9E9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56732" y="1412776"/>
            <a:ext cx="420012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Task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Create(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string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name)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 i="1">
                <a:solidFill>
                  <a:srgbClr val="57A64A"/>
                </a:solidFill>
                <a:highlight>
                  <a:srgbClr val="1E1E1E"/>
                </a:highlight>
                <a:latin typeface="Arial" panose="020B0604020202020204" pitchFamily="34" charset="0"/>
              </a:rPr>
              <a:t>// some business logic ...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return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u="sng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State</a:t>
            </a:r>
            <a:r>
              <a:rPr lang="en-US" sz="1200" u="sng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</a:t>
            </a:r>
            <a:r>
              <a:rPr lang="en-US" sz="1200" u="sng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WriteStateAsync()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;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}</a:t>
            </a:r>
          </a:p>
          <a:p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Task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CheckOut(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int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qty)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</a:t>
            </a:r>
            <a:r>
              <a:rPr lang="en-US" sz="1200" i="1" smtClean="0">
                <a:solidFill>
                  <a:srgbClr val="57A64A"/>
                </a:solidFill>
                <a:highlight>
                  <a:srgbClr val="1E1E1E"/>
                </a:highlight>
                <a:latin typeface="Arial" panose="020B0604020202020204" pitchFamily="34" charset="0"/>
              </a:rPr>
              <a:t>// </a:t>
            </a:r>
            <a:r>
              <a:rPr lang="en-US" sz="1200" i="1">
                <a:solidFill>
                  <a:srgbClr val="57A64A"/>
                </a:solidFill>
                <a:highlight>
                  <a:srgbClr val="1E1E1E"/>
                </a:highlight>
                <a:latin typeface="Arial" panose="020B0604020202020204" pitchFamily="34" charset="0"/>
              </a:rPr>
              <a:t>some business logic </a:t>
            </a:r>
            <a:r>
              <a:rPr lang="en-US" sz="1200" i="1" smtClean="0">
                <a:solidFill>
                  <a:srgbClr val="57A64A"/>
                </a:solidFill>
                <a:highlight>
                  <a:srgbClr val="1E1E1E"/>
                </a:highlight>
                <a:latin typeface="Arial" panose="020B0604020202020204" pitchFamily="34" charset="0"/>
              </a:rPr>
              <a:t>...</a:t>
            </a:r>
          </a:p>
          <a:p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return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u="sng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State</a:t>
            </a:r>
            <a:r>
              <a:rPr lang="en-US" sz="1200" u="sng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</a:t>
            </a:r>
            <a:r>
              <a:rPr lang="en-US" sz="1200" u="sng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WriteStateAsync()</a:t>
            </a:r>
            <a:r>
              <a:rPr lang="en-US" sz="1200" b="1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;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}</a:t>
            </a:r>
          </a:p>
          <a:p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Task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Deactivate()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</a:t>
            </a:r>
            <a:r>
              <a:rPr lang="en-US" sz="1200" i="1" smtClean="0">
                <a:solidFill>
                  <a:srgbClr val="57A64A"/>
                </a:solidFill>
                <a:highlight>
                  <a:srgbClr val="1E1E1E"/>
                </a:highlight>
                <a:latin typeface="Arial" panose="020B0604020202020204" pitchFamily="34" charset="0"/>
              </a:rPr>
              <a:t>// </a:t>
            </a:r>
            <a:r>
              <a:rPr lang="en-US" sz="1200" i="1">
                <a:solidFill>
                  <a:srgbClr val="57A64A"/>
                </a:solidFill>
                <a:highlight>
                  <a:srgbClr val="1E1E1E"/>
                </a:highlight>
                <a:latin typeface="Arial" panose="020B0604020202020204" pitchFamily="34" charset="0"/>
              </a:rPr>
              <a:t>some business logic </a:t>
            </a:r>
            <a:r>
              <a:rPr lang="en-US" sz="1200" i="1" smtClean="0">
                <a:solidFill>
                  <a:srgbClr val="57A64A"/>
                </a:solidFill>
                <a:highlight>
                  <a:srgbClr val="1E1E1E"/>
                </a:highlight>
                <a:latin typeface="Arial" panose="020B0604020202020204" pitchFamily="34" charset="0"/>
              </a:rPr>
              <a:t>...</a:t>
            </a:r>
          </a:p>
          <a:p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return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u="sng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State</a:t>
            </a:r>
            <a:r>
              <a:rPr lang="en-US" sz="1200" u="sng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</a:t>
            </a:r>
            <a:r>
              <a:rPr lang="en-US" sz="1200" u="sng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WriteStateAsync()</a:t>
            </a:r>
            <a:r>
              <a:rPr lang="en-US" sz="1200" b="1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;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}</a:t>
            </a: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835150" y="2844225"/>
            <a:ext cx="2951450" cy="584775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200" smtClean="0">
                <a:solidFill>
                  <a:srgbClr val="FFC000"/>
                </a:solidFill>
                <a:latin typeface="+mj-lt"/>
              </a:rPr>
              <a:t>Duplication !!!</a:t>
            </a:r>
          </a:p>
        </p:txBody>
      </p:sp>
      <p:cxnSp>
        <p:nvCxnSpPr>
          <p:cNvPr id="6" name="Straight Arrow Connector 5"/>
          <p:cNvCxnSpPr>
            <a:endCxn id="2" idx="1"/>
          </p:cNvCxnSpPr>
          <p:nvPr/>
        </p:nvCxnSpPr>
        <p:spPr>
          <a:xfrm>
            <a:off x="4540330" y="2341674"/>
            <a:ext cx="2294820" cy="79493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4540330" y="3146907"/>
            <a:ext cx="2284134" cy="42610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540330" y="3140968"/>
            <a:ext cx="2294820" cy="165618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06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486151" y="188640"/>
            <a:ext cx="5219699" cy="461665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solidFill>
                  <a:srgbClr val="E9E9E9"/>
                </a:solidFill>
                <a:latin typeface="+mj-lt"/>
              </a:rPr>
              <a:t>Custom protocol is breathe (HTTP)</a:t>
            </a:r>
            <a:endParaRPr lang="en-US" sz="2400" dirty="0">
              <a:solidFill>
                <a:srgbClr val="E9E9E9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35613" y="1628800"/>
            <a:ext cx="6332183" cy="2492990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smtClean="0">
                <a:solidFill>
                  <a:schemeClr val="accent3"/>
                </a:solidFill>
                <a:latin typeface="+mj-lt"/>
              </a:rPr>
              <a:t>POST </a:t>
            </a:r>
            <a:r>
              <a:rPr lang="en-US" sz="240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http://host/api/item/123/checkout</a:t>
            </a:r>
          </a:p>
          <a:p>
            <a:r>
              <a:rPr lang="en-US" sz="2800" smtClean="0">
                <a:solidFill>
                  <a:srgbClr val="E68422"/>
                </a:solidFill>
                <a:latin typeface="Century Gothic"/>
              </a:rPr>
              <a:t>CONTENT-TYPE: </a:t>
            </a:r>
            <a:r>
              <a:rPr lang="en-US" sz="2400" smtClean="0">
                <a:solidFill>
                  <a:srgbClr val="E68422">
                    <a:lumMod val="60000"/>
                    <a:lumOff val="40000"/>
                  </a:srgbClr>
                </a:solidFill>
                <a:latin typeface="Century Gothic"/>
              </a:rPr>
              <a:t>application/json</a:t>
            </a:r>
            <a:endParaRPr lang="en-US" sz="2800" smtClean="0">
              <a:solidFill>
                <a:srgbClr val="E68422"/>
              </a:solidFill>
              <a:latin typeface="Century Gothic"/>
            </a:endParaRPr>
          </a:p>
          <a:p>
            <a:r>
              <a:rPr lang="en-US" sz="2800" smtClean="0">
                <a:solidFill>
                  <a:srgbClr val="E68422"/>
                </a:solidFill>
                <a:latin typeface="Century Gothic"/>
              </a:rPr>
              <a:t>BODY:</a:t>
            </a:r>
          </a:p>
          <a:p>
            <a:r>
              <a:rPr lang="en-US" sz="240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entury Gothic"/>
              </a:rPr>
              <a:t>{</a:t>
            </a:r>
          </a:p>
          <a:p>
            <a:r>
              <a:rPr lang="en-US" sz="2400">
                <a:solidFill>
                  <a:schemeClr val="accent3">
                    <a:lumMod val="60000"/>
                    <a:lumOff val="40000"/>
                  </a:schemeClr>
                </a:solidFill>
                <a:latin typeface="Century Gothic"/>
              </a:rPr>
              <a:t> </a:t>
            </a:r>
            <a:r>
              <a:rPr lang="en-US" sz="240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entury Gothic"/>
              </a:rPr>
              <a:t>  qty: 15</a:t>
            </a:r>
          </a:p>
          <a:p>
            <a:r>
              <a:rPr lang="en-US" sz="240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entury Gothic"/>
              </a:rPr>
              <a:t>}</a:t>
            </a:r>
            <a:endParaRPr lang="en-US" sz="2400" smtClean="0">
              <a:solidFill>
                <a:schemeClr val="accent3">
                  <a:lumMod val="60000"/>
                  <a:lumOff val="4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8050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335613" y="1628800"/>
            <a:ext cx="6332183" cy="2492990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smtClean="0">
                <a:solidFill>
                  <a:schemeClr val="accent3"/>
                </a:solidFill>
                <a:latin typeface="+mj-lt"/>
              </a:rPr>
              <a:t>POST </a:t>
            </a:r>
            <a:r>
              <a:rPr lang="en-US" sz="240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http://host/api/item/123/checkout</a:t>
            </a:r>
          </a:p>
          <a:p>
            <a:r>
              <a:rPr lang="en-US" sz="2800" smtClean="0">
                <a:solidFill>
                  <a:srgbClr val="E68422"/>
                </a:solidFill>
                <a:latin typeface="Century Gothic"/>
              </a:rPr>
              <a:t>CONTENT-TYPE: </a:t>
            </a:r>
            <a:r>
              <a:rPr lang="en-US" sz="2400" smtClean="0">
                <a:solidFill>
                  <a:srgbClr val="E68422">
                    <a:lumMod val="60000"/>
                    <a:lumOff val="40000"/>
                  </a:srgbClr>
                </a:solidFill>
                <a:latin typeface="Century Gothic"/>
              </a:rPr>
              <a:t>application/json</a:t>
            </a:r>
            <a:endParaRPr lang="en-US" sz="2800" smtClean="0">
              <a:solidFill>
                <a:srgbClr val="E68422"/>
              </a:solidFill>
              <a:latin typeface="Century Gothic"/>
            </a:endParaRPr>
          </a:p>
          <a:p>
            <a:r>
              <a:rPr lang="en-US" sz="2800" smtClean="0">
                <a:solidFill>
                  <a:srgbClr val="E68422"/>
                </a:solidFill>
                <a:latin typeface="Century Gothic"/>
              </a:rPr>
              <a:t>BODY:</a:t>
            </a:r>
          </a:p>
          <a:p>
            <a:r>
              <a:rPr lang="en-US" sz="240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entury Gothic"/>
              </a:rPr>
              <a:t>{</a:t>
            </a:r>
          </a:p>
          <a:p>
            <a:r>
              <a:rPr lang="en-US" sz="2400">
                <a:solidFill>
                  <a:schemeClr val="accent3">
                    <a:lumMod val="60000"/>
                    <a:lumOff val="40000"/>
                  </a:schemeClr>
                </a:solidFill>
                <a:latin typeface="Century Gothic"/>
              </a:rPr>
              <a:t> </a:t>
            </a:r>
            <a:r>
              <a:rPr lang="en-US" sz="240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entury Gothic"/>
              </a:rPr>
              <a:t>  qty: 15</a:t>
            </a:r>
          </a:p>
          <a:p>
            <a:r>
              <a:rPr lang="en-US" sz="240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entury Gothic"/>
              </a:rPr>
              <a:t>}</a:t>
            </a:r>
            <a:endParaRPr lang="en-US" sz="2400" smtClean="0">
              <a:solidFill>
                <a:schemeClr val="accent3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00056" y="1228690"/>
            <a:ext cx="750526" cy="400110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000" smtClean="0">
                <a:solidFill>
                  <a:schemeClr val="bg1"/>
                </a:solidFill>
                <a:latin typeface="+mj-lt"/>
              </a:rPr>
              <a:t>type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36160" y="1228690"/>
            <a:ext cx="412292" cy="400110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000" smtClean="0">
                <a:solidFill>
                  <a:schemeClr val="bg1"/>
                </a:solidFill>
                <a:latin typeface="+mj-lt"/>
              </a:rPr>
              <a:t>id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00256" y="1228690"/>
            <a:ext cx="527710" cy="400110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000" smtClean="0">
                <a:solidFill>
                  <a:schemeClr val="bg1"/>
                </a:solidFill>
                <a:latin typeface="+mj-lt"/>
              </a:rPr>
              <a:t>op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600056" y="1700808"/>
            <a:ext cx="84887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551379" y="1700808"/>
            <a:ext cx="48883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127443" y="1700808"/>
            <a:ext cx="135293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486151" y="188640"/>
            <a:ext cx="5219699" cy="461665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solidFill>
                  <a:srgbClr val="E9E9E9"/>
                </a:solidFill>
                <a:latin typeface="+mj-lt"/>
              </a:rPr>
              <a:t>Custom protocol is breathe (HTTP)</a:t>
            </a:r>
            <a:endParaRPr lang="en-US" sz="2400" dirty="0">
              <a:solidFill>
                <a:srgbClr val="E9E9E9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7037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26042" y="3044280"/>
            <a:ext cx="6215163" cy="769441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4400" smtClean="0">
                <a:solidFill>
                  <a:schemeClr val="accent3"/>
                </a:solidFill>
                <a:latin typeface="+mj-lt"/>
              </a:rPr>
              <a:t>Higher-order functions</a:t>
            </a:r>
          </a:p>
        </p:txBody>
      </p:sp>
    </p:spTree>
    <p:extLst>
      <p:ext uri="{BB962C8B-B14F-4D97-AF65-F5344CB8AC3E}">
        <p14:creationId xmlns:p14="http://schemas.microsoft.com/office/powerpoint/2010/main" val="334163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89211" y="188640"/>
            <a:ext cx="2013693" cy="461665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solidFill>
                  <a:srgbClr val="E9E9E9"/>
                </a:solidFill>
                <a:latin typeface="+mj-lt"/>
              </a:rPr>
              <a:t>AOP for free</a:t>
            </a:r>
            <a:endParaRPr lang="en-US" sz="2400" dirty="0">
              <a:solidFill>
                <a:srgbClr val="E9E9E9"/>
              </a:solidFill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79701" y="1772816"/>
            <a:ext cx="5832598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 class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InventoryItemGrain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: </a:t>
            </a:r>
            <a:r>
              <a:rPr lang="en-US" sz="1200" smtClean="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Grain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, </a:t>
            </a:r>
            <a:r>
              <a:rPr lang="en-US" sz="1200">
                <a:solidFill>
                  <a:srgbClr val="B8D7A3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IInventoryItemGrain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 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endParaRPr lang="en-US" sz="1200" smtClean="0">
              <a:solidFill>
                <a:srgbClr val="569CD6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public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Task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Receive(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object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msg)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{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	</a:t>
            </a:r>
          </a:p>
          <a:p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</a:p>
          <a:p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this</a:t>
            </a:r>
            <a:r>
              <a:rPr lang="en-US" sz="1200" smtClean="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Handle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((</a:t>
            </a:r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dynamic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)msg);</a:t>
            </a:r>
          </a:p>
          <a:p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}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}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75460" y="2708920"/>
            <a:ext cx="1059906" cy="461665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>
                <a:solidFill>
                  <a:schemeClr val="accent3"/>
                </a:solidFill>
                <a:latin typeface="+mj-lt"/>
              </a:rPr>
              <a:t>&lt;</a:t>
            </a:r>
            <a:r>
              <a:rPr lang="en-US" sz="2400" smtClean="0">
                <a:solidFill>
                  <a:schemeClr val="accent3"/>
                </a:solidFill>
                <a:latin typeface="+mj-lt"/>
              </a:rPr>
              <a:t>pre&gt;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86682" y="3501008"/>
            <a:ext cx="1192954" cy="461665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solidFill>
                  <a:schemeClr val="accent3"/>
                </a:solidFill>
                <a:latin typeface="+mj-lt"/>
              </a:rPr>
              <a:t>&lt;post&gt;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27648" y="5003596"/>
            <a:ext cx="7119257" cy="769441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4400" smtClean="0">
                <a:solidFill>
                  <a:schemeClr val="accent2"/>
                </a:solidFill>
                <a:latin typeface="+mj-lt"/>
              </a:rPr>
              <a:t>The most important hook!</a:t>
            </a:r>
          </a:p>
        </p:txBody>
      </p:sp>
    </p:spTree>
    <p:extLst>
      <p:ext uri="{BB962C8B-B14F-4D97-AF65-F5344CB8AC3E}">
        <p14:creationId xmlns:p14="http://schemas.microsoft.com/office/powerpoint/2010/main" val="155872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930228" y="2636912"/>
            <a:ext cx="806631" cy="677108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smtClean="0">
                <a:solidFill>
                  <a:schemeClr val="accent3"/>
                </a:solidFill>
                <a:latin typeface="+mj-lt"/>
              </a:rPr>
              <a:t>the</a:t>
            </a:r>
          </a:p>
          <a:p>
            <a:pPr algn="ctr"/>
            <a:r>
              <a:rPr lang="en-US" sz="2400" smtClean="0">
                <a:solidFill>
                  <a:schemeClr val="accent3"/>
                </a:solidFill>
                <a:latin typeface="+mj-lt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002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56860" y="188640"/>
            <a:ext cx="1478290" cy="461665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solidFill>
                  <a:srgbClr val="E9E9E9"/>
                </a:solidFill>
                <a:latin typeface="+mj-lt"/>
              </a:rPr>
              <a:t>The issue</a:t>
            </a:r>
            <a:endParaRPr lang="en-US" sz="2400" dirty="0">
              <a:solidFill>
                <a:srgbClr val="E9E9E9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56732" y="1412776"/>
            <a:ext cx="420012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Task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Create(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string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name)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 i="1">
                <a:solidFill>
                  <a:srgbClr val="57A64A"/>
                </a:solidFill>
                <a:highlight>
                  <a:srgbClr val="1E1E1E"/>
                </a:highlight>
                <a:latin typeface="Arial" panose="020B0604020202020204" pitchFamily="34" charset="0"/>
              </a:rPr>
              <a:t>// some business logic ...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return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u="sng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State</a:t>
            </a:r>
            <a:r>
              <a:rPr lang="en-US" sz="1200" u="sng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</a:t>
            </a:r>
            <a:r>
              <a:rPr lang="en-US" sz="1200" u="sng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WriteStateAsync()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;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}</a:t>
            </a:r>
          </a:p>
          <a:p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Task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CheckOut(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int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qty)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</a:t>
            </a:r>
            <a:r>
              <a:rPr lang="en-US" sz="1200" i="1" smtClean="0">
                <a:solidFill>
                  <a:srgbClr val="57A64A"/>
                </a:solidFill>
                <a:highlight>
                  <a:srgbClr val="1E1E1E"/>
                </a:highlight>
                <a:latin typeface="Arial" panose="020B0604020202020204" pitchFamily="34" charset="0"/>
              </a:rPr>
              <a:t>// </a:t>
            </a:r>
            <a:r>
              <a:rPr lang="en-US" sz="1200" i="1">
                <a:solidFill>
                  <a:srgbClr val="57A64A"/>
                </a:solidFill>
                <a:highlight>
                  <a:srgbClr val="1E1E1E"/>
                </a:highlight>
                <a:latin typeface="Arial" panose="020B0604020202020204" pitchFamily="34" charset="0"/>
              </a:rPr>
              <a:t>some business logic </a:t>
            </a:r>
            <a:r>
              <a:rPr lang="en-US" sz="1200" i="1" smtClean="0">
                <a:solidFill>
                  <a:srgbClr val="57A64A"/>
                </a:solidFill>
                <a:highlight>
                  <a:srgbClr val="1E1E1E"/>
                </a:highlight>
                <a:latin typeface="Arial" panose="020B0604020202020204" pitchFamily="34" charset="0"/>
              </a:rPr>
              <a:t>...</a:t>
            </a:r>
          </a:p>
          <a:p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return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u="sng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State</a:t>
            </a:r>
            <a:r>
              <a:rPr lang="en-US" sz="1200" u="sng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</a:t>
            </a:r>
            <a:r>
              <a:rPr lang="en-US" sz="1200" u="sng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WriteStateAsync()</a:t>
            </a:r>
            <a:r>
              <a:rPr lang="en-US" sz="1200" b="1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;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}</a:t>
            </a:r>
          </a:p>
          <a:p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Task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Deactivate()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</a:t>
            </a:r>
            <a:r>
              <a:rPr lang="en-US" sz="1200" i="1" smtClean="0">
                <a:solidFill>
                  <a:srgbClr val="57A64A"/>
                </a:solidFill>
                <a:highlight>
                  <a:srgbClr val="1E1E1E"/>
                </a:highlight>
                <a:latin typeface="Arial" panose="020B0604020202020204" pitchFamily="34" charset="0"/>
              </a:rPr>
              <a:t>// </a:t>
            </a:r>
            <a:r>
              <a:rPr lang="en-US" sz="1200" i="1">
                <a:solidFill>
                  <a:srgbClr val="57A64A"/>
                </a:solidFill>
                <a:highlight>
                  <a:srgbClr val="1E1E1E"/>
                </a:highlight>
                <a:latin typeface="Arial" panose="020B0604020202020204" pitchFamily="34" charset="0"/>
              </a:rPr>
              <a:t>some business logic </a:t>
            </a:r>
            <a:r>
              <a:rPr lang="en-US" sz="1200" i="1" smtClean="0">
                <a:solidFill>
                  <a:srgbClr val="57A64A"/>
                </a:solidFill>
                <a:highlight>
                  <a:srgbClr val="1E1E1E"/>
                </a:highlight>
                <a:latin typeface="Arial" panose="020B0604020202020204" pitchFamily="34" charset="0"/>
              </a:rPr>
              <a:t>...</a:t>
            </a:r>
          </a:p>
          <a:p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return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u="sng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State</a:t>
            </a:r>
            <a:r>
              <a:rPr lang="en-US" sz="1200" u="sng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</a:t>
            </a:r>
            <a:r>
              <a:rPr lang="en-US" sz="1200" u="sng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WriteStateAsync()</a:t>
            </a:r>
            <a:r>
              <a:rPr lang="en-US" sz="1200" b="1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;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}</a:t>
            </a: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835150" y="2844225"/>
            <a:ext cx="2951450" cy="584775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200" smtClean="0">
                <a:solidFill>
                  <a:srgbClr val="FFC000"/>
                </a:solidFill>
                <a:latin typeface="+mj-lt"/>
              </a:rPr>
              <a:t>Duplication !!!</a:t>
            </a:r>
          </a:p>
        </p:txBody>
      </p:sp>
      <p:cxnSp>
        <p:nvCxnSpPr>
          <p:cNvPr id="6" name="Straight Arrow Connector 5"/>
          <p:cNvCxnSpPr>
            <a:endCxn id="2" idx="1"/>
          </p:cNvCxnSpPr>
          <p:nvPr/>
        </p:nvCxnSpPr>
        <p:spPr>
          <a:xfrm>
            <a:off x="4540330" y="2341674"/>
            <a:ext cx="2294820" cy="79493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4540330" y="3146907"/>
            <a:ext cx="2284134" cy="42610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540330" y="3140968"/>
            <a:ext cx="2294820" cy="165618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31606" y="5669234"/>
            <a:ext cx="4528804" cy="769441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4400" smtClean="0">
                <a:solidFill>
                  <a:srgbClr val="E9E9E9"/>
                </a:solidFill>
                <a:latin typeface="+mj-lt"/>
              </a:rPr>
              <a:t>Violation of DRY</a:t>
            </a:r>
            <a:endParaRPr lang="en-US" sz="4400" dirty="0">
              <a:solidFill>
                <a:srgbClr val="E9E9E9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502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44758" y="188640"/>
            <a:ext cx="3302507" cy="461665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solidFill>
                  <a:srgbClr val="E9E9E9"/>
                </a:solidFill>
                <a:latin typeface="+mj-lt"/>
              </a:rPr>
              <a:t>Testing business logic</a:t>
            </a:r>
            <a:endParaRPr lang="en-US" sz="2400" dirty="0">
              <a:solidFill>
                <a:srgbClr val="E9E9E9"/>
              </a:solidFill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91780" y="1268760"/>
            <a:ext cx="700844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Task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CheckOut(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int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qty)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</a:t>
            </a:r>
          </a:p>
          <a:p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if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(qty 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&lt;=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B5CEA8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0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)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throw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new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InvalidOperationException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(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    </a:t>
            </a:r>
            <a:r>
              <a:rPr lang="en-US" sz="1200">
                <a:solidFill>
                  <a:srgbClr val="D69D85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"Can't check-out negative quantity from inventory"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);</a:t>
            </a:r>
          </a:p>
          <a:p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if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(State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Qty 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-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qty 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&lt;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B5CEA8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0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)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throw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new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InvalidOperationException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(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    </a:t>
            </a:r>
            <a:r>
              <a:rPr lang="en-US" sz="1200">
                <a:solidFill>
                  <a:srgbClr val="D69D85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"Can't check-out more quantity than there is in stock"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);</a:t>
            </a:r>
          </a:p>
          <a:p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State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Qty 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-=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qty;</a:t>
            </a:r>
          </a:p>
          <a:p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return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State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WriteStateAsync();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9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44758" y="188640"/>
            <a:ext cx="3302507" cy="461665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solidFill>
                  <a:srgbClr val="E9E9E9"/>
                </a:solidFill>
                <a:latin typeface="+mj-lt"/>
              </a:rPr>
              <a:t>Testing business logic</a:t>
            </a:r>
            <a:endParaRPr lang="en-US" sz="2400" dirty="0">
              <a:solidFill>
                <a:srgbClr val="E9E9E9"/>
              </a:solidFill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91780" y="1268760"/>
            <a:ext cx="700844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Task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CheckOut(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int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qty)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if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(qty 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&lt;=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B5CEA8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0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)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throw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new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InvalidOperationException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(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    </a:t>
            </a:r>
            <a:r>
              <a:rPr lang="en-US" sz="1200">
                <a:solidFill>
                  <a:srgbClr val="D69D85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"Can't check-out negative quantity from inventory"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);</a:t>
            </a:r>
          </a:p>
          <a:p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if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(State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Qty 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-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qty 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&lt;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B5CEA8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0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)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throw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new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InvalidOperationException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(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    </a:t>
            </a:r>
            <a:r>
              <a:rPr lang="en-US" sz="1200">
                <a:solidFill>
                  <a:srgbClr val="D69D85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"Can't check-out more quantity than there is in stock"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);</a:t>
            </a:r>
          </a:p>
          <a:p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State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Qty 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-=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qty;</a:t>
            </a:r>
          </a:p>
          <a:p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return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State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WriteStateAsync();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}</a:t>
            </a:r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351584" y="2278219"/>
            <a:ext cx="6984776" cy="792088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1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44758" y="188640"/>
            <a:ext cx="3302507" cy="461665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solidFill>
                  <a:srgbClr val="E9E9E9"/>
                </a:solidFill>
                <a:latin typeface="+mj-lt"/>
              </a:rPr>
              <a:t>Testing business logic</a:t>
            </a:r>
            <a:endParaRPr lang="en-US" sz="2400" dirty="0">
              <a:solidFill>
                <a:srgbClr val="E9E9E9"/>
              </a:solidFill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91780" y="1268760"/>
            <a:ext cx="700844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Task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CheckOut(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int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qty)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if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(qty 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&lt;=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B5CEA8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0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)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throw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new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InvalidOperationException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(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    </a:t>
            </a:r>
            <a:r>
              <a:rPr lang="en-US" sz="1200">
                <a:solidFill>
                  <a:srgbClr val="D69D85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"Can't check-out negative quantity from inventory"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);</a:t>
            </a:r>
          </a:p>
          <a:p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if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(State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Qty 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-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qty 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&lt;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B5CEA8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0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)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throw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new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InvalidOperationException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(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    </a:t>
            </a:r>
            <a:r>
              <a:rPr lang="en-US" sz="1200">
                <a:solidFill>
                  <a:srgbClr val="D69D85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"Can't check-out more quantity than there is in stock"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);</a:t>
            </a:r>
          </a:p>
          <a:p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State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Qty 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-=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qty;</a:t>
            </a:r>
          </a:p>
          <a:p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return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State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WriteStateAsync();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}</a:t>
            </a:r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351584" y="2278219"/>
            <a:ext cx="6984776" cy="792088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67608" y="4149080"/>
            <a:ext cx="71524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[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TestFixture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]</a:t>
            </a:r>
          </a:p>
          <a:p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class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InventoryItemFixture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[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Test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]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void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When_checking_out_more_than_there_is_in_stock()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{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var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grain 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=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new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InventoryItemGrain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(); 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Assert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Throws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&lt;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InvalidOperationException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&gt;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(()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=&gt;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grain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CheckOut(</a:t>
            </a:r>
            <a:r>
              <a:rPr lang="en-US" sz="1200">
                <a:solidFill>
                  <a:srgbClr val="B5CEA8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10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));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} 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12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44758" y="188640"/>
            <a:ext cx="3302507" cy="461665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solidFill>
                  <a:srgbClr val="E9E9E9"/>
                </a:solidFill>
                <a:latin typeface="+mj-lt"/>
              </a:rPr>
              <a:t>Testing business logic</a:t>
            </a:r>
            <a:endParaRPr lang="en-US" sz="2400" dirty="0">
              <a:solidFill>
                <a:srgbClr val="E9E9E9"/>
              </a:solidFill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25334" y="1916832"/>
            <a:ext cx="894133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FFFF00"/>
                </a:solidFill>
                <a:highlight>
                  <a:srgbClr val="252526"/>
                </a:highlight>
                <a:latin typeface="Consolas" panose="020B0609020204030204" pitchFamily="49" charset="0"/>
              </a:rPr>
              <a:t>------ Test started: Assembly: </a:t>
            </a:r>
            <a:r>
              <a:rPr lang="en-US" sz="1200" smtClean="0">
                <a:solidFill>
                  <a:srgbClr val="FFFF00"/>
                </a:solidFill>
                <a:highlight>
                  <a:srgbClr val="252526"/>
                </a:highlight>
                <a:latin typeface="Consolas" panose="020B0609020204030204" pitchFamily="49" charset="0"/>
              </a:rPr>
              <a:t>Example.Meetup.exe </a:t>
            </a:r>
            <a:r>
              <a:rPr lang="en-US" sz="1200">
                <a:solidFill>
                  <a:srgbClr val="FFFF00"/>
                </a:solidFill>
                <a:highlight>
                  <a:srgbClr val="252526"/>
                </a:highlight>
                <a:latin typeface="Consolas" panose="020B0609020204030204" pitchFamily="49" charset="0"/>
              </a:rPr>
              <a:t>------</a:t>
            </a:r>
          </a:p>
          <a:p>
            <a:endParaRPr lang="en-US" sz="1200">
              <a:solidFill>
                <a:srgbClr val="FFFF00"/>
              </a:solidFill>
              <a:highlight>
                <a:srgbClr val="252526"/>
              </a:highlight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FFFF00"/>
                </a:solidFill>
                <a:highlight>
                  <a:srgbClr val="252526"/>
                </a:highlight>
                <a:latin typeface="Consolas" panose="020B0609020204030204" pitchFamily="49" charset="0"/>
              </a:rPr>
              <a:t>Test 'Example.InventoryItemFixture.When_checking_out_more_than_there_is_in_stock' failed: </a:t>
            </a:r>
          </a:p>
          <a:p>
            <a:r>
              <a:rPr lang="en-US" sz="1200">
                <a:solidFill>
                  <a:srgbClr val="FFFF00"/>
                </a:solidFill>
                <a:highlight>
                  <a:srgbClr val="252526"/>
                </a:highlight>
                <a:latin typeface="Consolas" panose="020B0609020204030204" pitchFamily="49" charset="0"/>
              </a:rPr>
              <a:t>  Expected: &lt;System.InvalidOperationException&gt;</a:t>
            </a:r>
          </a:p>
          <a:p>
            <a:r>
              <a:rPr lang="en-US" sz="1200">
                <a:solidFill>
                  <a:srgbClr val="FFFF00"/>
                </a:solidFill>
                <a:highlight>
                  <a:srgbClr val="252526"/>
                </a:highlight>
                <a:latin typeface="Consolas" panose="020B0609020204030204" pitchFamily="49" charset="0"/>
              </a:rPr>
              <a:t>  But was:  &lt;System.NullReferenceException&gt; (Object reference not set to an instance of an object.)</a:t>
            </a:r>
          </a:p>
          <a:p>
            <a:r>
              <a:rPr lang="en-US" sz="1200">
                <a:solidFill>
                  <a:srgbClr val="FFFF00"/>
                </a:solidFill>
                <a:highlight>
                  <a:srgbClr val="252526"/>
                </a:highlight>
                <a:latin typeface="Consolas" panose="020B0609020204030204" pitchFamily="49" charset="0"/>
              </a:rPr>
              <a:t>   at Example.InventoryItemGrain.CheckOut(Int32 qty) </a:t>
            </a:r>
            <a:r>
              <a:rPr lang="en-US" sz="1200" smtClean="0">
                <a:solidFill>
                  <a:srgbClr val="FFFF00"/>
                </a:solidFill>
                <a:highlight>
                  <a:srgbClr val="252526"/>
                </a:highlight>
                <a:latin typeface="Consolas" panose="020B0609020204030204" pitchFamily="49" charset="0"/>
              </a:rPr>
              <a:t>in C:\Work\Source\Example.Meetup\Fixture.cs:line </a:t>
            </a:r>
            <a:r>
              <a:rPr lang="en-US" sz="1200">
                <a:solidFill>
                  <a:srgbClr val="FFFF00"/>
                </a:solidFill>
                <a:highlight>
                  <a:srgbClr val="252526"/>
                </a:highlight>
                <a:latin typeface="Consolas" panose="020B0609020204030204" pitchFamily="49" charset="0"/>
              </a:rPr>
              <a:t>62</a:t>
            </a:r>
          </a:p>
          <a:p>
            <a:r>
              <a:rPr lang="en-US" sz="1200" smtClean="0">
                <a:solidFill>
                  <a:srgbClr val="FFFF00"/>
                </a:solidFill>
                <a:highlight>
                  <a:srgbClr val="252526"/>
                </a:highlight>
                <a:latin typeface="Consolas" panose="020B0609020204030204" pitchFamily="49" charset="0"/>
              </a:rPr>
              <a:t>   at </a:t>
            </a:r>
            <a:r>
              <a:rPr lang="en-US" sz="1200">
                <a:solidFill>
                  <a:srgbClr val="FFFF00"/>
                </a:solidFill>
                <a:highlight>
                  <a:srgbClr val="252526"/>
                </a:highlight>
                <a:latin typeface="Consolas" panose="020B0609020204030204" pitchFamily="49" charset="0"/>
              </a:rPr>
              <a:t>NUnit.Framework.Assert.Throws(IResolveConstraint expression, TestDelegate code, String message</a:t>
            </a:r>
            <a:r>
              <a:rPr lang="en-US" sz="1200" smtClean="0">
                <a:solidFill>
                  <a:srgbClr val="FFFF00"/>
                </a:solidFill>
                <a:highlight>
                  <a:srgbClr val="252526"/>
                </a:highlight>
                <a:latin typeface="Consolas" panose="020B0609020204030204" pitchFamily="49" charset="0"/>
              </a:rPr>
              <a:t>,…)</a:t>
            </a:r>
            <a:endParaRPr lang="en-US" sz="1200">
              <a:solidFill>
                <a:srgbClr val="FFFF00"/>
              </a:solidFill>
              <a:highlight>
                <a:srgbClr val="252526"/>
              </a:highlight>
              <a:latin typeface="Consolas" panose="020B0609020204030204" pitchFamily="49" charset="0"/>
            </a:endParaRPr>
          </a:p>
          <a:p>
            <a:r>
              <a:rPr lang="en-US" sz="1200" smtClean="0">
                <a:solidFill>
                  <a:srgbClr val="FFFF00"/>
                </a:solidFill>
                <a:highlight>
                  <a:srgbClr val="252526"/>
                </a:highlight>
                <a:latin typeface="Consolas" panose="020B0609020204030204" pitchFamily="49" charset="0"/>
              </a:rPr>
              <a:t>Fixture.cs(110,0</a:t>
            </a:r>
            <a:r>
              <a:rPr lang="en-US" sz="1200">
                <a:solidFill>
                  <a:srgbClr val="FFFF00"/>
                </a:solidFill>
                <a:highlight>
                  <a:srgbClr val="252526"/>
                </a:highlight>
                <a:latin typeface="Consolas" panose="020B0609020204030204" pitchFamily="49" charset="0"/>
              </a:rPr>
              <a:t>): at Example.InventoryItemFixture.When_checking_out_more_than_there_is_in_stock()</a:t>
            </a:r>
          </a:p>
          <a:p>
            <a:endParaRPr lang="en-US" sz="1200">
              <a:solidFill>
                <a:srgbClr val="FFFF00"/>
              </a:solidFill>
              <a:highlight>
                <a:srgbClr val="252526"/>
              </a:highlight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FFFF00"/>
                </a:solidFill>
                <a:highlight>
                  <a:srgbClr val="252526"/>
                </a:highlight>
                <a:latin typeface="Consolas" panose="020B0609020204030204" pitchFamily="49" charset="0"/>
              </a:rPr>
              <a:t>0 passed, 1 failed, 0 skipped, took 0.51 seconds (NUnit 2.6.2).</a:t>
            </a:r>
          </a:p>
        </p:txBody>
      </p:sp>
    </p:spTree>
    <p:extLst>
      <p:ext uri="{BB962C8B-B14F-4D97-AF65-F5344CB8AC3E}">
        <p14:creationId xmlns:p14="http://schemas.microsoft.com/office/powerpoint/2010/main" val="372874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44758" y="188640"/>
            <a:ext cx="3302507" cy="461665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solidFill>
                  <a:srgbClr val="E9E9E9"/>
                </a:solidFill>
                <a:latin typeface="+mj-lt"/>
              </a:rPr>
              <a:t>Testing business logic</a:t>
            </a:r>
            <a:endParaRPr lang="en-US" sz="2400" dirty="0">
              <a:solidFill>
                <a:srgbClr val="E9E9E9"/>
              </a:solidFill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25334" y="1916832"/>
            <a:ext cx="894133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FFFF00"/>
                </a:solidFill>
                <a:highlight>
                  <a:srgbClr val="252526"/>
                </a:highlight>
                <a:latin typeface="Consolas" panose="020B0609020204030204" pitchFamily="49" charset="0"/>
              </a:rPr>
              <a:t>------ Test started: Assembly: </a:t>
            </a:r>
            <a:r>
              <a:rPr lang="en-US" sz="1200" smtClean="0">
                <a:solidFill>
                  <a:srgbClr val="FFFF00"/>
                </a:solidFill>
                <a:highlight>
                  <a:srgbClr val="252526"/>
                </a:highlight>
                <a:latin typeface="Consolas" panose="020B0609020204030204" pitchFamily="49" charset="0"/>
              </a:rPr>
              <a:t>Example.Meetup.exe </a:t>
            </a:r>
            <a:r>
              <a:rPr lang="en-US" sz="1200">
                <a:solidFill>
                  <a:srgbClr val="FFFF00"/>
                </a:solidFill>
                <a:highlight>
                  <a:srgbClr val="252526"/>
                </a:highlight>
                <a:latin typeface="Consolas" panose="020B0609020204030204" pitchFamily="49" charset="0"/>
              </a:rPr>
              <a:t>------</a:t>
            </a:r>
          </a:p>
          <a:p>
            <a:endParaRPr lang="en-US" sz="1200">
              <a:solidFill>
                <a:srgbClr val="FFFF00"/>
              </a:solidFill>
              <a:highlight>
                <a:srgbClr val="252526"/>
              </a:highlight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FFFF00"/>
                </a:solidFill>
                <a:highlight>
                  <a:srgbClr val="252526"/>
                </a:highlight>
                <a:latin typeface="Consolas" panose="020B0609020204030204" pitchFamily="49" charset="0"/>
              </a:rPr>
              <a:t>Test 'Example.InventoryItemFixture.When_checking_out_more_than_there_is_in_stock' failed: </a:t>
            </a:r>
          </a:p>
          <a:p>
            <a:r>
              <a:rPr lang="en-US" sz="1200">
                <a:solidFill>
                  <a:srgbClr val="FFFF00"/>
                </a:solidFill>
                <a:highlight>
                  <a:srgbClr val="252526"/>
                </a:highlight>
                <a:latin typeface="Consolas" panose="020B0609020204030204" pitchFamily="49" charset="0"/>
              </a:rPr>
              <a:t>  Expected: &lt;System.InvalidOperationException&gt;</a:t>
            </a:r>
          </a:p>
          <a:p>
            <a:r>
              <a:rPr lang="en-US" sz="1200">
                <a:solidFill>
                  <a:srgbClr val="FFFF00"/>
                </a:solidFill>
                <a:highlight>
                  <a:srgbClr val="252526"/>
                </a:highlight>
                <a:latin typeface="Consolas" panose="020B0609020204030204" pitchFamily="49" charset="0"/>
              </a:rPr>
              <a:t>  But was:  &lt;</a:t>
            </a:r>
            <a:r>
              <a:rPr lang="en-US" sz="1200" u="sng">
                <a:solidFill>
                  <a:srgbClr val="FFFF00"/>
                </a:solidFill>
                <a:highlight>
                  <a:srgbClr val="252526"/>
                </a:highlight>
                <a:latin typeface="Consolas" panose="020B0609020204030204" pitchFamily="49" charset="0"/>
              </a:rPr>
              <a:t>System.NullReferenceException</a:t>
            </a:r>
            <a:r>
              <a:rPr lang="en-US" sz="1200">
                <a:solidFill>
                  <a:srgbClr val="FFFF00"/>
                </a:solidFill>
                <a:highlight>
                  <a:srgbClr val="252526"/>
                </a:highlight>
                <a:latin typeface="Consolas" panose="020B0609020204030204" pitchFamily="49" charset="0"/>
              </a:rPr>
              <a:t>&gt; (Object reference not set to an instance of an object.)</a:t>
            </a:r>
          </a:p>
          <a:p>
            <a:r>
              <a:rPr lang="en-US" sz="1200">
                <a:solidFill>
                  <a:srgbClr val="FFFF00"/>
                </a:solidFill>
                <a:highlight>
                  <a:srgbClr val="252526"/>
                </a:highlight>
                <a:latin typeface="Consolas" panose="020B0609020204030204" pitchFamily="49" charset="0"/>
              </a:rPr>
              <a:t>   at Example.InventoryItemGrain.CheckOut(Int32 qty) </a:t>
            </a:r>
            <a:r>
              <a:rPr lang="en-US" sz="1200" smtClean="0">
                <a:solidFill>
                  <a:srgbClr val="FFFF00"/>
                </a:solidFill>
                <a:highlight>
                  <a:srgbClr val="252526"/>
                </a:highlight>
                <a:latin typeface="Consolas" panose="020B0609020204030204" pitchFamily="49" charset="0"/>
              </a:rPr>
              <a:t>in C:\Work\Source\Example.Meetup\Fixture.cs:line </a:t>
            </a:r>
            <a:r>
              <a:rPr lang="en-US" sz="1200">
                <a:solidFill>
                  <a:srgbClr val="FFFF00"/>
                </a:solidFill>
                <a:highlight>
                  <a:srgbClr val="252526"/>
                </a:highlight>
                <a:latin typeface="Consolas" panose="020B0609020204030204" pitchFamily="49" charset="0"/>
              </a:rPr>
              <a:t>62</a:t>
            </a:r>
          </a:p>
          <a:p>
            <a:r>
              <a:rPr lang="en-US" sz="1200" smtClean="0">
                <a:solidFill>
                  <a:srgbClr val="FFFF00"/>
                </a:solidFill>
                <a:highlight>
                  <a:srgbClr val="252526"/>
                </a:highlight>
                <a:latin typeface="Consolas" panose="020B0609020204030204" pitchFamily="49" charset="0"/>
              </a:rPr>
              <a:t>   at </a:t>
            </a:r>
            <a:r>
              <a:rPr lang="en-US" sz="1200">
                <a:solidFill>
                  <a:srgbClr val="FFFF00"/>
                </a:solidFill>
                <a:highlight>
                  <a:srgbClr val="252526"/>
                </a:highlight>
                <a:latin typeface="Consolas" panose="020B0609020204030204" pitchFamily="49" charset="0"/>
              </a:rPr>
              <a:t>NUnit.Framework.Assert.Throws(IResolveConstraint expression, TestDelegate code, String message</a:t>
            </a:r>
            <a:r>
              <a:rPr lang="en-US" sz="1200" smtClean="0">
                <a:solidFill>
                  <a:srgbClr val="FFFF00"/>
                </a:solidFill>
                <a:highlight>
                  <a:srgbClr val="252526"/>
                </a:highlight>
                <a:latin typeface="Consolas" panose="020B0609020204030204" pitchFamily="49" charset="0"/>
              </a:rPr>
              <a:t>,…)</a:t>
            </a:r>
            <a:endParaRPr lang="en-US" sz="1200">
              <a:solidFill>
                <a:srgbClr val="FFFF00"/>
              </a:solidFill>
              <a:highlight>
                <a:srgbClr val="252526"/>
              </a:highlight>
              <a:latin typeface="Consolas" panose="020B0609020204030204" pitchFamily="49" charset="0"/>
            </a:endParaRPr>
          </a:p>
          <a:p>
            <a:r>
              <a:rPr lang="en-US" sz="1200" smtClean="0">
                <a:solidFill>
                  <a:srgbClr val="FFFF00"/>
                </a:solidFill>
                <a:highlight>
                  <a:srgbClr val="252526"/>
                </a:highlight>
                <a:latin typeface="Consolas" panose="020B0609020204030204" pitchFamily="49" charset="0"/>
              </a:rPr>
              <a:t>Fixture.cs(110,0</a:t>
            </a:r>
            <a:r>
              <a:rPr lang="en-US" sz="1200">
                <a:solidFill>
                  <a:srgbClr val="FFFF00"/>
                </a:solidFill>
                <a:highlight>
                  <a:srgbClr val="252526"/>
                </a:highlight>
                <a:latin typeface="Consolas" panose="020B0609020204030204" pitchFamily="49" charset="0"/>
              </a:rPr>
              <a:t>): at Example.InventoryItemFixture.When_checking_out_more_than_there_is_in_stock()</a:t>
            </a:r>
          </a:p>
          <a:p>
            <a:endParaRPr lang="en-US" sz="1200">
              <a:solidFill>
                <a:srgbClr val="FFFF00"/>
              </a:solidFill>
              <a:highlight>
                <a:srgbClr val="252526"/>
              </a:highlight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FFFF00"/>
                </a:solidFill>
                <a:highlight>
                  <a:srgbClr val="252526"/>
                </a:highlight>
                <a:latin typeface="Consolas" panose="020B0609020204030204" pitchFamily="49" charset="0"/>
              </a:rPr>
              <a:t>0 passed, 1 failed, 0 skipped, took 0.51 seconds (NUnit 2.6.2).</a:t>
            </a:r>
          </a:p>
        </p:txBody>
      </p:sp>
    </p:spTree>
    <p:extLst>
      <p:ext uri="{BB962C8B-B14F-4D97-AF65-F5344CB8AC3E}">
        <p14:creationId xmlns:p14="http://schemas.microsoft.com/office/powerpoint/2010/main" val="418447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7608168" y="476673"/>
            <a:ext cx="4536504" cy="1107990"/>
          </a:xfrm>
          <a:prstGeom prst="rect">
            <a:avLst/>
          </a:prstGeom>
          <a:noFill/>
        </p:spPr>
        <p:txBody>
          <a:bodyPr wrap="square" lIns="91437" tIns="45717" rIns="91437" bIns="45717" rtlCol="0">
            <a:spAutoFit/>
          </a:bodyPr>
          <a:lstStyle/>
          <a:p>
            <a:r>
              <a:rPr lang="en-US" sz="6600">
                <a:latin typeface="+mj-lt"/>
              </a:rPr>
              <a:t>About me</a:t>
            </a:r>
            <a:endParaRPr lang="ru-RU" sz="66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2634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44758" y="188640"/>
            <a:ext cx="3302507" cy="461665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solidFill>
                  <a:srgbClr val="E9E9E9"/>
                </a:solidFill>
                <a:latin typeface="+mj-lt"/>
              </a:rPr>
              <a:t>Testing business logic</a:t>
            </a:r>
            <a:endParaRPr lang="en-US" sz="2400" dirty="0">
              <a:solidFill>
                <a:srgbClr val="E9E9E9"/>
              </a:solidFill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91780" y="1268760"/>
            <a:ext cx="700844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Task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CheckOut(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int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qty)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</a:t>
            </a:r>
          </a:p>
          <a:p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if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(qty 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&lt;=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B5CEA8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0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)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throw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new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InvalidOperationException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(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    </a:t>
            </a:r>
            <a:r>
              <a:rPr lang="en-US" sz="1200">
                <a:solidFill>
                  <a:srgbClr val="D69D85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"Can't check-out negative quantity from inventory"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);</a:t>
            </a:r>
          </a:p>
          <a:p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if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(State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Qty 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-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qty 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&lt;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B5CEA8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0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)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throw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new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InvalidOperationException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(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    </a:t>
            </a:r>
            <a:r>
              <a:rPr lang="en-US" sz="1200">
                <a:solidFill>
                  <a:srgbClr val="D69D85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"Can't check-out more quantity than there is in stock"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);</a:t>
            </a:r>
          </a:p>
          <a:p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State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Qty 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-=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qty;</a:t>
            </a:r>
          </a:p>
          <a:p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return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State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WriteStateAsync();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5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44758" y="188640"/>
            <a:ext cx="3302507" cy="461665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solidFill>
                  <a:srgbClr val="E9E9E9"/>
                </a:solidFill>
                <a:latin typeface="+mj-lt"/>
              </a:rPr>
              <a:t>Testing business logic</a:t>
            </a:r>
            <a:endParaRPr lang="en-US" sz="2400" dirty="0">
              <a:solidFill>
                <a:srgbClr val="E9E9E9"/>
              </a:solidFill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91780" y="1268760"/>
            <a:ext cx="700844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Task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CheckOut(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int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qty)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</a:t>
            </a:r>
          </a:p>
          <a:p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if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(qty 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&lt;=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B5CEA8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0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)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throw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new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InvalidOperationException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(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    </a:t>
            </a:r>
            <a:r>
              <a:rPr lang="en-US" sz="1200">
                <a:solidFill>
                  <a:srgbClr val="D69D85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"Can't check-out negative quantity from inventory"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);</a:t>
            </a:r>
          </a:p>
          <a:p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if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(</a:t>
            </a:r>
            <a:r>
              <a:rPr lang="en-US" sz="1200" u="sng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State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Qty 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-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qty 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&lt;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B5CEA8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0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)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throw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new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InvalidOperationException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(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    </a:t>
            </a:r>
            <a:r>
              <a:rPr lang="en-US" sz="1200">
                <a:solidFill>
                  <a:srgbClr val="D69D85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"Can't check-out more quantity than there is in stock"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);</a:t>
            </a:r>
          </a:p>
          <a:p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 u="sng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State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Qty 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-=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qty;</a:t>
            </a:r>
          </a:p>
          <a:p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return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u="sng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State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WriteStateAsync();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37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33582" y="1340768"/>
            <a:ext cx="752483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smtClean="0">
                <a:solidFill>
                  <a:schemeClr val="bg1"/>
                </a:solidFill>
                <a:highlight>
                  <a:srgbClr val="1E1E1E"/>
                </a:highlight>
                <a:latin typeface="+mj-lt"/>
              </a:rPr>
              <a:t>1. Define an interface</a:t>
            </a:r>
          </a:p>
          <a:p>
            <a:endParaRPr lang="en-US" sz="1200" smtClean="0">
              <a:solidFill>
                <a:srgbClr val="569CD6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interface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B8D7A3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</a:t>
            </a:r>
            <a:r>
              <a:rPr lang="en-US" sz="1200">
                <a:solidFill>
                  <a:srgbClr val="B8D7A3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</a:t>
            </a:r>
            <a:r>
              <a:rPr lang="en-US" sz="1200" smtClean="0">
                <a:solidFill>
                  <a:srgbClr val="B8D7A3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nventoryItemGrainState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: </a:t>
            </a:r>
            <a:r>
              <a:rPr lang="en-US" sz="1200">
                <a:solidFill>
                  <a:srgbClr val="B8D7A3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IGrainState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string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Name  {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get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;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set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; }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int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Quantity {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get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;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set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; }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bool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Active  {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get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;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set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; }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87158" y="188640"/>
            <a:ext cx="5017720" cy="461665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solidFill>
                  <a:srgbClr val="E9E9E9"/>
                </a:solidFill>
                <a:latin typeface="+mj-lt"/>
              </a:rPr>
              <a:t>Orleans’ declarative persistence</a:t>
            </a:r>
            <a:endParaRPr lang="en-US" sz="2400" dirty="0">
              <a:solidFill>
                <a:srgbClr val="E9E9E9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1665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33582" y="1340768"/>
            <a:ext cx="752483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smtClean="0">
                <a:solidFill>
                  <a:schemeClr val="bg1"/>
                </a:solidFill>
                <a:highlight>
                  <a:srgbClr val="1E1E1E"/>
                </a:highlight>
                <a:latin typeface="+mj-lt"/>
              </a:rPr>
              <a:t>1. Define an interface</a:t>
            </a:r>
          </a:p>
          <a:p>
            <a:endParaRPr lang="en-US" sz="1200" smtClean="0">
              <a:solidFill>
                <a:srgbClr val="569CD6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interface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B8D7A3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</a:t>
            </a:r>
            <a:r>
              <a:rPr lang="en-US" sz="1200">
                <a:solidFill>
                  <a:srgbClr val="B8D7A3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</a:t>
            </a:r>
            <a:r>
              <a:rPr lang="en-US" sz="1200" smtClean="0">
                <a:solidFill>
                  <a:srgbClr val="B8D7A3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nventoryItemGrainState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: </a:t>
            </a:r>
            <a:r>
              <a:rPr lang="en-US" sz="1200">
                <a:solidFill>
                  <a:srgbClr val="B8D7A3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IGrainState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string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Name  {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get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;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set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; }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int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Quantity {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get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;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set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; }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bool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Active  {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get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;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set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; }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}</a:t>
            </a:r>
          </a:p>
          <a:p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endParaRPr lang="en-US" sz="1600" smtClean="0">
              <a:solidFill>
                <a:srgbClr val="DCDCDC"/>
              </a:solidFill>
              <a:highlight>
                <a:srgbClr val="1E1E1E"/>
              </a:highlight>
              <a:latin typeface="+mj-lt"/>
            </a:endParaRPr>
          </a:p>
          <a:p>
            <a:r>
              <a:rPr lang="en-US" sz="1600" smtClean="0">
                <a:solidFill>
                  <a:srgbClr val="DCDCDC"/>
                </a:solidFill>
                <a:highlight>
                  <a:srgbClr val="1E1E1E"/>
                </a:highlight>
                <a:latin typeface="+mj-lt"/>
              </a:rPr>
              <a:t>2. Inherit from Grain&lt;TGrainState&gt;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endParaRPr lang="en-US" sz="1200" smtClean="0">
              <a:solidFill>
                <a:srgbClr val="569CD6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[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StorageProvider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(ProviderName 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=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D69D85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"SqlStore"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)]</a:t>
            </a:r>
            <a:endParaRPr lang="en-US" sz="1200" smtClean="0">
              <a:solidFill>
                <a:srgbClr val="569CD6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class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InventoryItemGrain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: </a:t>
            </a:r>
            <a:r>
              <a:rPr lang="en-US" sz="1200" smtClean="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Grain</a:t>
            </a:r>
            <a:r>
              <a:rPr lang="en-US" sz="1200" smtClean="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&lt;</a:t>
            </a:r>
            <a:r>
              <a:rPr lang="en-US" sz="1200" smtClean="0">
                <a:solidFill>
                  <a:srgbClr val="B8D7A3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</a:t>
            </a:r>
            <a:r>
              <a:rPr lang="en-US" sz="1200">
                <a:solidFill>
                  <a:srgbClr val="B8D7A3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</a:t>
            </a:r>
            <a:r>
              <a:rPr lang="en-US" sz="1200" smtClean="0">
                <a:solidFill>
                  <a:srgbClr val="B8D7A3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nventoryItemGrainState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&gt;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, </a:t>
            </a:r>
            <a:r>
              <a:rPr lang="en-US" sz="1200" smtClean="0">
                <a:solidFill>
                  <a:srgbClr val="B8D7A3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IInventoryItemGrain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87158" y="188640"/>
            <a:ext cx="5017720" cy="461665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solidFill>
                  <a:srgbClr val="E9E9E9"/>
                </a:solidFill>
                <a:latin typeface="+mj-lt"/>
              </a:rPr>
              <a:t>Orleans’ declarative persistence</a:t>
            </a:r>
            <a:endParaRPr lang="en-US" sz="2400" dirty="0">
              <a:solidFill>
                <a:srgbClr val="E9E9E9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7843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33582" y="1340768"/>
            <a:ext cx="7524836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smtClean="0">
                <a:solidFill>
                  <a:schemeClr val="bg1"/>
                </a:solidFill>
                <a:highlight>
                  <a:srgbClr val="1E1E1E"/>
                </a:highlight>
                <a:latin typeface="+mj-lt"/>
              </a:rPr>
              <a:t>1. Define an interface</a:t>
            </a:r>
          </a:p>
          <a:p>
            <a:endParaRPr lang="en-US" sz="1200" smtClean="0">
              <a:solidFill>
                <a:srgbClr val="569CD6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interface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B8D7A3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IInventoryItemGrainState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: </a:t>
            </a:r>
            <a:r>
              <a:rPr lang="en-US" sz="1200" smtClean="0">
                <a:solidFill>
                  <a:srgbClr val="B8D7A3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IGrainState</a:t>
            </a:r>
            <a:endParaRPr lang="en-US" sz="1200" smtClean="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string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Name  { </a:t>
            </a:r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get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; </a:t>
            </a:r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set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; }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int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Quantity { </a:t>
            </a:r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get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; </a:t>
            </a:r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set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; }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bool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Active  { </a:t>
            </a:r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get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; </a:t>
            </a:r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set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; }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}</a:t>
            </a:r>
          </a:p>
          <a:p>
            <a:endParaRPr lang="en-US" sz="1200" smtClean="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endParaRPr lang="en-US" sz="1600" smtClean="0">
              <a:solidFill>
                <a:srgbClr val="DCDCDC"/>
              </a:solidFill>
              <a:highlight>
                <a:srgbClr val="1E1E1E"/>
              </a:highlight>
              <a:latin typeface="+mj-lt"/>
            </a:endParaRPr>
          </a:p>
          <a:p>
            <a:r>
              <a:rPr lang="en-US" sz="1600" smtClean="0">
                <a:solidFill>
                  <a:srgbClr val="DCDCDC"/>
                </a:solidFill>
                <a:highlight>
                  <a:srgbClr val="1E1E1E"/>
                </a:highlight>
                <a:latin typeface="+mj-lt"/>
              </a:rPr>
              <a:t>2. Inherit from Grain&lt;TGrainState&gt;</a:t>
            </a:r>
          </a:p>
          <a:p>
            <a:endParaRPr lang="en-US" sz="1200" smtClean="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[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StorageProvider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(ProviderName 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=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D69D85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"SqlStore"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)]</a:t>
            </a:r>
            <a:endParaRPr lang="en-US" sz="1200" smtClean="0">
              <a:solidFill>
                <a:srgbClr val="569CD6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class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InventoryItemGrain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: </a:t>
            </a:r>
            <a:r>
              <a:rPr lang="en-US" sz="1200" smtClean="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Grain</a:t>
            </a:r>
            <a:r>
              <a:rPr lang="en-US" sz="1200" smtClean="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&lt;</a:t>
            </a:r>
            <a:r>
              <a:rPr lang="en-US" sz="1200" smtClean="0">
                <a:solidFill>
                  <a:srgbClr val="B8D7A3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IInventoryItemGrainState</a:t>
            </a:r>
            <a:r>
              <a:rPr lang="en-US" sz="1200" smtClean="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&gt;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, </a:t>
            </a:r>
            <a:r>
              <a:rPr lang="en-US" sz="1200" smtClean="0">
                <a:solidFill>
                  <a:srgbClr val="B8D7A3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IInventoryItemGrain</a:t>
            </a:r>
            <a:endParaRPr lang="en-US" sz="1200" smtClean="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endParaRPr lang="en-US" smtClean="0">
              <a:solidFill>
                <a:srgbClr val="DCDCDC"/>
              </a:solidFill>
              <a:highlight>
                <a:srgbClr val="1E1E1E"/>
              </a:highlight>
              <a:latin typeface="+mj-lt"/>
            </a:endParaRPr>
          </a:p>
          <a:p>
            <a:r>
              <a:rPr lang="en-US" sz="1600" smtClean="0">
                <a:solidFill>
                  <a:srgbClr val="DCDCDC"/>
                </a:solidFill>
                <a:highlight>
                  <a:srgbClr val="1E1E1E"/>
                </a:highlight>
                <a:latin typeface="+mj-lt"/>
              </a:rPr>
              <a:t>3. Proxy implementation of TGrainState will be generated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87158" y="188640"/>
            <a:ext cx="5017720" cy="461665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solidFill>
                  <a:srgbClr val="E9E9E9"/>
                </a:solidFill>
                <a:latin typeface="+mj-lt"/>
              </a:rPr>
              <a:t>Orleans’ declarative persistence</a:t>
            </a:r>
            <a:endParaRPr lang="en-US" sz="2400" dirty="0">
              <a:solidFill>
                <a:srgbClr val="E9E9E9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84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33582" y="1340768"/>
            <a:ext cx="752483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smtClean="0">
                <a:solidFill>
                  <a:schemeClr val="bg1"/>
                </a:solidFill>
                <a:highlight>
                  <a:srgbClr val="1E1E1E"/>
                </a:highlight>
                <a:latin typeface="+mj-lt"/>
              </a:rPr>
              <a:t>1. Define an interface</a:t>
            </a:r>
          </a:p>
          <a:p>
            <a:endParaRPr lang="en-US" sz="1200" smtClean="0">
              <a:solidFill>
                <a:srgbClr val="569CD6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interface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B8D7A3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IInventoryItemGrainState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: </a:t>
            </a:r>
            <a:r>
              <a:rPr lang="en-US" sz="1200" smtClean="0">
                <a:solidFill>
                  <a:srgbClr val="B8D7A3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IGrainState</a:t>
            </a:r>
            <a:endParaRPr lang="en-US" sz="1200" smtClean="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string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Name  { </a:t>
            </a:r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get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; </a:t>
            </a:r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set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; }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int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Quantity { </a:t>
            </a:r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get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; </a:t>
            </a:r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set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; }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bool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Active  { </a:t>
            </a:r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get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; </a:t>
            </a:r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set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; }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}</a:t>
            </a:r>
          </a:p>
          <a:p>
            <a:endParaRPr lang="en-US" sz="1200" smtClean="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endParaRPr lang="en-US" sz="1600" smtClean="0">
              <a:solidFill>
                <a:srgbClr val="DCDCDC"/>
              </a:solidFill>
              <a:highlight>
                <a:srgbClr val="1E1E1E"/>
              </a:highlight>
              <a:latin typeface="+mj-lt"/>
            </a:endParaRPr>
          </a:p>
          <a:p>
            <a:r>
              <a:rPr lang="en-US" sz="1600" smtClean="0">
                <a:solidFill>
                  <a:srgbClr val="DCDCDC"/>
                </a:solidFill>
                <a:highlight>
                  <a:srgbClr val="1E1E1E"/>
                </a:highlight>
                <a:latin typeface="+mj-lt"/>
              </a:rPr>
              <a:t>2. Inherit from Grain&lt;TGrainState&gt;</a:t>
            </a:r>
          </a:p>
          <a:p>
            <a:endParaRPr lang="en-US" sz="1200" smtClean="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[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StorageProvider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(ProviderName 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=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D69D85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"SqlStore"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)]</a:t>
            </a:r>
            <a:endParaRPr lang="en-US" sz="1200" smtClean="0">
              <a:solidFill>
                <a:srgbClr val="569CD6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class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InventoryItemGrain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: </a:t>
            </a:r>
            <a:r>
              <a:rPr lang="en-US" sz="1200" smtClean="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Grain</a:t>
            </a:r>
            <a:r>
              <a:rPr lang="en-US" sz="1200" smtClean="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&lt;</a:t>
            </a:r>
            <a:r>
              <a:rPr lang="en-US" sz="1200" smtClean="0">
                <a:solidFill>
                  <a:srgbClr val="B8D7A3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IInventoryItemGrainState</a:t>
            </a:r>
            <a:r>
              <a:rPr lang="en-US" sz="1200" smtClean="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&gt;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, </a:t>
            </a:r>
            <a:r>
              <a:rPr lang="en-US" sz="1200" smtClean="0">
                <a:solidFill>
                  <a:srgbClr val="B8D7A3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IInventoryItemGrain</a:t>
            </a:r>
            <a:endParaRPr lang="en-US" sz="1200" smtClean="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endParaRPr lang="en-US" smtClean="0">
              <a:solidFill>
                <a:srgbClr val="DCDCDC"/>
              </a:solidFill>
              <a:highlight>
                <a:srgbClr val="1E1E1E"/>
              </a:highlight>
              <a:latin typeface="+mj-lt"/>
            </a:endParaRPr>
          </a:p>
          <a:p>
            <a:r>
              <a:rPr lang="en-US" sz="1600" smtClean="0">
                <a:solidFill>
                  <a:srgbClr val="DCDCDC"/>
                </a:solidFill>
                <a:highlight>
                  <a:srgbClr val="1E1E1E"/>
                </a:highlight>
                <a:latin typeface="+mj-lt"/>
              </a:rPr>
              <a:t>3. Proxy implementation of TGrainState will be generated</a:t>
            </a:r>
          </a:p>
          <a:p>
            <a:endParaRPr lang="en-US" sz="1600">
              <a:solidFill>
                <a:srgbClr val="DCDCDC"/>
              </a:solidFill>
              <a:highlight>
                <a:srgbClr val="1E1E1E"/>
              </a:highlight>
              <a:latin typeface="+mj-lt"/>
            </a:endParaRPr>
          </a:p>
          <a:p>
            <a:endParaRPr lang="en-US" sz="1600" smtClean="0">
              <a:solidFill>
                <a:srgbClr val="DCDCDC"/>
              </a:solidFill>
              <a:highlight>
                <a:srgbClr val="1E1E1E"/>
              </a:highlight>
              <a:latin typeface="+mj-lt"/>
            </a:endParaRPr>
          </a:p>
          <a:p>
            <a:r>
              <a:rPr lang="en-US" sz="1600" smtClean="0">
                <a:solidFill>
                  <a:srgbClr val="DCDCDC"/>
                </a:solidFill>
                <a:highlight>
                  <a:srgbClr val="1E1E1E"/>
                </a:highlight>
                <a:latin typeface="+mj-lt"/>
              </a:rPr>
              <a:t>4</a:t>
            </a:r>
            <a:r>
              <a:rPr lang="en-US" sz="1600">
                <a:solidFill>
                  <a:srgbClr val="DCDCDC"/>
                </a:solidFill>
                <a:highlight>
                  <a:srgbClr val="1E1E1E"/>
                </a:highlight>
                <a:latin typeface="+mj-lt"/>
              </a:rPr>
              <a:t>. At </a:t>
            </a:r>
            <a:r>
              <a:rPr lang="en-US" sz="1600" smtClean="0">
                <a:solidFill>
                  <a:srgbClr val="DCDCDC"/>
                </a:solidFill>
                <a:highlight>
                  <a:srgbClr val="1E1E1E"/>
                </a:highlight>
                <a:latin typeface="+mj-lt"/>
              </a:rPr>
              <a:t>run time</a:t>
            </a:r>
            <a:r>
              <a:rPr lang="en-US" sz="1600">
                <a:solidFill>
                  <a:srgbClr val="DCDCDC"/>
                </a:solidFill>
                <a:highlight>
                  <a:srgbClr val="1E1E1E"/>
                </a:highlight>
                <a:latin typeface="+mj-lt"/>
              </a:rPr>
              <a:t>, the framework will create an instance of TGrainState </a:t>
            </a:r>
          </a:p>
          <a:p>
            <a:r>
              <a:rPr lang="en-US" sz="1600">
                <a:solidFill>
                  <a:srgbClr val="DCDCDC"/>
                </a:solidFill>
                <a:highlight>
                  <a:srgbClr val="1E1E1E"/>
                </a:highlight>
                <a:latin typeface="+mj-lt"/>
              </a:rPr>
              <a:t>    and set </a:t>
            </a:r>
            <a:r>
              <a:rPr lang="en-US" sz="1600" b="1" smtClean="0">
                <a:solidFill>
                  <a:srgbClr val="DCDCDC"/>
                </a:solidFill>
                <a:highlight>
                  <a:srgbClr val="1E1E1E"/>
                </a:highlight>
                <a:latin typeface="+mj-lt"/>
              </a:rPr>
              <a:t>State</a:t>
            </a:r>
            <a:r>
              <a:rPr lang="en-US" sz="1600" smtClean="0">
                <a:solidFill>
                  <a:srgbClr val="DCDCDC"/>
                </a:solidFill>
                <a:highlight>
                  <a:srgbClr val="1E1E1E"/>
                </a:highlight>
                <a:latin typeface="+mj-lt"/>
              </a:rPr>
              <a:t> </a:t>
            </a:r>
            <a:r>
              <a:rPr lang="en-US" sz="1600">
                <a:solidFill>
                  <a:srgbClr val="DCDCDC"/>
                </a:solidFill>
                <a:highlight>
                  <a:srgbClr val="1E1E1E"/>
                </a:highlight>
                <a:latin typeface="+mj-lt"/>
              </a:rPr>
              <a:t>property</a:t>
            </a:r>
          </a:p>
          <a:p>
            <a:endParaRPr lang="en-US" sz="1600" smtClean="0">
              <a:solidFill>
                <a:srgbClr val="DCDCDC"/>
              </a:solidFill>
              <a:highlight>
                <a:srgbClr val="1E1E1E"/>
              </a:highlight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87158" y="188640"/>
            <a:ext cx="5017720" cy="461665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solidFill>
                  <a:srgbClr val="E9E9E9"/>
                </a:solidFill>
                <a:latin typeface="+mj-lt"/>
              </a:rPr>
              <a:t>Orleans’ declarative persistence</a:t>
            </a:r>
            <a:endParaRPr lang="en-US" sz="2400" dirty="0">
              <a:solidFill>
                <a:srgbClr val="E9E9E9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025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33582" y="1340768"/>
            <a:ext cx="752483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smtClean="0">
                <a:solidFill>
                  <a:schemeClr val="bg1"/>
                </a:solidFill>
                <a:highlight>
                  <a:srgbClr val="1E1E1E"/>
                </a:highlight>
                <a:latin typeface="+mj-lt"/>
              </a:rPr>
              <a:t>1. Define an interface</a:t>
            </a:r>
          </a:p>
          <a:p>
            <a:endParaRPr lang="en-US" sz="1200" smtClean="0">
              <a:solidFill>
                <a:srgbClr val="569CD6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interface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B8D7A3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IInventoryItemGrainState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: </a:t>
            </a:r>
            <a:r>
              <a:rPr lang="en-US" sz="1200" smtClean="0">
                <a:solidFill>
                  <a:srgbClr val="B8D7A3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IGrainState</a:t>
            </a:r>
            <a:endParaRPr lang="en-US" sz="1200" smtClean="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string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Name  { </a:t>
            </a:r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get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; </a:t>
            </a:r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set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; }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int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Quantity { </a:t>
            </a:r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get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; </a:t>
            </a:r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set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; }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bool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Active  { </a:t>
            </a:r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get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; </a:t>
            </a:r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set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; }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}</a:t>
            </a:r>
          </a:p>
          <a:p>
            <a:endParaRPr lang="en-US" sz="1200" smtClean="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endParaRPr lang="en-US" sz="1600" smtClean="0">
              <a:solidFill>
                <a:srgbClr val="DCDCDC"/>
              </a:solidFill>
              <a:highlight>
                <a:srgbClr val="1E1E1E"/>
              </a:highlight>
              <a:latin typeface="+mj-lt"/>
            </a:endParaRPr>
          </a:p>
          <a:p>
            <a:r>
              <a:rPr lang="en-US" sz="1600" smtClean="0">
                <a:solidFill>
                  <a:srgbClr val="DCDCDC"/>
                </a:solidFill>
                <a:highlight>
                  <a:srgbClr val="1E1E1E"/>
                </a:highlight>
                <a:latin typeface="+mj-lt"/>
              </a:rPr>
              <a:t>2. Inherit from Grain&lt;TGrainState&gt;</a:t>
            </a:r>
          </a:p>
          <a:p>
            <a:endParaRPr lang="en-US" sz="1200" smtClean="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[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StorageProvider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(ProviderName 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=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D69D85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"</a:t>
            </a:r>
            <a:r>
              <a:rPr lang="en-US" sz="1200" smtClean="0">
                <a:solidFill>
                  <a:srgbClr val="D69D85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SqlStore</a:t>
            </a:r>
            <a:r>
              <a:rPr lang="en-US" sz="1200">
                <a:solidFill>
                  <a:srgbClr val="D69D85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"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)]</a:t>
            </a:r>
            <a:endParaRPr lang="en-US" sz="1200" smtClean="0">
              <a:solidFill>
                <a:srgbClr val="569CD6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class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InventoryItemGrain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: </a:t>
            </a:r>
            <a:r>
              <a:rPr lang="en-US" sz="1200" smtClean="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Grain</a:t>
            </a:r>
            <a:r>
              <a:rPr lang="en-US" sz="1200" smtClean="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&lt;</a:t>
            </a:r>
            <a:r>
              <a:rPr lang="en-US" sz="1200" smtClean="0">
                <a:solidFill>
                  <a:srgbClr val="B8D7A3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IInventoryItemGrainState</a:t>
            </a:r>
            <a:r>
              <a:rPr lang="en-US" sz="1200" smtClean="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&gt;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, </a:t>
            </a:r>
            <a:r>
              <a:rPr lang="en-US" sz="1200" smtClean="0">
                <a:solidFill>
                  <a:srgbClr val="B8D7A3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IInventoryItemGrain</a:t>
            </a:r>
            <a:endParaRPr lang="en-US" sz="1200" smtClean="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endParaRPr lang="en-US" smtClean="0">
              <a:solidFill>
                <a:srgbClr val="DCDCDC"/>
              </a:solidFill>
              <a:highlight>
                <a:srgbClr val="1E1E1E"/>
              </a:highlight>
              <a:latin typeface="+mj-lt"/>
            </a:endParaRPr>
          </a:p>
          <a:p>
            <a:r>
              <a:rPr lang="en-US" sz="1600" smtClean="0">
                <a:solidFill>
                  <a:srgbClr val="DCDCDC"/>
                </a:solidFill>
                <a:highlight>
                  <a:srgbClr val="1E1E1E"/>
                </a:highlight>
                <a:latin typeface="+mj-lt"/>
              </a:rPr>
              <a:t>3. Proxy implementation of TGrainState will be generated</a:t>
            </a:r>
          </a:p>
          <a:p>
            <a:endParaRPr lang="en-US" sz="1600">
              <a:solidFill>
                <a:srgbClr val="DCDCDC"/>
              </a:solidFill>
              <a:highlight>
                <a:srgbClr val="1E1E1E"/>
              </a:highlight>
              <a:latin typeface="+mj-lt"/>
            </a:endParaRPr>
          </a:p>
          <a:p>
            <a:endParaRPr lang="en-US" sz="1600" smtClean="0">
              <a:solidFill>
                <a:srgbClr val="DCDCDC"/>
              </a:solidFill>
              <a:highlight>
                <a:srgbClr val="1E1E1E"/>
              </a:highlight>
              <a:latin typeface="+mj-lt"/>
            </a:endParaRPr>
          </a:p>
          <a:p>
            <a:r>
              <a:rPr lang="en-US" sz="1600" smtClean="0">
                <a:solidFill>
                  <a:srgbClr val="DCDCDC"/>
                </a:solidFill>
                <a:highlight>
                  <a:srgbClr val="1E1E1E"/>
                </a:highlight>
                <a:latin typeface="+mj-lt"/>
              </a:rPr>
              <a:t>4</a:t>
            </a:r>
            <a:r>
              <a:rPr lang="en-US" sz="1600">
                <a:solidFill>
                  <a:srgbClr val="DCDCDC"/>
                </a:solidFill>
                <a:highlight>
                  <a:srgbClr val="1E1E1E"/>
                </a:highlight>
                <a:latin typeface="+mj-lt"/>
              </a:rPr>
              <a:t>. </a:t>
            </a:r>
            <a:r>
              <a:rPr lang="en-US" sz="1600" u="sng">
                <a:solidFill>
                  <a:srgbClr val="DCDCDC"/>
                </a:solidFill>
                <a:highlight>
                  <a:srgbClr val="1E1E1E"/>
                </a:highlight>
                <a:latin typeface="+mj-lt"/>
              </a:rPr>
              <a:t>At </a:t>
            </a:r>
            <a:r>
              <a:rPr lang="en-US" sz="1600" u="sng" smtClean="0">
                <a:solidFill>
                  <a:srgbClr val="DCDCDC"/>
                </a:solidFill>
                <a:highlight>
                  <a:srgbClr val="1E1E1E"/>
                </a:highlight>
                <a:latin typeface="+mj-lt"/>
              </a:rPr>
              <a:t>run time</a:t>
            </a:r>
            <a:r>
              <a:rPr lang="en-US" sz="1600">
                <a:solidFill>
                  <a:srgbClr val="DCDCDC"/>
                </a:solidFill>
                <a:highlight>
                  <a:srgbClr val="1E1E1E"/>
                </a:highlight>
                <a:latin typeface="+mj-lt"/>
              </a:rPr>
              <a:t>, the framework will create an instance of TGrainState </a:t>
            </a:r>
          </a:p>
          <a:p>
            <a:r>
              <a:rPr lang="en-US" sz="1600">
                <a:solidFill>
                  <a:srgbClr val="DCDCDC"/>
                </a:solidFill>
                <a:highlight>
                  <a:srgbClr val="1E1E1E"/>
                </a:highlight>
                <a:latin typeface="+mj-lt"/>
              </a:rPr>
              <a:t>    and set </a:t>
            </a:r>
            <a:r>
              <a:rPr lang="en-US" sz="1600" b="1" smtClean="0">
                <a:solidFill>
                  <a:srgbClr val="DCDCDC"/>
                </a:solidFill>
                <a:highlight>
                  <a:srgbClr val="1E1E1E"/>
                </a:highlight>
                <a:latin typeface="+mj-lt"/>
              </a:rPr>
              <a:t>State</a:t>
            </a:r>
            <a:r>
              <a:rPr lang="en-US" sz="1600" smtClean="0">
                <a:solidFill>
                  <a:srgbClr val="DCDCDC"/>
                </a:solidFill>
                <a:highlight>
                  <a:srgbClr val="1E1E1E"/>
                </a:highlight>
                <a:latin typeface="+mj-lt"/>
              </a:rPr>
              <a:t> </a:t>
            </a:r>
            <a:r>
              <a:rPr lang="en-US" sz="1600">
                <a:solidFill>
                  <a:srgbClr val="DCDCDC"/>
                </a:solidFill>
                <a:highlight>
                  <a:srgbClr val="1E1E1E"/>
                </a:highlight>
                <a:latin typeface="+mj-lt"/>
              </a:rPr>
              <a:t>property</a:t>
            </a:r>
          </a:p>
          <a:p>
            <a:endParaRPr lang="en-US" sz="1600" smtClean="0">
              <a:solidFill>
                <a:srgbClr val="DCDCDC"/>
              </a:solidFill>
              <a:highlight>
                <a:srgbClr val="1E1E1E"/>
              </a:highlight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87158" y="188640"/>
            <a:ext cx="5017720" cy="461665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solidFill>
                  <a:srgbClr val="E9E9E9"/>
                </a:solidFill>
                <a:latin typeface="+mj-lt"/>
              </a:rPr>
              <a:t>Orleans’ declarative persistence</a:t>
            </a:r>
            <a:endParaRPr lang="en-US" sz="2400" dirty="0">
              <a:solidFill>
                <a:srgbClr val="E9E9E9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3523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67708" y="1628800"/>
            <a:ext cx="52565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smtClean="0">
                <a:solidFill>
                  <a:schemeClr val="accent5">
                    <a:lumMod val="60000"/>
                    <a:lumOff val="40000"/>
                  </a:schemeClr>
                </a:solidFill>
                <a:highlight>
                  <a:srgbClr val="1E1E1E"/>
                </a:highlight>
                <a:latin typeface="+mj-lt"/>
              </a:rPr>
              <a:t>Q: But we can just set State property to a</a:t>
            </a:r>
          </a:p>
          <a:p>
            <a:r>
              <a:rPr lang="en-US" sz="2000" smtClean="0">
                <a:solidFill>
                  <a:schemeClr val="accent5">
                    <a:lumMod val="60000"/>
                    <a:lumOff val="40000"/>
                  </a:schemeClr>
                </a:solidFill>
                <a:highlight>
                  <a:srgbClr val="1E1E1E"/>
                </a:highlight>
                <a:latin typeface="+mj-lt"/>
              </a:rPr>
              <a:t>     stub within a test harness, right?</a:t>
            </a:r>
            <a:endParaRPr lang="en-US" sz="2000">
              <a:solidFill>
                <a:schemeClr val="accent5">
                  <a:lumMod val="60000"/>
                  <a:lumOff val="40000"/>
                </a:schemeClr>
              </a:solidFill>
              <a:highlight>
                <a:srgbClr val="1E1E1E"/>
              </a:highlight>
              <a:latin typeface="+mj-lt"/>
            </a:endParaRPr>
          </a:p>
          <a:p>
            <a:endParaRPr lang="en-US" sz="2000" smtClean="0">
              <a:solidFill>
                <a:schemeClr val="accent5">
                  <a:lumMod val="60000"/>
                  <a:lumOff val="40000"/>
                </a:schemeClr>
              </a:solidFill>
              <a:highlight>
                <a:srgbClr val="1E1E1E"/>
              </a:highlight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87158" y="188640"/>
            <a:ext cx="5017720" cy="461665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solidFill>
                  <a:srgbClr val="E9E9E9"/>
                </a:solidFill>
                <a:latin typeface="+mj-lt"/>
              </a:rPr>
              <a:t>Orleans’ declarative persistence</a:t>
            </a:r>
            <a:endParaRPr lang="en-US" sz="2400" dirty="0">
              <a:solidFill>
                <a:srgbClr val="E9E9E9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3289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67708" y="1628800"/>
            <a:ext cx="52565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smtClean="0">
                <a:solidFill>
                  <a:schemeClr val="accent5">
                    <a:lumMod val="60000"/>
                    <a:lumOff val="40000"/>
                  </a:schemeClr>
                </a:solidFill>
                <a:highlight>
                  <a:srgbClr val="1E1E1E"/>
                </a:highlight>
                <a:latin typeface="+mj-lt"/>
              </a:rPr>
              <a:t>Q: But we can just set State property to a</a:t>
            </a:r>
          </a:p>
          <a:p>
            <a:r>
              <a:rPr lang="en-US" sz="2000" smtClean="0">
                <a:solidFill>
                  <a:schemeClr val="accent5">
                    <a:lumMod val="60000"/>
                    <a:lumOff val="40000"/>
                  </a:schemeClr>
                </a:solidFill>
                <a:highlight>
                  <a:srgbClr val="1E1E1E"/>
                </a:highlight>
                <a:latin typeface="+mj-lt"/>
              </a:rPr>
              <a:t>     stub within a test harness, right?</a:t>
            </a:r>
            <a:endParaRPr lang="en-US" sz="2000">
              <a:solidFill>
                <a:schemeClr val="accent5">
                  <a:lumMod val="60000"/>
                  <a:lumOff val="40000"/>
                </a:schemeClr>
              </a:solidFill>
              <a:highlight>
                <a:srgbClr val="1E1E1E"/>
              </a:highlight>
              <a:latin typeface="+mj-lt"/>
            </a:endParaRPr>
          </a:p>
          <a:p>
            <a:endParaRPr lang="en-US" sz="2000" smtClean="0">
              <a:solidFill>
                <a:schemeClr val="accent5">
                  <a:lumMod val="60000"/>
                  <a:lumOff val="40000"/>
                </a:schemeClr>
              </a:solidFill>
              <a:highlight>
                <a:srgbClr val="1E1E1E"/>
              </a:highlight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87158" y="188640"/>
            <a:ext cx="5017720" cy="461665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solidFill>
                  <a:srgbClr val="E9E9E9"/>
                </a:solidFill>
                <a:latin typeface="+mj-lt"/>
              </a:rPr>
              <a:t>Orleans’ declarative persistence</a:t>
            </a:r>
            <a:endParaRPr lang="en-US" sz="2400" dirty="0">
              <a:solidFill>
                <a:srgbClr val="E9E9E9"/>
              </a:solidFill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71528" y="2708920"/>
            <a:ext cx="52565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smtClean="0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1E1E1E"/>
                </a:highlight>
                <a:latin typeface="+mj-lt"/>
              </a:rPr>
              <a:t>A: Nope, you can’t. It’s protected and</a:t>
            </a:r>
          </a:p>
          <a:p>
            <a:r>
              <a:rPr lang="en-US" sz="2000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1E1E1E"/>
                </a:highlight>
                <a:latin typeface="+mj-lt"/>
              </a:rPr>
              <a:t> </a:t>
            </a:r>
            <a:r>
              <a:rPr lang="en-US" sz="2000" smtClean="0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1E1E1E"/>
                </a:highlight>
                <a:latin typeface="+mj-lt"/>
              </a:rPr>
              <a:t>    read-only. There is no setter. </a:t>
            </a:r>
            <a:endParaRPr lang="en-US" sz="2000">
              <a:solidFill>
                <a:schemeClr val="accent2">
                  <a:lumMod val="40000"/>
                  <a:lumOff val="60000"/>
                </a:schemeClr>
              </a:solidFill>
              <a:highlight>
                <a:srgbClr val="1E1E1E"/>
              </a:highlight>
              <a:latin typeface="+mj-lt"/>
            </a:endParaRPr>
          </a:p>
          <a:p>
            <a:endParaRPr lang="en-US" sz="2000" smtClean="0">
              <a:solidFill>
                <a:schemeClr val="accent2">
                  <a:lumMod val="40000"/>
                  <a:lumOff val="60000"/>
                </a:schemeClr>
              </a:solidFill>
              <a:highlight>
                <a:srgbClr val="1E1E1E"/>
              </a:highligh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0664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6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5412961" y="220579"/>
            <a:ext cx="1366080" cy="461665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solidFill>
                  <a:srgbClr val="E9E9E9"/>
                </a:solidFill>
                <a:latin typeface="+mj-lt"/>
              </a:rPr>
              <a:t>Preface</a:t>
            </a:r>
            <a:endParaRPr lang="en-US" sz="2400" dirty="0">
              <a:solidFill>
                <a:srgbClr val="E9E9E9"/>
              </a:solidFill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15680" y="405093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+mj-lt"/>
                <a:hlinkClick r:id="rId3"/>
              </a:rPr>
              <a:t>sergeybykov</a:t>
            </a:r>
            <a:r>
              <a:rPr lang="en-US" b="1">
                <a:solidFill>
                  <a:schemeClr val="bg1"/>
                </a:solidFill>
                <a:latin typeface="+mj-lt"/>
              </a:rPr>
              <a:t> </a:t>
            </a:r>
            <a:r>
              <a:rPr lang="en-US">
                <a:solidFill>
                  <a:schemeClr val="bg1"/>
                </a:solidFill>
                <a:latin typeface="+mj-lt"/>
              </a:rPr>
              <a:t>commented </a:t>
            </a:r>
            <a:r>
              <a:rPr lang="en-US">
                <a:solidFill>
                  <a:schemeClr val="bg1"/>
                </a:solidFill>
                <a:latin typeface="+mj-lt"/>
                <a:hlinkClick r:id="rId4"/>
              </a:rPr>
              <a:t>on Jan 29 </a:t>
            </a:r>
            <a:endParaRPr lang="en-US" smtClean="0">
              <a:solidFill>
                <a:schemeClr val="bg1"/>
              </a:solidFill>
              <a:latin typeface="+mj-lt"/>
            </a:endParaRPr>
          </a:p>
          <a:p>
            <a:endParaRPr lang="en-US">
              <a:solidFill>
                <a:schemeClr val="bg1"/>
              </a:solidFill>
              <a:latin typeface="+mj-lt"/>
            </a:endParaRPr>
          </a:p>
          <a:p>
            <a:r>
              <a:rPr lang="en-US">
                <a:solidFill>
                  <a:schemeClr val="bg1"/>
                </a:solidFill>
                <a:latin typeface="+mj-lt"/>
                <a:hlinkClick r:id="rId5"/>
              </a:rPr>
              <a:t>@yevhen</a:t>
            </a:r>
            <a:r>
              <a:rPr lang="en-US">
                <a:solidFill>
                  <a:schemeClr val="bg1"/>
                </a:solidFill>
                <a:latin typeface="+mj-lt"/>
              </a:rPr>
              <a:t> do we have a date set for your presentation yet? Looks like we might want to dedicate a part of it to this interesting philosophical discussion. :-)</a:t>
            </a:r>
          </a:p>
        </p:txBody>
      </p:sp>
      <p:sp>
        <p:nvSpPr>
          <p:cNvPr id="5" name="Rectangle 4"/>
          <p:cNvSpPr/>
          <p:nvPr/>
        </p:nvSpPr>
        <p:spPr>
          <a:xfrm>
            <a:off x="3215680" y="166364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+mj-lt"/>
                <a:hlinkClick r:id="rId6"/>
              </a:rPr>
              <a:t>jkonecki</a:t>
            </a:r>
            <a:r>
              <a:rPr lang="en-US" b="1">
                <a:solidFill>
                  <a:schemeClr val="bg1"/>
                </a:solidFill>
                <a:latin typeface="+mj-lt"/>
              </a:rPr>
              <a:t> </a:t>
            </a:r>
            <a:r>
              <a:rPr lang="en-US">
                <a:solidFill>
                  <a:schemeClr val="bg1"/>
                </a:solidFill>
                <a:latin typeface="+mj-lt"/>
              </a:rPr>
              <a:t>commented </a:t>
            </a:r>
            <a:r>
              <a:rPr lang="en-US">
                <a:solidFill>
                  <a:schemeClr val="bg1"/>
                </a:solidFill>
                <a:latin typeface="+mj-lt"/>
                <a:hlinkClick r:id="rId7"/>
              </a:rPr>
              <a:t>on Dec 9, </a:t>
            </a:r>
            <a:r>
              <a:rPr lang="en-US" smtClean="0">
                <a:solidFill>
                  <a:schemeClr val="bg1"/>
                </a:solidFill>
                <a:latin typeface="+mj-lt"/>
                <a:hlinkClick r:id="rId7"/>
              </a:rPr>
              <a:t>2014</a:t>
            </a:r>
          </a:p>
          <a:p>
            <a:r>
              <a:rPr lang="en-US" smtClean="0">
                <a:solidFill>
                  <a:schemeClr val="bg1"/>
                </a:solidFill>
                <a:latin typeface="+mj-lt"/>
                <a:hlinkClick r:id="rId7"/>
              </a:rPr>
              <a:t> </a:t>
            </a:r>
            <a:endParaRPr lang="en-US">
              <a:solidFill>
                <a:schemeClr val="bg1"/>
              </a:solidFill>
              <a:latin typeface="+mj-lt"/>
            </a:endParaRPr>
          </a:p>
          <a:p>
            <a:r>
              <a:rPr lang="en-US">
                <a:solidFill>
                  <a:schemeClr val="bg1"/>
                </a:solidFill>
                <a:latin typeface="+mj-lt"/>
              </a:rPr>
              <a:t>I would like to hear </a:t>
            </a:r>
            <a:r>
              <a:rPr lang="en-US">
                <a:solidFill>
                  <a:schemeClr val="bg1"/>
                </a:solidFill>
                <a:latin typeface="+mj-lt"/>
                <a:hlinkClick r:id="rId5"/>
              </a:rPr>
              <a:t>@yevhen</a:t>
            </a:r>
            <a:r>
              <a:rPr lang="en-US">
                <a:solidFill>
                  <a:schemeClr val="bg1"/>
                </a:solidFill>
                <a:latin typeface="+mj-lt"/>
              </a:rPr>
              <a:t> talk about his Orleans.Bus project and Orleans patterns / best practices.</a:t>
            </a:r>
          </a:p>
        </p:txBody>
      </p:sp>
    </p:spTree>
    <p:extLst>
      <p:ext uri="{BB962C8B-B14F-4D97-AF65-F5344CB8AC3E}">
        <p14:creationId xmlns:p14="http://schemas.microsoft.com/office/powerpoint/2010/main" val="14274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83632" y="1124744"/>
            <a:ext cx="71524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[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TestFixture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]</a:t>
            </a:r>
          </a:p>
          <a:p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class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InventoryItemFixture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[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Test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]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void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When_checking_out_more_than_there_is_in_stock()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{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var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grain 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=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InventoryItemGrainFactory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.GetGrain(</a:t>
            </a:r>
            <a:r>
              <a:rPr lang="en-US" sz="1200">
                <a:solidFill>
                  <a:srgbClr val="D69D85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"</a:t>
            </a:r>
            <a:r>
              <a:rPr lang="en-US" sz="1200" smtClean="0">
                <a:solidFill>
                  <a:srgbClr val="D69D85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test-123"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); 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Assert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Throws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&lt;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InvalidOperationException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&gt;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(()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=&gt;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grain</a:t>
            </a:r>
            <a:r>
              <a:rPr lang="en-US" sz="1200" smtClean="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CheckOut(1</a:t>
            </a:r>
            <a:r>
              <a:rPr lang="en-US" sz="1200" smtClean="0">
                <a:solidFill>
                  <a:srgbClr val="B5CEA8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0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));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} 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}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377963" y="188640"/>
            <a:ext cx="5436105" cy="461665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solidFill>
                  <a:srgbClr val="E9E9E9"/>
                </a:solidFill>
                <a:latin typeface="+mj-lt"/>
              </a:rPr>
              <a:t>Testing business logic (with real Silo)</a:t>
            </a:r>
            <a:endParaRPr lang="en-US" sz="2400" dirty="0">
              <a:solidFill>
                <a:srgbClr val="E9E9E9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9868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83632" y="1124744"/>
            <a:ext cx="71524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[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TestFixture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]</a:t>
            </a:r>
          </a:p>
          <a:p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class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InventoryItemFixture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[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Test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]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void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When_checking_out_more_than_there_is_in_stock()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{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var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grain 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=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InventoryItemGrainFactory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.GetGrain(</a:t>
            </a:r>
            <a:r>
              <a:rPr lang="en-US" sz="1200">
                <a:solidFill>
                  <a:srgbClr val="D69D85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"</a:t>
            </a:r>
            <a:r>
              <a:rPr lang="en-US" sz="1200" smtClean="0">
                <a:solidFill>
                  <a:srgbClr val="D69D85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test-123"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); 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Assert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Throws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&lt;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InvalidOperationException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&gt;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(()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=&gt;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grain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CheckOut(</a:t>
            </a:r>
            <a:r>
              <a:rPr lang="en-US" sz="1200">
                <a:solidFill>
                  <a:srgbClr val="B5CEA8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10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));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} 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}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377963" y="188640"/>
            <a:ext cx="5436105" cy="461665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solidFill>
                  <a:srgbClr val="E9E9E9"/>
                </a:solidFill>
                <a:latin typeface="+mj-lt"/>
              </a:rPr>
              <a:t>Testing business logic (with real Silo)</a:t>
            </a:r>
            <a:endParaRPr lang="en-US" sz="2400" dirty="0">
              <a:solidFill>
                <a:srgbClr val="E9E9E9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19536" y="3501008"/>
            <a:ext cx="943304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FFFF00"/>
                </a:solidFill>
                <a:highlight>
                  <a:srgbClr val="252526"/>
                </a:highlight>
                <a:latin typeface="Consolas" panose="020B0609020204030204" pitchFamily="49" charset="0"/>
              </a:rPr>
              <a:t>------ Test started: Assembly: </a:t>
            </a:r>
            <a:r>
              <a:rPr lang="en-US" sz="1200" smtClean="0">
                <a:solidFill>
                  <a:srgbClr val="FFFF00"/>
                </a:solidFill>
                <a:highlight>
                  <a:srgbClr val="252526"/>
                </a:highlight>
                <a:latin typeface="Consolas" panose="020B0609020204030204" pitchFamily="49" charset="0"/>
              </a:rPr>
              <a:t>Example.Meetup.exe </a:t>
            </a:r>
            <a:r>
              <a:rPr lang="en-US" sz="1200">
                <a:solidFill>
                  <a:srgbClr val="FFFF00"/>
                </a:solidFill>
                <a:highlight>
                  <a:srgbClr val="252526"/>
                </a:highlight>
                <a:latin typeface="Consolas" panose="020B0609020204030204" pitchFamily="49" charset="0"/>
              </a:rPr>
              <a:t>------</a:t>
            </a:r>
          </a:p>
          <a:p>
            <a:endParaRPr lang="en-US" sz="1200">
              <a:solidFill>
                <a:srgbClr val="FFFF00"/>
              </a:solidFill>
              <a:highlight>
                <a:srgbClr val="252526"/>
              </a:highlight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FFFF00"/>
                </a:solidFill>
                <a:highlight>
                  <a:srgbClr val="252526"/>
                </a:highlight>
                <a:latin typeface="Consolas" panose="020B0609020204030204" pitchFamily="49" charset="0"/>
              </a:rPr>
              <a:t>Test 'Example.InventoryItemFixture.When_checking_out_more_than_there_is_in_stock' failed: </a:t>
            </a:r>
          </a:p>
          <a:p>
            <a:r>
              <a:rPr lang="en-US" sz="1200">
                <a:solidFill>
                  <a:srgbClr val="FFFF00"/>
                </a:solidFill>
                <a:highlight>
                  <a:srgbClr val="252526"/>
                </a:highlight>
                <a:latin typeface="Consolas" panose="020B0609020204030204" pitchFamily="49" charset="0"/>
              </a:rPr>
              <a:t>  Expected: &lt;System.InvalidOperationException&gt;</a:t>
            </a:r>
          </a:p>
          <a:p>
            <a:r>
              <a:rPr lang="en-US" sz="1200">
                <a:solidFill>
                  <a:srgbClr val="FFFF00"/>
                </a:solidFill>
                <a:highlight>
                  <a:srgbClr val="252526"/>
                </a:highlight>
                <a:latin typeface="Consolas" panose="020B0609020204030204" pitchFamily="49" charset="0"/>
              </a:rPr>
              <a:t>  But was:  &lt;</a:t>
            </a:r>
            <a:r>
              <a:rPr lang="en-US" sz="1200" smtClean="0">
                <a:solidFill>
                  <a:srgbClr val="FFFF00"/>
                </a:solidFill>
                <a:highlight>
                  <a:srgbClr val="252526"/>
                </a:highlight>
                <a:latin typeface="Consolas" panose="020B0609020204030204" pitchFamily="49" charset="0"/>
              </a:rPr>
              <a:t>System.Data.SqlClient.SqlException&gt; (Server does not exist or connection was refused )</a:t>
            </a:r>
            <a:endParaRPr lang="en-US" sz="1200">
              <a:solidFill>
                <a:srgbClr val="FFFF00"/>
              </a:solidFill>
              <a:highlight>
                <a:srgbClr val="252526"/>
              </a:highlight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FFFF00"/>
                </a:solidFill>
                <a:highlight>
                  <a:srgbClr val="252526"/>
                </a:highlight>
                <a:latin typeface="Consolas" panose="020B0609020204030204" pitchFamily="49" charset="0"/>
              </a:rPr>
              <a:t>   at </a:t>
            </a:r>
            <a:r>
              <a:rPr lang="en-US" sz="1200" smtClean="0">
                <a:solidFill>
                  <a:srgbClr val="FFFF00"/>
                </a:solidFill>
                <a:highlight>
                  <a:srgbClr val="252526"/>
                </a:highlight>
                <a:latin typeface="Consolas" panose="020B0609020204030204" pitchFamily="49" charset="0"/>
              </a:rPr>
              <a:t>Example.SqlProvider.ReadStateAsync(GrainState state) in C:\Work\Source\Example.Meetup\Fixture.cs:line 8</a:t>
            </a:r>
            <a:endParaRPr lang="en-US" sz="1200" u="sng">
              <a:solidFill>
                <a:srgbClr val="FFFF00"/>
              </a:solidFill>
              <a:highlight>
                <a:srgbClr val="252526"/>
              </a:highlight>
              <a:latin typeface="Consolas" panose="020B0609020204030204" pitchFamily="49" charset="0"/>
            </a:endParaRPr>
          </a:p>
          <a:p>
            <a:r>
              <a:rPr lang="en-US" sz="1200" smtClean="0">
                <a:solidFill>
                  <a:srgbClr val="FFFF00"/>
                </a:solidFill>
                <a:highlight>
                  <a:srgbClr val="252526"/>
                </a:highlight>
                <a:latin typeface="Consolas" panose="020B0609020204030204" pitchFamily="49" charset="0"/>
              </a:rPr>
              <a:t>   at </a:t>
            </a:r>
            <a:r>
              <a:rPr lang="en-US" sz="1200">
                <a:solidFill>
                  <a:srgbClr val="FFFF00"/>
                </a:solidFill>
                <a:highlight>
                  <a:srgbClr val="252526"/>
                </a:highlight>
                <a:latin typeface="Consolas" panose="020B0609020204030204" pitchFamily="49" charset="0"/>
              </a:rPr>
              <a:t>Example.InventoryItemFixture.When_checking_out_more_than_there_is_in_stock()</a:t>
            </a:r>
          </a:p>
          <a:p>
            <a:endParaRPr lang="en-US" sz="1200">
              <a:solidFill>
                <a:srgbClr val="FFFF00"/>
              </a:solidFill>
              <a:highlight>
                <a:srgbClr val="252526"/>
              </a:highlight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FFFF00"/>
                </a:solidFill>
                <a:highlight>
                  <a:srgbClr val="252526"/>
                </a:highlight>
                <a:latin typeface="Consolas" panose="020B0609020204030204" pitchFamily="49" charset="0"/>
              </a:rPr>
              <a:t>0 passed, 1 failed, 0 skipped, took </a:t>
            </a:r>
            <a:r>
              <a:rPr lang="en-US" sz="1200" smtClean="0">
                <a:solidFill>
                  <a:srgbClr val="FFFF00"/>
                </a:solidFill>
                <a:highlight>
                  <a:srgbClr val="252526"/>
                </a:highlight>
                <a:latin typeface="Consolas" panose="020B0609020204030204" pitchFamily="49" charset="0"/>
              </a:rPr>
              <a:t>5.12 </a:t>
            </a:r>
            <a:r>
              <a:rPr lang="en-US" sz="1200">
                <a:solidFill>
                  <a:srgbClr val="FFFF00"/>
                </a:solidFill>
                <a:highlight>
                  <a:srgbClr val="252526"/>
                </a:highlight>
                <a:latin typeface="Consolas" panose="020B0609020204030204" pitchFamily="49" charset="0"/>
              </a:rPr>
              <a:t>seconds (NUnit 2.6.2).</a:t>
            </a:r>
          </a:p>
        </p:txBody>
      </p:sp>
    </p:spTree>
    <p:extLst>
      <p:ext uri="{BB962C8B-B14F-4D97-AF65-F5344CB8AC3E}">
        <p14:creationId xmlns:p14="http://schemas.microsoft.com/office/powerpoint/2010/main" val="422797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83632" y="1124744"/>
            <a:ext cx="71524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[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TestFixture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]</a:t>
            </a:r>
          </a:p>
          <a:p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class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InventoryItemFixture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[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Test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]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void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When_checking_out_more_than_there_is_in_stock()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{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var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grain 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=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InventoryItemGrainFactory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.GetGrain(</a:t>
            </a:r>
            <a:r>
              <a:rPr lang="en-US" sz="1200">
                <a:solidFill>
                  <a:srgbClr val="D69D85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"</a:t>
            </a:r>
            <a:r>
              <a:rPr lang="en-US" sz="1200" smtClean="0">
                <a:solidFill>
                  <a:srgbClr val="D69D85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test-123"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); 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Assert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Throws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&lt;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InvalidOperationException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&gt;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(()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=&gt;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grain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CheckOut(</a:t>
            </a:r>
            <a:r>
              <a:rPr lang="en-US" sz="1200">
                <a:solidFill>
                  <a:srgbClr val="B5CEA8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10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));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} 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}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377963" y="188640"/>
            <a:ext cx="5436105" cy="461665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solidFill>
                  <a:srgbClr val="E9E9E9"/>
                </a:solidFill>
                <a:latin typeface="+mj-lt"/>
              </a:rPr>
              <a:t>Testing business logic (with real Silo)</a:t>
            </a:r>
            <a:endParaRPr lang="en-US" sz="2400" dirty="0">
              <a:solidFill>
                <a:srgbClr val="E9E9E9"/>
              </a:solidFill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19536" y="3501008"/>
            <a:ext cx="943304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FFFF00"/>
                </a:solidFill>
                <a:highlight>
                  <a:srgbClr val="252526"/>
                </a:highlight>
                <a:latin typeface="Consolas" panose="020B0609020204030204" pitchFamily="49" charset="0"/>
              </a:rPr>
              <a:t>------ Test started: Assembly: </a:t>
            </a:r>
            <a:r>
              <a:rPr lang="en-US" sz="1200" smtClean="0">
                <a:solidFill>
                  <a:srgbClr val="FFFF00"/>
                </a:solidFill>
                <a:highlight>
                  <a:srgbClr val="252526"/>
                </a:highlight>
                <a:latin typeface="Consolas" panose="020B0609020204030204" pitchFamily="49" charset="0"/>
              </a:rPr>
              <a:t>Example.Meetup.exe </a:t>
            </a:r>
            <a:r>
              <a:rPr lang="en-US" sz="1200">
                <a:solidFill>
                  <a:srgbClr val="FFFF00"/>
                </a:solidFill>
                <a:highlight>
                  <a:srgbClr val="252526"/>
                </a:highlight>
                <a:latin typeface="Consolas" panose="020B0609020204030204" pitchFamily="49" charset="0"/>
              </a:rPr>
              <a:t>------</a:t>
            </a:r>
          </a:p>
          <a:p>
            <a:endParaRPr lang="en-US" sz="1200">
              <a:solidFill>
                <a:srgbClr val="FFFF00"/>
              </a:solidFill>
              <a:highlight>
                <a:srgbClr val="252526"/>
              </a:highlight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FFFF00"/>
                </a:solidFill>
                <a:highlight>
                  <a:srgbClr val="252526"/>
                </a:highlight>
                <a:latin typeface="Consolas" panose="020B0609020204030204" pitchFamily="49" charset="0"/>
              </a:rPr>
              <a:t>Test 'Example.InventoryItemFixture.When_checking_out_more_than_there_is_in_stock' failed: </a:t>
            </a:r>
          </a:p>
          <a:p>
            <a:r>
              <a:rPr lang="en-US" sz="1200">
                <a:solidFill>
                  <a:srgbClr val="FFFF00"/>
                </a:solidFill>
                <a:highlight>
                  <a:srgbClr val="252526"/>
                </a:highlight>
                <a:latin typeface="Consolas" panose="020B0609020204030204" pitchFamily="49" charset="0"/>
              </a:rPr>
              <a:t>  Expected: &lt;System.InvalidOperationException&gt;</a:t>
            </a:r>
          </a:p>
          <a:p>
            <a:r>
              <a:rPr lang="en-US" sz="1200">
                <a:solidFill>
                  <a:srgbClr val="FFFF00"/>
                </a:solidFill>
                <a:highlight>
                  <a:srgbClr val="252526"/>
                </a:highlight>
                <a:latin typeface="Consolas" panose="020B0609020204030204" pitchFamily="49" charset="0"/>
              </a:rPr>
              <a:t>  But was:  &lt;</a:t>
            </a:r>
            <a:r>
              <a:rPr lang="en-US" sz="1200" u="sng" smtClean="0">
                <a:solidFill>
                  <a:srgbClr val="FFFF00"/>
                </a:solidFill>
                <a:highlight>
                  <a:srgbClr val="252526"/>
                </a:highlight>
                <a:latin typeface="Consolas" panose="020B0609020204030204" pitchFamily="49" charset="0"/>
              </a:rPr>
              <a:t>System.Data.SqlClient.SqlException</a:t>
            </a:r>
            <a:r>
              <a:rPr lang="en-US" sz="1200" smtClean="0">
                <a:solidFill>
                  <a:srgbClr val="FFFF00"/>
                </a:solidFill>
                <a:highlight>
                  <a:srgbClr val="252526"/>
                </a:highlight>
                <a:latin typeface="Consolas" panose="020B0609020204030204" pitchFamily="49" charset="0"/>
              </a:rPr>
              <a:t>&gt; (Server does not exist or connection was refused )</a:t>
            </a:r>
            <a:endParaRPr lang="en-US" sz="1200">
              <a:solidFill>
                <a:srgbClr val="FFFF00"/>
              </a:solidFill>
              <a:highlight>
                <a:srgbClr val="252526"/>
              </a:highlight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FFFF00"/>
                </a:solidFill>
                <a:highlight>
                  <a:srgbClr val="252526"/>
                </a:highlight>
                <a:latin typeface="Consolas" panose="020B0609020204030204" pitchFamily="49" charset="0"/>
              </a:rPr>
              <a:t>   at </a:t>
            </a:r>
            <a:r>
              <a:rPr lang="en-US" sz="1200" smtClean="0">
                <a:solidFill>
                  <a:srgbClr val="FFFF00"/>
                </a:solidFill>
                <a:highlight>
                  <a:srgbClr val="252526"/>
                </a:highlight>
                <a:latin typeface="Consolas" panose="020B0609020204030204" pitchFamily="49" charset="0"/>
              </a:rPr>
              <a:t>Example.</a:t>
            </a:r>
            <a:r>
              <a:rPr lang="en-US" sz="1200" u="sng" smtClean="0">
                <a:solidFill>
                  <a:srgbClr val="FFFF00"/>
                </a:solidFill>
                <a:highlight>
                  <a:srgbClr val="252526"/>
                </a:highlight>
                <a:latin typeface="Consolas" panose="020B0609020204030204" pitchFamily="49" charset="0"/>
              </a:rPr>
              <a:t>SqlProvider.ReadStateAsync</a:t>
            </a:r>
            <a:r>
              <a:rPr lang="en-US" sz="1200" smtClean="0">
                <a:solidFill>
                  <a:srgbClr val="FFFF00"/>
                </a:solidFill>
                <a:highlight>
                  <a:srgbClr val="252526"/>
                </a:highlight>
                <a:latin typeface="Consolas" panose="020B0609020204030204" pitchFamily="49" charset="0"/>
              </a:rPr>
              <a:t>(GrainState state) in C:\Work\Source\Example.Meetup\Fixture.cs:line 8</a:t>
            </a:r>
            <a:endParaRPr lang="en-US" sz="1200" u="sng">
              <a:solidFill>
                <a:srgbClr val="FFFF00"/>
              </a:solidFill>
              <a:highlight>
                <a:srgbClr val="252526"/>
              </a:highlight>
              <a:latin typeface="Consolas" panose="020B0609020204030204" pitchFamily="49" charset="0"/>
            </a:endParaRPr>
          </a:p>
          <a:p>
            <a:r>
              <a:rPr lang="en-US" sz="1200" smtClean="0">
                <a:solidFill>
                  <a:srgbClr val="FFFF00"/>
                </a:solidFill>
                <a:highlight>
                  <a:srgbClr val="252526"/>
                </a:highlight>
                <a:latin typeface="Consolas" panose="020B0609020204030204" pitchFamily="49" charset="0"/>
              </a:rPr>
              <a:t>   at </a:t>
            </a:r>
            <a:r>
              <a:rPr lang="en-US" sz="1200">
                <a:solidFill>
                  <a:srgbClr val="FFFF00"/>
                </a:solidFill>
                <a:highlight>
                  <a:srgbClr val="252526"/>
                </a:highlight>
                <a:latin typeface="Consolas" panose="020B0609020204030204" pitchFamily="49" charset="0"/>
              </a:rPr>
              <a:t>Example.InventoryItemFixture.When_checking_out_more_than_there_is_in_stock()</a:t>
            </a:r>
          </a:p>
          <a:p>
            <a:endParaRPr lang="en-US" sz="1200">
              <a:solidFill>
                <a:srgbClr val="FFFF00"/>
              </a:solidFill>
              <a:highlight>
                <a:srgbClr val="252526"/>
              </a:highlight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FFFF00"/>
                </a:solidFill>
                <a:highlight>
                  <a:srgbClr val="252526"/>
                </a:highlight>
                <a:latin typeface="Consolas" panose="020B0609020204030204" pitchFamily="49" charset="0"/>
              </a:rPr>
              <a:t>0 passed, 1 failed, 0 skipped, took </a:t>
            </a:r>
            <a:r>
              <a:rPr lang="en-US" sz="1200" smtClean="0">
                <a:solidFill>
                  <a:srgbClr val="FFFF00"/>
                </a:solidFill>
                <a:highlight>
                  <a:srgbClr val="252526"/>
                </a:highlight>
                <a:latin typeface="Consolas" panose="020B0609020204030204" pitchFamily="49" charset="0"/>
              </a:rPr>
              <a:t>5.12 </a:t>
            </a:r>
            <a:r>
              <a:rPr lang="en-US" sz="1200">
                <a:solidFill>
                  <a:srgbClr val="FFFF00"/>
                </a:solidFill>
                <a:highlight>
                  <a:srgbClr val="252526"/>
                </a:highlight>
                <a:latin typeface="Consolas" panose="020B0609020204030204" pitchFamily="49" charset="0"/>
              </a:rPr>
              <a:t>seconds (NUnit 2.6.2).</a:t>
            </a:r>
          </a:p>
        </p:txBody>
      </p:sp>
    </p:spTree>
    <p:extLst>
      <p:ext uri="{BB962C8B-B14F-4D97-AF65-F5344CB8AC3E}">
        <p14:creationId xmlns:p14="http://schemas.microsoft.com/office/powerpoint/2010/main" val="380730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77963" y="188640"/>
            <a:ext cx="5436105" cy="461665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solidFill>
                  <a:srgbClr val="E9E9E9"/>
                </a:solidFill>
                <a:latin typeface="+mj-lt"/>
              </a:rPr>
              <a:t>Testing business logic (with real Silo)</a:t>
            </a:r>
            <a:endParaRPr lang="en-US" sz="2400" dirty="0">
              <a:solidFill>
                <a:srgbClr val="E9E9E9"/>
              </a:solidFill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47528" y="1700808"/>
            <a:ext cx="84969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u="sng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[</a:t>
            </a:r>
            <a:r>
              <a:rPr lang="en-US" sz="1200" u="sng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StorageProvider</a:t>
            </a:r>
            <a:r>
              <a:rPr lang="en-US" sz="1200" u="sng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(ProviderName </a:t>
            </a:r>
            <a:r>
              <a:rPr lang="en-US" sz="1200" u="sng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=</a:t>
            </a:r>
            <a:r>
              <a:rPr lang="en-US" sz="1200" u="sng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u="sng">
                <a:solidFill>
                  <a:srgbClr val="D69D85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"SqlStore"</a:t>
            </a:r>
            <a:r>
              <a:rPr lang="en-US" sz="1200" u="sng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)]</a:t>
            </a:r>
            <a:endParaRPr lang="en-US" sz="1200" u="sng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 class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InventoryItemGrain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: </a:t>
            </a:r>
            <a:r>
              <a:rPr lang="en-US" sz="1200" smtClean="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Grain</a:t>
            </a:r>
            <a:r>
              <a:rPr lang="en-US" sz="1200" smtClean="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&lt;</a:t>
            </a:r>
            <a:r>
              <a:rPr lang="en-US" sz="1200" smtClean="0">
                <a:solidFill>
                  <a:srgbClr val="B8D7A3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</a:t>
            </a:r>
            <a:r>
              <a:rPr lang="en-US" sz="1200">
                <a:solidFill>
                  <a:srgbClr val="B8D7A3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</a:t>
            </a:r>
            <a:r>
              <a:rPr lang="en-US" sz="1200" smtClean="0">
                <a:solidFill>
                  <a:srgbClr val="B8D7A3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nventoryItemGrainState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&gt;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, </a:t>
            </a:r>
            <a:r>
              <a:rPr lang="en-US" sz="1200">
                <a:solidFill>
                  <a:srgbClr val="B8D7A3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IInventoryItemGrain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Task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ActivateAsync()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</a:t>
            </a:r>
            <a:r>
              <a:rPr lang="en-US" sz="1200" u="sng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State.ReadStateAsync();</a:t>
            </a:r>
            <a:endParaRPr lang="en-US" sz="1200" u="sng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}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…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7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101" y="94784"/>
            <a:ext cx="5715798" cy="666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92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77963" y="188640"/>
            <a:ext cx="5436105" cy="461665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solidFill>
                  <a:srgbClr val="E9E9E9"/>
                </a:solidFill>
                <a:latin typeface="+mj-lt"/>
              </a:rPr>
              <a:t>Testing business logic (with real Silo)</a:t>
            </a:r>
            <a:endParaRPr lang="en-US" sz="2400" dirty="0">
              <a:solidFill>
                <a:srgbClr val="E9E9E9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8849" y="1700808"/>
            <a:ext cx="8040984" cy="461665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457200" indent="-457200" algn="ctr">
              <a:buFont typeface="+mj-lt"/>
              <a:buAutoNum type="arabicPeriod"/>
            </a:pPr>
            <a:r>
              <a:rPr lang="en-US" sz="240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Setup and run test integration silo in a test harness</a:t>
            </a:r>
          </a:p>
        </p:txBody>
      </p:sp>
    </p:spTree>
    <p:extLst>
      <p:ext uri="{BB962C8B-B14F-4D97-AF65-F5344CB8AC3E}">
        <p14:creationId xmlns:p14="http://schemas.microsoft.com/office/powerpoint/2010/main" val="424086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77963" y="188640"/>
            <a:ext cx="5436105" cy="461665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solidFill>
                  <a:srgbClr val="E9E9E9"/>
                </a:solidFill>
                <a:latin typeface="+mj-lt"/>
              </a:rPr>
              <a:t>Testing business logic (with real Silo)</a:t>
            </a:r>
            <a:endParaRPr lang="en-US" sz="2400" dirty="0">
              <a:solidFill>
                <a:srgbClr val="E9E9E9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8849" y="1700808"/>
            <a:ext cx="7148111" cy="1200329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Setup and run Orleans silo in a test harness</a:t>
            </a:r>
          </a:p>
          <a:p>
            <a:pPr marL="457200" indent="-457200">
              <a:buFont typeface="+mj-lt"/>
              <a:buAutoNum type="arabicPeriod"/>
            </a:pPr>
            <a:endParaRPr lang="en-US" sz="2400" smtClean="0">
              <a:solidFill>
                <a:schemeClr val="accent4">
                  <a:lumMod val="60000"/>
                  <a:lumOff val="40000"/>
                </a:schemeClr>
              </a:solidFill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Setup fresh test database</a:t>
            </a:r>
          </a:p>
        </p:txBody>
      </p:sp>
    </p:spTree>
    <p:extLst>
      <p:ext uri="{BB962C8B-B14F-4D97-AF65-F5344CB8AC3E}">
        <p14:creationId xmlns:p14="http://schemas.microsoft.com/office/powerpoint/2010/main" val="201385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77963" y="188640"/>
            <a:ext cx="5436105" cy="461665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solidFill>
                  <a:srgbClr val="E9E9E9"/>
                </a:solidFill>
                <a:latin typeface="+mj-lt"/>
              </a:rPr>
              <a:t>Testing business logic (with real Silo)</a:t>
            </a:r>
            <a:endParaRPr lang="en-US" sz="2400" dirty="0">
              <a:solidFill>
                <a:srgbClr val="E9E9E9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8849" y="1700808"/>
            <a:ext cx="6949338" cy="1938992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Setup and run Orleans silo in a test harness</a:t>
            </a:r>
          </a:p>
          <a:p>
            <a:pPr marL="457200" indent="-457200">
              <a:buFont typeface="+mj-lt"/>
              <a:buAutoNum type="arabicPeriod"/>
            </a:pPr>
            <a:endParaRPr lang="en-US" sz="2400" smtClean="0">
              <a:solidFill>
                <a:schemeClr val="accent4">
                  <a:lumMod val="60000"/>
                  <a:lumOff val="40000"/>
                </a:schemeClr>
              </a:solidFill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Setup fresh test database</a:t>
            </a:r>
          </a:p>
          <a:p>
            <a:pPr marL="457200" indent="-457200">
              <a:buFont typeface="+mj-lt"/>
              <a:buAutoNum type="arabicPeriod"/>
            </a:pPr>
            <a:endParaRPr lang="en-US" sz="2400">
              <a:solidFill>
                <a:schemeClr val="accent4">
                  <a:lumMod val="60000"/>
                  <a:lumOff val="40000"/>
                </a:schemeClr>
              </a:solidFill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Run migration scripts to setup db schema</a:t>
            </a:r>
          </a:p>
        </p:txBody>
      </p:sp>
    </p:spTree>
    <p:extLst>
      <p:ext uri="{BB962C8B-B14F-4D97-AF65-F5344CB8AC3E}">
        <p14:creationId xmlns:p14="http://schemas.microsoft.com/office/powerpoint/2010/main" val="321596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77963" y="188640"/>
            <a:ext cx="5436105" cy="461665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solidFill>
                  <a:srgbClr val="E9E9E9"/>
                </a:solidFill>
                <a:latin typeface="+mj-lt"/>
              </a:rPr>
              <a:t>Testing business logic (with real Silo)</a:t>
            </a:r>
            <a:endParaRPr lang="en-US" sz="2400" dirty="0">
              <a:solidFill>
                <a:srgbClr val="E9E9E9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8849" y="1700808"/>
            <a:ext cx="8594019" cy="2677656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Setup and run Orleans silo in a test harness</a:t>
            </a:r>
          </a:p>
          <a:p>
            <a:pPr marL="457200" indent="-457200">
              <a:buFont typeface="+mj-lt"/>
              <a:buAutoNum type="arabicPeriod"/>
            </a:pPr>
            <a:endParaRPr lang="en-US" sz="2400" smtClean="0">
              <a:solidFill>
                <a:schemeClr val="accent4">
                  <a:lumMod val="60000"/>
                  <a:lumOff val="40000"/>
                </a:schemeClr>
              </a:solidFill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Setup fresh test database</a:t>
            </a:r>
          </a:p>
          <a:p>
            <a:pPr marL="457200" indent="-457200">
              <a:buFont typeface="+mj-lt"/>
              <a:buAutoNum type="arabicPeriod"/>
            </a:pPr>
            <a:endParaRPr lang="en-US" sz="2400">
              <a:solidFill>
                <a:schemeClr val="accent4">
                  <a:lumMod val="60000"/>
                  <a:lumOff val="40000"/>
                </a:schemeClr>
              </a:solidFill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Run migration scripts to setup db schema</a:t>
            </a:r>
          </a:p>
          <a:p>
            <a:pPr marL="457200" indent="-457200">
              <a:buFont typeface="+mj-lt"/>
              <a:buAutoNum type="arabicPeriod"/>
            </a:pPr>
            <a:endParaRPr lang="en-US" sz="2400">
              <a:solidFill>
                <a:schemeClr val="accent4">
                  <a:lumMod val="60000"/>
                  <a:lumOff val="40000"/>
                </a:schemeClr>
              </a:solidFill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Cleanup db before every test (isolation, repeatability)</a:t>
            </a:r>
          </a:p>
        </p:txBody>
      </p:sp>
    </p:spTree>
    <p:extLst>
      <p:ext uri="{BB962C8B-B14F-4D97-AF65-F5344CB8AC3E}">
        <p14:creationId xmlns:p14="http://schemas.microsoft.com/office/powerpoint/2010/main" val="341532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83" y="0"/>
            <a:ext cx="94106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55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/>
          <p:cNvSpPr/>
          <p:nvPr/>
        </p:nvSpPr>
        <p:spPr>
          <a:xfrm>
            <a:off x="4511824" y="4941168"/>
            <a:ext cx="3456384" cy="12961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+mj-lt"/>
              </a:rPr>
              <a:t>MS SQL</a:t>
            </a:r>
          </a:p>
        </p:txBody>
      </p:sp>
      <p:sp>
        <p:nvSpPr>
          <p:cNvPr id="37" name="TextBox 36"/>
          <p:cNvSpPr txBox="1">
            <a:spLocks/>
          </p:cNvSpPr>
          <p:nvPr/>
        </p:nvSpPr>
        <p:spPr>
          <a:xfrm>
            <a:off x="3881297" y="1495435"/>
            <a:ext cx="1313235" cy="52322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>
                <a:solidFill>
                  <a:schemeClr val="bg1">
                    <a:lumMod val="85000"/>
                  </a:schemeClr>
                </a:solidFill>
                <a:latin typeface="+mj-lt"/>
              </a:rPr>
              <a:t>iPhone6 </a:t>
            </a:r>
            <a:r>
              <a:rPr lang="en-US" sz="1000">
                <a:solidFill>
                  <a:schemeClr val="bg1">
                    <a:lumMod val="85000"/>
                  </a:schemeClr>
                </a:solidFill>
                <a:latin typeface="+mj-lt"/>
              </a:rPr>
              <a:t>(100pcs)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H="1" flipV="1">
            <a:off x="1834689" y="1755014"/>
            <a:ext cx="1881427" cy="4255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7464153" y="1755014"/>
            <a:ext cx="3111351" cy="798943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22" y="836714"/>
            <a:ext cx="972717" cy="1264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12" y="2452706"/>
            <a:ext cx="972717" cy="1264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524" y="4193770"/>
            <a:ext cx="972717" cy="1264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0683" y="865955"/>
            <a:ext cx="950220" cy="1235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281" y="2553956"/>
            <a:ext cx="950220" cy="1235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8993" y="4284455"/>
            <a:ext cx="950220" cy="1235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45536" y="5972456"/>
            <a:ext cx="968535" cy="400110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+mj-lt"/>
              </a:rPr>
              <a:t>Buyers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687606" y="5972456"/>
            <a:ext cx="925253" cy="400110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+mj-lt"/>
              </a:rPr>
              <a:t>Sellers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TextBox 35"/>
          <p:cNvSpPr txBox="1">
            <a:spLocks/>
          </p:cNvSpPr>
          <p:nvPr/>
        </p:nvSpPr>
        <p:spPr>
          <a:xfrm>
            <a:off x="3726089" y="2798166"/>
            <a:ext cx="1313235" cy="52322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>
                <a:solidFill>
                  <a:schemeClr val="bg1">
                    <a:lumMod val="85000"/>
                  </a:schemeClr>
                </a:solidFill>
                <a:latin typeface="+mj-lt"/>
              </a:rPr>
              <a:t>HoloLens </a:t>
            </a:r>
            <a:r>
              <a:rPr lang="en-US" sz="1000">
                <a:solidFill>
                  <a:schemeClr val="bg1">
                    <a:lumMod val="85000"/>
                  </a:schemeClr>
                </a:solidFill>
                <a:latin typeface="+mj-lt"/>
              </a:rPr>
              <a:t>(10pcs)</a:t>
            </a:r>
          </a:p>
        </p:txBody>
      </p:sp>
      <p:sp>
        <p:nvSpPr>
          <p:cNvPr id="40" name="TextBox 39"/>
          <p:cNvSpPr txBox="1">
            <a:spLocks/>
          </p:cNvSpPr>
          <p:nvPr/>
        </p:nvSpPr>
        <p:spPr>
          <a:xfrm>
            <a:off x="5358829" y="3789040"/>
            <a:ext cx="1313235" cy="52322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>
                <a:solidFill>
                  <a:schemeClr val="bg1">
                    <a:lumMod val="85000"/>
                  </a:schemeClr>
                </a:solidFill>
                <a:latin typeface="+mj-lt"/>
              </a:rPr>
              <a:t>Pebble</a:t>
            </a:r>
          </a:p>
          <a:p>
            <a:pPr algn="ctr"/>
            <a:r>
              <a:rPr lang="en-US" sz="1000">
                <a:solidFill>
                  <a:schemeClr val="bg1">
                    <a:lumMod val="85000"/>
                  </a:schemeClr>
                </a:solidFill>
                <a:latin typeface="+mj-lt"/>
              </a:rPr>
              <a:t>(</a:t>
            </a:r>
            <a:r>
              <a:rPr lang="en-US" sz="100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200pcs</a:t>
            </a:r>
            <a:r>
              <a:rPr lang="en-US" sz="1000">
                <a:solidFill>
                  <a:schemeClr val="bg1">
                    <a:lumMod val="85000"/>
                  </a:schemeClr>
                </a:solidFill>
                <a:latin typeface="+mj-lt"/>
              </a:rPr>
              <a:t>)</a:t>
            </a:r>
          </a:p>
        </p:txBody>
      </p:sp>
      <p:sp>
        <p:nvSpPr>
          <p:cNvPr id="43" name="TextBox 42"/>
          <p:cNvSpPr txBox="1">
            <a:spLocks/>
          </p:cNvSpPr>
          <p:nvPr/>
        </p:nvSpPr>
        <p:spPr>
          <a:xfrm>
            <a:off x="6014071" y="2361207"/>
            <a:ext cx="1313235" cy="52322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>
                <a:solidFill>
                  <a:schemeClr val="bg1">
                    <a:lumMod val="85000"/>
                  </a:schemeClr>
                </a:solidFill>
                <a:latin typeface="+mj-lt"/>
              </a:rPr>
              <a:t>PetCube</a:t>
            </a:r>
          </a:p>
          <a:p>
            <a:pPr algn="ctr"/>
            <a:r>
              <a:rPr lang="en-US" sz="1000">
                <a:solidFill>
                  <a:schemeClr val="bg1">
                    <a:lumMod val="85000"/>
                  </a:schemeClr>
                </a:solidFill>
                <a:latin typeface="+mj-lt"/>
              </a:rPr>
              <a:t>(122pcs)</a:t>
            </a:r>
          </a:p>
        </p:txBody>
      </p:sp>
      <p:sp>
        <p:nvSpPr>
          <p:cNvPr id="44" name="TextBox 43"/>
          <p:cNvSpPr txBox="1">
            <a:spLocks/>
          </p:cNvSpPr>
          <p:nvPr/>
        </p:nvSpPr>
        <p:spPr>
          <a:xfrm>
            <a:off x="7699557" y="3171496"/>
            <a:ext cx="1313235" cy="52322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>
                <a:solidFill>
                  <a:schemeClr val="bg1">
                    <a:lumMod val="85000"/>
                  </a:schemeClr>
                </a:solidFill>
                <a:latin typeface="+mj-lt"/>
              </a:rPr>
              <a:t>XBOX1</a:t>
            </a:r>
          </a:p>
          <a:p>
            <a:pPr algn="ctr"/>
            <a:r>
              <a:rPr lang="en-US" sz="1000">
                <a:solidFill>
                  <a:schemeClr val="bg1">
                    <a:lumMod val="85000"/>
                  </a:schemeClr>
                </a:solidFill>
                <a:latin typeface="+mj-lt"/>
              </a:rPr>
              <a:t>(1500pcs)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341107" y="220579"/>
            <a:ext cx="3797835" cy="461665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>
                <a:solidFill>
                  <a:srgbClr val="E9E9E9"/>
                </a:solidFill>
                <a:latin typeface="+mj-lt"/>
              </a:rPr>
              <a:t>eCommerce (Inventory)</a:t>
            </a:r>
            <a:endParaRPr lang="en-US" sz="2400" dirty="0">
              <a:solidFill>
                <a:srgbClr val="E9E9E9"/>
              </a:solidFill>
              <a:latin typeface="+mj-lt"/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1814073" y="3084870"/>
            <a:ext cx="1761649" cy="163671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1919749" y="3433108"/>
            <a:ext cx="2304043" cy="1522877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6816081" y="4173739"/>
            <a:ext cx="3734220" cy="768571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9120337" y="3363449"/>
            <a:ext cx="1455167" cy="6281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 flipV="1">
            <a:off x="1876019" y="1943837"/>
            <a:ext cx="4019251" cy="697635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274306" y="1484785"/>
            <a:ext cx="1002197" cy="246221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+mj-lt"/>
              </a:rPr>
              <a:t>check-out 10</a:t>
            </a:r>
            <a:endParaRPr lang="en-US" sz="1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047398" y="2900301"/>
            <a:ext cx="1002197" cy="246221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+mj-lt"/>
              </a:rPr>
              <a:t>check-out 50</a:t>
            </a:r>
            <a:endParaRPr lang="en-US" sz="1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893870" y="4349011"/>
            <a:ext cx="825867" cy="246221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+mj-lt"/>
              </a:rPr>
              <a:t>check-out</a:t>
            </a:r>
            <a:endParaRPr lang="en-US" sz="1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8772639" y="1747353"/>
            <a:ext cx="971741" cy="246221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+mj-lt"/>
              </a:rPr>
              <a:t>check-in 100</a:t>
            </a:r>
            <a:endParaRPr lang="en-US" sz="1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577215" y="3084869"/>
            <a:ext cx="604653" cy="246221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+mj-lt"/>
              </a:rPr>
              <a:t>create</a:t>
            </a:r>
            <a:endParaRPr lang="en-US" sz="1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9120339" y="4406917"/>
            <a:ext cx="881972" cy="246221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+mj-lt"/>
              </a:rPr>
              <a:t>deactivate</a:t>
            </a:r>
            <a:endParaRPr lang="en-US" sz="10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flipH="1">
            <a:off x="2072152" y="4193768"/>
            <a:ext cx="3040953" cy="914616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1" name="TextBox 70"/>
          <p:cNvSpPr txBox="1">
            <a:spLocks/>
          </p:cNvSpPr>
          <p:nvPr/>
        </p:nvSpPr>
        <p:spPr>
          <a:xfrm>
            <a:off x="6307893" y="1209079"/>
            <a:ext cx="1633625" cy="52322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>
                <a:solidFill>
                  <a:schemeClr val="bg1">
                    <a:lumMod val="85000"/>
                  </a:schemeClr>
                </a:solidFill>
                <a:latin typeface="+mj-lt"/>
              </a:rPr>
              <a:t>AppleWatch </a:t>
            </a:r>
            <a:r>
              <a:rPr lang="en-US" sz="1000">
                <a:solidFill>
                  <a:schemeClr val="bg1">
                    <a:lumMod val="85000"/>
                  </a:schemeClr>
                </a:solidFill>
                <a:latin typeface="+mj-lt"/>
              </a:rPr>
              <a:t>(10000pcs)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7993698" y="1484784"/>
            <a:ext cx="2422783" cy="10651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8559294" y="1186969"/>
            <a:ext cx="1377300" cy="246221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+mj-lt"/>
              </a:rPr>
              <a:t>rename (“iWatch”)</a:t>
            </a:r>
            <a:endParaRPr lang="en-US" sz="1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9450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83" y="0"/>
            <a:ext cx="9410635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70021" y="2132856"/>
            <a:ext cx="4742003" cy="400110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000" smtClean="0">
                <a:solidFill>
                  <a:schemeClr val="bg1"/>
                </a:solidFill>
                <a:latin typeface="+mj-lt"/>
              </a:rPr>
              <a:t>To test a single line of domain code?</a:t>
            </a:r>
          </a:p>
        </p:txBody>
      </p:sp>
      <p:sp>
        <p:nvSpPr>
          <p:cNvPr id="4" name="Rectangle 3"/>
          <p:cNvSpPr/>
          <p:nvPr/>
        </p:nvSpPr>
        <p:spPr>
          <a:xfrm>
            <a:off x="2069851" y="2780928"/>
            <a:ext cx="43204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if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(</a:t>
            </a:r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this</a:t>
            </a:r>
            <a:r>
              <a:rPr lang="en-US" sz="1200" smtClean="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.q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ty 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-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qty 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&lt;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B5CEA8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0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)</a:t>
            </a:r>
          </a:p>
          <a:p>
            <a:pPr lvl="0"/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throw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new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InvalidOperationException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();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28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06716" y="1844824"/>
            <a:ext cx="7178568" cy="523220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Use only full-blown integration testing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44762" y="188640"/>
            <a:ext cx="3302507" cy="461665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solidFill>
                  <a:srgbClr val="E9E9E9"/>
                </a:solidFill>
                <a:latin typeface="+mj-lt"/>
              </a:rPr>
              <a:t>Testing business logic</a:t>
            </a:r>
            <a:endParaRPr lang="en-US" sz="2400" dirty="0">
              <a:solidFill>
                <a:srgbClr val="E9E9E9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073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06716" y="1844824"/>
            <a:ext cx="7303602" cy="523220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Use only                  </a:t>
            </a:r>
            <a:r>
              <a:rPr lang="en-US" sz="200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en-US" sz="280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integration testing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44762" y="188640"/>
            <a:ext cx="3302507" cy="461665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solidFill>
                  <a:srgbClr val="E9E9E9"/>
                </a:solidFill>
                <a:latin typeface="+mj-lt"/>
              </a:rPr>
              <a:t>Testing business logic</a:t>
            </a:r>
            <a:endParaRPr lang="en-US" sz="2400" dirty="0">
              <a:solidFill>
                <a:srgbClr val="E9E9E9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 rot="20474388">
            <a:off x="4028002" y="1768155"/>
            <a:ext cx="2675896" cy="923330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5400" smtClean="0">
                <a:solidFill>
                  <a:srgbClr val="FF0000"/>
                </a:solidFill>
                <a:latin typeface="Lucida Handwriting" panose="03010101010101010101" pitchFamily="66" charset="0"/>
              </a:rPr>
              <a:t>PAIN</a:t>
            </a:r>
          </a:p>
        </p:txBody>
      </p:sp>
    </p:spTree>
    <p:extLst>
      <p:ext uri="{BB962C8B-B14F-4D97-AF65-F5344CB8AC3E}">
        <p14:creationId xmlns:p14="http://schemas.microsoft.com/office/powerpoint/2010/main" val="70185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06716" y="1844824"/>
            <a:ext cx="7075976" cy="2246769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Use only                  </a:t>
            </a:r>
            <a:r>
              <a:rPr lang="en-US" sz="200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en-US" sz="280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integration testing</a:t>
            </a:r>
          </a:p>
          <a:p>
            <a:pPr marL="457200" indent="-457200">
              <a:buFont typeface="+mj-lt"/>
              <a:buAutoNum type="arabicPeriod"/>
            </a:pPr>
            <a:endParaRPr lang="en-US" sz="2800">
              <a:solidFill>
                <a:schemeClr val="accent4">
                  <a:lumMod val="60000"/>
                  <a:lumOff val="40000"/>
                </a:schemeClr>
              </a:solidFill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endParaRPr lang="en-US" sz="2800" smtClean="0">
              <a:solidFill>
                <a:schemeClr val="accent4">
                  <a:lumMod val="60000"/>
                  <a:lumOff val="40000"/>
                </a:schemeClr>
              </a:solidFill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endParaRPr lang="en-US" sz="2800">
              <a:solidFill>
                <a:schemeClr val="accent4">
                  <a:lumMod val="60000"/>
                  <a:lumOff val="40000"/>
                </a:schemeClr>
              </a:solidFill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80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Don’t write unit-tests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44762" y="188640"/>
            <a:ext cx="3302507" cy="461665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solidFill>
                  <a:srgbClr val="E9E9E9"/>
                </a:solidFill>
                <a:latin typeface="+mj-lt"/>
              </a:rPr>
              <a:t>Testing business logic</a:t>
            </a:r>
            <a:endParaRPr lang="en-US" sz="2400" dirty="0">
              <a:solidFill>
                <a:srgbClr val="E9E9E9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 rot="20474388">
            <a:off x="4028002" y="1768155"/>
            <a:ext cx="2675896" cy="923330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5400" smtClean="0">
                <a:solidFill>
                  <a:srgbClr val="FF0000"/>
                </a:solidFill>
                <a:latin typeface="Lucida Handwriting" panose="03010101010101010101" pitchFamily="66" charset="0"/>
              </a:rPr>
              <a:t>PAIN</a:t>
            </a:r>
          </a:p>
        </p:txBody>
      </p:sp>
    </p:spTree>
    <p:extLst>
      <p:ext uri="{BB962C8B-B14F-4D97-AF65-F5344CB8AC3E}">
        <p14:creationId xmlns:p14="http://schemas.microsoft.com/office/powerpoint/2010/main" val="15553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06716" y="1844824"/>
            <a:ext cx="7075976" cy="2246769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Use only                  </a:t>
            </a:r>
            <a:r>
              <a:rPr lang="en-US" sz="200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en-US" sz="280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integration testing</a:t>
            </a:r>
          </a:p>
          <a:p>
            <a:pPr marL="457200" indent="-457200">
              <a:buFont typeface="+mj-lt"/>
              <a:buAutoNum type="arabicPeriod"/>
            </a:pPr>
            <a:endParaRPr lang="en-US" sz="2800">
              <a:solidFill>
                <a:schemeClr val="accent4">
                  <a:lumMod val="60000"/>
                  <a:lumOff val="40000"/>
                </a:schemeClr>
              </a:solidFill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endParaRPr lang="en-US" sz="2800" smtClean="0">
              <a:solidFill>
                <a:schemeClr val="accent4">
                  <a:lumMod val="60000"/>
                  <a:lumOff val="40000"/>
                </a:schemeClr>
              </a:solidFill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endParaRPr lang="en-US" sz="2800">
              <a:solidFill>
                <a:schemeClr val="accent4">
                  <a:lumMod val="60000"/>
                  <a:lumOff val="40000"/>
                </a:schemeClr>
              </a:solidFill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80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Don’t write unit-tests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44762" y="188640"/>
            <a:ext cx="3302507" cy="461665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solidFill>
                  <a:srgbClr val="E9E9E9"/>
                </a:solidFill>
                <a:latin typeface="+mj-lt"/>
              </a:rPr>
              <a:t>Testing business logic</a:t>
            </a:r>
            <a:endParaRPr lang="en-US" sz="2400" dirty="0">
              <a:solidFill>
                <a:srgbClr val="E9E9E9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 rot="20474388">
            <a:off x="4028002" y="1768155"/>
            <a:ext cx="2675896" cy="923330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5400" smtClean="0">
                <a:solidFill>
                  <a:srgbClr val="FF0000"/>
                </a:solidFill>
                <a:latin typeface="Lucida Handwriting" panose="03010101010101010101" pitchFamily="66" charset="0"/>
              </a:rPr>
              <a:t>PAIN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072" y="2924944"/>
            <a:ext cx="3398356" cy="177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19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95600" y="1196752"/>
            <a:ext cx="1350050" cy="523220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Is slow.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38595" y="188640"/>
            <a:ext cx="3914854" cy="461665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solidFill>
                  <a:srgbClr val="E9E9E9"/>
                </a:solidFill>
                <a:latin typeface="+mj-lt"/>
              </a:rPr>
              <a:t>Unit testing business logic</a:t>
            </a:r>
            <a:endParaRPr lang="en-US" sz="2400" dirty="0">
              <a:solidFill>
                <a:srgbClr val="E9E9E9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239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95600" y="1196752"/>
            <a:ext cx="1350050" cy="523220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Is slow.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79776" y="2132856"/>
            <a:ext cx="1422184" cy="523220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Is hard.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38595" y="188640"/>
            <a:ext cx="3914854" cy="461665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solidFill>
                  <a:srgbClr val="E9E9E9"/>
                </a:solidFill>
                <a:latin typeface="+mj-lt"/>
              </a:rPr>
              <a:t>Unit testing business logic</a:t>
            </a:r>
            <a:endParaRPr lang="en-US" sz="2400" dirty="0">
              <a:solidFill>
                <a:srgbClr val="E9E9E9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1243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95600" y="1196752"/>
            <a:ext cx="1350050" cy="523220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Is slow.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79776" y="2132856"/>
            <a:ext cx="1422184" cy="523220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Is hard.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40016" y="1557369"/>
            <a:ext cx="4376519" cy="523220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Doesn’t worth the price.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38595" y="188640"/>
            <a:ext cx="3914854" cy="461665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solidFill>
                  <a:srgbClr val="E9E9E9"/>
                </a:solidFill>
                <a:latin typeface="+mj-lt"/>
              </a:rPr>
              <a:t>Unit testing business logic</a:t>
            </a:r>
            <a:endParaRPr lang="en-US" sz="2400" dirty="0">
              <a:solidFill>
                <a:srgbClr val="E9E9E9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6883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95600" y="1196752"/>
            <a:ext cx="1350050" cy="523220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Is slow.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79776" y="2132856"/>
            <a:ext cx="1422184" cy="523220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Is hard.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40016" y="1557369"/>
            <a:ext cx="4376519" cy="523220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Doesn’t worth the price.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31904" y="3563140"/>
            <a:ext cx="4753224" cy="523220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Don’t fight the framework.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38595" y="188640"/>
            <a:ext cx="3914854" cy="461665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solidFill>
                  <a:srgbClr val="E9E9E9"/>
                </a:solidFill>
                <a:latin typeface="+mj-lt"/>
              </a:rPr>
              <a:t>Unit testing business logic</a:t>
            </a:r>
            <a:endParaRPr lang="en-US" sz="2400" dirty="0">
              <a:solidFill>
                <a:srgbClr val="E9E9E9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998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95600" y="1196752"/>
            <a:ext cx="1350050" cy="523220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Is slow.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38595" y="188640"/>
            <a:ext cx="3914854" cy="461665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solidFill>
                  <a:srgbClr val="E9E9E9"/>
                </a:solidFill>
                <a:latin typeface="+mj-lt"/>
              </a:rPr>
              <a:t>Unit testing business logic</a:t>
            </a:r>
            <a:endParaRPr lang="en-US" sz="2400" dirty="0">
              <a:solidFill>
                <a:srgbClr val="E9E9E9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79776" y="2132856"/>
            <a:ext cx="1422184" cy="523220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Is hard.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40016" y="1557369"/>
            <a:ext cx="4376519" cy="523220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Doesn’t worth the price.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31904" y="3563140"/>
            <a:ext cx="4753224" cy="523220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Don’t fight the framework.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51584" y="4993424"/>
            <a:ext cx="5141151" cy="523220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Just write an integration test.</a:t>
            </a:r>
          </a:p>
        </p:txBody>
      </p:sp>
    </p:spTree>
    <p:extLst>
      <p:ext uri="{BB962C8B-B14F-4D97-AF65-F5344CB8AC3E}">
        <p14:creationId xmlns:p14="http://schemas.microsoft.com/office/powerpoint/2010/main" val="227318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40638" y="220579"/>
            <a:ext cx="1710725" cy="461665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>
                <a:solidFill>
                  <a:srgbClr val="E9E9E9"/>
                </a:solidFill>
                <a:latin typeface="+mj-lt"/>
              </a:rPr>
              <a:t>Use-Cases</a:t>
            </a:r>
            <a:endParaRPr lang="en-US" sz="2400" dirty="0">
              <a:solidFill>
                <a:srgbClr val="E9E9E9"/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70572" y="1988842"/>
            <a:ext cx="3401893" cy="1323439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+mj-lt"/>
              </a:rPr>
              <a:t>Create item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+mj-lt"/>
              </a:rPr>
              <a:t>Rename item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+mj-lt"/>
              </a:rPr>
              <a:t>Deactivate item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+mj-lt"/>
              </a:rPr>
              <a:t>Add to stock (quantity)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38123" y="1988840"/>
            <a:ext cx="3150221" cy="400110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+mj-lt"/>
              </a:rPr>
              <a:t>Order item (quantity)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02220" y="1412777"/>
            <a:ext cx="968535" cy="400110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000" u="sng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Buyers</a:t>
            </a:r>
            <a:endParaRPr lang="en-US" sz="2000" u="sng" dirty="0">
              <a:solidFill>
                <a:schemeClr val="accent6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18644" y="1412777"/>
            <a:ext cx="925253" cy="400110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000" u="sng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Sellers</a:t>
            </a:r>
            <a:endParaRPr lang="en-US" sz="2000" u="sng" dirty="0">
              <a:solidFill>
                <a:schemeClr val="accent6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67724" y="3789041"/>
            <a:ext cx="744113" cy="400110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000" u="sng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Both</a:t>
            </a:r>
            <a:endParaRPr lang="en-US" sz="2000" u="sng" dirty="0">
              <a:solidFill>
                <a:schemeClr val="accent6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172" y="4396464"/>
            <a:ext cx="6760184" cy="400110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+mj-lt"/>
              </a:rPr>
              <a:t>Get item details (name, quantity in-stock, active?)</a:t>
            </a:r>
          </a:p>
        </p:txBody>
      </p:sp>
    </p:spTree>
    <p:extLst>
      <p:ext uri="{BB962C8B-B14F-4D97-AF65-F5344CB8AC3E}">
        <p14:creationId xmlns:p14="http://schemas.microsoft.com/office/powerpoint/2010/main" val="397671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329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23416" y="2780928"/>
            <a:ext cx="8145178" cy="923330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54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Separation of Concerns</a:t>
            </a:r>
            <a:endParaRPr lang="en-US" sz="5400" dirty="0">
              <a:solidFill>
                <a:schemeClr val="accent3">
                  <a:lumMod val="40000"/>
                  <a:lumOff val="6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3881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23416" y="2780928"/>
            <a:ext cx="8145178" cy="923330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54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Separation of Concerns</a:t>
            </a:r>
            <a:endParaRPr lang="en-US" sz="5400" dirty="0">
              <a:solidFill>
                <a:schemeClr val="accent3">
                  <a:lumMod val="40000"/>
                  <a:lumOff val="60000"/>
                </a:schemeClr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43872" y="2204864"/>
            <a:ext cx="1888658" cy="830997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solidFill>
                  <a:srgbClr val="FF0000"/>
                </a:solidFill>
                <a:latin typeface="+mj-lt"/>
              </a:rPr>
              <a:t>VIOLATION </a:t>
            </a:r>
          </a:p>
          <a:p>
            <a:pPr algn="ctr"/>
            <a:r>
              <a:rPr lang="en-US" sz="2400" smtClean="0">
                <a:solidFill>
                  <a:srgbClr val="FF0000"/>
                </a:solidFill>
                <a:latin typeface="+mj-lt"/>
              </a:rPr>
              <a:t>OF</a:t>
            </a:r>
          </a:p>
        </p:txBody>
      </p:sp>
    </p:spTree>
    <p:extLst>
      <p:ext uri="{BB962C8B-B14F-4D97-AF65-F5344CB8AC3E}">
        <p14:creationId xmlns:p14="http://schemas.microsoft.com/office/powerpoint/2010/main" val="346045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36432" y="188640"/>
            <a:ext cx="4519186" cy="461665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solidFill>
                  <a:srgbClr val="E9E9E9"/>
                </a:solidFill>
                <a:latin typeface="+mj-lt"/>
              </a:rPr>
              <a:t>Different levels of abstraction</a:t>
            </a:r>
            <a:endParaRPr lang="en-US" sz="2400" dirty="0">
              <a:solidFill>
                <a:srgbClr val="E9E9E9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17166" y="1772816"/>
            <a:ext cx="700844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Task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CheckOut(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int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qty)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</a:t>
            </a:r>
          </a:p>
          <a:p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if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(qty 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&lt;=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B5CEA8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0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)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throw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new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InvalidOperationException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(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    </a:t>
            </a:r>
            <a:r>
              <a:rPr lang="en-US" sz="1200">
                <a:solidFill>
                  <a:srgbClr val="D69D85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"Can't check-out negative quantity from inventory"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);</a:t>
            </a:r>
          </a:p>
          <a:p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if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(State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Qty 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-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qty 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&lt;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B5CEA8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0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)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throw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new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InvalidOperationException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(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    </a:t>
            </a:r>
            <a:r>
              <a:rPr lang="en-US" sz="1200">
                <a:solidFill>
                  <a:srgbClr val="D69D85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"Can't check-out more quantity than there is in stock"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);</a:t>
            </a:r>
          </a:p>
          <a:p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State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Qty 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-=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qty;</a:t>
            </a:r>
          </a:p>
          <a:p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return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State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WriteStateAsync();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8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36432" y="188640"/>
            <a:ext cx="4519186" cy="461665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solidFill>
                  <a:srgbClr val="E9E9E9"/>
                </a:solidFill>
                <a:latin typeface="+mj-lt"/>
              </a:rPr>
              <a:t>Different levels of abstraction</a:t>
            </a:r>
            <a:endParaRPr lang="en-US" sz="2400" dirty="0">
              <a:solidFill>
                <a:srgbClr val="E9E9E9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17166" y="1772816"/>
            <a:ext cx="700844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Task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CheckOut(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int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qty)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</a:t>
            </a:r>
          </a:p>
          <a:p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if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(qty 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&lt;=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B5CEA8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0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)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throw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new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InvalidOperationException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(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    </a:t>
            </a:r>
            <a:r>
              <a:rPr lang="en-US" sz="1200">
                <a:solidFill>
                  <a:srgbClr val="D69D85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"Can't check-out negative quantity from inventory"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);</a:t>
            </a:r>
          </a:p>
          <a:p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if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(State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Qty 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-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qty 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&lt;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B5CEA8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0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)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throw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new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InvalidOperationException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(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    </a:t>
            </a:r>
            <a:r>
              <a:rPr lang="en-US" sz="1200">
                <a:solidFill>
                  <a:srgbClr val="D69D85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"Can't check-out more quantity than there is in stock"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);</a:t>
            </a:r>
          </a:p>
          <a:p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State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Qty 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-=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qty;</a:t>
            </a:r>
          </a:p>
          <a:p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return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State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WriteStateAsync();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}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75520" y="2119704"/>
            <a:ext cx="6048672" cy="1800200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896200" y="2758194"/>
            <a:ext cx="1539204" cy="523220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domain</a:t>
            </a:r>
            <a:endParaRPr lang="en-US" sz="2800" dirty="0">
              <a:solidFill>
                <a:schemeClr val="accent3">
                  <a:lumMod val="40000"/>
                  <a:lumOff val="6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3570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36432" y="188640"/>
            <a:ext cx="4519186" cy="461665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solidFill>
                  <a:srgbClr val="E9E9E9"/>
                </a:solidFill>
                <a:latin typeface="+mj-lt"/>
              </a:rPr>
              <a:t>Different levels of abstraction</a:t>
            </a:r>
            <a:endParaRPr lang="en-US" sz="2400" dirty="0">
              <a:solidFill>
                <a:srgbClr val="E9E9E9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17166" y="1772816"/>
            <a:ext cx="700844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Task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CheckOut(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int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qty)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</a:t>
            </a:r>
          </a:p>
          <a:p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if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(qty 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&lt;=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B5CEA8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0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)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throw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new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InvalidOperationException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(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    </a:t>
            </a:r>
            <a:r>
              <a:rPr lang="en-US" sz="1200">
                <a:solidFill>
                  <a:srgbClr val="D69D85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"Can't check-out negative quantity from inventory"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);</a:t>
            </a:r>
          </a:p>
          <a:p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if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(State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Qty 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-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qty 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&lt;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B5CEA8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0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)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throw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new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InvalidOperationException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(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    </a:t>
            </a:r>
            <a:r>
              <a:rPr lang="en-US" sz="1200">
                <a:solidFill>
                  <a:srgbClr val="D69D85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"Can't check-out more quantity than there is in stock"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);</a:t>
            </a:r>
          </a:p>
          <a:p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State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Qty 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-=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qty;</a:t>
            </a:r>
          </a:p>
          <a:p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return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State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WriteStateAsync();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}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775520" y="2119704"/>
            <a:ext cx="6048672" cy="1800200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896200" y="2758194"/>
            <a:ext cx="1539204" cy="523220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domain</a:t>
            </a:r>
            <a:endParaRPr lang="en-US" sz="2800" dirty="0">
              <a:solidFill>
                <a:schemeClr val="accent3">
                  <a:lumMod val="40000"/>
                  <a:lumOff val="60000"/>
                </a:schemeClr>
              </a:solidFill>
              <a:latin typeface="+mj-lt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495600" y="4293096"/>
            <a:ext cx="2160240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34426" y="4057908"/>
            <a:ext cx="2441694" cy="523220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smtClean="0">
                <a:solidFill>
                  <a:srgbClr val="92D050"/>
                </a:solidFill>
                <a:latin typeface="+mj-lt"/>
              </a:rPr>
              <a:t>infrastructure</a:t>
            </a:r>
            <a:endParaRPr lang="en-US" sz="2800" dirty="0">
              <a:solidFill>
                <a:srgbClr val="92D05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3736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680" y="980728"/>
            <a:ext cx="549627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class</a:t>
            </a:r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1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InventoryItemGrain</a:t>
            </a:r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: </a:t>
            </a:r>
            <a:r>
              <a:rPr lang="en-US" sz="1100" smtClean="0">
                <a:solidFill>
                  <a:srgbClr val="B8D7A3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IInventoryItemGrain</a:t>
            </a:r>
            <a:endParaRPr lang="en-US" sz="11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</a:t>
            </a:r>
          </a:p>
          <a:p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1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InventoryItem</a:t>
            </a:r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item;</a:t>
            </a:r>
          </a:p>
          <a:p>
            <a:endParaRPr lang="en-US" sz="11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1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1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override</a:t>
            </a:r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1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Task</a:t>
            </a:r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OnActivateAsync()</a:t>
            </a:r>
          </a:p>
          <a:p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{</a:t>
            </a:r>
          </a:p>
          <a:p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item </a:t>
            </a:r>
            <a:r>
              <a:rPr lang="en-US" sz="11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=</a:t>
            </a:r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1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new</a:t>
            </a:r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100" smtClean="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InventoryItem</a:t>
            </a:r>
            <a:r>
              <a:rPr lang="en-US" sz="11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(GetPrimaryKey(), </a:t>
            </a:r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State</a:t>
            </a:r>
            <a:r>
              <a:rPr lang="en-US" sz="11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);</a:t>
            </a:r>
          </a:p>
          <a:p>
            <a:endParaRPr lang="en-US" sz="11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</a:t>
            </a:r>
            <a:r>
              <a:rPr lang="en-US" sz="11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return</a:t>
            </a:r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1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base</a:t>
            </a:r>
            <a:r>
              <a:rPr lang="en-US" sz="11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</a:t>
            </a:r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OnActivateAsync();</a:t>
            </a:r>
          </a:p>
          <a:p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}</a:t>
            </a:r>
          </a:p>
          <a:p>
            <a:endParaRPr lang="en-US" sz="11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1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1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Task</a:t>
            </a:r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CheckOut(</a:t>
            </a:r>
            <a:r>
              <a:rPr lang="en-US" sz="11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int</a:t>
            </a:r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qty)</a:t>
            </a:r>
          </a:p>
          <a:p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{</a:t>
            </a:r>
          </a:p>
          <a:p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item</a:t>
            </a:r>
            <a:r>
              <a:rPr lang="en-US" sz="11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</a:t>
            </a:r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CheckOut(qty);</a:t>
            </a:r>
          </a:p>
          <a:p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</a:t>
            </a:r>
          </a:p>
          <a:p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</a:t>
            </a:r>
            <a:r>
              <a:rPr lang="en-US" sz="11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return</a:t>
            </a:r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State</a:t>
            </a:r>
            <a:r>
              <a:rPr lang="en-US" sz="11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</a:t>
            </a:r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WriteStateAsync();</a:t>
            </a:r>
          </a:p>
          <a:p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}</a:t>
            </a:r>
          </a:p>
          <a:p>
            <a:endParaRPr lang="en-US" sz="11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1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1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Task</a:t>
            </a:r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Deactivate()</a:t>
            </a:r>
          </a:p>
          <a:p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{</a:t>
            </a:r>
          </a:p>
          <a:p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item</a:t>
            </a:r>
            <a:r>
              <a:rPr lang="en-US" sz="11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</a:t>
            </a:r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Deactivate();</a:t>
            </a:r>
          </a:p>
          <a:p>
            <a:endParaRPr lang="en-US" sz="11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</a:t>
            </a:r>
            <a:r>
              <a:rPr lang="en-US" sz="11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return</a:t>
            </a:r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State</a:t>
            </a:r>
            <a:r>
              <a:rPr lang="en-US" sz="11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</a:t>
            </a:r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WriteStateAsync();</a:t>
            </a:r>
          </a:p>
          <a:p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}</a:t>
            </a:r>
            <a:endParaRPr lang="en-US" sz="1100"/>
          </a:p>
        </p:txBody>
      </p:sp>
      <p:sp>
        <p:nvSpPr>
          <p:cNvPr id="3" name="Rectangle 2"/>
          <p:cNvSpPr/>
          <p:nvPr/>
        </p:nvSpPr>
        <p:spPr>
          <a:xfrm>
            <a:off x="5735960" y="976074"/>
            <a:ext cx="6624736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class</a:t>
            </a:r>
            <a:r>
              <a:rPr lang="en-US" sz="11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1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InventoryItem</a:t>
            </a:r>
            <a:endParaRPr lang="en-US" sz="11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</a:t>
            </a:r>
          </a:p>
          <a:p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1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readonly</a:t>
            </a:r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1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string</a:t>
            </a:r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id;</a:t>
            </a:r>
          </a:p>
          <a:p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1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readonly</a:t>
            </a:r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100">
                <a:solidFill>
                  <a:srgbClr val="B8D7A3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IInventoryItemGrainState</a:t>
            </a:r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state;</a:t>
            </a:r>
          </a:p>
          <a:p>
            <a:endParaRPr lang="en-US" sz="11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1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InventoryItem(</a:t>
            </a:r>
            <a:r>
              <a:rPr lang="en-US" sz="11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string</a:t>
            </a:r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id, </a:t>
            </a:r>
            <a:r>
              <a:rPr lang="en-US" sz="1100">
                <a:solidFill>
                  <a:srgbClr val="B8D7A3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IInventoryItemGrainState</a:t>
            </a:r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state)</a:t>
            </a:r>
          </a:p>
          <a:p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{</a:t>
            </a:r>
          </a:p>
          <a:p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</a:t>
            </a:r>
            <a:r>
              <a:rPr lang="en-US" sz="11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this</a:t>
            </a:r>
            <a:r>
              <a:rPr lang="en-US" sz="11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</a:t>
            </a:r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state </a:t>
            </a:r>
            <a:r>
              <a:rPr lang="en-US" sz="11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=</a:t>
            </a:r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state;</a:t>
            </a:r>
          </a:p>
          <a:p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</a:t>
            </a:r>
            <a:r>
              <a:rPr lang="en-US" sz="11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this</a:t>
            </a:r>
            <a:r>
              <a:rPr lang="en-US" sz="11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</a:t>
            </a:r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id </a:t>
            </a:r>
            <a:r>
              <a:rPr lang="en-US" sz="11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=</a:t>
            </a:r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id;</a:t>
            </a:r>
          </a:p>
          <a:p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}</a:t>
            </a:r>
          </a:p>
          <a:p>
            <a:endParaRPr lang="en-US" sz="11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1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1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void</a:t>
            </a:r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CheckOut(</a:t>
            </a:r>
            <a:r>
              <a:rPr lang="en-US" sz="11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int</a:t>
            </a:r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qty)</a:t>
            </a:r>
          </a:p>
          <a:p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{</a:t>
            </a:r>
          </a:p>
          <a:p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</a:t>
            </a:r>
            <a:r>
              <a:rPr lang="en-US" sz="11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if</a:t>
            </a:r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(qty </a:t>
            </a:r>
            <a:r>
              <a:rPr lang="en-US" sz="11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&lt;=</a:t>
            </a:r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100">
                <a:solidFill>
                  <a:srgbClr val="B5CEA8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0</a:t>
            </a:r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)</a:t>
            </a:r>
          </a:p>
          <a:p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    </a:t>
            </a:r>
            <a:r>
              <a:rPr lang="en-US" sz="11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throw</a:t>
            </a:r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1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new</a:t>
            </a:r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1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InvalidOperationException</a:t>
            </a:r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(</a:t>
            </a:r>
          </a:p>
          <a:p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        </a:t>
            </a:r>
            <a:r>
              <a:rPr lang="en-US" sz="1100">
                <a:solidFill>
                  <a:srgbClr val="D69D85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"Can't check-out negative quantity from inventory"</a:t>
            </a:r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);</a:t>
            </a:r>
          </a:p>
          <a:p>
            <a:endParaRPr lang="en-US" sz="11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</a:t>
            </a:r>
            <a:r>
              <a:rPr lang="en-US" sz="11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if</a:t>
            </a:r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(state</a:t>
            </a:r>
            <a:r>
              <a:rPr lang="en-US" sz="11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</a:t>
            </a:r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Qty </a:t>
            </a:r>
            <a:r>
              <a:rPr lang="en-US" sz="11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-</a:t>
            </a:r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qty </a:t>
            </a:r>
            <a:r>
              <a:rPr lang="en-US" sz="11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&lt;</a:t>
            </a:r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100">
                <a:solidFill>
                  <a:srgbClr val="B5CEA8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0</a:t>
            </a:r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)</a:t>
            </a:r>
          </a:p>
          <a:p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    </a:t>
            </a:r>
            <a:r>
              <a:rPr lang="en-US" sz="11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throw</a:t>
            </a:r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1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new</a:t>
            </a:r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1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InvalidOperationException</a:t>
            </a:r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(</a:t>
            </a:r>
          </a:p>
          <a:p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        </a:t>
            </a:r>
            <a:r>
              <a:rPr lang="en-US" sz="1100">
                <a:solidFill>
                  <a:srgbClr val="D69D85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"Can't check-out more </a:t>
            </a:r>
            <a:r>
              <a:rPr lang="en-US" sz="1100" smtClean="0">
                <a:solidFill>
                  <a:srgbClr val="D69D85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than </a:t>
            </a:r>
            <a:r>
              <a:rPr lang="en-US" sz="1100">
                <a:solidFill>
                  <a:srgbClr val="D69D85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there is in stock"</a:t>
            </a:r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);</a:t>
            </a:r>
          </a:p>
          <a:p>
            <a:endParaRPr lang="en-US" sz="11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state</a:t>
            </a:r>
            <a:r>
              <a:rPr lang="en-US" sz="11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</a:t>
            </a:r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Qty </a:t>
            </a:r>
            <a:r>
              <a:rPr lang="en-US" sz="11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-=</a:t>
            </a:r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qty;</a:t>
            </a:r>
          </a:p>
          <a:p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1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}</a:t>
            </a:r>
          </a:p>
          <a:p>
            <a:endParaRPr lang="en-US" sz="1100" smtClean="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1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</a:t>
            </a:r>
            <a:r>
              <a:rPr lang="en-US" sz="11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1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1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void</a:t>
            </a:r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Deactivate()</a:t>
            </a:r>
          </a:p>
          <a:p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{</a:t>
            </a:r>
          </a:p>
          <a:p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</a:t>
            </a:r>
            <a:r>
              <a:rPr lang="en-US" sz="11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if</a:t>
            </a:r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(</a:t>
            </a:r>
            <a:r>
              <a:rPr lang="en-US" sz="11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!</a:t>
            </a:r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state</a:t>
            </a:r>
            <a:r>
              <a:rPr lang="en-US" sz="11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</a:t>
            </a:r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Active)</a:t>
            </a:r>
          </a:p>
          <a:p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    </a:t>
            </a:r>
            <a:r>
              <a:rPr lang="en-US" sz="11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throw</a:t>
            </a:r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1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new</a:t>
            </a:r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1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InvalidOperationException</a:t>
            </a:r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(id </a:t>
            </a:r>
            <a:r>
              <a:rPr lang="en-US" sz="11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+</a:t>
            </a:r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100">
                <a:solidFill>
                  <a:srgbClr val="D69D85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" </a:t>
            </a:r>
            <a:r>
              <a:rPr lang="en-US" sz="1100" smtClean="0">
                <a:solidFill>
                  <a:srgbClr val="D69D85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is inactive"</a:t>
            </a:r>
            <a:r>
              <a:rPr lang="en-US" sz="11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);</a:t>
            </a:r>
            <a:endParaRPr lang="en-US" sz="11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endParaRPr lang="en-US" sz="11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state</a:t>
            </a:r>
            <a:r>
              <a:rPr lang="en-US" sz="11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</a:t>
            </a:r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Active </a:t>
            </a:r>
            <a:r>
              <a:rPr lang="en-US" sz="11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=</a:t>
            </a:r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1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false</a:t>
            </a:r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;</a:t>
            </a:r>
          </a:p>
          <a:p>
            <a:pPr lvl="0"/>
            <a:r>
              <a:rPr lang="en-US" sz="11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}</a:t>
            </a:r>
            <a:endParaRPr lang="en-US" sz="1100">
              <a:solidFill>
                <a:prstClr val="black"/>
              </a:solidFill>
            </a:endParaRPr>
          </a:p>
          <a:p>
            <a:endParaRPr lang="en-US" sz="1100"/>
          </a:p>
        </p:txBody>
      </p:sp>
      <p:cxnSp>
        <p:nvCxnSpPr>
          <p:cNvPr id="5" name="Straight Connector 4"/>
          <p:cNvCxnSpPr/>
          <p:nvPr/>
        </p:nvCxnSpPr>
        <p:spPr>
          <a:xfrm>
            <a:off x="5519936" y="0"/>
            <a:ext cx="0" cy="6813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0" y="764704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4618" y="22523"/>
            <a:ext cx="4995278" cy="707886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000" smtClean="0">
                <a:solidFill>
                  <a:schemeClr val="bg1"/>
                </a:solidFill>
                <a:latin typeface="+mj-lt"/>
              </a:rPr>
              <a:t>Framework (infrastructure) dependent</a:t>
            </a:r>
          </a:p>
          <a:p>
            <a:pPr algn="ctr"/>
            <a:r>
              <a:rPr lang="en-US" sz="20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hard to test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65343" y="22523"/>
            <a:ext cx="4527201" cy="707886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000" smtClean="0">
                <a:solidFill>
                  <a:schemeClr val="bg1"/>
                </a:solidFill>
                <a:latin typeface="+mj-lt"/>
              </a:rPr>
              <a:t>Infrastructure independent, POCO</a:t>
            </a:r>
          </a:p>
          <a:p>
            <a:pPr algn="ctr"/>
            <a:r>
              <a:rPr lang="en-US" sz="2000" smtClean="0">
                <a:solidFill>
                  <a:srgbClr val="92D050"/>
                </a:solidFill>
                <a:latin typeface="+mj-lt"/>
              </a:rPr>
              <a:t>easy to test</a:t>
            </a:r>
          </a:p>
        </p:txBody>
      </p:sp>
    </p:spTree>
    <p:extLst>
      <p:ext uri="{BB962C8B-B14F-4D97-AF65-F5344CB8AC3E}">
        <p14:creationId xmlns:p14="http://schemas.microsoft.com/office/powerpoint/2010/main" val="22860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680" y="980728"/>
            <a:ext cx="549627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class</a:t>
            </a:r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1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InventoryItemGrain</a:t>
            </a:r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: </a:t>
            </a:r>
            <a:r>
              <a:rPr lang="en-US" sz="1100" smtClean="0">
                <a:solidFill>
                  <a:srgbClr val="B8D7A3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IInventoryItemGrain</a:t>
            </a:r>
            <a:endParaRPr lang="en-US" sz="11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</a:t>
            </a:r>
          </a:p>
          <a:p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1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InventoryItem</a:t>
            </a:r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item;</a:t>
            </a:r>
          </a:p>
          <a:p>
            <a:endParaRPr lang="en-US" sz="11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1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1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override</a:t>
            </a:r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1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Task</a:t>
            </a:r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OnActivateAsync()</a:t>
            </a:r>
          </a:p>
          <a:p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{</a:t>
            </a:r>
          </a:p>
          <a:p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item </a:t>
            </a:r>
            <a:r>
              <a:rPr lang="en-US" sz="11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=</a:t>
            </a:r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1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new</a:t>
            </a:r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100" smtClean="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InventoryItem</a:t>
            </a:r>
            <a:r>
              <a:rPr lang="en-US" sz="11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(GetPrimaryKey(), </a:t>
            </a:r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State</a:t>
            </a:r>
            <a:r>
              <a:rPr lang="en-US" sz="11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);</a:t>
            </a:r>
          </a:p>
          <a:p>
            <a:endParaRPr lang="en-US" sz="11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</a:t>
            </a:r>
            <a:r>
              <a:rPr lang="en-US" sz="11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return</a:t>
            </a:r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1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base</a:t>
            </a:r>
            <a:r>
              <a:rPr lang="en-US" sz="11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</a:t>
            </a:r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OnActivateAsync();</a:t>
            </a:r>
          </a:p>
          <a:p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}</a:t>
            </a:r>
          </a:p>
          <a:p>
            <a:endParaRPr lang="en-US" sz="11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1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1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Task</a:t>
            </a:r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CheckOut(</a:t>
            </a:r>
            <a:r>
              <a:rPr lang="en-US" sz="11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int</a:t>
            </a:r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qty)</a:t>
            </a:r>
          </a:p>
          <a:p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{</a:t>
            </a:r>
          </a:p>
          <a:p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item</a:t>
            </a:r>
            <a:r>
              <a:rPr lang="en-US" sz="11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</a:t>
            </a:r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CheckOut(qty);</a:t>
            </a:r>
          </a:p>
          <a:p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</a:t>
            </a:r>
          </a:p>
          <a:p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</a:t>
            </a:r>
            <a:r>
              <a:rPr lang="en-US" sz="11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return</a:t>
            </a:r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State</a:t>
            </a:r>
            <a:r>
              <a:rPr lang="en-US" sz="11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</a:t>
            </a:r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WriteStateAsync();</a:t>
            </a:r>
          </a:p>
          <a:p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}</a:t>
            </a:r>
          </a:p>
          <a:p>
            <a:endParaRPr lang="en-US" sz="11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1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1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Task</a:t>
            </a:r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Deactivate()</a:t>
            </a:r>
          </a:p>
          <a:p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{</a:t>
            </a:r>
          </a:p>
          <a:p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item</a:t>
            </a:r>
            <a:r>
              <a:rPr lang="en-US" sz="11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</a:t>
            </a:r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Deactivate();</a:t>
            </a:r>
          </a:p>
          <a:p>
            <a:endParaRPr lang="en-US" sz="11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</a:t>
            </a:r>
            <a:r>
              <a:rPr lang="en-US" sz="11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return</a:t>
            </a:r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State</a:t>
            </a:r>
            <a:r>
              <a:rPr lang="en-US" sz="11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</a:t>
            </a:r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WriteStateAsync();</a:t>
            </a:r>
          </a:p>
          <a:p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}</a:t>
            </a:r>
            <a:endParaRPr lang="en-US" sz="1100"/>
          </a:p>
        </p:txBody>
      </p:sp>
      <p:sp>
        <p:nvSpPr>
          <p:cNvPr id="3" name="Rectangle 2"/>
          <p:cNvSpPr/>
          <p:nvPr/>
        </p:nvSpPr>
        <p:spPr>
          <a:xfrm>
            <a:off x="5735960" y="976074"/>
            <a:ext cx="6624736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class</a:t>
            </a:r>
            <a:r>
              <a:rPr lang="en-US" sz="11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1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InventoryItem</a:t>
            </a:r>
            <a:endParaRPr lang="en-US" sz="11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</a:t>
            </a:r>
          </a:p>
          <a:p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1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readonly</a:t>
            </a:r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1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string</a:t>
            </a:r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id;</a:t>
            </a:r>
          </a:p>
          <a:p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1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readonly</a:t>
            </a:r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100">
                <a:solidFill>
                  <a:srgbClr val="B8D7A3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IInventoryItemGrainState</a:t>
            </a:r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state;</a:t>
            </a:r>
          </a:p>
          <a:p>
            <a:endParaRPr lang="en-US" sz="11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1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InventoryItem(</a:t>
            </a:r>
            <a:r>
              <a:rPr lang="en-US" sz="11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string</a:t>
            </a:r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id, </a:t>
            </a:r>
            <a:r>
              <a:rPr lang="en-US" sz="1100">
                <a:solidFill>
                  <a:srgbClr val="B8D7A3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IInventoryItemGrainState</a:t>
            </a:r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state)</a:t>
            </a:r>
          </a:p>
          <a:p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{</a:t>
            </a:r>
          </a:p>
          <a:p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</a:t>
            </a:r>
            <a:r>
              <a:rPr lang="en-US" sz="11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this</a:t>
            </a:r>
            <a:r>
              <a:rPr lang="en-US" sz="11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</a:t>
            </a:r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state </a:t>
            </a:r>
            <a:r>
              <a:rPr lang="en-US" sz="11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=</a:t>
            </a:r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state;</a:t>
            </a:r>
          </a:p>
          <a:p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</a:t>
            </a:r>
            <a:r>
              <a:rPr lang="en-US" sz="11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this</a:t>
            </a:r>
            <a:r>
              <a:rPr lang="en-US" sz="11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</a:t>
            </a:r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id </a:t>
            </a:r>
            <a:r>
              <a:rPr lang="en-US" sz="11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=</a:t>
            </a:r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id;</a:t>
            </a:r>
          </a:p>
          <a:p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}</a:t>
            </a:r>
          </a:p>
          <a:p>
            <a:endParaRPr lang="en-US" sz="11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1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1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void</a:t>
            </a:r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CheckOut(</a:t>
            </a:r>
            <a:r>
              <a:rPr lang="en-US" sz="11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int</a:t>
            </a:r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qty)</a:t>
            </a:r>
          </a:p>
          <a:p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{</a:t>
            </a:r>
          </a:p>
          <a:p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</a:t>
            </a:r>
            <a:r>
              <a:rPr lang="en-US" sz="11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if</a:t>
            </a:r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(qty </a:t>
            </a:r>
            <a:r>
              <a:rPr lang="en-US" sz="11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&lt;=</a:t>
            </a:r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100">
                <a:solidFill>
                  <a:srgbClr val="B5CEA8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0</a:t>
            </a:r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)</a:t>
            </a:r>
          </a:p>
          <a:p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    </a:t>
            </a:r>
            <a:r>
              <a:rPr lang="en-US" sz="11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throw</a:t>
            </a:r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1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new</a:t>
            </a:r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1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InvalidOperationException</a:t>
            </a:r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(</a:t>
            </a:r>
          </a:p>
          <a:p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        </a:t>
            </a:r>
            <a:r>
              <a:rPr lang="en-US" sz="1100">
                <a:solidFill>
                  <a:srgbClr val="D69D85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"Can't check-out negative quantity from inventory"</a:t>
            </a:r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);</a:t>
            </a:r>
          </a:p>
          <a:p>
            <a:endParaRPr lang="en-US" sz="11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</a:t>
            </a:r>
            <a:r>
              <a:rPr lang="en-US" sz="11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if</a:t>
            </a:r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(state</a:t>
            </a:r>
            <a:r>
              <a:rPr lang="en-US" sz="11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</a:t>
            </a:r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Qty </a:t>
            </a:r>
            <a:r>
              <a:rPr lang="en-US" sz="11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-</a:t>
            </a:r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qty </a:t>
            </a:r>
            <a:r>
              <a:rPr lang="en-US" sz="11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&lt;</a:t>
            </a:r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100">
                <a:solidFill>
                  <a:srgbClr val="B5CEA8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0</a:t>
            </a:r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)</a:t>
            </a:r>
          </a:p>
          <a:p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    </a:t>
            </a:r>
            <a:r>
              <a:rPr lang="en-US" sz="11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throw</a:t>
            </a:r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1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new</a:t>
            </a:r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1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InvalidOperationException</a:t>
            </a:r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(</a:t>
            </a:r>
          </a:p>
          <a:p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        </a:t>
            </a:r>
            <a:r>
              <a:rPr lang="en-US" sz="1100">
                <a:solidFill>
                  <a:srgbClr val="D69D85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"Can't check-out more </a:t>
            </a:r>
            <a:r>
              <a:rPr lang="en-US" sz="1100" smtClean="0">
                <a:solidFill>
                  <a:srgbClr val="D69D85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than </a:t>
            </a:r>
            <a:r>
              <a:rPr lang="en-US" sz="1100">
                <a:solidFill>
                  <a:srgbClr val="D69D85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there is in stock"</a:t>
            </a:r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);</a:t>
            </a:r>
          </a:p>
          <a:p>
            <a:endParaRPr lang="en-US" sz="11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state</a:t>
            </a:r>
            <a:r>
              <a:rPr lang="en-US" sz="11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</a:t>
            </a:r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Qty </a:t>
            </a:r>
            <a:r>
              <a:rPr lang="en-US" sz="11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-=</a:t>
            </a:r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qty;</a:t>
            </a:r>
          </a:p>
          <a:p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1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}</a:t>
            </a:r>
          </a:p>
          <a:p>
            <a:endParaRPr lang="en-US" sz="1100" smtClean="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1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</a:t>
            </a:r>
            <a:r>
              <a:rPr lang="en-US" sz="11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1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1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void</a:t>
            </a:r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Deactivate()</a:t>
            </a:r>
          </a:p>
          <a:p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{</a:t>
            </a:r>
          </a:p>
          <a:p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</a:t>
            </a:r>
            <a:r>
              <a:rPr lang="en-US" sz="11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if</a:t>
            </a:r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(</a:t>
            </a:r>
            <a:r>
              <a:rPr lang="en-US" sz="11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!</a:t>
            </a:r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state</a:t>
            </a:r>
            <a:r>
              <a:rPr lang="en-US" sz="11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</a:t>
            </a:r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Active)</a:t>
            </a:r>
          </a:p>
          <a:p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    </a:t>
            </a:r>
            <a:r>
              <a:rPr lang="en-US" sz="11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throw</a:t>
            </a:r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1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new</a:t>
            </a:r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1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InvalidOperationException</a:t>
            </a:r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(id </a:t>
            </a:r>
            <a:r>
              <a:rPr lang="en-US" sz="11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+</a:t>
            </a:r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100">
                <a:solidFill>
                  <a:srgbClr val="D69D85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" </a:t>
            </a:r>
            <a:r>
              <a:rPr lang="en-US" sz="1100" smtClean="0">
                <a:solidFill>
                  <a:srgbClr val="D69D85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is inactive"</a:t>
            </a:r>
            <a:r>
              <a:rPr lang="en-US" sz="11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);</a:t>
            </a:r>
            <a:endParaRPr lang="en-US" sz="11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endParaRPr lang="en-US" sz="11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state</a:t>
            </a:r>
            <a:r>
              <a:rPr lang="en-US" sz="11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</a:t>
            </a:r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Active </a:t>
            </a:r>
            <a:r>
              <a:rPr lang="en-US" sz="11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=</a:t>
            </a:r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1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false</a:t>
            </a:r>
            <a:r>
              <a:rPr lang="en-US" sz="11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;</a:t>
            </a:r>
          </a:p>
          <a:p>
            <a:pPr lvl="0"/>
            <a:r>
              <a:rPr lang="en-US" sz="11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}</a:t>
            </a:r>
            <a:endParaRPr lang="en-US" sz="1100">
              <a:solidFill>
                <a:prstClr val="black"/>
              </a:solidFill>
            </a:endParaRPr>
          </a:p>
          <a:p>
            <a:endParaRPr lang="en-US" sz="1100"/>
          </a:p>
        </p:txBody>
      </p:sp>
      <p:cxnSp>
        <p:nvCxnSpPr>
          <p:cNvPr id="5" name="Straight Connector 4"/>
          <p:cNvCxnSpPr/>
          <p:nvPr/>
        </p:nvCxnSpPr>
        <p:spPr>
          <a:xfrm>
            <a:off x="5519936" y="0"/>
            <a:ext cx="0" cy="6813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0" y="764704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4618" y="22523"/>
            <a:ext cx="4995278" cy="707886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000" smtClean="0">
                <a:solidFill>
                  <a:schemeClr val="bg1"/>
                </a:solidFill>
                <a:latin typeface="+mj-lt"/>
              </a:rPr>
              <a:t>Framework (infrastructure) dependent</a:t>
            </a:r>
          </a:p>
          <a:p>
            <a:pPr algn="ctr"/>
            <a:r>
              <a:rPr lang="en-US" sz="20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hard to test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65343" y="22523"/>
            <a:ext cx="4527201" cy="707886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000" smtClean="0">
                <a:solidFill>
                  <a:schemeClr val="bg1"/>
                </a:solidFill>
                <a:latin typeface="+mj-lt"/>
              </a:rPr>
              <a:t>Infrastructure independent, POCO</a:t>
            </a:r>
          </a:p>
          <a:p>
            <a:pPr algn="ctr"/>
            <a:r>
              <a:rPr lang="en-US" sz="2000" smtClean="0">
                <a:solidFill>
                  <a:srgbClr val="92D050"/>
                </a:solidFill>
                <a:latin typeface="+mj-lt"/>
              </a:rPr>
              <a:t>easy to test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662257" y="2996952"/>
            <a:ext cx="3361735" cy="26572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2530816" y="4486808"/>
            <a:ext cx="3493176" cy="598376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05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83632" y="1124744"/>
            <a:ext cx="715245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[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TestFixture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]</a:t>
            </a:r>
          </a:p>
          <a:p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class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InventoryItemFixture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[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Test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]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void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When_checking_out_more_than_there_is_in_stock()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{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var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state 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=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new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InventoryItemStateStub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{Qty = 0};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</a:t>
            </a:r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var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item  </a:t>
            </a:r>
            <a:r>
              <a:rPr lang="en-US" sz="1200" smtClean="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=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new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InventoryItem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(state, </a:t>
            </a:r>
            <a:r>
              <a:rPr lang="en-US" sz="1200" smtClean="0">
                <a:solidFill>
                  <a:srgbClr val="D69D85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"test-123"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); 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Assert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Throws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&lt;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InvalidOperationException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&gt;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(()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=&gt;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grain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CheckOut(</a:t>
            </a:r>
            <a:r>
              <a:rPr lang="en-US" sz="1200">
                <a:solidFill>
                  <a:srgbClr val="B5CEA8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10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));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} 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}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151147" y="188640"/>
            <a:ext cx="5889754" cy="461665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solidFill>
                  <a:srgbClr val="E9E9E9"/>
                </a:solidFill>
                <a:latin typeface="+mj-lt"/>
              </a:rPr>
              <a:t>Unit testing business logic (with POCO)</a:t>
            </a:r>
            <a:endParaRPr lang="en-US" sz="2400" dirty="0">
              <a:solidFill>
                <a:srgbClr val="E9E9E9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8919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83632" y="1124744"/>
            <a:ext cx="715245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[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TestFixture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]</a:t>
            </a:r>
          </a:p>
          <a:p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class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InventoryItemFixture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[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Test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]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void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When_checking_out_more_than_there_is_in_stock()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{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var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state 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=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new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InventoryItemStateStub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{Qty = 0};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</a:t>
            </a:r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var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item  </a:t>
            </a:r>
            <a:r>
              <a:rPr lang="en-US" sz="1200" smtClean="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=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new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InventoryItem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(state, </a:t>
            </a:r>
            <a:r>
              <a:rPr lang="en-US" sz="1200" smtClean="0">
                <a:solidFill>
                  <a:srgbClr val="D69D85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"test-123"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); 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Assert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Throws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&lt;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InvalidOperationException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&gt;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(()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=&gt;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grain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CheckOut(</a:t>
            </a:r>
            <a:r>
              <a:rPr lang="en-US" sz="1200">
                <a:solidFill>
                  <a:srgbClr val="B5CEA8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10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));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} 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}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151147" y="188640"/>
            <a:ext cx="5889754" cy="461665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solidFill>
                  <a:srgbClr val="E9E9E9"/>
                </a:solidFill>
                <a:latin typeface="+mj-lt"/>
              </a:rPr>
              <a:t>Unit testing business logic (with POCO)</a:t>
            </a:r>
            <a:endParaRPr lang="en-US" sz="2400" dirty="0">
              <a:solidFill>
                <a:srgbClr val="E9E9E9"/>
              </a:solidFill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83632" y="3704932"/>
            <a:ext cx="56886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FFFF00"/>
                </a:solidFill>
                <a:highlight>
                  <a:srgbClr val="252526"/>
                </a:highlight>
                <a:latin typeface="Consolas" panose="020B0609020204030204" pitchFamily="49" charset="0"/>
              </a:rPr>
              <a:t>------ Test started: Assembly: </a:t>
            </a:r>
            <a:r>
              <a:rPr lang="en-US" sz="1200" smtClean="0">
                <a:solidFill>
                  <a:srgbClr val="FFFF00"/>
                </a:solidFill>
                <a:highlight>
                  <a:srgbClr val="252526"/>
                </a:highlight>
                <a:latin typeface="Consolas" panose="020B0609020204030204" pitchFamily="49" charset="0"/>
              </a:rPr>
              <a:t>Example.Meetup.exe </a:t>
            </a:r>
            <a:r>
              <a:rPr lang="en-US" sz="1200">
                <a:solidFill>
                  <a:srgbClr val="FFFF00"/>
                </a:solidFill>
                <a:highlight>
                  <a:srgbClr val="252526"/>
                </a:highlight>
                <a:latin typeface="Consolas" panose="020B0609020204030204" pitchFamily="49" charset="0"/>
              </a:rPr>
              <a:t>------</a:t>
            </a:r>
          </a:p>
          <a:p>
            <a:endParaRPr lang="en-US" sz="1200">
              <a:solidFill>
                <a:srgbClr val="FFFF00"/>
              </a:solidFill>
              <a:highlight>
                <a:srgbClr val="252526"/>
              </a:highlight>
              <a:latin typeface="Consolas" panose="020B0609020204030204" pitchFamily="49" charset="0"/>
            </a:endParaRPr>
          </a:p>
          <a:p>
            <a:r>
              <a:rPr lang="en-US" sz="1200" smtClean="0">
                <a:solidFill>
                  <a:srgbClr val="FFFF00"/>
                </a:solidFill>
                <a:highlight>
                  <a:srgbClr val="252526"/>
                </a:highlight>
                <a:latin typeface="Consolas" panose="020B0609020204030204" pitchFamily="49" charset="0"/>
              </a:rPr>
              <a:t>1 </a:t>
            </a:r>
            <a:r>
              <a:rPr lang="en-US" sz="1200">
                <a:solidFill>
                  <a:srgbClr val="FFFF00"/>
                </a:solidFill>
                <a:highlight>
                  <a:srgbClr val="252526"/>
                </a:highlight>
                <a:latin typeface="Consolas" panose="020B0609020204030204" pitchFamily="49" charset="0"/>
              </a:rPr>
              <a:t>passed, </a:t>
            </a:r>
            <a:r>
              <a:rPr lang="en-US" sz="1200" smtClean="0">
                <a:solidFill>
                  <a:srgbClr val="FFFF00"/>
                </a:solidFill>
                <a:highlight>
                  <a:srgbClr val="252526"/>
                </a:highlight>
                <a:latin typeface="Consolas" panose="020B0609020204030204" pitchFamily="49" charset="0"/>
              </a:rPr>
              <a:t>0 </a:t>
            </a:r>
            <a:r>
              <a:rPr lang="en-US" sz="1200">
                <a:solidFill>
                  <a:srgbClr val="FFFF00"/>
                </a:solidFill>
                <a:highlight>
                  <a:srgbClr val="252526"/>
                </a:highlight>
                <a:latin typeface="Consolas" panose="020B0609020204030204" pitchFamily="49" charset="0"/>
              </a:rPr>
              <a:t>failed, 0 skipped, took </a:t>
            </a:r>
            <a:r>
              <a:rPr lang="en-US" sz="1200" smtClean="0">
                <a:solidFill>
                  <a:srgbClr val="FFFF00"/>
                </a:solidFill>
                <a:highlight>
                  <a:srgbClr val="252526"/>
                </a:highlight>
                <a:latin typeface="Consolas" panose="020B0609020204030204" pitchFamily="49" charset="0"/>
              </a:rPr>
              <a:t>0.006 </a:t>
            </a:r>
            <a:r>
              <a:rPr lang="en-US" sz="1200">
                <a:solidFill>
                  <a:srgbClr val="FFFF00"/>
                </a:solidFill>
                <a:highlight>
                  <a:srgbClr val="252526"/>
                </a:highlight>
                <a:latin typeface="Consolas" panose="020B0609020204030204" pitchFamily="49" charset="0"/>
              </a:rPr>
              <a:t>seconds (NUnit 2.6.2).</a:t>
            </a:r>
          </a:p>
        </p:txBody>
      </p:sp>
    </p:spTree>
    <p:extLst>
      <p:ext uri="{BB962C8B-B14F-4D97-AF65-F5344CB8AC3E}">
        <p14:creationId xmlns:p14="http://schemas.microsoft.com/office/powerpoint/2010/main" val="24928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62622" y="220579"/>
            <a:ext cx="3897221" cy="461665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>
                <a:solidFill>
                  <a:srgbClr val="E9E9E9"/>
                </a:solidFill>
                <a:latin typeface="+mj-lt"/>
              </a:rPr>
              <a:t>Orleans Interface Project</a:t>
            </a:r>
            <a:endParaRPr lang="en-US" sz="2400" dirty="0">
              <a:solidFill>
                <a:srgbClr val="E9E9E9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0" y="1231007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using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System;</a:t>
            </a:r>
          </a:p>
          <a:p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using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System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Linq;</a:t>
            </a:r>
          </a:p>
          <a:p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using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System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Threading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Tasks;</a:t>
            </a:r>
          </a:p>
          <a:p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using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Orleans;</a:t>
            </a:r>
          </a:p>
          <a:p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namespace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Example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[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ExtendedPrimaryKey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]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interface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B8D7A3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IInventoryItemGrain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: </a:t>
            </a:r>
            <a:r>
              <a:rPr lang="en-US" sz="1200">
                <a:solidFill>
                  <a:srgbClr val="B8D7A3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IGrain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{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Task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Create(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string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name);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Task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Rename(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string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newName);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Task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CheckIn(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int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qty);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Task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CheckOut(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int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qty);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Task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Deactivate();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Task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&lt;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InventoryItemDetails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&gt;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GetDetails();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}</a:t>
            </a:r>
          </a:p>
          <a:p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[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Serializable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]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class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InventoryItemDetails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{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string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Name;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int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Total;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bool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Active;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}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9224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83632" y="1124744"/>
            <a:ext cx="715245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[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TestFixture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]</a:t>
            </a:r>
          </a:p>
          <a:p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class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InventoryItemFixture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[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Test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]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void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When_checking_out_more_than_there_is_in_stock()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{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var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state 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=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new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InventoryItemStateStub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{Qty = 0};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</a:t>
            </a:r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var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item  </a:t>
            </a:r>
            <a:r>
              <a:rPr lang="en-US" sz="1200" smtClean="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=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new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InventoryItem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(state, </a:t>
            </a:r>
            <a:r>
              <a:rPr lang="en-US" sz="1200" smtClean="0">
                <a:solidFill>
                  <a:srgbClr val="D69D85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"test-123"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); 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Assert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Throws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&lt;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InvalidOperationException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&gt;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(()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=&gt;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grain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CheckOut(</a:t>
            </a:r>
            <a:r>
              <a:rPr lang="en-US" sz="1200">
                <a:solidFill>
                  <a:srgbClr val="B5CEA8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10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));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} 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}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151147" y="188640"/>
            <a:ext cx="5889754" cy="461665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solidFill>
                  <a:srgbClr val="E9E9E9"/>
                </a:solidFill>
                <a:latin typeface="+mj-lt"/>
              </a:rPr>
              <a:t>Unit testing business logic (with POCO)</a:t>
            </a:r>
            <a:endParaRPr lang="en-US" sz="2400" dirty="0">
              <a:solidFill>
                <a:srgbClr val="E9E9E9"/>
              </a:solidFill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83632" y="3704932"/>
            <a:ext cx="56886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FFFF00"/>
                </a:solidFill>
                <a:highlight>
                  <a:srgbClr val="252526"/>
                </a:highlight>
                <a:latin typeface="Consolas" panose="020B0609020204030204" pitchFamily="49" charset="0"/>
              </a:rPr>
              <a:t>------ Test started: Assembly: </a:t>
            </a:r>
            <a:r>
              <a:rPr lang="en-US" sz="1200" smtClean="0">
                <a:solidFill>
                  <a:srgbClr val="FFFF00"/>
                </a:solidFill>
                <a:highlight>
                  <a:srgbClr val="252526"/>
                </a:highlight>
                <a:latin typeface="Consolas" panose="020B0609020204030204" pitchFamily="49" charset="0"/>
              </a:rPr>
              <a:t>Example.Meetup.exe </a:t>
            </a:r>
            <a:r>
              <a:rPr lang="en-US" sz="1200">
                <a:solidFill>
                  <a:srgbClr val="FFFF00"/>
                </a:solidFill>
                <a:highlight>
                  <a:srgbClr val="252526"/>
                </a:highlight>
                <a:latin typeface="Consolas" panose="020B0609020204030204" pitchFamily="49" charset="0"/>
              </a:rPr>
              <a:t>------</a:t>
            </a:r>
          </a:p>
          <a:p>
            <a:endParaRPr lang="en-US" sz="1200">
              <a:solidFill>
                <a:srgbClr val="FFFF00"/>
              </a:solidFill>
              <a:highlight>
                <a:srgbClr val="252526"/>
              </a:highlight>
              <a:latin typeface="Consolas" panose="020B0609020204030204" pitchFamily="49" charset="0"/>
            </a:endParaRPr>
          </a:p>
          <a:p>
            <a:r>
              <a:rPr lang="en-US" sz="1200" smtClean="0">
                <a:solidFill>
                  <a:srgbClr val="FFFF00"/>
                </a:solidFill>
                <a:highlight>
                  <a:srgbClr val="252526"/>
                </a:highlight>
                <a:latin typeface="Consolas" panose="020B0609020204030204" pitchFamily="49" charset="0"/>
              </a:rPr>
              <a:t>1 </a:t>
            </a:r>
            <a:r>
              <a:rPr lang="en-US" sz="1200">
                <a:solidFill>
                  <a:srgbClr val="FFFF00"/>
                </a:solidFill>
                <a:highlight>
                  <a:srgbClr val="252526"/>
                </a:highlight>
                <a:latin typeface="Consolas" panose="020B0609020204030204" pitchFamily="49" charset="0"/>
              </a:rPr>
              <a:t>passed, </a:t>
            </a:r>
            <a:r>
              <a:rPr lang="en-US" sz="1200" smtClean="0">
                <a:solidFill>
                  <a:srgbClr val="FFFF00"/>
                </a:solidFill>
                <a:highlight>
                  <a:srgbClr val="252526"/>
                </a:highlight>
                <a:latin typeface="Consolas" panose="020B0609020204030204" pitchFamily="49" charset="0"/>
              </a:rPr>
              <a:t>0 </a:t>
            </a:r>
            <a:r>
              <a:rPr lang="en-US" sz="1200">
                <a:solidFill>
                  <a:srgbClr val="FFFF00"/>
                </a:solidFill>
                <a:highlight>
                  <a:srgbClr val="252526"/>
                </a:highlight>
                <a:latin typeface="Consolas" panose="020B0609020204030204" pitchFamily="49" charset="0"/>
              </a:rPr>
              <a:t>failed, 0 skipped, took </a:t>
            </a:r>
            <a:r>
              <a:rPr lang="en-US" sz="1200" smtClean="0">
                <a:solidFill>
                  <a:srgbClr val="FFFF00"/>
                </a:solidFill>
                <a:highlight>
                  <a:srgbClr val="252526"/>
                </a:highlight>
                <a:latin typeface="Consolas" panose="020B0609020204030204" pitchFamily="49" charset="0"/>
              </a:rPr>
              <a:t>0.006 </a:t>
            </a:r>
            <a:r>
              <a:rPr lang="en-US" sz="1200">
                <a:solidFill>
                  <a:srgbClr val="FFFF00"/>
                </a:solidFill>
                <a:highlight>
                  <a:srgbClr val="252526"/>
                </a:highlight>
                <a:latin typeface="Consolas" panose="020B0609020204030204" pitchFamily="49" charset="0"/>
              </a:rPr>
              <a:t>seconds (NUnit 2.6.2).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37202" y="4860449"/>
            <a:ext cx="3174267" cy="584775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20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IS A BREATHE !!!</a:t>
            </a:r>
          </a:p>
        </p:txBody>
      </p:sp>
    </p:spTree>
    <p:extLst>
      <p:ext uri="{BB962C8B-B14F-4D97-AF65-F5344CB8AC3E}">
        <p14:creationId xmlns:p14="http://schemas.microsoft.com/office/powerpoint/2010/main" val="170202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17846" y="188640"/>
            <a:ext cx="2156360" cy="738664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solidFill>
                  <a:srgbClr val="E9E9E9"/>
                </a:solidFill>
                <a:latin typeface="+mj-lt"/>
              </a:rPr>
              <a:t>Duplication</a:t>
            </a:r>
          </a:p>
          <a:p>
            <a:pPr algn="ctr"/>
            <a:r>
              <a:rPr lang="en-US" smtClean="0">
                <a:solidFill>
                  <a:srgbClr val="E9E9E9"/>
                </a:solidFill>
                <a:latin typeface="+mj-lt"/>
              </a:rPr>
              <a:t>all over the place</a:t>
            </a:r>
            <a:endParaRPr lang="en-US" dirty="0">
              <a:solidFill>
                <a:srgbClr val="E9E9E9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11960" y="1556792"/>
            <a:ext cx="43441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interface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B8D7A3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IInventoryItemGrain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: </a:t>
            </a:r>
            <a:r>
              <a:rPr lang="en-US" sz="1200">
                <a:solidFill>
                  <a:srgbClr val="B8D7A3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IGrain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</a:t>
            </a:r>
          </a:p>
          <a:p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Task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CheckOut(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int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qty);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Task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Deactivate();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…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0837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17846" y="188640"/>
            <a:ext cx="2156360" cy="738664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solidFill>
                  <a:srgbClr val="E9E9E9"/>
                </a:solidFill>
                <a:latin typeface="+mj-lt"/>
              </a:rPr>
              <a:t>Duplication</a:t>
            </a:r>
          </a:p>
          <a:p>
            <a:pPr algn="ctr"/>
            <a:r>
              <a:rPr lang="en-US" smtClean="0">
                <a:solidFill>
                  <a:srgbClr val="E9E9E9"/>
                </a:solidFill>
                <a:latin typeface="+mj-lt"/>
              </a:rPr>
              <a:t>all over the place</a:t>
            </a:r>
            <a:endParaRPr lang="en-US" dirty="0">
              <a:solidFill>
                <a:srgbClr val="E9E9E9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11960" y="1556792"/>
            <a:ext cx="43441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interface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B8D7A3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IInventoryItemGrain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: </a:t>
            </a:r>
            <a:r>
              <a:rPr lang="en-US" sz="1200">
                <a:solidFill>
                  <a:srgbClr val="B8D7A3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IGrain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</a:t>
            </a:r>
          </a:p>
          <a:p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Task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CheckOut(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int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qty);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Task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Deactivate();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…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621426" y="3096250"/>
            <a:ext cx="453847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class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InventoryItemGrain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: </a:t>
            </a:r>
            <a:r>
              <a:rPr lang="en-US" sz="1200" smtClean="0">
                <a:solidFill>
                  <a:srgbClr val="B8D7A3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IInventoryItemGrain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Task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CheckOut(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int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qty)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{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poco</a:t>
            </a:r>
            <a:r>
              <a:rPr lang="en-US" sz="1200" smtClean="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CheckOut(qty);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…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}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Task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Deactivate()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{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poco</a:t>
            </a:r>
            <a:r>
              <a:rPr lang="en-US" sz="1200" smtClean="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Deactivate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();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…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0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17846" y="188640"/>
            <a:ext cx="2156360" cy="738664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solidFill>
                  <a:srgbClr val="E9E9E9"/>
                </a:solidFill>
                <a:latin typeface="+mj-lt"/>
              </a:rPr>
              <a:t>Duplication</a:t>
            </a:r>
          </a:p>
          <a:p>
            <a:pPr algn="ctr"/>
            <a:r>
              <a:rPr lang="en-US" smtClean="0">
                <a:solidFill>
                  <a:srgbClr val="E9E9E9"/>
                </a:solidFill>
                <a:latin typeface="+mj-lt"/>
              </a:rPr>
              <a:t>all over the place</a:t>
            </a:r>
            <a:endParaRPr lang="en-US" dirty="0">
              <a:solidFill>
                <a:srgbClr val="E9E9E9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11960" y="1556792"/>
            <a:ext cx="43441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interface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B8D7A3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IInventoryItemGrain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: </a:t>
            </a:r>
            <a:r>
              <a:rPr lang="en-US" sz="1200">
                <a:solidFill>
                  <a:srgbClr val="B8D7A3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IGrain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</a:t>
            </a:r>
          </a:p>
          <a:p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Task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CheckOut(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int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qty);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Task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Deactivate();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…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621426" y="3096250"/>
            <a:ext cx="453847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class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InventoryItemGrain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: </a:t>
            </a:r>
            <a:r>
              <a:rPr lang="en-US" sz="1200" smtClean="0">
                <a:solidFill>
                  <a:srgbClr val="B8D7A3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IInventoryItemGrain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Task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CheckOut(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int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qty)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{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poco</a:t>
            </a:r>
            <a:r>
              <a:rPr lang="en-US" sz="1200" smtClean="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CheckOut(qty);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…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}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Task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Deactivate()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{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poco</a:t>
            </a:r>
            <a:r>
              <a:rPr lang="en-US" sz="1200" smtClean="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Deactivate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();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…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}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680176" y="3096250"/>
            <a:ext cx="338437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class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InventoryItem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</a:t>
            </a:r>
          </a:p>
          <a:p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public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void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CheckOut(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int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qty)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{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…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}</a:t>
            </a:r>
          </a:p>
          <a:p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void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Deactivate()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{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…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}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88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17846" y="188640"/>
            <a:ext cx="2156360" cy="738664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solidFill>
                  <a:srgbClr val="E9E9E9"/>
                </a:solidFill>
                <a:latin typeface="+mj-lt"/>
              </a:rPr>
              <a:t>Duplication</a:t>
            </a:r>
          </a:p>
          <a:p>
            <a:pPr algn="ctr"/>
            <a:r>
              <a:rPr lang="en-US" smtClean="0">
                <a:solidFill>
                  <a:srgbClr val="E9E9E9"/>
                </a:solidFill>
                <a:latin typeface="+mj-lt"/>
              </a:rPr>
              <a:t>all over the place</a:t>
            </a:r>
            <a:endParaRPr lang="en-US" dirty="0">
              <a:solidFill>
                <a:srgbClr val="E9E9E9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11960" y="1556792"/>
            <a:ext cx="43441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interface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B8D7A3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IInventoryItemGrain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: </a:t>
            </a:r>
            <a:r>
              <a:rPr lang="en-US" sz="1200">
                <a:solidFill>
                  <a:srgbClr val="B8D7A3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IGrain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</a:t>
            </a:r>
          </a:p>
          <a:p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Task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u="sng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CheckOut(</a:t>
            </a:r>
            <a:r>
              <a:rPr lang="en-US" sz="1200" u="sng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int</a:t>
            </a:r>
            <a:r>
              <a:rPr lang="en-US" sz="1200" u="sng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qty)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;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Task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Deactivate();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…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621426" y="3096250"/>
            <a:ext cx="453847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class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InventoryItemGrain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: </a:t>
            </a:r>
            <a:r>
              <a:rPr lang="en-US" sz="1200" smtClean="0">
                <a:solidFill>
                  <a:srgbClr val="B8D7A3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IInventoryItemGrain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Task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u="sng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CheckOut(</a:t>
            </a:r>
            <a:r>
              <a:rPr lang="en-US" sz="1200" u="sng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int</a:t>
            </a:r>
            <a:r>
              <a:rPr lang="en-US" sz="1200" u="sng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qty)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{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poco</a:t>
            </a:r>
            <a:r>
              <a:rPr lang="en-US" sz="1200" smtClean="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</a:t>
            </a:r>
            <a:r>
              <a:rPr lang="en-US" sz="1200" u="sng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CheckOut(qty)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;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…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}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Task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Deactivate()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{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poco</a:t>
            </a:r>
            <a:r>
              <a:rPr lang="en-US" sz="1200" smtClean="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Deactivate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();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…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}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680176" y="3096250"/>
            <a:ext cx="338437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class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InventoryItem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</a:t>
            </a:r>
          </a:p>
          <a:p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public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void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u="sng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CheckOut(</a:t>
            </a:r>
            <a:r>
              <a:rPr lang="en-US" sz="1200" u="sng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int</a:t>
            </a:r>
            <a:r>
              <a:rPr lang="en-US" sz="1200" u="sng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qty)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{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…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}</a:t>
            </a:r>
          </a:p>
          <a:p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void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Deactivate()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{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…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}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94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17846" y="188640"/>
            <a:ext cx="2156360" cy="738664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solidFill>
                  <a:srgbClr val="E9E9E9"/>
                </a:solidFill>
                <a:latin typeface="+mj-lt"/>
              </a:rPr>
              <a:t>Duplication</a:t>
            </a:r>
          </a:p>
          <a:p>
            <a:pPr algn="ctr"/>
            <a:r>
              <a:rPr lang="en-US" smtClean="0">
                <a:solidFill>
                  <a:srgbClr val="E9E9E9"/>
                </a:solidFill>
                <a:latin typeface="+mj-lt"/>
              </a:rPr>
              <a:t>all over the place</a:t>
            </a:r>
            <a:endParaRPr lang="en-US" dirty="0">
              <a:solidFill>
                <a:srgbClr val="E9E9E9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11960" y="1556792"/>
            <a:ext cx="43441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interface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B8D7A3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IInventoryItemGrain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: </a:t>
            </a:r>
            <a:r>
              <a:rPr lang="en-US" sz="1200">
                <a:solidFill>
                  <a:srgbClr val="B8D7A3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IGrain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</a:t>
            </a:r>
          </a:p>
          <a:p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Task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u="sng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CheckOut(</a:t>
            </a:r>
            <a:r>
              <a:rPr lang="en-US" sz="1200" u="sng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int</a:t>
            </a:r>
            <a:r>
              <a:rPr lang="en-US" sz="1200" u="sng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qty)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;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Task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Deactivate();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…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621426" y="3096250"/>
            <a:ext cx="453847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class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InventoryItemGrain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: </a:t>
            </a:r>
            <a:r>
              <a:rPr lang="en-US" sz="1200" smtClean="0">
                <a:solidFill>
                  <a:srgbClr val="B8D7A3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IInventoryItemGrain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Task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u="sng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CheckOut(</a:t>
            </a:r>
            <a:r>
              <a:rPr lang="en-US" sz="1200" u="sng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int</a:t>
            </a:r>
            <a:r>
              <a:rPr lang="en-US" sz="1200" u="sng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qty)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{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poco</a:t>
            </a:r>
            <a:r>
              <a:rPr lang="en-US" sz="1200" smtClean="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</a:t>
            </a:r>
            <a:r>
              <a:rPr lang="en-US" sz="1200" u="sng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CheckOut(qty)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;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…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}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Task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Deactivate()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{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poco</a:t>
            </a:r>
            <a:r>
              <a:rPr lang="en-US" sz="1200" smtClean="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Deactivate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();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…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}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680176" y="3096250"/>
            <a:ext cx="338437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class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InventoryItem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</a:t>
            </a:r>
          </a:p>
          <a:p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public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void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u="sng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CheckOut(</a:t>
            </a:r>
            <a:r>
              <a:rPr lang="en-US" sz="1200" u="sng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int</a:t>
            </a:r>
            <a:r>
              <a:rPr lang="en-US" sz="1200" u="sng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qty)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{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…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}</a:t>
            </a:r>
          </a:p>
          <a:p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void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Deactivate()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{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…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}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31036" y="5389760"/>
            <a:ext cx="5129929" cy="1077218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20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Signatures are repeated </a:t>
            </a:r>
          </a:p>
          <a:p>
            <a:pPr algn="ctr"/>
            <a:r>
              <a:rPr lang="en-US" sz="320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4 times for every op</a:t>
            </a:r>
          </a:p>
        </p:txBody>
      </p:sp>
    </p:spTree>
    <p:extLst>
      <p:ext uri="{BB962C8B-B14F-4D97-AF65-F5344CB8AC3E}">
        <p14:creationId xmlns:p14="http://schemas.microsoft.com/office/powerpoint/2010/main" val="364326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17846" y="188640"/>
            <a:ext cx="2156360" cy="738664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solidFill>
                  <a:srgbClr val="E9E9E9"/>
                </a:solidFill>
                <a:latin typeface="+mj-lt"/>
              </a:rPr>
              <a:t>Duplication</a:t>
            </a:r>
          </a:p>
          <a:p>
            <a:pPr algn="ctr"/>
            <a:r>
              <a:rPr lang="en-US" smtClean="0">
                <a:solidFill>
                  <a:srgbClr val="E9E9E9"/>
                </a:solidFill>
                <a:latin typeface="+mj-lt"/>
              </a:rPr>
              <a:t>all over the place</a:t>
            </a:r>
            <a:endParaRPr lang="en-US" dirty="0">
              <a:solidFill>
                <a:srgbClr val="E9E9E9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11960" y="1556792"/>
            <a:ext cx="43441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interface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B8D7A3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IInventoryItemGrain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: </a:t>
            </a:r>
            <a:r>
              <a:rPr lang="en-US" sz="1200">
                <a:solidFill>
                  <a:srgbClr val="B8D7A3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IGrain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</a:t>
            </a:r>
          </a:p>
          <a:p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Task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u="sng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CheckOut(</a:t>
            </a:r>
            <a:r>
              <a:rPr lang="en-US" sz="1200" u="sng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int</a:t>
            </a:r>
            <a:r>
              <a:rPr lang="en-US" sz="1200" u="sng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qty)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;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Task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Deactivate();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…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621426" y="3096250"/>
            <a:ext cx="453847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class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InventoryItemGrain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: </a:t>
            </a:r>
            <a:r>
              <a:rPr lang="en-US" sz="1200" smtClean="0">
                <a:solidFill>
                  <a:srgbClr val="B8D7A3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IInventoryItemGrain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Task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u="sng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CheckOut(</a:t>
            </a:r>
            <a:r>
              <a:rPr lang="en-US" sz="1200" u="sng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int</a:t>
            </a:r>
            <a:r>
              <a:rPr lang="en-US" sz="1200" u="sng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qty)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{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poco</a:t>
            </a:r>
            <a:r>
              <a:rPr lang="en-US" sz="1200" smtClean="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</a:t>
            </a:r>
            <a:r>
              <a:rPr lang="en-US" sz="1200" u="sng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CheckOut(qty)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;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…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}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Task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Deactivate()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{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poco</a:t>
            </a:r>
            <a:r>
              <a:rPr lang="en-US" sz="1200" smtClean="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Deactivate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();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…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}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680176" y="3096250"/>
            <a:ext cx="338437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class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InventoryItem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</a:t>
            </a:r>
          </a:p>
          <a:p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public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void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u="sng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CheckOut(</a:t>
            </a:r>
            <a:r>
              <a:rPr lang="en-US" sz="1200" u="sng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int</a:t>
            </a:r>
            <a:r>
              <a:rPr lang="en-US" sz="1200" u="sng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qty)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{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…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}</a:t>
            </a:r>
          </a:p>
          <a:p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void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Deactivate()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{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…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}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68792" y="5589240"/>
            <a:ext cx="3254417" cy="584775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20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This is not DRY!!!</a:t>
            </a:r>
          </a:p>
        </p:txBody>
      </p:sp>
    </p:spTree>
    <p:extLst>
      <p:ext uri="{BB962C8B-B14F-4D97-AF65-F5344CB8AC3E}">
        <p14:creationId xmlns:p14="http://schemas.microsoft.com/office/powerpoint/2010/main" val="92122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80267" y="2852936"/>
            <a:ext cx="723146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92D050"/>
                </a:solidFill>
                <a:latin typeface="+mj-lt"/>
              </a:rPr>
              <a:t>How can </a:t>
            </a:r>
            <a:r>
              <a:rPr lang="en-US" sz="3200" smtClean="0">
                <a:solidFill>
                  <a:srgbClr val="92D050"/>
                </a:solidFill>
                <a:latin typeface="+mj-lt"/>
              </a:rPr>
              <a:t>we get rid of duplication?</a:t>
            </a:r>
          </a:p>
          <a:p>
            <a:pPr algn="ctr"/>
            <a:r>
              <a:rPr lang="en-US" sz="1600" smtClean="0">
                <a:solidFill>
                  <a:srgbClr val="92D050"/>
                </a:solidFill>
                <a:latin typeface="+mj-lt"/>
              </a:rPr>
              <a:t>Why do we have it?</a:t>
            </a:r>
            <a:endParaRPr lang="en-US" sz="1600">
              <a:solidFill>
                <a:srgbClr val="92D05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1014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22788" y="2852936"/>
            <a:ext cx="454643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Non-uniform interface</a:t>
            </a:r>
          </a:p>
          <a:p>
            <a:pPr algn="ctr"/>
            <a:r>
              <a:rPr lang="en-US" sz="160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is the issue</a:t>
            </a:r>
          </a:p>
        </p:txBody>
      </p:sp>
    </p:spTree>
    <p:extLst>
      <p:ext uri="{BB962C8B-B14F-4D97-AF65-F5344CB8AC3E}">
        <p14:creationId xmlns:p14="http://schemas.microsoft.com/office/powerpoint/2010/main" val="126804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167" y="908720"/>
            <a:ext cx="4286848" cy="29722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47728" y="4221088"/>
            <a:ext cx="4807727" cy="769441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4400" smtClean="0">
                <a:solidFill>
                  <a:schemeClr val="bg1"/>
                </a:solidFill>
                <a:latin typeface="+mj-lt"/>
              </a:rPr>
              <a:t>“uniform” </a:t>
            </a:r>
            <a:r>
              <a:rPr lang="en-US" sz="4400" smtClean="0">
                <a:solidFill>
                  <a:schemeClr val="accent3"/>
                </a:solidFill>
                <a:latin typeface="+mj-lt"/>
              </a:rPr>
              <a:t>WAT!?!</a:t>
            </a:r>
          </a:p>
        </p:txBody>
      </p:sp>
    </p:spTree>
    <p:extLst>
      <p:ext uri="{BB962C8B-B14F-4D97-AF65-F5344CB8AC3E}">
        <p14:creationId xmlns:p14="http://schemas.microsoft.com/office/powerpoint/2010/main" val="264659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51584" y="1124744"/>
            <a:ext cx="849694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 interface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B8D7A3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IInventoryItemGrainState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: </a:t>
            </a:r>
            <a:r>
              <a:rPr lang="en-US" sz="1200">
                <a:solidFill>
                  <a:srgbClr val="B8D7A3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IGrainState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string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Name {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get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;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set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; }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int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Qantity {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get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;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set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; }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bool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Active {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get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;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set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; }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}</a:t>
            </a:r>
          </a:p>
          <a:p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[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StorageProvider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(ProviderName 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=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D69D85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"SqlStore"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)]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 class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InventoryItemGrain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: </a:t>
            </a:r>
            <a:r>
              <a:rPr lang="en-US" sz="1200" smtClean="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Grain</a:t>
            </a:r>
            <a:r>
              <a:rPr lang="en-US" sz="1200" smtClean="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&lt;</a:t>
            </a:r>
            <a:r>
              <a:rPr lang="en-US" sz="1200" smtClean="0">
                <a:solidFill>
                  <a:srgbClr val="B8D7A3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</a:t>
            </a:r>
            <a:r>
              <a:rPr lang="en-US" sz="1200">
                <a:solidFill>
                  <a:srgbClr val="B8D7A3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</a:t>
            </a:r>
            <a:r>
              <a:rPr lang="en-US" sz="1200" smtClean="0">
                <a:solidFill>
                  <a:srgbClr val="B8D7A3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nventoryItemGrainState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&gt;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, </a:t>
            </a:r>
            <a:r>
              <a:rPr lang="en-US" sz="1200">
                <a:solidFill>
                  <a:srgbClr val="B8D7A3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IInventoryItemGrain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Task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Create(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string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name)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…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}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Task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CheckOut(</a:t>
            </a:r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int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qty)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{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…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}</a:t>
            </a:r>
          </a:p>
          <a:p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Task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Deactivate()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…  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}</a:t>
            </a:r>
          </a:p>
          <a:p>
            <a:endParaRPr lang="en-US" sz="1200" smtClean="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…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}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755276" y="220579"/>
            <a:ext cx="4911921" cy="461665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>
                <a:solidFill>
                  <a:srgbClr val="E9E9E9"/>
                </a:solidFill>
                <a:latin typeface="+mj-lt"/>
              </a:rPr>
              <a:t>Orleans </a:t>
            </a:r>
            <a:r>
              <a:rPr lang="en-US" sz="2400" smtClean="0">
                <a:solidFill>
                  <a:srgbClr val="E9E9E9"/>
                </a:solidFill>
                <a:latin typeface="+mj-lt"/>
              </a:rPr>
              <a:t>Implementation </a:t>
            </a:r>
            <a:r>
              <a:rPr lang="en-US" sz="2400">
                <a:solidFill>
                  <a:srgbClr val="E9E9E9"/>
                </a:solidFill>
                <a:latin typeface="+mj-lt"/>
              </a:rPr>
              <a:t>Project</a:t>
            </a:r>
            <a:endParaRPr lang="en-US" sz="2400" dirty="0">
              <a:solidFill>
                <a:srgbClr val="E9E9E9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705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43472" y="1484784"/>
            <a:ext cx="453847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class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InventoryItemGrain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: </a:t>
            </a:r>
            <a:r>
              <a:rPr lang="en-US" sz="1200" smtClean="0">
                <a:solidFill>
                  <a:srgbClr val="B8D7A3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IInventoryItemGrain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Task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CheckOut(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int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qty)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{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poco</a:t>
            </a:r>
            <a:r>
              <a:rPr lang="en-US" sz="1200" smtClean="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</a:t>
            </a:r>
            <a:r>
              <a:rPr lang="en-US" sz="1200" u="sng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CheckOut(qty)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;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…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}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Task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Deactivate()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{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poco</a:t>
            </a:r>
            <a:r>
              <a:rPr lang="en-US" sz="1200" smtClean="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</a:t>
            </a:r>
            <a:r>
              <a:rPr lang="en-US" sz="1200" u="sng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Deactivate</a:t>
            </a:r>
            <a:r>
              <a:rPr lang="en-US" sz="1200" u="sng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()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;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…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}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176120" y="1484784"/>
            <a:ext cx="338437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class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InventoryItem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</a:t>
            </a:r>
          </a:p>
          <a:p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public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void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CheckOut(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int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qty)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{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…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}</a:t>
            </a:r>
          </a:p>
          <a:p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void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Deactivate()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{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…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}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05264" y="188640"/>
            <a:ext cx="2781531" cy="461665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solidFill>
                  <a:srgbClr val="E9E9E9"/>
                </a:solidFill>
                <a:latin typeface="+mj-lt"/>
              </a:rPr>
              <a:t>Generic dispatch</a:t>
            </a:r>
          </a:p>
        </p:txBody>
      </p:sp>
    </p:spTree>
    <p:extLst>
      <p:ext uri="{BB962C8B-B14F-4D97-AF65-F5344CB8AC3E}">
        <p14:creationId xmlns:p14="http://schemas.microsoft.com/office/powerpoint/2010/main" val="250374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367836" y="188640"/>
            <a:ext cx="3456395" cy="461665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solidFill>
                  <a:srgbClr val="E9E9E9"/>
                </a:solidFill>
                <a:latin typeface="+mj-lt"/>
              </a:rPr>
              <a:t>Non-uniform interface</a:t>
            </a:r>
          </a:p>
        </p:txBody>
      </p:sp>
      <p:sp>
        <p:nvSpPr>
          <p:cNvPr id="8" name="Rectangle 7"/>
          <p:cNvSpPr/>
          <p:nvPr/>
        </p:nvSpPr>
        <p:spPr>
          <a:xfrm>
            <a:off x="2063552" y="1556792"/>
            <a:ext cx="338437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class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InventoryItem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</a:t>
            </a:r>
          </a:p>
          <a:p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public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void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CheckOut(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int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qty)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{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…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}</a:t>
            </a:r>
          </a:p>
          <a:p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void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Deactivate()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{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…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}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27114" y="1844824"/>
            <a:ext cx="4073551" cy="1323439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smtClean="0">
                <a:solidFill>
                  <a:schemeClr val="accent3"/>
                </a:solidFill>
                <a:latin typeface="+mj-lt"/>
              </a:rPr>
              <a:t>Variable method names</a:t>
            </a:r>
          </a:p>
          <a:p>
            <a:pPr marL="457200" indent="-457200">
              <a:buAutoNum type="arabicPeriod"/>
            </a:pPr>
            <a:endParaRPr lang="en-US" sz="2000">
              <a:solidFill>
                <a:schemeClr val="accent3"/>
              </a:solidFill>
              <a:latin typeface="+mj-lt"/>
            </a:endParaRPr>
          </a:p>
          <a:p>
            <a:pPr marL="457200" indent="-457200">
              <a:buAutoNum type="arabicPeriod"/>
            </a:pPr>
            <a:endParaRPr lang="en-US" sz="2000" smtClean="0">
              <a:solidFill>
                <a:schemeClr val="accent3"/>
              </a:solidFill>
              <a:latin typeface="+mj-lt"/>
            </a:endParaRPr>
          </a:p>
          <a:p>
            <a:pPr marL="457200" indent="-457200">
              <a:buAutoNum type="arabicPeriod"/>
            </a:pPr>
            <a:r>
              <a:rPr lang="en-US" sz="2000" smtClean="0">
                <a:solidFill>
                  <a:schemeClr val="accent3"/>
                </a:solidFill>
                <a:latin typeface="+mj-lt"/>
              </a:rPr>
              <a:t>Variable method signatures</a:t>
            </a:r>
          </a:p>
        </p:txBody>
      </p:sp>
    </p:spTree>
    <p:extLst>
      <p:ext uri="{BB962C8B-B14F-4D97-AF65-F5344CB8AC3E}">
        <p14:creationId xmlns:p14="http://schemas.microsoft.com/office/powerpoint/2010/main" val="323795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85047" y="188640"/>
            <a:ext cx="3021981" cy="461665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solidFill>
                  <a:srgbClr val="E9E9E9"/>
                </a:solidFill>
                <a:latin typeface="+mj-lt"/>
              </a:rPr>
              <a:t>Variable signatures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70359" y="2340169"/>
            <a:ext cx="5851282" cy="584775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smtClean="0">
                <a:solidFill>
                  <a:schemeClr val="accent3"/>
                </a:solidFill>
                <a:latin typeface="+mj-lt"/>
              </a:rPr>
              <a:t>Introduce Parameter Object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34789" y="1940059"/>
            <a:ext cx="1122423" cy="400110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smtClean="0">
                <a:solidFill>
                  <a:schemeClr val="accent2"/>
                </a:solidFill>
                <a:latin typeface="+mj-lt"/>
              </a:rPr>
              <a:t>solution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99856" y="3325054"/>
            <a:ext cx="2890536" cy="400110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0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Refactoring, M.Fowler</a:t>
            </a:r>
          </a:p>
        </p:txBody>
      </p:sp>
    </p:spTree>
    <p:extLst>
      <p:ext uri="{BB962C8B-B14F-4D97-AF65-F5344CB8AC3E}">
        <p14:creationId xmlns:p14="http://schemas.microsoft.com/office/powerpoint/2010/main" val="109276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78923" y="188640"/>
            <a:ext cx="4434227" cy="461665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solidFill>
                  <a:srgbClr val="E9E9E9"/>
                </a:solidFill>
                <a:latin typeface="+mj-lt"/>
              </a:rPr>
              <a:t>Introduce Parameter Object</a:t>
            </a:r>
          </a:p>
        </p:txBody>
      </p:sp>
      <p:sp>
        <p:nvSpPr>
          <p:cNvPr id="8" name="Rectangle 7"/>
          <p:cNvSpPr/>
          <p:nvPr/>
        </p:nvSpPr>
        <p:spPr>
          <a:xfrm>
            <a:off x="2063552" y="1556792"/>
            <a:ext cx="338437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class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InventoryItem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</a:t>
            </a:r>
          </a:p>
          <a:p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public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void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CheckOut(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int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qty)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{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…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}</a:t>
            </a:r>
          </a:p>
          <a:p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void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Deactivate()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{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…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}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80032" y="4708301"/>
            <a:ext cx="283193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class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CheckOutArgs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int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Qty;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}</a:t>
            </a:r>
          </a:p>
          <a:p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class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DeactivateArgs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{}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248128" y="1553170"/>
            <a:ext cx="460851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class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InventoryItem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</a:t>
            </a:r>
          </a:p>
          <a:p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public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void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CheckOut(</a:t>
            </a:r>
            <a:r>
              <a:rPr lang="en-US" sz="1200" smtClean="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CheckOutArgs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args)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{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…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}</a:t>
            </a:r>
          </a:p>
          <a:p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void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Deactivate(</a:t>
            </a:r>
            <a:r>
              <a:rPr lang="en-US" sz="1200" smtClean="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DeactivateArgs 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args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)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{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…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}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80032" y="3924345"/>
            <a:ext cx="2541080" cy="584775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000" smtClean="0">
                <a:solidFill>
                  <a:schemeClr val="accent3"/>
                </a:solidFill>
                <a:latin typeface="+mj-lt"/>
              </a:rPr>
              <a:t>Parameter Objects</a:t>
            </a:r>
          </a:p>
          <a:p>
            <a:pPr algn="ctr"/>
            <a:r>
              <a:rPr lang="en-US" sz="1200" smtClean="0">
                <a:solidFill>
                  <a:schemeClr val="accent3"/>
                </a:solidFill>
                <a:latin typeface="+mj-lt"/>
              </a:rPr>
              <a:t>(DTO)</a:t>
            </a:r>
          </a:p>
        </p:txBody>
      </p:sp>
    </p:spTree>
    <p:extLst>
      <p:ext uri="{BB962C8B-B14F-4D97-AF65-F5344CB8AC3E}">
        <p14:creationId xmlns:p14="http://schemas.microsoft.com/office/powerpoint/2010/main" val="98660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9416" y="1484784"/>
            <a:ext cx="5112568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class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InventoryItemGrain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: </a:t>
            </a:r>
            <a:r>
              <a:rPr lang="en-US" sz="1200" smtClean="0">
                <a:solidFill>
                  <a:srgbClr val="B8D7A3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IInventoryItemGrain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Task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CheckOut(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int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qty)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{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poco</a:t>
            </a:r>
            <a:r>
              <a:rPr lang="en-US" sz="1200" smtClean="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CheckOut(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new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CheckOutArgs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{Qty 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=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qty}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);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…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}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Task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Deactivate()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{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poco</a:t>
            </a:r>
            <a:r>
              <a:rPr lang="en-US" sz="1200" smtClean="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Deactivate(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new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DeactivateArgs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());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…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}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176120" y="1484784"/>
            <a:ext cx="453650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class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InventoryItem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</a:t>
            </a:r>
          </a:p>
          <a:p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public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void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CheckOut(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CheckOutArgs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args)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{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…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}</a:t>
            </a:r>
          </a:p>
          <a:p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void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Deactivate(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DeactivateArgs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args)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{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…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}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05264" y="188640"/>
            <a:ext cx="2781531" cy="461665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solidFill>
                  <a:srgbClr val="E9E9E9"/>
                </a:solidFill>
                <a:latin typeface="+mj-lt"/>
              </a:rPr>
              <a:t>Generic dispatch</a:t>
            </a:r>
          </a:p>
        </p:txBody>
      </p:sp>
    </p:spTree>
    <p:extLst>
      <p:ext uri="{BB962C8B-B14F-4D97-AF65-F5344CB8AC3E}">
        <p14:creationId xmlns:p14="http://schemas.microsoft.com/office/powerpoint/2010/main" val="116667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9416" y="1484784"/>
            <a:ext cx="5112568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class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InventoryItemGrain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: </a:t>
            </a:r>
            <a:r>
              <a:rPr lang="en-US" sz="1200" smtClean="0">
                <a:solidFill>
                  <a:srgbClr val="B8D7A3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IInventoryItemGrain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Task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CheckOut(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int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qty)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{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poco</a:t>
            </a:r>
            <a:r>
              <a:rPr lang="en-US" sz="1200" smtClean="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CheckOut(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new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CheckOutArgs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{Qty 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=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qty}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);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…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}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Task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Deactivate()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{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poco</a:t>
            </a:r>
            <a:r>
              <a:rPr lang="en-US" sz="1200" smtClean="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Deactivate(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new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DeactivateArgs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());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…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}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176120" y="1484784"/>
            <a:ext cx="468052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class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InventoryItem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</a:t>
            </a:r>
          </a:p>
          <a:p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public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void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CheckOut(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CheckOutArgs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args)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{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…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}</a:t>
            </a:r>
          </a:p>
          <a:p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void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Deactivate(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DeactivateArgs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args)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{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…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}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70973" y="4725144"/>
            <a:ext cx="6050054" cy="584775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smtClean="0">
                <a:solidFill>
                  <a:schemeClr val="accent3"/>
                </a:solidFill>
                <a:latin typeface="+mj-lt"/>
              </a:rPr>
              <a:t>Still unable to make it generic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05264" y="188640"/>
            <a:ext cx="2781531" cy="461665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solidFill>
                  <a:srgbClr val="E9E9E9"/>
                </a:solidFill>
                <a:latin typeface="+mj-lt"/>
              </a:rPr>
              <a:t>Generic dispatch</a:t>
            </a:r>
          </a:p>
        </p:txBody>
      </p:sp>
    </p:spTree>
    <p:extLst>
      <p:ext uri="{BB962C8B-B14F-4D97-AF65-F5344CB8AC3E}">
        <p14:creationId xmlns:p14="http://schemas.microsoft.com/office/powerpoint/2010/main" val="210353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87503" y="188640"/>
            <a:ext cx="3817072" cy="461665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solidFill>
                  <a:srgbClr val="E9E9E9"/>
                </a:solidFill>
                <a:latin typeface="+mj-lt"/>
              </a:rPr>
              <a:t>Variable method names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53939" y="2340169"/>
            <a:ext cx="2884123" cy="584775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smtClean="0">
                <a:solidFill>
                  <a:schemeClr val="accent3"/>
                </a:solidFill>
                <a:latin typeface="+mj-lt"/>
              </a:rPr>
              <a:t>C# overloads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34789" y="1940059"/>
            <a:ext cx="1122423" cy="400110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smtClean="0">
                <a:solidFill>
                  <a:schemeClr val="accent2"/>
                </a:solidFill>
                <a:latin typeface="+mj-lt"/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342205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964957" y="188640"/>
            <a:ext cx="2262159" cy="461665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solidFill>
                  <a:srgbClr val="E9E9E9"/>
                </a:solidFill>
                <a:latin typeface="+mj-lt"/>
              </a:rPr>
              <a:t>Use overloads</a:t>
            </a:r>
          </a:p>
        </p:txBody>
      </p:sp>
      <p:sp>
        <p:nvSpPr>
          <p:cNvPr id="7" name="Rectangle 6"/>
          <p:cNvSpPr/>
          <p:nvPr/>
        </p:nvSpPr>
        <p:spPr>
          <a:xfrm>
            <a:off x="7248128" y="1553170"/>
            <a:ext cx="460851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class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InventoryItem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</a:t>
            </a:r>
          </a:p>
          <a:p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public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void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Handle(</a:t>
            </a:r>
            <a:r>
              <a:rPr lang="en-US" sz="1200" smtClean="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CheckOutArgs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args)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{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…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}</a:t>
            </a:r>
          </a:p>
          <a:p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void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Handle(</a:t>
            </a:r>
            <a:r>
              <a:rPr lang="en-US" sz="1200" smtClean="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DeactivateArgs 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args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)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{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…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}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03512" y="1553170"/>
            <a:ext cx="460851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class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InventoryItem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</a:t>
            </a:r>
          </a:p>
          <a:p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public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void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CheckOut(</a:t>
            </a:r>
            <a:r>
              <a:rPr lang="en-US" sz="1200" smtClean="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CheckOutArgs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args)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{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…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}</a:t>
            </a:r>
          </a:p>
          <a:p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void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Deactivate(</a:t>
            </a:r>
            <a:r>
              <a:rPr lang="en-US" sz="1200" smtClean="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DeactivateArgs 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args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)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{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…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}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27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9416" y="1484784"/>
            <a:ext cx="5112568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class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InventoryItemGrain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: </a:t>
            </a:r>
            <a:r>
              <a:rPr lang="en-US" sz="1200" smtClean="0">
                <a:solidFill>
                  <a:srgbClr val="B8D7A3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IInventoryItemGrain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Task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CheckOut(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int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qty)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{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poco</a:t>
            </a:r>
            <a:r>
              <a:rPr lang="en-US" sz="1200" smtClean="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Handle(</a:t>
            </a:r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new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CheckOutArgs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{Qty 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=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qty}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);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…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}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Task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Deactivate()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{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poco</a:t>
            </a:r>
            <a:r>
              <a:rPr lang="en-US" sz="1200" smtClean="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Handle(</a:t>
            </a:r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new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DeactivateArgs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());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…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}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176120" y="1484784"/>
            <a:ext cx="446449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class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InventoryItem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</a:t>
            </a:r>
          </a:p>
          <a:p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public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void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Handle(</a:t>
            </a:r>
            <a:r>
              <a:rPr lang="en-US" sz="1200" smtClean="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CheckOutArgs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args)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{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…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}</a:t>
            </a:r>
          </a:p>
          <a:p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void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Handle(</a:t>
            </a:r>
            <a:r>
              <a:rPr lang="en-US" sz="1200" smtClean="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DeactivateArgs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args)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{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…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}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05264" y="188640"/>
            <a:ext cx="2781531" cy="461665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solidFill>
                  <a:srgbClr val="E9E9E9"/>
                </a:solidFill>
                <a:latin typeface="+mj-lt"/>
              </a:rPr>
              <a:t>Generic dispatch</a:t>
            </a:r>
          </a:p>
        </p:txBody>
      </p:sp>
    </p:spTree>
    <p:extLst>
      <p:ext uri="{BB962C8B-B14F-4D97-AF65-F5344CB8AC3E}">
        <p14:creationId xmlns:p14="http://schemas.microsoft.com/office/powerpoint/2010/main" val="275619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9416" y="1484784"/>
            <a:ext cx="5112568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class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InventoryItemGrain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: </a:t>
            </a:r>
            <a:r>
              <a:rPr lang="en-US" sz="1200" smtClean="0">
                <a:solidFill>
                  <a:srgbClr val="B8D7A3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IInventoryItemGrain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Task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CheckOut(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int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qty)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{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poco</a:t>
            </a:r>
            <a:r>
              <a:rPr lang="en-US" sz="1200" smtClean="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Handle(</a:t>
            </a:r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new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CheckOutArgs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{Qty 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=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qty}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);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…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}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Task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Deactivate()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{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poco</a:t>
            </a:r>
            <a:r>
              <a:rPr lang="en-US" sz="1200" smtClean="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Handle(</a:t>
            </a:r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new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DeactivateArgs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());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…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}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176120" y="1484784"/>
            <a:ext cx="446449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class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InventoryItem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</a:t>
            </a:r>
          </a:p>
          <a:p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public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void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Handle(</a:t>
            </a:r>
            <a:r>
              <a:rPr lang="en-US" sz="1200" smtClean="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CheckOutArgs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args)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{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…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}</a:t>
            </a:r>
          </a:p>
          <a:p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void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Handle(</a:t>
            </a:r>
            <a:r>
              <a:rPr lang="en-US" sz="1200" smtClean="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DeactivateArgs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args)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{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…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}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70973" y="4725144"/>
            <a:ext cx="5960286" cy="584775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smtClean="0">
                <a:solidFill>
                  <a:schemeClr val="accent3"/>
                </a:solidFill>
                <a:latin typeface="+mj-lt"/>
              </a:rPr>
              <a:t>Now we can make it generic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05264" y="188640"/>
            <a:ext cx="2781531" cy="461665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solidFill>
                  <a:srgbClr val="E9E9E9"/>
                </a:solidFill>
                <a:latin typeface="+mj-lt"/>
              </a:rPr>
              <a:t>Generic dispatch</a:t>
            </a:r>
          </a:p>
        </p:txBody>
      </p:sp>
    </p:spTree>
    <p:extLst>
      <p:ext uri="{BB962C8B-B14F-4D97-AF65-F5344CB8AC3E}">
        <p14:creationId xmlns:p14="http://schemas.microsoft.com/office/powerpoint/2010/main" val="275824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16217" y="188640"/>
            <a:ext cx="2159566" cy="461665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solidFill>
                  <a:srgbClr val="E9E9E9"/>
                </a:solidFill>
                <a:latin typeface="+mj-lt"/>
              </a:rPr>
              <a:t>Create Item  </a:t>
            </a:r>
            <a:endParaRPr lang="en-US" sz="2400" dirty="0">
              <a:solidFill>
                <a:srgbClr val="E9E9E9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43708" y="2060848"/>
            <a:ext cx="830458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</a:t>
            </a:r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Task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Create(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string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name)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{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if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(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string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IsNullOrEmpty(name))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throw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new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ArgumentException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(</a:t>
            </a:r>
            <a:r>
              <a:rPr lang="en-US" sz="1200">
                <a:solidFill>
                  <a:srgbClr val="D69D85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"Inventory item name cannot be null or empty"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);</a:t>
            </a:r>
          </a:p>
          <a:p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if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(State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Name 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!=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null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)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throw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new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InvalidOperationException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(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    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string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Format(</a:t>
            </a:r>
            <a:r>
              <a:rPr lang="en-US" sz="1200">
                <a:solidFill>
                  <a:srgbClr val="D69D85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"Inventory item with id </a:t>
            </a:r>
            <a:r>
              <a:rPr lang="en-US" sz="1200">
                <a:solidFill>
                  <a:srgbClr val="80FF8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{0}</a:t>
            </a:r>
            <a:r>
              <a:rPr lang="en-US" sz="1200">
                <a:solidFill>
                  <a:srgbClr val="D69D85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has been already created"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, 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       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       </a:t>
            </a:r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this</a:t>
            </a:r>
            <a:r>
              <a:rPr lang="en-US" sz="1200" smtClean="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GetPrimaryKey()));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State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Name 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=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name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;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State</a:t>
            </a:r>
            <a:r>
              <a:rPr lang="en-US" sz="1200" smtClean="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Active 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=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true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;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return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State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WriteStateAsync();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1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176120" y="1484784"/>
            <a:ext cx="446449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class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InventoryItem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</a:t>
            </a:r>
          </a:p>
          <a:p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public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void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Handle(</a:t>
            </a:r>
            <a:r>
              <a:rPr lang="en-US" sz="1200" smtClean="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CheckOutArgs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args)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{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…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}</a:t>
            </a:r>
          </a:p>
          <a:p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void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Handle(</a:t>
            </a:r>
            <a:r>
              <a:rPr lang="en-US" sz="1200" smtClean="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DeactivateArgs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args)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{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…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}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05264" y="188640"/>
            <a:ext cx="2781531" cy="461665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solidFill>
                  <a:srgbClr val="E9E9E9"/>
                </a:solidFill>
                <a:latin typeface="+mj-lt"/>
              </a:rPr>
              <a:t>Generic dispatch</a:t>
            </a:r>
          </a:p>
        </p:txBody>
      </p:sp>
      <p:sp>
        <p:nvSpPr>
          <p:cNvPr id="2" name="Rectangle 1"/>
          <p:cNvSpPr/>
          <p:nvPr/>
        </p:nvSpPr>
        <p:spPr>
          <a:xfrm>
            <a:off x="1086724" y="1484784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class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InventoryItemGrain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: </a:t>
            </a:r>
            <a:r>
              <a:rPr lang="en-US" sz="1200" smtClean="0">
                <a:solidFill>
                  <a:srgbClr val="B8D7A3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IInventoryItemGrain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InventoryItem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item;</a:t>
            </a:r>
          </a:p>
          <a:p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Task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CheckOut(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int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qty)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{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Handle(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new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CheckOutArgs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{Qty 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=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qty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});        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…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}</a:t>
            </a:r>
          </a:p>
          <a:p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Task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Deactivate()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{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Handle(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new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DeactivateArgs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());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…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}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void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Handle(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object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args)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{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item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Handle((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dynamic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)args);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9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176120" y="1484784"/>
            <a:ext cx="446449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class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InventoryItem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</a:t>
            </a:r>
          </a:p>
          <a:p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public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void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Handle(</a:t>
            </a:r>
            <a:r>
              <a:rPr lang="en-US" sz="1200" smtClean="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CheckOutArgs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args)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{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…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}</a:t>
            </a:r>
          </a:p>
          <a:p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void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Handle(</a:t>
            </a:r>
            <a:r>
              <a:rPr lang="en-US" sz="1200" smtClean="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DeactivateArgs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args)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{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…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}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11824" y="5273918"/>
            <a:ext cx="3570208" cy="830997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smtClean="0">
                <a:solidFill>
                  <a:schemeClr val="accent3"/>
                </a:solidFill>
                <a:latin typeface="+mj-lt"/>
              </a:rPr>
              <a:t>Dynamic dispatch </a:t>
            </a:r>
          </a:p>
          <a:p>
            <a:pPr algn="ctr"/>
            <a:r>
              <a:rPr lang="en-US" sz="2000" smtClean="0">
                <a:solidFill>
                  <a:schemeClr val="accent3"/>
                </a:solidFill>
                <a:latin typeface="+mj-lt"/>
              </a:rPr>
              <a:t>Is easy!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05264" y="188640"/>
            <a:ext cx="2781531" cy="461665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solidFill>
                  <a:srgbClr val="E9E9E9"/>
                </a:solidFill>
                <a:latin typeface="+mj-lt"/>
              </a:rPr>
              <a:t>Generic dispatch</a:t>
            </a:r>
          </a:p>
        </p:txBody>
      </p:sp>
      <p:sp>
        <p:nvSpPr>
          <p:cNvPr id="2" name="Rectangle 1"/>
          <p:cNvSpPr/>
          <p:nvPr/>
        </p:nvSpPr>
        <p:spPr>
          <a:xfrm>
            <a:off x="1086724" y="1484784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class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InventoryItemGrain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: </a:t>
            </a:r>
            <a:r>
              <a:rPr lang="en-US" sz="1200" smtClean="0">
                <a:solidFill>
                  <a:srgbClr val="B8D7A3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IInventoryItemGrain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InventoryItem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item;</a:t>
            </a:r>
          </a:p>
          <a:p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Task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CheckOut(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int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qty)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{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Handle(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new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CheckOutArgs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{Qty 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=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qty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});        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…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}</a:t>
            </a:r>
          </a:p>
          <a:p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Task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Deactivate()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{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Handle(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new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DeactivateArgs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());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…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}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void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Handle(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object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args)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{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item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Handle((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dynamic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)args);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93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176120" y="1484784"/>
            <a:ext cx="446449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class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InventoryItem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</a:t>
            </a:r>
          </a:p>
          <a:p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public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void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Handle(</a:t>
            </a:r>
            <a:r>
              <a:rPr lang="en-US" sz="1200" smtClean="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CheckOutArgs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args)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{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…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}</a:t>
            </a:r>
          </a:p>
          <a:p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void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Handle(</a:t>
            </a:r>
            <a:r>
              <a:rPr lang="en-US" sz="1200" smtClean="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DeactivateArgs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args)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{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…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}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90096" y="188640"/>
            <a:ext cx="3611887" cy="461665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solidFill>
                  <a:srgbClr val="E9E9E9"/>
                </a:solidFill>
                <a:latin typeface="+mj-lt"/>
              </a:rPr>
              <a:t>Non-uniform to uniform</a:t>
            </a:r>
          </a:p>
        </p:txBody>
      </p:sp>
      <p:sp>
        <p:nvSpPr>
          <p:cNvPr id="2" name="Rectangle 1"/>
          <p:cNvSpPr/>
          <p:nvPr/>
        </p:nvSpPr>
        <p:spPr>
          <a:xfrm>
            <a:off x="1086724" y="1484784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class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InventoryItemGrain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: </a:t>
            </a:r>
            <a:r>
              <a:rPr lang="en-US" sz="1200" smtClean="0">
                <a:solidFill>
                  <a:srgbClr val="B8D7A3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IInventoryItemGrain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InventoryItem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item;</a:t>
            </a:r>
          </a:p>
          <a:p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Task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CheckOut(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int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qty)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{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Handle(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new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CheckOutArgs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{Qty 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=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qty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});        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…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}</a:t>
            </a:r>
          </a:p>
          <a:p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Task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Deactivate()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{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Handle(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new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DeactivateArgs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());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…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}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void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Handle(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object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args)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{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item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Handle((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dynamic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)args);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}</a:t>
            </a:r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2639616" y="2492896"/>
            <a:ext cx="165048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639616" y="3585952"/>
            <a:ext cx="165048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760296" y="2204864"/>
            <a:ext cx="222654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760296" y="3068960"/>
            <a:ext cx="244827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75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176120" y="1484784"/>
            <a:ext cx="446449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class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InventoryItem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</a:t>
            </a:r>
          </a:p>
          <a:p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public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void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Handle(</a:t>
            </a:r>
            <a:r>
              <a:rPr lang="en-US" sz="1200" smtClean="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CheckOutArgs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args)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{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…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}</a:t>
            </a:r>
          </a:p>
          <a:p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void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Handle(</a:t>
            </a:r>
            <a:r>
              <a:rPr lang="en-US" sz="1200" smtClean="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DeactivateArgs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args)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{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…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}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90096" y="188640"/>
            <a:ext cx="3611887" cy="461665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solidFill>
                  <a:srgbClr val="E9E9E9"/>
                </a:solidFill>
                <a:latin typeface="+mj-lt"/>
              </a:rPr>
              <a:t>Non-uniform to uniform</a:t>
            </a:r>
          </a:p>
        </p:txBody>
      </p:sp>
      <p:sp>
        <p:nvSpPr>
          <p:cNvPr id="2" name="Rectangle 1"/>
          <p:cNvSpPr/>
          <p:nvPr/>
        </p:nvSpPr>
        <p:spPr>
          <a:xfrm>
            <a:off x="1086724" y="1484784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class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InventoryItemGrain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: </a:t>
            </a:r>
            <a:r>
              <a:rPr lang="en-US" sz="1200" smtClean="0">
                <a:solidFill>
                  <a:srgbClr val="B8D7A3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IInventoryItemGrain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InventoryItem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item;</a:t>
            </a:r>
          </a:p>
          <a:p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Task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CheckOut(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int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qty)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{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Handle(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new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CheckOutArgs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{Qty 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=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qty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});        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…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}</a:t>
            </a:r>
          </a:p>
          <a:p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Task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Deactivate()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{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Handle(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new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DeactivateArgs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());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…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}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void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Handle(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object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args)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{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item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Handle((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dynamic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)args);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}</a:t>
            </a:r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2639616" y="2492896"/>
            <a:ext cx="165048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639616" y="3585952"/>
            <a:ext cx="165048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760296" y="2204864"/>
            <a:ext cx="222654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760296" y="3068960"/>
            <a:ext cx="244827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78247" y="5273918"/>
            <a:ext cx="1837362" cy="523220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smtClean="0">
                <a:solidFill>
                  <a:schemeClr val="accent3"/>
                </a:solidFill>
                <a:latin typeface="+mj-lt"/>
              </a:rPr>
              <a:t>That’s silly</a:t>
            </a:r>
            <a:endParaRPr lang="en-US" sz="2000" smtClean="0">
              <a:solidFill>
                <a:schemeClr val="accent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2399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98916" y="188640"/>
            <a:ext cx="3594254" cy="461665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solidFill>
                  <a:srgbClr val="E9E9E9"/>
                </a:solidFill>
                <a:latin typeface="+mj-lt"/>
              </a:rPr>
              <a:t>Uniform grain interface</a:t>
            </a:r>
          </a:p>
        </p:txBody>
      </p:sp>
      <p:sp>
        <p:nvSpPr>
          <p:cNvPr id="3" name="Rectangle 2"/>
          <p:cNvSpPr/>
          <p:nvPr/>
        </p:nvSpPr>
        <p:spPr>
          <a:xfrm>
            <a:off x="3827748" y="1508591"/>
            <a:ext cx="45365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interface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B8D7A3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IInventoryItemGrain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: </a:t>
            </a:r>
            <a:r>
              <a:rPr lang="en-US" sz="1200">
                <a:solidFill>
                  <a:srgbClr val="B8D7A3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IGrain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</a:t>
            </a:r>
          </a:p>
          <a:p>
            <a:r>
              <a:rPr lang="en-US" sz="1200" smtClean="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Task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CheckOut(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int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qty);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Task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Deactivate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();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…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7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98916" y="188640"/>
            <a:ext cx="3594254" cy="461665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solidFill>
                  <a:srgbClr val="E9E9E9"/>
                </a:solidFill>
                <a:latin typeface="+mj-lt"/>
              </a:rPr>
              <a:t>Uniform grain interface</a:t>
            </a:r>
          </a:p>
        </p:txBody>
      </p:sp>
      <p:sp>
        <p:nvSpPr>
          <p:cNvPr id="3" name="Rectangle 2"/>
          <p:cNvSpPr/>
          <p:nvPr/>
        </p:nvSpPr>
        <p:spPr>
          <a:xfrm>
            <a:off x="3827748" y="1508591"/>
            <a:ext cx="45365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interface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B8D7A3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IInventoryItemGrain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: </a:t>
            </a:r>
            <a:r>
              <a:rPr lang="en-US" sz="1200">
                <a:solidFill>
                  <a:srgbClr val="B8D7A3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IGrain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</a:t>
            </a:r>
          </a:p>
          <a:p>
            <a:r>
              <a:rPr lang="en-US" sz="1200" smtClean="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Task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CheckOut(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int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qty);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Task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Deactivate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();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…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}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827748" y="3740839"/>
            <a:ext cx="45365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interface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B8D7A3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IInventoryItemGrain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: </a:t>
            </a:r>
            <a:r>
              <a:rPr lang="en-US" sz="1200">
                <a:solidFill>
                  <a:srgbClr val="B8D7A3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IGrain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</a:t>
            </a:r>
          </a:p>
          <a:p>
            <a:r>
              <a:rPr lang="en-US" sz="1200" strike="sngStrike" smtClean="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Task</a:t>
            </a:r>
            <a:r>
              <a:rPr lang="en-US" sz="1200" strike="sngStrike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trike="sngStrike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CheckOut(</a:t>
            </a:r>
            <a:r>
              <a:rPr lang="en-US" sz="1200" strike="sngStrike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int</a:t>
            </a:r>
            <a:r>
              <a:rPr lang="en-US" sz="1200" strike="sngStrike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qty);</a:t>
            </a:r>
          </a:p>
          <a:p>
            <a:r>
              <a:rPr lang="en-US" sz="1200" strike="sngStrike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 strike="sngStrike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Task</a:t>
            </a:r>
            <a:r>
              <a:rPr lang="en-US" sz="1200" strike="sngStrike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Deactivate</a:t>
            </a:r>
            <a:r>
              <a:rPr lang="en-US" sz="1200" strike="sngStrike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();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</a:t>
            </a:r>
            <a:r>
              <a:rPr lang="en-US" sz="1200" smtClean="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Task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Receive(</a:t>
            </a:r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object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args);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}</a:t>
            </a:r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735960" y="2708920"/>
            <a:ext cx="0" cy="792088"/>
          </a:xfrm>
          <a:prstGeom prst="straightConnector1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2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791568" y="188640"/>
            <a:ext cx="4608955" cy="461665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solidFill>
                  <a:srgbClr val="E9E9E9"/>
                </a:solidFill>
                <a:latin typeface="+mj-lt"/>
              </a:rPr>
              <a:t>Uniform grain implementation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086724" y="1484784"/>
            <a:ext cx="443321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class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InventoryItemGrain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: </a:t>
            </a:r>
            <a:r>
              <a:rPr lang="en-US" sz="1200" smtClean="0">
                <a:solidFill>
                  <a:srgbClr val="B8D7A3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IInventoryItemGrain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InventoryItem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item;</a:t>
            </a:r>
          </a:p>
          <a:p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Task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CheckOut(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int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qty)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{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Handle(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new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CheckOutArgs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{Qty 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=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qty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});        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</a:t>
            </a:r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return 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State.WriteStateAsync();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}</a:t>
            </a:r>
          </a:p>
          <a:p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Task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Deactivate()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{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Handle(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new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DeactivateArgs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());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return 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State.WriteStateAsync();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}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void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Handle(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object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args)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{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item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Handle((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dynamic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)args);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4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791568" y="188640"/>
            <a:ext cx="4608955" cy="461665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solidFill>
                  <a:srgbClr val="E9E9E9"/>
                </a:solidFill>
                <a:latin typeface="+mj-lt"/>
              </a:rPr>
              <a:t>Uniform grain implementation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086724" y="1484784"/>
            <a:ext cx="443321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class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InventoryItemGrain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: </a:t>
            </a:r>
            <a:r>
              <a:rPr lang="en-US" sz="1200" smtClean="0">
                <a:solidFill>
                  <a:srgbClr val="B8D7A3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IInventoryItemGrain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InventoryItem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item;</a:t>
            </a:r>
          </a:p>
          <a:p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Task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CheckOut(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int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qty)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{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Handle(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new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CheckOutArgs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{Qty 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=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qty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});        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</a:t>
            </a:r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return 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State.WriteStateAsync();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}</a:t>
            </a:r>
          </a:p>
          <a:p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Task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Deactivate()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{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Handle(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new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DeactivateArgs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());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return 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State.WriteStateAsync();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}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void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Handle(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object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args)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{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item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Handle((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dynamic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)args);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}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139150" y="1484784"/>
            <a:ext cx="49438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class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InventoryItemGrain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: </a:t>
            </a:r>
            <a:r>
              <a:rPr lang="en-US" sz="1200" smtClean="0">
                <a:solidFill>
                  <a:srgbClr val="B8D7A3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IInventoryItemGrain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InventoryItem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item;</a:t>
            </a:r>
          </a:p>
          <a:p>
            <a:endParaRPr lang="en-US" sz="1200" smtClean="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</a:t>
            </a:r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Task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Receive(</a:t>
            </a:r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object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args)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{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item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Handle((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dynamic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)args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);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</a:t>
            </a:r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return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State.WriteStateAsync();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}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663952" y="2780928"/>
            <a:ext cx="1296144" cy="0"/>
          </a:xfrm>
          <a:prstGeom prst="straightConnector1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5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791568" y="188640"/>
            <a:ext cx="4608955" cy="461665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solidFill>
                  <a:srgbClr val="E9E9E9"/>
                </a:solidFill>
                <a:latin typeface="+mj-lt"/>
              </a:rPr>
              <a:t>Uniform grain implementation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086724" y="1484784"/>
            <a:ext cx="443321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class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InventoryItemGrain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: </a:t>
            </a:r>
            <a:r>
              <a:rPr lang="en-US" sz="1200" smtClean="0">
                <a:solidFill>
                  <a:srgbClr val="B8D7A3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IInventoryItemGrain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InventoryItem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item;</a:t>
            </a:r>
          </a:p>
          <a:p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Task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CheckOut(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int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qty)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{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Handle(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new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CheckOutArgs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{Qty 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=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qty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});        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</a:t>
            </a:r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return 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State.WriteStateAsync();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}</a:t>
            </a:r>
          </a:p>
          <a:p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Task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Deactivate()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{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Handle(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new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DeactivateArgs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());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return 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State.WriteStateAsync();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}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void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Handle(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object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args)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{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item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Handle((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dynamic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)args);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}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139150" y="1484784"/>
            <a:ext cx="49438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class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InventoryItemGrain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: </a:t>
            </a:r>
            <a:r>
              <a:rPr lang="en-US" sz="1200" smtClean="0">
                <a:solidFill>
                  <a:srgbClr val="B8D7A3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IInventoryItemGrain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InventoryItem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item;</a:t>
            </a:r>
          </a:p>
          <a:p>
            <a:endParaRPr lang="en-US" sz="1200" smtClean="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</a:t>
            </a:r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Task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Receive(</a:t>
            </a:r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object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args)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{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item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Handle((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dynamic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)args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);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</a:t>
            </a:r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return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State.WriteStateAsync();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}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663952" y="2780928"/>
            <a:ext cx="1296144" cy="0"/>
          </a:xfrm>
          <a:prstGeom prst="straightConnector1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273251" y="5273918"/>
            <a:ext cx="2047356" cy="523220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smtClean="0">
                <a:solidFill>
                  <a:schemeClr val="accent3"/>
                </a:solidFill>
                <a:latin typeface="+mj-lt"/>
              </a:rPr>
              <a:t>That’s nice</a:t>
            </a:r>
            <a:endParaRPr lang="en-US" sz="2000" smtClean="0">
              <a:solidFill>
                <a:schemeClr val="accent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1485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98123" y="188640"/>
            <a:ext cx="3595856" cy="461665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solidFill>
                  <a:srgbClr val="E9E9E9"/>
                </a:solidFill>
                <a:latin typeface="+mj-lt"/>
              </a:rPr>
              <a:t>Grain interface project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99856" y="2060848"/>
            <a:ext cx="283193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class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CheckOutArgs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int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Qty;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}</a:t>
            </a:r>
          </a:p>
          <a:p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class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DeactivateArgs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6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01230" y="188640"/>
            <a:ext cx="2789546" cy="461665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solidFill>
                  <a:srgbClr val="E9E9E9"/>
                </a:solidFill>
                <a:latin typeface="+mj-lt"/>
              </a:rPr>
              <a:t>Deactivate Item  </a:t>
            </a:r>
            <a:endParaRPr lang="en-US" sz="2400" dirty="0">
              <a:solidFill>
                <a:srgbClr val="E9E9E9"/>
              </a:solidFill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55758" y="2132856"/>
            <a:ext cx="588048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Task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Deactivate()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if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(</a:t>
            </a:r>
            <a:r>
              <a:rPr lang="en-US" sz="1200" smtClean="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!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State</a:t>
            </a:r>
            <a:r>
              <a:rPr lang="en-US" sz="1200" smtClean="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Active)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</a:t>
            </a:r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throw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new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InvalidOperationException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(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	 </a:t>
            </a:r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this</a:t>
            </a:r>
            <a:r>
              <a:rPr lang="en-US" sz="1200" smtClean="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GetPrimaryKey() </a:t>
            </a:r>
            <a:r>
              <a:rPr lang="en-US" sz="1200" smtClean="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+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D69D85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" item is deactivated"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);</a:t>
            </a:r>
          </a:p>
          <a:p>
            <a:endParaRPr lang="en-US" sz="1200" smtClean="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State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Active 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=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false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;</a:t>
            </a:r>
          </a:p>
          <a:p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return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State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WriteStateAsync();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199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98123" y="188640"/>
            <a:ext cx="3595856" cy="461665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solidFill>
                  <a:srgbClr val="E9E9E9"/>
                </a:solidFill>
                <a:latin typeface="+mj-lt"/>
              </a:rPr>
              <a:t>Grain interface project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99856" y="2060848"/>
            <a:ext cx="283193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[</a:t>
            </a:r>
            <a:r>
              <a:rPr lang="en-US" sz="1200" smtClean="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Serializable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]</a:t>
            </a:r>
            <a:endParaRPr lang="en-US" sz="1200" smtClean="0">
              <a:solidFill>
                <a:srgbClr val="569CD6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class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CheckOutArgs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int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Qty;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}</a:t>
            </a:r>
          </a:p>
          <a:p>
            <a:endParaRPr lang="en-US" sz="1200" smtClean="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[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Serializable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]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class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DeactivateArgs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89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98123" y="188640"/>
            <a:ext cx="3595856" cy="461665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solidFill>
                  <a:srgbClr val="E9E9E9"/>
                </a:solidFill>
                <a:latin typeface="+mj-lt"/>
              </a:rPr>
              <a:t>Grain interface project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99856" y="2060848"/>
            <a:ext cx="283193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[</a:t>
            </a:r>
            <a:r>
              <a:rPr lang="en-US" sz="1200" smtClean="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Serializable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]</a:t>
            </a:r>
            <a:endParaRPr lang="en-US" sz="1200" smtClean="0">
              <a:solidFill>
                <a:srgbClr val="569CD6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class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CheckOut</a:t>
            </a:r>
            <a:r>
              <a:rPr lang="en-US" sz="1200" strike="sngStrike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Args</a:t>
            </a:r>
            <a:endParaRPr lang="en-US" sz="1200" strike="sngStrike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int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Qty;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}</a:t>
            </a:r>
          </a:p>
          <a:p>
            <a:endParaRPr lang="en-US" sz="1200" smtClean="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[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Serializable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]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class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Deactivate</a:t>
            </a:r>
            <a:r>
              <a:rPr lang="en-US" sz="1200" strike="sngStrike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Args</a:t>
            </a:r>
            <a:endParaRPr lang="en-US" sz="1200" strike="sngStrike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98123" y="188640"/>
            <a:ext cx="3595856" cy="461665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solidFill>
                  <a:srgbClr val="E9E9E9"/>
                </a:solidFill>
                <a:latin typeface="+mj-lt"/>
              </a:rPr>
              <a:t>Grain interface project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99856" y="2060848"/>
            <a:ext cx="283193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[</a:t>
            </a:r>
            <a:r>
              <a:rPr lang="en-US" sz="1200" smtClean="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Serializable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]</a:t>
            </a:r>
            <a:endParaRPr lang="en-US" sz="1200" smtClean="0">
              <a:solidFill>
                <a:srgbClr val="569CD6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class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CheckOut</a:t>
            </a:r>
            <a:r>
              <a:rPr lang="en-US" sz="1200" strike="sngStrike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Args</a:t>
            </a:r>
            <a:endParaRPr lang="en-US" sz="1200" strike="sngStrike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int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Qty;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}</a:t>
            </a:r>
          </a:p>
          <a:p>
            <a:endParaRPr lang="en-US" sz="1200" smtClean="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[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Serializable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]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class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Deactivate</a:t>
            </a:r>
            <a:r>
              <a:rPr lang="en-US" sz="1200" strike="sngStrike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Args</a:t>
            </a:r>
            <a:endParaRPr lang="en-US" sz="1200" strike="sngStrike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{}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279572" y="2676401"/>
            <a:ext cx="1132041" cy="523220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smtClean="0">
                <a:solidFill>
                  <a:schemeClr val="accent3"/>
                </a:solidFill>
                <a:latin typeface="+mj-lt"/>
              </a:rPr>
              <a:t>Noise</a:t>
            </a:r>
            <a:endParaRPr lang="en-US" sz="2000" smtClean="0">
              <a:solidFill>
                <a:schemeClr val="accent3"/>
              </a:solidFill>
              <a:latin typeface="+mj-lt"/>
            </a:endParaRPr>
          </a:p>
        </p:txBody>
      </p:sp>
      <p:cxnSp>
        <p:nvCxnSpPr>
          <p:cNvPr id="5" name="Straight Arrow Connector 4"/>
          <p:cNvCxnSpPr>
            <a:endCxn id="4" idx="1"/>
          </p:cNvCxnSpPr>
          <p:nvPr/>
        </p:nvCxnSpPr>
        <p:spPr>
          <a:xfrm>
            <a:off x="7176120" y="2540541"/>
            <a:ext cx="1103452" cy="39747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7464152" y="3068960"/>
            <a:ext cx="815420" cy="47954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65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801470" y="188640"/>
            <a:ext cx="2589171" cy="461665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solidFill>
                  <a:srgbClr val="E9E9E9"/>
                </a:solidFill>
                <a:latin typeface="+mj-lt"/>
              </a:rPr>
              <a:t>POCO interface</a:t>
            </a:r>
          </a:p>
        </p:txBody>
      </p:sp>
      <p:sp>
        <p:nvSpPr>
          <p:cNvPr id="9" name="Rectangle 8"/>
          <p:cNvSpPr/>
          <p:nvPr/>
        </p:nvSpPr>
        <p:spPr>
          <a:xfrm>
            <a:off x="3863752" y="1484784"/>
            <a:ext cx="446449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class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InventoryItem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</a:t>
            </a:r>
          </a:p>
          <a:p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public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void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Handle(</a:t>
            </a:r>
            <a:r>
              <a:rPr lang="en-US" sz="1200" smtClean="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CheckOutArgs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args)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{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…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}</a:t>
            </a:r>
          </a:p>
          <a:p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void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Handle(</a:t>
            </a:r>
            <a:r>
              <a:rPr lang="en-US" sz="1200" smtClean="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DeactivateArgs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args)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{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…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}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48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801470" y="188640"/>
            <a:ext cx="2589171" cy="461665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solidFill>
                  <a:srgbClr val="E9E9E9"/>
                </a:solidFill>
                <a:latin typeface="+mj-lt"/>
              </a:rPr>
              <a:t>POCO interface</a:t>
            </a:r>
          </a:p>
        </p:txBody>
      </p:sp>
      <p:sp>
        <p:nvSpPr>
          <p:cNvPr id="9" name="Rectangle 8"/>
          <p:cNvSpPr/>
          <p:nvPr/>
        </p:nvSpPr>
        <p:spPr>
          <a:xfrm>
            <a:off x="3863752" y="1484784"/>
            <a:ext cx="446449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class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InventoryItem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</a:t>
            </a:r>
          </a:p>
          <a:p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public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void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Handle(</a:t>
            </a:r>
            <a:r>
              <a:rPr lang="en-US" sz="1200" smtClean="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CheckOut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args)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{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…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}</a:t>
            </a:r>
          </a:p>
          <a:p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void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Handle(</a:t>
            </a:r>
            <a:r>
              <a:rPr lang="en-US" sz="1200" smtClean="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Deactivate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args)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{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…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}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1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801470" y="188640"/>
            <a:ext cx="2589171" cy="461665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solidFill>
                  <a:srgbClr val="E9E9E9"/>
                </a:solidFill>
                <a:latin typeface="+mj-lt"/>
              </a:rPr>
              <a:t>POCO interface</a:t>
            </a:r>
          </a:p>
        </p:txBody>
      </p:sp>
      <p:sp>
        <p:nvSpPr>
          <p:cNvPr id="9" name="Rectangle 8"/>
          <p:cNvSpPr/>
          <p:nvPr/>
        </p:nvSpPr>
        <p:spPr>
          <a:xfrm>
            <a:off x="3863752" y="1484784"/>
            <a:ext cx="446449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class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InventoryItem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</a:t>
            </a:r>
          </a:p>
          <a:p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public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void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Handle(</a:t>
            </a:r>
            <a:r>
              <a:rPr lang="en-US" sz="1200" smtClean="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CheckOut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msg)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{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…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}</a:t>
            </a:r>
          </a:p>
          <a:p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void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Handle(</a:t>
            </a:r>
            <a:r>
              <a:rPr lang="en-US" sz="1200" smtClean="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Deactivate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msg)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{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…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}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05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223860" y="188640"/>
            <a:ext cx="1744388" cy="461665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solidFill>
                  <a:srgbClr val="E9E9E9"/>
                </a:solidFill>
                <a:latin typeface="+mj-lt"/>
              </a:rPr>
              <a:t>Client-side</a:t>
            </a:r>
          </a:p>
        </p:txBody>
      </p:sp>
      <p:sp>
        <p:nvSpPr>
          <p:cNvPr id="2" name="Rectangle 1"/>
          <p:cNvSpPr/>
          <p:nvPr/>
        </p:nvSpPr>
        <p:spPr>
          <a:xfrm>
            <a:off x="4943872" y="1988840"/>
            <a:ext cx="25090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await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grain.CheckOut(</a:t>
            </a:r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15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);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10371" y="1465620"/>
            <a:ext cx="771365" cy="461665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solidFill>
                  <a:schemeClr val="accent3"/>
                </a:solidFill>
                <a:latin typeface="+mj-lt"/>
              </a:rPr>
              <a:t>was</a:t>
            </a:r>
          </a:p>
        </p:txBody>
      </p:sp>
    </p:spTree>
    <p:extLst>
      <p:ext uri="{BB962C8B-B14F-4D97-AF65-F5344CB8AC3E}">
        <p14:creationId xmlns:p14="http://schemas.microsoft.com/office/powerpoint/2010/main" val="427557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223860" y="188640"/>
            <a:ext cx="1744388" cy="461665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solidFill>
                  <a:srgbClr val="E9E9E9"/>
                </a:solidFill>
                <a:latin typeface="+mj-lt"/>
              </a:rPr>
              <a:t>Client-side</a:t>
            </a:r>
          </a:p>
        </p:txBody>
      </p:sp>
      <p:sp>
        <p:nvSpPr>
          <p:cNvPr id="2" name="Rectangle 1"/>
          <p:cNvSpPr/>
          <p:nvPr/>
        </p:nvSpPr>
        <p:spPr>
          <a:xfrm>
            <a:off x="4943872" y="1988840"/>
            <a:ext cx="25090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await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grain.CheckOut(</a:t>
            </a:r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15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);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11824" y="3152001"/>
            <a:ext cx="37176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await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grain.Receive(</a:t>
            </a:r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new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CheckOut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(</a:t>
            </a:r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15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));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10371" y="1465620"/>
            <a:ext cx="771365" cy="461665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solidFill>
                  <a:schemeClr val="accent3"/>
                </a:solidFill>
                <a:latin typeface="+mj-lt"/>
              </a:rPr>
              <a:t>was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80715" y="2708920"/>
            <a:ext cx="830676" cy="461665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solidFill>
                  <a:schemeClr val="accent3"/>
                </a:solidFill>
                <a:latin typeface="+mj-lt"/>
              </a:rPr>
              <a:t>now</a:t>
            </a:r>
          </a:p>
        </p:txBody>
      </p:sp>
    </p:spTree>
    <p:extLst>
      <p:ext uri="{BB962C8B-B14F-4D97-AF65-F5344CB8AC3E}">
        <p14:creationId xmlns:p14="http://schemas.microsoft.com/office/powerpoint/2010/main" val="316282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27448" y="1556792"/>
            <a:ext cx="49438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class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InventoryItemGrain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: </a:t>
            </a:r>
            <a:r>
              <a:rPr lang="en-US" sz="1200" smtClean="0">
                <a:solidFill>
                  <a:srgbClr val="B8D7A3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IInventoryItemGrain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InventoryItem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item;</a:t>
            </a:r>
          </a:p>
          <a:p>
            <a:endParaRPr lang="en-US" sz="1200" smtClean="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</a:t>
            </a:r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Task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Receive(</a:t>
            </a:r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object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args)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{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item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Handle((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dynamic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)args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);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</a:t>
            </a:r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return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State.WriteStateAsync();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6528048" y="1556792"/>
            <a:ext cx="446449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class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InventoryItem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</a:t>
            </a:r>
          </a:p>
          <a:p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public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void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Handle(</a:t>
            </a:r>
            <a:r>
              <a:rPr lang="en-US" sz="1200" smtClean="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CheckOut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msg)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{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…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}</a:t>
            </a:r>
          </a:p>
          <a:p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void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Handle(</a:t>
            </a:r>
            <a:r>
              <a:rPr lang="en-US" sz="1200" smtClean="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Deactivate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msg)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{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…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}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87046" y="188640"/>
            <a:ext cx="2618024" cy="461665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solidFill>
                  <a:srgbClr val="E9E9E9"/>
                </a:solidFill>
                <a:latin typeface="+mj-lt"/>
              </a:rPr>
              <a:t>Grain is a POCO</a:t>
            </a:r>
          </a:p>
        </p:txBody>
      </p:sp>
    </p:spTree>
    <p:extLst>
      <p:ext uri="{BB962C8B-B14F-4D97-AF65-F5344CB8AC3E}">
        <p14:creationId xmlns:p14="http://schemas.microsoft.com/office/powerpoint/2010/main" val="186925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27448" y="1556792"/>
            <a:ext cx="49438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class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InventoryItemGrain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: </a:t>
            </a:r>
            <a:r>
              <a:rPr lang="en-US" sz="1200" smtClean="0">
                <a:solidFill>
                  <a:srgbClr val="B8D7A3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IInventoryItemGrain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InventoryItem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item;</a:t>
            </a:r>
          </a:p>
          <a:p>
            <a:endParaRPr lang="en-US" sz="1200" smtClean="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</a:t>
            </a:r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Task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Receive(</a:t>
            </a:r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object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args)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{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item</a:t>
            </a:r>
            <a:r>
              <a:rPr lang="en-US" sz="120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Handle((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dynamic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)args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);</a:t>
            </a: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</a:t>
            </a:r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return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State.WriteStateAsync();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6528048" y="1556792"/>
            <a:ext cx="446449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class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InventoryItem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</a:t>
            </a:r>
          </a:p>
          <a:p>
            <a:r>
              <a:rPr lang="en-US" sz="120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public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void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Handle(</a:t>
            </a:r>
            <a:r>
              <a:rPr lang="en-US" sz="1200" smtClean="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CheckOut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msg)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{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…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}</a:t>
            </a:r>
          </a:p>
          <a:p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void</a:t>
            </a:r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Handle(</a:t>
            </a:r>
            <a:r>
              <a:rPr lang="en-US" sz="1200" smtClean="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Deactivate </a:t>
            </a:r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msg)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{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…</a:t>
            </a:r>
          </a:p>
          <a:p>
            <a:r>
              <a:rPr lang="en-US" sz="120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}</a:t>
            </a:r>
            <a:endParaRPr lang="en-US" sz="120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87046" y="188640"/>
            <a:ext cx="2618024" cy="461665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solidFill>
                  <a:srgbClr val="E9E9E9"/>
                </a:solidFill>
                <a:latin typeface="+mj-lt"/>
              </a:rPr>
              <a:t>Grain is a POCO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58584" y="4186098"/>
            <a:ext cx="5674950" cy="1331134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smtClean="0">
                <a:solidFill>
                  <a:schemeClr val="accent3"/>
                </a:solidFill>
                <a:latin typeface="+mj-lt"/>
              </a:rPr>
              <a:t>We can merge POCO methods</a:t>
            </a:r>
          </a:p>
          <a:p>
            <a:pPr algn="ctr"/>
            <a:r>
              <a:rPr lang="en-US" sz="2800" smtClean="0">
                <a:solidFill>
                  <a:schemeClr val="accent3"/>
                </a:solidFill>
                <a:latin typeface="+mj-lt"/>
              </a:rPr>
              <a:t>back to grain</a:t>
            </a:r>
          </a:p>
          <a:p>
            <a:pPr algn="ctr"/>
            <a:endParaRPr lang="en-US" sz="1050" smtClean="0">
              <a:solidFill>
                <a:schemeClr val="accent3"/>
              </a:solidFill>
              <a:latin typeface="+mj-lt"/>
            </a:endParaRPr>
          </a:p>
          <a:p>
            <a:pPr algn="ctr"/>
            <a:r>
              <a:rPr lang="en-US" sz="14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(while still keeping them easily testable)</a:t>
            </a:r>
          </a:p>
        </p:txBody>
      </p:sp>
    </p:spTree>
    <p:extLst>
      <p:ext uri="{BB962C8B-B14F-4D97-AF65-F5344CB8AC3E}">
        <p14:creationId xmlns:p14="http://schemas.microsoft.com/office/powerpoint/2010/main" val="14479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txDef>
      <a:spPr>
        <a:noFill/>
        <a:ln>
          <a:noFill/>
        </a:ln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</a:spPr>
      <a:bodyPr wrap="none" rtlCol="0">
        <a:spAutoFit/>
      </a:bodyPr>
      <a:lstStyle>
        <a:defPPr algn="ctr">
          <a:defRPr sz="2000" smtClean="0">
            <a:solidFill>
              <a:schemeClr val="bg1"/>
            </a:solidFill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0</TotalTime>
  <Words>6541</Words>
  <Application>Microsoft Office PowerPoint</Application>
  <PresentationFormat>Widescreen</PresentationFormat>
  <Paragraphs>2068</Paragraphs>
  <Slides>134</Slides>
  <Notes>131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134</vt:i4>
      </vt:variant>
    </vt:vector>
  </HeadingPairs>
  <TitlesOfParts>
    <vt:vector size="143" baseType="lpstr">
      <vt:lpstr>Arial</vt:lpstr>
      <vt:lpstr>Bitstream Vera Sans Mono</vt:lpstr>
      <vt:lpstr>Calibri</vt:lpstr>
      <vt:lpstr>Century Gothic</vt:lpstr>
      <vt:lpstr>Consolas</vt:lpstr>
      <vt:lpstr>Courier New</vt:lpstr>
      <vt:lpstr>Lucida Handwriting</vt:lpstr>
      <vt:lpstr>Palatino Linotype</vt:lpstr>
      <vt:lpstr>Executive</vt:lpstr>
      <vt:lpstr>The uniform interface is 42  (exclusively for Orleans Virtual Meetup)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2015-03-06T20:12:55Z</dcterms:created>
  <dcterms:modified xsi:type="dcterms:W3CDTF">2015-03-06T20:13:24Z</dcterms:modified>
</cp:coreProperties>
</file>