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303" r:id="rId6"/>
    <p:sldId id="257" r:id="rId7"/>
    <p:sldId id="268" r:id="rId8"/>
    <p:sldId id="301" r:id="rId9"/>
    <p:sldId id="302" r:id="rId10"/>
    <p:sldId id="287" r:id="rId11"/>
    <p:sldId id="277" r:id="rId12"/>
    <p:sldId id="286" r:id="rId13"/>
    <p:sldId id="284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 Bernstein" initials="PB" lastIdx="9" clrIdx="0">
    <p:extLst>
      <p:ext uri="{19B8F6BF-5375-455C-9EA6-DF929625EA0E}">
        <p15:presenceInfo xmlns:p15="http://schemas.microsoft.com/office/powerpoint/2012/main" userId="S-1-5-21-2127521184-1604012920-1887927527-18563" providerId="AD"/>
      </p:ext>
    </p:extLst>
  </p:cmAuthor>
  <p:cmAuthor id="2" name="Sergey Bykov" initials="SB" lastIdx="4" clrIdx="1">
    <p:extLst>
      <p:ext uri="{19B8F6BF-5375-455C-9EA6-DF929625EA0E}">
        <p15:presenceInfo xmlns:p15="http://schemas.microsoft.com/office/powerpoint/2012/main" userId="S-1-5-21-2127521184-1604012920-1887927527-541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2332" autoAdjust="0"/>
  </p:normalViewPr>
  <p:slideViewPr>
    <p:cSldViewPr snapToGrid="0">
      <p:cViewPr varScale="1">
        <p:scale>
          <a:sx n="110" d="100"/>
          <a:sy n="110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-2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EC05-D1DA-47E4-BEDE-7CF100932BFE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0A5C-77E6-4052-B537-8BB8E352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2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stream effectively proxies</a:t>
            </a:r>
            <a:r>
              <a:rPr lang="en-US" baseline="0" dirty="0" smtClean="0"/>
              <a:t> the consumer to the producer and </a:t>
            </a:r>
            <a:r>
              <a:rPr lang="en-US" baseline="0" smtClean="0"/>
              <a:t>vice versa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0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/>
              <a:t> data producer is an observable that is observed by a stream; a data consumer is an observer of the stream. The stream acts as a transparent “middleman” that passes data from one end to the other, unmodified, regardless of location/activation/etc.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0A5C-77E6-4052-B537-8BB8E3527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FDAE-D5E7-40B9-8698-8C2EC23A7B49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712-C442-412E-A1D1-728445931D57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288B-A1D1-4DBC-808F-016F073E1B1E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A7E1-44DC-4A3D-ADD3-0F667D3AE1EE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E2F-FB72-4ACB-BEAF-3CF10CCF4705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4343-8C1D-430E-B496-0CEC08F5C594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753-3B27-4BEF-BFA6-6D388DC902D4}" type="datetime1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EA01-1CDB-4988-B1BE-1CA2D7F404B1}" type="datetime1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B699-CC03-4255-BC2B-3F9878DF4C6C}" type="datetime1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BD9-34F0-42D4-B620-9AEAA04F6F83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5AEB-D35F-49EC-A883-A292E82BCE45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8533-6926-4DC4-B302-05B072096B37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39A2-7FA8-48EC-A912-04AD23B1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r.oreilly.com/jkrep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kliot@microsof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in/gabrielkliot" TargetMode="External"/><Relationship Id="rId4" Type="http://schemas.openxmlformats.org/officeDocument/2006/relationships/hyperlink" Target="https://github.com/gabikli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Orleans Streaming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2632"/>
            <a:ext cx="9144000" cy="978671"/>
          </a:xfrm>
        </p:spPr>
        <p:txBody>
          <a:bodyPr/>
          <a:lstStyle/>
          <a:p>
            <a:r>
              <a:rPr lang="en-US" b="1" dirty="0"/>
              <a:t>Gabriel </a:t>
            </a:r>
            <a:r>
              <a:rPr lang="en-US" b="1" dirty="0" smtClean="0"/>
              <a:t>Kliot</a:t>
            </a:r>
          </a:p>
          <a:p>
            <a:r>
              <a:rPr lang="en-US" smtClean="0"/>
              <a:t>Virtual Meetup - 05/22/2015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Stream Usage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6" y="1526219"/>
            <a:ext cx="11521283" cy="5048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IStreamProvider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streamProvider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base.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GetStreamProvider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SimpleStreamProvider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IAsyncStream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stream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streamProvider.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MyStreamNamespace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IAsyncStream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US" sz="2200" dirty="0" smtClean="0">
                <a:cs typeface="Consolas" panose="020B0609020204030204" pitchFamily="49" charset="0"/>
              </a:rPr>
              <a:t>is a handle, like </a:t>
            </a:r>
            <a:r>
              <a:rPr lang="en-US" sz="2200" dirty="0" err="1" smtClean="0">
                <a:cs typeface="Consolas" panose="020B0609020204030204" pitchFamily="49" charset="0"/>
              </a:rPr>
              <a:t>GrainReference</a:t>
            </a:r>
            <a:r>
              <a:rPr lang="en-US" sz="2200" dirty="0" smtClean="0">
                <a:cs typeface="Consolas" panose="020B0609020204030204" pitchFamily="49" charset="0"/>
              </a:rPr>
              <a:t>, implements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cs typeface="Consolas" panose="020B0609020204030204" pitchFamily="49" charset="0"/>
              </a:rPr>
              <a:t>and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IAsyncObservable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/>
              <a:t>Producer </a:t>
            </a:r>
            <a:r>
              <a:rPr lang="en-US" dirty="0" smtClean="0"/>
              <a:t>can produce by calling any of the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methods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en-US" sz="19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OnNextAsync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item)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OnCompleteAsync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OnErrorAsync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Consumer </a:t>
            </a:r>
            <a:r>
              <a:rPr lang="en-US" dirty="0" smtClean="0"/>
              <a:t>can subscribe to the stream</a:t>
            </a:r>
          </a:p>
          <a:p>
            <a:pPr marL="914400" lvl="2" indent="-457200">
              <a:buNone/>
            </a:pP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StreamSubscriptionHandle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 =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1900" dirty="0" err="1">
                <a:highlight>
                  <a:srgbClr val="FFFFFF"/>
                </a:highlight>
                <a:latin typeface="Consolas" panose="020B0609020204030204" pitchFamily="49" charset="0"/>
              </a:rPr>
              <a:t>stream.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SubscribeAsync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IAsyncObserver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-45720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handle.</a:t>
            </a:r>
            <a:r>
              <a:rPr lang="en-US" sz="1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UnsubsribeAsync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 smtClean="0"/>
          </a:p>
          <a:p>
            <a:r>
              <a:rPr lang="en-US" dirty="0" smtClean="0"/>
              <a:t>Subscription is for a grain, not for an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096014" cy="4665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Multiplicity</a:t>
            </a:r>
          </a:p>
          <a:p>
            <a:pPr lvl="1"/>
            <a:r>
              <a:rPr lang="en-US" dirty="0"/>
              <a:t>Any* number of consumers</a:t>
            </a:r>
          </a:p>
          <a:p>
            <a:pPr lvl="1"/>
            <a:r>
              <a:rPr lang="en-US" dirty="0"/>
              <a:t>Any* number of producers</a:t>
            </a:r>
          </a:p>
          <a:p>
            <a:pPr lvl="1"/>
            <a:r>
              <a:rPr lang="en-US" dirty="0"/>
              <a:t>Can subscribe multiple times, manage each subscription separately</a:t>
            </a:r>
          </a:p>
          <a:p>
            <a:r>
              <a:rPr lang="en-US" dirty="0"/>
              <a:t>Explicit Subscription based on some trigger/message/external event</a:t>
            </a:r>
          </a:p>
          <a:p>
            <a:r>
              <a:rPr lang="en-US" dirty="0"/>
              <a:t>Implicit Subscription</a:t>
            </a:r>
          </a:p>
          <a:p>
            <a:pPr lvl="1"/>
            <a:r>
              <a:rPr lang="en-US" dirty="0"/>
              <a:t>Stream data will automatically activate a new grain which will be automatically subscribed</a:t>
            </a:r>
          </a:p>
          <a:p>
            <a:pPr lvl="1"/>
            <a:r>
              <a:rPr lang="en-US" dirty="0"/>
              <a:t>Mark a grain class with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ImplicitStreamSubscription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MyStreamNamespace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lvl="1"/>
            <a:r>
              <a:rPr lang="en-US" dirty="0"/>
              <a:t>Will automatically subscribe this grain to a matching stream</a:t>
            </a:r>
          </a:p>
          <a:p>
            <a:pPr lvl="1"/>
            <a:r>
              <a:rPr lang="en-US" dirty="0"/>
              <a:t>Grain with GUID XXX will be subscribed to stream with GUID XXX and namespace "</a:t>
            </a:r>
            <a:r>
              <a:rPr lang="en-US" dirty="0" err="1">
                <a:solidFill>
                  <a:srgbClr val="FF0000"/>
                </a:solidFill>
              </a:rPr>
              <a:t>MyStreamNamespace</a:t>
            </a:r>
            <a:r>
              <a:rPr lang="en-US" dirty="0" smtClean="0"/>
              <a:t>"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63582" y="6191794"/>
            <a:ext cx="10990218" cy="48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* Practically our current implementation is limited to 100s of consumers/producers per stream. It can be extended by using a more sophisticated persistence scheme.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02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096014" cy="49355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Extensibility point to streams behavior and semantics</a:t>
            </a:r>
          </a:p>
          <a:p>
            <a:r>
              <a:rPr lang="en-US" dirty="0" smtClean="0"/>
              <a:t>Different transports</a:t>
            </a:r>
          </a:p>
          <a:p>
            <a:pPr lvl="1"/>
            <a:r>
              <a:rPr lang="en-US" dirty="0" smtClean="0"/>
              <a:t>TCP, Azure Queues, Event Hubs, …</a:t>
            </a:r>
          </a:p>
          <a:p>
            <a:r>
              <a:rPr lang="en-US" dirty="0" smtClean="0"/>
              <a:t>Different message delivery semantics</a:t>
            </a:r>
          </a:p>
          <a:p>
            <a:pPr lvl="1"/>
            <a:r>
              <a:rPr lang="en-US" dirty="0" smtClean="0"/>
              <a:t>best effort, queued, at most once, at least once, …</a:t>
            </a:r>
          </a:p>
          <a:p>
            <a:r>
              <a:rPr lang="en-US" dirty="0" smtClean="0"/>
              <a:t>Different batching</a:t>
            </a:r>
          </a:p>
          <a:p>
            <a:r>
              <a:rPr lang="en-US" dirty="0" smtClean="0"/>
              <a:t>Different backpressure</a:t>
            </a:r>
          </a:p>
          <a:p>
            <a:endParaRPr lang="en-US" dirty="0" smtClean="0"/>
          </a:p>
          <a:p>
            <a:r>
              <a:rPr lang="en-US" dirty="0" smtClean="0"/>
              <a:t>We currently have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Simple Message Stream Provider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Azure Queue Provider</a:t>
            </a:r>
          </a:p>
          <a:p>
            <a:pPr lvl="1"/>
            <a:r>
              <a:rPr lang="en-US" dirty="0" smtClean="0"/>
              <a:t>In progress: </a:t>
            </a:r>
            <a:r>
              <a:rPr lang="en-US" dirty="0" smtClean="0">
                <a:solidFill>
                  <a:srgbClr val="FF0000"/>
                </a:solidFill>
              </a:rPr>
              <a:t>Event Hub Stream Provider</a:t>
            </a:r>
            <a:endParaRPr lang="en-US" dirty="0">
              <a:solidFill>
                <a:srgbClr val="FF0000"/>
              </a:solidFill>
            </a:endParaRPr>
          </a:p>
          <a:p>
            <a:pPr marL="914400" lvl="2" indent="-45720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096014" cy="4935541"/>
          </a:xfrm>
        </p:spPr>
        <p:txBody>
          <a:bodyPr>
            <a:normAutofit/>
          </a:bodyPr>
          <a:lstStyle/>
          <a:p>
            <a:r>
              <a:rPr lang="en-US" dirty="0" smtClean="0"/>
              <a:t>Subscription</a:t>
            </a:r>
          </a:p>
          <a:p>
            <a:pPr lvl="1"/>
            <a:r>
              <a:rPr lang="en-US" dirty="0" smtClean="0"/>
              <a:t>Sequential Consistency between Subscribe and future production</a:t>
            </a:r>
          </a:p>
          <a:p>
            <a:r>
              <a:rPr lang="en-US" dirty="0" smtClean="0"/>
              <a:t>Message Delivery</a:t>
            </a:r>
          </a:p>
          <a:p>
            <a:pPr lvl="1"/>
            <a:r>
              <a:rPr lang="en-US" dirty="0" smtClean="0"/>
              <a:t>Depends on Stream Provider</a:t>
            </a:r>
          </a:p>
          <a:p>
            <a:r>
              <a:rPr lang="en-US" sz="2600" dirty="0" smtClean="0"/>
              <a:t>Message Ordering</a:t>
            </a:r>
          </a:p>
          <a:p>
            <a:pPr lvl="1"/>
            <a:r>
              <a:rPr lang="en-US" dirty="0"/>
              <a:t>Depends on Stream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Application defined order</a:t>
            </a:r>
          </a:p>
          <a:p>
            <a:pPr lvl="1"/>
            <a:r>
              <a:rPr lang="en-US" dirty="0" smtClean="0"/>
              <a:t>Pass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StreamSequenceToken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together with the event when producing it</a:t>
            </a:r>
          </a:p>
          <a:p>
            <a:pPr lvl="1"/>
            <a:r>
              <a:rPr lang="en-US" dirty="0" smtClean="0"/>
              <a:t>Will arrive to consumer</a:t>
            </a:r>
          </a:p>
          <a:p>
            <a:pPr lvl="1"/>
            <a:r>
              <a:rPr lang="en-US" dirty="0" smtClean="0"/>
              <a:t>Use app logic to reason and reconstruct order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Rewindable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583694" cy="4935541"/>
          </a:xfrm>
        </p:spPr>
        <p:txBody>
          <a:bodyPr>
            <a:normAutofit/>
          </a:bodyPr>
          <a:lstStyle/>
          <a:p>
            <a:r>
              <a:rPr lang="en-US" dirty="0" smtClean="0"/>
              <a:t>Some queuing technologies allow “going back in time”</a:t>
            </a:r>
          </a:p>
          <a:p>
            <a:r>
              <a:rPr lang="en-US" dirty="0" smtClean="0"/>
              <a:t>Expose that capability via a notion of “</a:t>
            </a:r>
            <a:r>
              <a:rPr lang="en-US" dirty="0" err="1" smtClean="0"/>
              <a:t>Rewindable</a:t>
            </a:r>
            <a:r>
              <a:rPr lang="en-US" dirty="0" smtClean="0"/>
              <a:t> Stream”</a:t>
            </a:r>
          </a:p>
          <a:p>
            <a:r>
              <a:rPr lang="en-US" dirty="0" smtClean="0"/>
              <a:t>Subscribe from a certain point in time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stream.</a:t>
            </a:r>
            <a:r>
              <a:rPr lang="en-US" sz="2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SubscribeAsync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StreamSequenceToken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Useful for recovery scenarios</a:t>
            </a:r>
          </a:p>
          <a:p>
            <a:pPr lvl="1"/>
            <a:r>
              <a:rPr lang="en-US" dirty="0" smtClean="0"/>
              <a:t>Periodically checkpoint your processing grain state</a:t>
            </a:r>
          </a:p>
          <a:p>
            <a:pPr lvl="1"/>
            <a:r>
              <a:rPr lang="en-US" dirty="0" smtClean="0"/>
              <a:t>Upon recovery, re-subscribe from the past</a:t>
            </a:r>
          </a:p>
          <a:p>
            <a:pPr lvl="1"/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StreamSubscriptionHandle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IAsyncObserver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StreamSequenceToken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>
                <a:hlinkClick r:id="rId3" tooltip="View all posts by Jay Kreps"/>
              </a:rPr>
              <a:t>Jay Kreps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smtClean="0"/>
              <a:t>Questioning </a:t>
            </a:r>
            <a:r>
              <a:rPr lang="en-US" sz="1800" b="1" dirty="0"/>
              <a:t>the Lambda </a:t>
            </a:r>
            <a:r>
              <a:rPr lang="en-US" sz="1800" b="1" dirty="0" smtClean="0"/>
              <a:t>Architecture”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://radar.oreilly.com/2014/07/questioning-the-lambda-architecture.html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implementation yet, coming…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20"/>
            <a:ext cx="11583694" cy="47613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Events are delivered to grains or clients via regular Orleans messaging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Delivered to internal grain interface, called grain extension, that invokes the </a:t>
            </a:r>
            <a:r>
              <a:rPr lang="en-US" sz="2000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IAsyncObserver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methods</a:t>
            </a:r>
          </a:p>
          <a:p>
            <a:r>
              <a:rPr lang="en-US" i="1" dirty="0" smtClean="0">
                <a:cs typeface="Consolas" panose="020B0609020204030204" pitchFamily="49" charset="0"/>
              </a:rPr>
              <a:t>Reliable Pub-Sub </a:t>
            </a:r>
            <a:r>
              <a:rPr lang="en-US" i="1" dirty="0">
                <a:cs typeface="Consolas" panose="020B0609020204030204" pitchFamily="49" charset="0"/>
              </a:rPr>
              <a:t>service </a:t>
            </a:r>
            <a:r>
              <a:rPr lang="en-US" dirty="0">
                <a:cs typeface="Consolas" panose="020B0609020204030204" pitchFamily="49" charset="0"/>
              </a:rPr>
              <a:t>matches producers </a:t>
            </a:r>
            <a:r>
              <a:rPr lang="en-US" dirty="0" smtClean="0">
                <a:cs typeface="Consolas" panose="020B0609020204030204" pitchFamily="49" charset="0"/>
              </a:rPr>
              <a:t>with subscribers and stores their identities in </a:t>
            </a:r>
            <a:r>
              <a:rPr lang="en-US" dirty="0">
                <a:cs typeface="Consolas" panose="020B0609020204030204" pitchFamily="49" charset="0"/>
              </a:rPr>
              <a:t>persistent </a:t>
            </a:r>
            <a:r>
              <a:rPr lang="en-US" dirty="0" smtClean="0">
                <a:cs typeface="Consolas" panose="020B0609020204030204" pitchFamily="49" charset="0"/>
              </a:rPr>
              <a:t>storage</a:t>
            </a:r>
          </a:p>
          <a:p>
            <a:r>
              <a:rPr lang="en-US" i="1" dirty="0" smtClean="0">
                <a:cs typeface="Consolas" panose="020B0609020204030204" pitchFamily="49" charset="0"/>
              </a:rPr>
              <a:t>Persistent Stream Provider </a:t>
            </a:r>
            <a:r>
              <a:rPr lang="en-US" dirty="0" smtClean="0">
                <a:cs typeface="Consolas" panose="020B0609020204030204" pitchFamily="49" charset="0"/>
              </a:rPr>
              <a:t>– common base class for implementing queue-based stream providers</a:t>
            </a:r>
          </a:p>
          <a:p>
            <a:pPr lvl="1"/>
            <a:r>
              <a:rPr lang="en-US" b="1" dirty="0" smtClean="0">
                <a:cs typeface="Consolas" panose="020B0609020204030204" pitchFamily="49" charset="0"/>
              </a:rPr>
              <a:t>Pulling agents - </a:t>
            </a:r>
            <a:r>
              <a:rPr lang="en-US" dirty="0" smtClean="0"/>
              <a:t>distributed "micro-service“* - partitioned</a:t>
            </a:r>
            <a:r>
              <a:rPr lang="en-US" dirty="0"/>
              <a:t>, highly available, and elastic distributed </a:t>
            </a:r>
            <a:r>
              <a:rPr lang="en-US" dirty="0" smtClean="0"/>
              <a:t>component</a:t>
            </a:r>
          </a:p>
          <a:p>
            <a:pPr lvl="1"/>
            <a:r>
              <a:rPr lang="en-US" b="1" dirty="0" err="1" smtClean="0"/>
              <a:t>StreamQueueMapper</a:t>
            </a:r>
            <a:r>
              <a:rPr lang="en-US" b="1" dirty="0" smtClean="0"/>
              <a:t> - </a:t>
            </a:r>
            <a:r>
              <a:rPr lang="en-US" dirty="0" smtClean="0">
                <a:cs typeface="Consolas" panose="020B0609020204030204" pitchFamily="49" charset="0"/>
              </a:rPr>
              <a:t>list </a:t>
            </a:r>
            <a:r>
              <a:rPr lang="en-US" dirty="0">
                <a:cs typeface="Consolas" panose="020B0609020204030204" pitchFamily="49" charset="0"/>
              </a:rPr>
              <a:t>of queues, mapping streams to </a:t>
            </a:r>
            <a:r>
              <a:rPr lang="en-US" dirty="0" smtClean="0">
                <a:cs typeface="Consolas" panose="020B0609020204030204" pitchFamily="49" charset="0"/>
              </a:rPr>
              <a:t>queues</a:t>
            </a:r>
            <a:endParaRPr lang="en-US" b="1" dirty="0" smtClean="0"/>
          </a:p>
          <a:p>
            <a:pPr lvl="1"/>
            <a:r>
              <a:rPr lang="en-US" b="1" dirty="0" err="1" smtClean="0"/>
              <a:t>StreamQueueBalancer</a:t>
            </a:r>
            <a:r>
              <a:rPr lang="en-US" b="1" dirty="0" smtClean="0"/>
              <a:t> - </a:t>
            </a:r>
            <a:r>
              <a:rPr lang="en-US" dirty="0" smtClean="0"/>
              <a:t>balancing queues across silos and agents</a:t>
            </a:r>
          </a:p>
          <a:p>
            <a:pPr lvl="1"/>
            <a:r>
              <a:rPr lang="en-US" b="1" dirty="0" err="1" smtClean="0"/>
              <a:t>IQueueCache</a:t>
            </a:r>
            <a:r>
              <a:rPr lang="en-US" dirty="0" smtClean="0"/>
              <a:t> - decouple delivery to different streams and different consumers</a:t>
            </a:r>
          </a:p>
          <a:p>
            <a:pPr lvl="1"/>
            <a:r>
              <a:rPr lang="en-US" b="1" dirty="0" smtClean="0"/>
              <a:t>Backpressure</a:t>
            </a:r>
          </a:p>
          <a:p>
            <a:pPr lvl="2"/>
            <a:r>
              <a:rPr lang="en-US" dirty="0" smtClean="0"/>
              <a:t>Delivery from cache to consumers – via regular Orleans messaging, one at a time</a:t>
            </a:r>
          </a:p>
          <a:p>
            <a:pPr lvl="2"/>
            <a:r>
              <a:rPr lang="en-US" dirty="0" smtClean="0"/>
              <a:t>From queue into the cache – built-in backpressure mechanism in the </a:t>
            </a:r>
            <a:r>
              <a:rPr lang="en-US" dirty="0" err="1" smtClean="0"/>
              <a:t>IQueueCache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77677" y="6479200"/>
            <a:ext cx="8239603" cy="242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* Calling Pulling agents a “Micro-Serving” was a joke of course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15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583694" cy="4935541"/>
          </a:xfrm>
        </p:spPr>
        <p:txBody>
          <a:bodyPr>
            <a:normAutofit/>
          </a:bodyPr>
          <a:lstStyle/>
          <a:p>
            <a:r>
              <a:rPr lang="en-US" dirty="0" smtClean="0"/>
              <a:t>Via Provider Configuration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# queues, queue names, cache size, queue balancer type, queue mapper, …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Ask for more, please!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Queue Adapter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Plug in model for new queueing technologies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Abstracts the actual physical queue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Plugs into base </a:t>
            </a:r>
            <a:r>
              <a:rPr lang="en-US" dirty="0" err="1" smtClean="0">
                <a:cs typeface="Consolas" panose="020B0609020204030204" pitchFamily="49" charset="0"/>
              </a:rPr>
              <a:t>PersistentStreamProvider</a:t>
            </a:r>
            <a:endParaRPr lang="en-US" dirty="0" smtClean="0">
              <a:cs typeface="Consolas" panose="020B0609020204030204" pitchFamily="49" charset="0"/>
            </a:endParaRP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Allows to re-use pulling agents, cache, backpressure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677" y="1526219"/>
            <a:ext cx="11583694" cy="49355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Event </a:t>
            </a:r>
            <a:r>
              <a:rPr lang="en-US" dirty="0"/>
              <a:t>Hub Adapter – work in progress</a:t>
            </a:r>
            <a:endParaRPr lang="en-US" dirty="0" smtClean="0"/>
          </a:p>
          <a:p>
            <a:r>
              <a:rPr lang="en-US" dirty="0" err="1" smtClean="0"/>
              <a:t>Rewindable</a:t>
            </a:r>
            <a:r>
              <a:rPr lang="en-US" dirty="0" smtClean="0"/>
              <a:t> Event </a:t>
            </a:r>
            <a:r>
              <a:rPr lang="en-US" dirty="0"/>
              <a:t>Hub </a:t>
            </a:r>
            <a:r>
              <a:rPr lang="en-US" dirty="0" smtClean="0"/>
              <a:t>Adapter – work in progress</a:t>
            </a:r>
          </a:p>
          <a:p>
            <a:r>
              <a:rPr lang="en-US" dirty="0" smtClean="0"/>
              <a:t>Scalability/performance </a:t>
            </a:r>
            <a:r>
              <a:rPr lang="en-US" dirty="0"/>
              <a:t>improvements</a:t>
            </a:r>
          </a:p>
          <a:p>
            <a:pPr lvl="1"/>
            <a:r>
              <a:rPr lang="en-US" dirty="0"/>
              <a:t>Support 1000s of consumers/producers per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Pub-Sub now limited to 100s </a:t>
            </a:r>
            <a:r>
              <a:rPr lang="en-US" dirty="0"/>
              <a:t>consumers/producers per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Multicast on the messaging layer</a:t>
            </a:r>
            <a:endParaRPr lang="en-US" dirty="0"/>
          </a:p>
          <a:p>
            <a:r>
              <a:rPr lang="en-US" dirty="0"/>
              <a:t>Providers </a:t>
            </a:r>
            <a:r>
              <a:rPr lang="en-US" dirty="0" smtClean="0"/>
              <a:t>for more queueing technologies</a:t>
            </a:r>
            <a:endParaRPr lang="en-US" dirty="0"/>
          </a:p>
          <a:p>
            <a:pPr lvl="1"/>
            <a:r>
              <a:rPr lang="en-US" dirty="0" smtClean="0"/>
              <a:t>Kafka, SQS, </a:t>
            </a:r>
            <a:r>
              <a:rPr lang="en-US" dirty="0" err="1" smtClean="0"/>
              <a:t>ServiceBus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Content-based implicit subscription</a:t>
            </a:r>
          </a:p>
          <a:p>
            <a:r>
              <a:rPr lang="en-US" dirty="0" smtClean="0"/>
              <a:t>Custom data formatters</a:t>
            </a:r>
          </a:p>
          <a:p>
            <a:r>
              <a:rPr lang="en-US" dirty="0" smtClean="0"/>
              <a:t>Higher level programming model on top of Virtual Streams</a:t>
            </a:r>
          </a:p>
          <a:p>
            <a:pPr lvl="1"/>
            <a:r>
              <a:rPr lang="en-US" dirty="0" smtClean="0"/>
              <a:t>Declarative data-flow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help/input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The END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13" y="3851909"/>
            <a:ext cx="11583694" cy="1746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Gabi Kliot</a:t>
            </a:r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gkliot@microsoft.com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github.com/gabikliot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www.linkedin.com/in/gabrielkliot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4005"/>
            <a:ext cx="11170920" cy="1325563"/>
          </a:xfrm>
        </p:spPr>
        <p:txBody>
          <a:bodyPr/>
          <a:lstStyle/>
          <a:p>
            <a:r>
              <a:rPr lang="en-US" dirty="0" smtClean="0"/>
              <a:t>Real-life Scenarios from Developer’s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Actor call and </a:t>
            </a:r>
            <a:r>
              <a:rPr lang="en-US" b="1" dirty="0"/>
              <a:t>get back a sequence of events </a:t>
            </a:r>
            <a:r>
              <a:rPr lang="en-US" dirty="0"/>
              <a:t>(e.g., progress report for background task)</a:t>
            </a:r>
          </a:p>
          <a:p>
            <a:pPr lvl="1"/>
            <a:r>
              <a:rPr lang="en-US" dirty="0"/>
              <a:t>Orleans Streams let send or return a sequence of events that will be generated over time – ”remote </a:t>
            </a:r>
            <a:r>
              <a:rPr lang="en-US" dirty="0" err="1"/>
              <a:t>IEnumerable</a:t>
            </a:r>
            <a:r>
              <a:rPr lang="en-US" dirty="0" smtClean="0"/>
              <a:t>”</a:t>
            </a:r>
            <a:endParaRPr lang="en-US" b="1" dirty="0" smtClean="0"/>
          </a:p>
          <a:p>
            <a:r>
              <a:rPr lang="en-US" b="1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– millions of device generates events that need to be processes in a reliable and scalable way, in the context of each device</a:t>
            </a:r>
          </a:p>
          <a:p>
            <a:pPr lvl="1"/>
            <a:r>
              <a:rPr lang="en-US" dirty="0"/>
              <a:t>Orleans Streams handle storing, retrieval, delivery and scale processing</a:t>
            </a:r>
          </a:p>
          <a:p>
            <a:r>
              <a:rPr lang="en-US" b="1" dirty="0"/>
              <a:t>Chat Room </a:t>
            </a:r>
            <a:r>
              <a:rPr lang="en-US" dirty="0"/>
              <a:t>– publish chat events without knowing who is in the room</a:t>
            </a:r>
          </a:p>
          <a:p>
            <a:pPr lvl="1"/>
            <a:r>
              <a:rPr lang="en-US" dirty="0"/>
              <a:t>Orleans Streams decouple producers from </a:t>
            </a:r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another Streaming Platform?</a:t>
            </a:r>
          </a:p>
          <a:p>
            <a:r>
              <a:rPr lang="en-US" dirty="0" smtClean="0"/>
              <a:t>Conceptual Model</a:t>
            </a:r>
            <a:r>
              <a:rPr lang="en-US" dirty="0"/>
              <a:t> </a:t>
            </a:r>
            <a:r>
              <a:rPr lang="en-US" dirty="0" smtClean="0"/>
              <a:t>and Scenarios</a:t>
            </a:r>
          </a:p>
          <a:p>
            <a:r>
              <a:rPr lang="en-US" dirty="0" smtClean="0"/>
              <a:t>Virtual Stream Abstraction</a:t>
            </a:r>
          </a:p>
          <a:p>
            <a:r>
              <a:rPr lang="en-US" dirty="0" smtClean="0"/>
              <a:t>Programming APIs</a:t>
            </a:r>
            <a:endParaRPr lang="en-US" dirty="0"/>
          </a:p>
          <a:p>
            <a:r>
              <a:rPr lang="en-US" dirty="0" smtClean="0"/>
              <a:t>Stream Providers</a:t>
            </a:r>
          </a:p>
          <a:p>
            <a:r>
              <a:rPr lang="en-US" dirty="0" smtClean="0"/>
              <a:t>Short </a:t>
            </a:r>
            <a:r>
              <a:rPr lang="en-US" dirty="0"/>
              <a:t>I</a:t>
            </a:r>
            <a:r>
              <a:rPr lang="en-US" dirty="0" smtClean="0"/>
              <a:t>mplementation Overview</a:t>
            </a:r>
          </a:p>
          <a:p>
            <a:r>
              <a:rPr lang="en-US" dirty="0" smtClean="0"/>
              <a:t>Extensibility model</a:t>
            </a:r>
          </a:p>
          <a:p>
            <a:r>
              <a:rPr lang="en-US" dirty="0" smtClean="0"/>
              <a:t>What is coming </a:t>
            </a:r>
            <a:r>
              <a:rPr lang="en-US" dirty="0"/>
              <a:t>next and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71882" cy="4665662"/>
          </a:xfrm>
        </p:spPr>
        <p:txBody>
          <a:bodyPr>
            <a:normAutofit/>
          </a:bodyPr>
          <a:lstStyle/>
          <a:p>
            <a:r>
              <a:rPr lang="en-US" b="1" dirty="0" smtClean="0"/>
              <a:t>Durably stream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 smtClean="0"/>
              <a:t>stores: </a:t>
            </a:r>
            <a:r>
              <a:rPr lang="en-US" sz="2400" dirty="0" smtClean="0"/>
              <a:t>Kafka, </a:t>
            </a:r>
            <a:r>
              <a:rPr lang="en-US" sz="2400" dirty="0" err="1" smtClean="0"/>
              <a:t>EventHubs</a:t>
            </a:r>
            <a:r>
              <a:rPr lang="en-US" sz="2400" dirty="0" smtClean="0"/>
              <a:t>, </a:t>
            </a:r>
            <a:r>
              <a:rPr lang="en-US" sz="2400" dirty="0" err="1" smtClean="0"/>
              <a:t>ServiceBus</a:t>
            </a:r>
            <a:r>
              <a:rPr lang="en-US" sz="2400" dirty="0" smtClean="0"/>
              <a:t>, Azure Queues</a:t>
            </a:r>
          </a:p>
          <a:p>
            <a:r>
              <a:rPr lang="en-US" b="1" dirty="0" smtClean="0"/>
              <a:t>Stream Compute systems: </a:t>
            </a:r>
            <a:r>
              <a:rPr lang="en-US" sz="2400" dirty="0"/>
              <a:t>Azure Stream Analytics, </a:t>
            </a:r>
            <a:r>
              <a:rPr lang="en-US" sz="2400" dirty="0" smtClean="0"/>
              <a:t>Storm</a:t>
            </a:r>
            <a:r>
              <a:rPr lang="en-US" sz="2400" dirty="0"/>
              <a:t>, </a:t>
            </a:r>
            <a:r>
              <a:rPr lang="en-US" sz="2400" dirty="0" smtClean="0"/>
              <a:t>Spark Streaming</a:t>
            </a:r>
          </a:p>
          <a:p>
            <a:pPr lvl="1"/>
            <a:r>
              <a:rPr lang="en-US" sz="2000" dirty="0" smtClean="0"/>
              <a:t>Unified </a:t>
            </a:r>
            <a:r>
              <a:rPr lang="en-US" sz="2000" dirty="0"/>
              <a:t>data-flow graph of operations that are applied in the same way to all stream </a:t>
            </a:r>
            <a:r>
              <a:rPr lang="en-US" sz="2000" dirty="0" smtClean="0"/>
              <a:t>items</a:t>
            </a:r>
          </a:p>
          <a:p>
            <a:pPr lvl="2"/>
            <a:r>
              <a:rPr lang="en-US" sz="1600" dirty="0" smtClean="0"/>
              <a:t>Targets uniform data and similar </a:t>
            </a:r>
            <a:r>
              <a:rPr lang="en-US" sz="1600" dirty="0"/>
              <a:t>set of transformations, filtering or aggregation </a:t>
            </a:r>
            <a:r>
              <a:rPr lang="en-US" sz="1600" dirty="0" smtClean="0"/>
              <a:t>operations</a:t>
            </a:r>
          </a:p>
          <a:p>
            <a:pPr lvl="2"/>
            <a:r>
              <a:rPr lang="en-US" sz="1600" dirty="0" smtClean="0"/>
              <a:t>Optimized for large </a:t>
            </a:r>
            <a:r>
              <a:rPr lang="en-US" sz="1600" dirty="0"/>
              <a:t>volume of similar items with similar, and usually limited in terms of expressiveness, processing</a:t>
            </a:r>
            <a:endParaRPr lang="en-US" sz="1600" dirty="0" smtClean="0"/>
          </a:p>
          <a:p>
            <a:r>
              <a:rPr lang="en-US" dirty="0" smtClean="0"/>
              <a:t>We need to support </a:t>
            </a:r>
            <a:r>
              <a:rPr lang="en-US" b="1" dirty="0" smtClean="0"/>
              <a:t>Interactive Workloads</a:t>
            </a:r>
          </a:p>
          <a:p>
            <a:pPr lvl="1"/>
            <a:r>
              <a:rPr lang="en-US" dirty="0" smtClean="0"/>
              <a:t>With diverse data</a:t>
            </a:r>
          </a:p>
          <a:p>
            <a:pPr lvl="1"/>
            <a:r>
              <a:rPr lang="en-US" dirty="0" smtClean="0"/>
              <a:t>And diverse processing</a:t>
            </a:r>
          </a:p>
          <a:p>
            <a:pPr lvl="1"/>
            <a:r>
              <a:rPr lang="en-US" dirty="0" smtClean="0"/>
              <a:t>Potentially stateful</a:t>
            </a:r>
            <a:r>
              <a:rPr lang="en-US" dirty="0"/>
              <a:t> processing</a:t>
            </a:r>
            <a:endParaRPr lang="en-US" dirty="0" smtClean="0"/>
          </a:p>
          <a:p>
            <a:pPr lvl="1"/>
            <a:r>
              <a:rPr lang="en-US" dirty="0" smtClean="0"/>
              <a:t>Support side effects and external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71882" cy="46656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Universe of Users</a:t>
            </a:r>
          </a:p>
          <a:p>
            <a:r>
              <a:rPr lang="en-US" dirty="0"/>
              <a:t>Different processing logic for each user, within their context:</a:t>
            </a:r>
          </a:p>
          <a:p>
            <a:pPr lvl="1"/>
            <a:r>
              <a:rPr lang="en-US" dirty="0"/>
              <a:t>Some are interested in weather (different locations)</a:t>
            </a:r>
          </a:p>
          <a:p>
            <a:pPr lvl="1"/>
            <a:r>
              <a:rPr lang="en-US" dirty="0"/>
              <a:t>Some in sport events (different teams)</a:t>
            </a:r>
          </a:p>
          <a:p>
            <a:pPr lvl="1"/>
            <a:r>
              <a:rPr lang="en-US" dirty="0"/>
              <a:t>Some in particular flight</a:t>
            </a:r>
          </a:p>
          <a:p>
            <a:pPr lvl="1"/>
            <a:r>
              <a:rPr lang="en-US" dirty="0"/>
              <a:t>Some processing logic may depend on external conditions, not part of the data stream</a:t>
            </a:r>
          </a:p>
          <a:p>
            <a:pPr lvl="1"/>
            <a:r>
              <a:rPr lang="en-US" dirty="0"/>
              <a:t>Some processing may result in external HTTP call with side effects</a:t>
            </a:r>
          </a:p>
          <a:p>
            <a:r>
              <a:rPr lang="en-US" dirty="0"/>
              <a:t>Processing topology changes</a:t>
            </a:r>
          </a:p>
          <a:p>
            <a:pPr lvl="1"/>
            <a:r>
              <a:rPr lang="en-US" dirty="0"/>
              <a:t>Users come and go</a:t>
            </a:r>
          </a:p>
          <a:p>
            <a:pPr lvl="1"/>
            <a:r>
              <a:rPr lang="en-US" dirty="0"/>
              <a:t>Interests (subscriptions) come and go</a:t>
            </a:r>
          </a:p>
          <a:p>
            <a:r>
              <a:rPr lang="en-US" dirty="0"/>
              <a:t>Processing logic evolves and changes dynamically</a:t>
            </a:r>
          </a:p>
          <a:p>
            <a:pPr lvl="1"/>
            <a:r>
              <a:rPr lang="en-US" dirty="0"/>
              <a:t>Cheating update </a:t>
            </a:r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62" y="1476260"/>
            <a:ext cx="11564038" cy="53817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Flexible stream processing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No limitations on how to express the processing logic: data-flow, functional, declarative, general imperative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for highly dynamic </a:t>
            </a:r>
            <a:r>
              <a:rPr lang="en-US" dirty="0" smtClean="0"/>
              <a:t>topologies</a:t>
            </a:r>
          </a:p>
          <a:p>
            <a:pPr lvl="1"/>
            <a:r>
              <a:rPr lang="en-US" dirty="0" smtClean="0"/>
              <a:t>Steam processing topology can evolve at runtime, without redeploy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Stream.GroupBy</a:t>
            </a:r>
            <a:r>
              <a:rPr lang="en-US" dirty="0">
                <a:solidFill>
                  <a:srgbClr val="FF0000"/>
                </a:solidFill>
              </a:rPr>
              <a:t>(x=&gt; </a:t>
            </a:r>
            <a:r>
              <a:rPr lang="en-US" dirty="0" err="1" smtClean="0">
                <a:solidFill>
                  <a:srgbClr val="FF0000"/>
                </a:solidFill>
              </a:rPr>
              <a:t>x.key</a:t>
            </a:r>
            <a:r>
              <a:rPr lang="en-US" dirty="0" smtClean="0">
                <a:solidFill>
                  <a:srgbClr val="FF0000"/>
                </a:solidFill>
              </a:rPr>
              <a:t>).Select(x</a:t>
            </a:r>
            <a:r>
              <a:rPr lang="en-US" dirty="0">
                <a:solidFill>
                  <a:srgbClr val="FF0000"/>
                </a:solidFill>
              </a:rPr>
              <a:t>=&gt; x+2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AverageWindow</a:t>
            </a:r>
            <a:r>
              <a:rPr lang="en-US" dirty="0" smtClean="0">
                <a:solidFill>
                  <a:srgbClr val="FF0000"/>
                </a:solidFill>
              </a:rPr>
              <a:t>(x</a:t>
            </a:r>
            <a:r>
              <a:rPr lang="en-US" dirty="0">
                <a:solidFill>
                  <a:srgbClr val="FF0000"/>
                </a:solidFill>
              </a:rPr>
              <a:t>, 5 sec).Where(x=&gt; x &gt; 0.8)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Want to </a:t>
            </a:r>
            <a:r>
              <a:rPr lang="en-US" dirty="0" smtClean="0"/>
              <a:t>change the Where threshold and add new Select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New streams come and go, new processing elements come and go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Fine-grained stream </a:t>
            </a:r>
            <a:r>
              <a:rPr lang="en-US" dirty="0" smtClean="0"/>
              <a:t>granularity</a:t>
            </a:r>
          </a:p>
          <a:p>
            <a:pPr lvl="1"/>
            <a:r>
              <a:rPr lang="en-US" dirty="0" smtClean="0"/>
              <a:t>Each node and link in the topology is uniquely addressable and can be have different 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Distribution</a:t>
            </a:r>
          </a:p>
          <a:p>
            <a:pPr lvl="1"/>
            <a:r>
              <a:rPr lang="en-US" sz="1900" dirty="0"/>
              <a:t>Scalability - supports large number of streams and compute </a:t>
            </a:r>
            <a:r>
              <a:rPr lang="en-US" sz="1900" dirty="0" smtClean="0"/>
              <a:t>elements</a:t>
            </a:r>
            <a:endParaRPr lang="en-US" sz="1900" dirty="0"/>
          </a:p>
          <a:p>
            <a:pPr lvl="1"/>
            <a:r>
              <a:rPr lang="en-US" sz="1900" dirty="0" smtClean="0"/>
              <a:t>Elasticity </a:t>
            </a:r>
            <a:r>
              <a:rPr lang="en-US" sz="1900" dirty="0"/>
              <a:t>- allows to add/remove resources to grow/shrink based on </a:t>
            </a:r>
            <a:r>
              <a:rPr lang="en-US" sz="1900" dirty="0" smtClean="0"/>
              <a:t>load</a:t>
            </a:r>
            <a:endParaRPr lang="en-US" sz="1900" dirty="0"/>
          </a:p>
          <a:p>
            <a:pPr lvl="1"/>
            <a:r>
              <a:rPr lang="en-US" sz="1900" dirty="0" smtClean="0"/>
              <a:t>Reliability </a:t>
            </a:r>
            <a:r>
              <a:rPr lang="en-US" sz="1900" dirty="0"/>
              <a:t>- be resilient to failures</a:t>
            </a:r>
          </a:p>
          <a:p>
            <a:pPr lvl="1"/>
            <a:r>
              <a:rPr lang="en-US" sz="1900" dirty="0" smtClean="0"/>
              <a:t>Efficiency </a:t>
            </a:r>
            <a:r>
              <a:rPr lang="en-US" sz="1900" dirty="0"/>
              <a:t>- use the underlying resources efficiently</a:t>
            </a:r>
          </a:p>
          <a:p>
            <a:pPr lvl="1"/>
            <a:r>
              <a:rPr lang="en-US" sz="1900" dirty="0" smtClean="0"/>
              <a:t>Responsiveness </a:t>
            </a:r>
            <a:r>
              <a:rPr lang="en-US" sz="1900" dirty="0"/>
              <a:t>- enable near real time </a:t>
            </a:r>
            <a:r>
              <a:rPr lang="en-US" sz="1900" dirty="0" smtClean="0"/>
              <a:t>scenarios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Event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90" y="2135505"/>
            <a:ext cx="201500" cy="2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240" y="2585636"/>
            <a:ext cx="286000" cy="2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72" y="3949334"/>
            <a:ext cx="286000" cy="30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9140" y="2059305"/>
            <a:ext cx="148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Event source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069140" y="2500107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Processing elements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Imperative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LINQ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StreamInsight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98372" y="3916726"/>
            <a:ext cx="148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272" y="4422580"/>
            <a:ext cx="390000" cy="15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8372" y="4292199"/>
            <a:ext cx="2409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Virtual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Azure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Best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In-memory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040" y="1954629"/>
            <a:ext cx="5776680" cy="38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“Virtual Streams”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18371" cy="46656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 stream programming abstraction</a:t>
            </a:r>
          </a:p>
          <a:p>
            <a:pPr lvl="1"/>
            <a:r>
              <a:rPr lang="en-US" dirty="0"/>
              <a:t>Stream is logical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Stream always exits, it does not need to be created and </a:t>
            </a:r>
            <a:r>
              <a:rPr lang="en-US" dirty="0"/>
              <a:t>cannot </a:t>
            </a:r>
            <a:r>
              <a:rPr lang="en-US" dirty="0" smtClean="0"/>
              <a:t>fail</a:t>
            </a:r>
          </a:p>
          <a:p>
            <a:pPr lvl="1"/>
            <a:r>
              <a:rPr lang="en-US" dirty="0" smtClean="0"/>
              <a:t>Identified by GUID and optional string (stream namespace)</a:t>
            </a:r>
          </a:p>
          <a:p>
            <a:pPr lvl="1"/>
            <a:r>
              <a:rPr lang="en-US" dirty="0" smtClean="0"/>
              <a:t>Stream subscriptions are durable</a:t>
            </a:r>
          </a:p>
          <a:p>
            <a:r>
              <a:rPr lang="en-US" dirty="0" smtClean="0"/>
              <a:t>Unified abstraction </a:t>
            </a:r>
            <a:r>
              <a:rPr lang="en-US" dirty="0"/>
              <a:t>over many </a:t>
            </a:r>
            <a:r>
              <a:rPr lang="en-US" dirty="0" smtClean="0"/>
              <a:t>behaviors and semantics</a:t>
            </a:r>
            <a:endParaRPr lang="en-US" dirty="0"/>
          </a:p>
          <a:p>
            <a:pPr lvl="1"/>
            <a:r>
              <a:rPr lang="en-US" dirty="0"/>
              <a:t>Different </a:t>
            </a:r>
            <a:r>
              <a:rPr lang="en-US" dirty="0" smtClean="0"/>
              <a:t>Delivery guarantees</a:t>
            </a:r>
            <a:endParaRPr lang="en-US" dirty="0"/>
          </a:p>
          <a:p>
            <a:pPr lvl="2"/>
            <a:r>
              <a:rPr lang="en-US" dirty="0" smtClean="0"/>
              <a:t>Durable </a:t>
            </a:r>
            <a:r>
              <a:rPr lang="en-US" dirty="0"/>
              <a:t>queues, pub/sub, best-effort one-way channels, etc.</a:t>
            </a:r>
          </a:p>
          <a:p>
            <a:pPr lvl="1"/>
            <a:r>
              <a:rPr lang="en-US" dirty="0"/>
              <a:t>Different Ordering </a:t>
            </a:r>
            <a:r>
              <a:rPr lang="en-US" dirty="0" smtClean="0"/>
              <a:t>guarantees</a:t>
            </a:r>
          </a:p>
          <a:p>
            <a:pPr lvl="1"/>
            <a:r>
              <a:rPr lang="en-US" dirty="0" smtClean="0"/>
              <a:t>Behavior </a:t>
            </a:r>
            <a:r>
              <a:rPr lang="en-US" dirty="0"/>
              <a:t>is determined by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Provider </a:t>
            </a:r>
            <a:r>
              <a:rPr lang="en-US" dirty="0"/>
              <a:t>model allows applications to add new stream types </a:t>
            </a:r>
            <a:r>
              <a:rPr lang="en-US" dirty="0" smtClean="0"/>
              <a:t>seamlessly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365125"/>
            <a:ext cx="11267440" cy="1325563"/>
          </a:xfrm>
        </p:spPr>
        <p:txBody>
          <a:bodyPr/>
          <a:lstStyle/>
          <a:p>
            <a:r>
              <a:rPr lang="en-US" dirty="0" smtClean="0"/>
              <a:t>“Distributed RX” – Decoupled in Time and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39A2-7FA8-48EC-A912-04AD23B1618A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71086" y="2007218"/>
            <a:ext cx="10249829" cy="2765503"/>
            <a:chOff x="1103971" y="2007218"/>
            <a:chExt cx="10249829" cy="2765503"/>
          </a:xfrm>
        </p:grpSpPr>
        <p:grpSp>
          <p:nvGrpSpPr>
            <p:cNvPr id="14" name="Group 13"/>
            <p:cNvGrpSpPr/>
            <p:nvPr/>
          </p:nvGrpSpPr>
          <p:grpSpPr>
            <a:xfrm>
              <a:off x="1103971" y="2007218"/>
              <a:ext cx="10249829" cy="2765503"/>
              <a:chOff x="1103971" y="2007218"/>
              <a:chExt cx="10249829" cy="276550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978591" y="2007218"/>
                <a:ext cx="2375209" cy="27655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Consumer</a:t>
                </a:r>
              </a:p>
              <a:p>
                <a:pPr algn="r"/>
                <a:r>
                  <a:rPr lang="en-US" dirty="0" smtClean="0"/>
                  <a:t>(</a:t>
                </a:r>
                <a:r>
                  <a:rPr lang="en-US" dirty="0" err="1" smtClean="0"/>
                  <a:t>IObserver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03971" y="2007218"/>
                <a:ext cx="2375209" cy="27655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Producer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51149" y="3161369"/>
              <a:ext cx="6155473" cy="457200"/>
              <a:chOff x="3133493" y="3161369"/>
              <a:chExt cx="6155473" cy="4572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133493" y="3161369"/>
                <a:ext cx="6155473" cy="4572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/>
                  <a:t>Virtual Stream</a:t>
                </a:r>
                <a:endParaRPr lang="en-US" i="1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950820" y="3161369"/>
                <a:ext cx="1338146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 smtClean="0"/>
                  <a:t>IObservable</a:t>
                </a:r>
                <a:endParaRPr lang="en-US" i="1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133493" y="3161369"/>
                <a:ext cx="1338146" cy="457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err="1" smtClean="0"/>
                  <a:t>IObserver</a:t>
                </a:r>
                <a:endParaRPr lang="en-US" i="1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971086" y="5153917"/>
            <a:ext cx="1024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Consumer observes the stream, so consumer </a:t>
            </a:r>
            <a:r>
              <a:rPr lang="en-US" sz="2800" dirty="0"/>
              <a:t>implements </a:t>
            </a:r>
            <a:r>
              <a:rPr lang="en-US" sz="2800" i="1" dirty="0" err="1" smtClean="0"/>
              <a:t>IObserver</a:t>
            </a:r>
            <a:endParaRPr lang="en-US" sz="2800" i="1" dirty="0" smtClean="0"/>
          </a:p>
          <a:p>
            <a:pPr algn="ctr"/>
            <a:r>
              <a:rPr lang="en-US" sz="2800" dirty="0" smtClean="0"/>
              <a:t>The stream looks like a consumer (</a:t>
            </a:r>
            <a:r>
              <a:rPr lang="en-US" sz="2800" i="1" dirty="0" err="1" smtClean="0"/>
              <a:t>IObserver</a:t>
            </a:r>
            <a:r>
              <a:rPr lang="en-US" sz="2800" dirty="0" smtClean="0"/>
              <a:t>) to the producer, </a:t>
            </a:r>
          </a:p>
          <a:p>
            <a:pPr algn="ctr"/>
            <a:r>
              <a:rPr lang="en-US" sz="2800" dirty="0" smtClean="0"/>
              <a:t>and like a producer (</a:t>
            </a:r>
            <a:r>
              <a:rPr lang="en-US" sz="2800" i="1" dirty="0" err="1" smtClean="0"/>
              <a:t>IObservable</a:t>
            </a:r>
            <a:r>
              <a:rPr lang="en-US" sz="2800" dirty="0" smtClean="0"/>
              <a:t>) to the consumer</a:t>
            </a:r>
          </a:p>
        </p:txBody>
      </p:sp>
    </p:spTree>
    <p:extLst>
      <p:ext uri="{BB962C8B-B14F-4D97-AF65-F5344CB8AC3E}">
        <p14:creationId xmlns:p14="http://schemas.microsoft.com/office/powerpoint/2010/main" val="19599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230e9df3-be65-4c73-a93b-d1236ebd677e">
      <Terms xmlns="http://schemas.microsoft.com/office/infopath/2007/PartnerControls"/>
    </TaxKeywordTaxHTField>
    <TaxCatchAll xmlns="230e9df3-be65-4c73-a93b-d1236ebd677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046D45A863E45AD4D43679895881B" ma:contentTypeVersion="1" ma:contentTypeDescription="Create a new document." ma:contentTypeScope="" ma:versionID="894463af342aae56dad855d1cfcf1872">
  <xsd:schema xmlns:xsd="http://www.w3.org/2001/XMLSchema" xmlns:xs="http://www.w3.org/2001/XMLSchema" xmlns:p="http://schemas.microsoft.com/office/2006/metadata/properties" xmlns:ns2="230e9df3-be65-4c73-a93b-d1236ebd677e" targetNamespace="http://schemas.microsoft.com/office/2006/metadata/properties" ma:root="true" ma:fieldsID="b6194a66c31bcc03f471ea3170c741c8" ns2:_=""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5edd0bc6-e540-47ab-b50f-0d0344b50df1}" ma:internalName="TaxCatchAll" ma:showField="CatchAllData" ma:web="bf972c95-bec4-450b-a5cb-06dcd2faad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edd0bc6-e540-47ab-b50f-0d0344b50df1}" ma:internalName="TaxCatchAllLabel" ma:readOnly="true" ma:showField="CatchAllDataLabel" ma:web="bf972c95-bec4-450b-a5cb-06dcd2faad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3B9F1-A62B-46ED-B238-A045603E8E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8C87F3-5D3F-44A9-8FE5-D34C43C17F48}">
  <ds:schemaRefs>
    <ds:schemaRef ds:uri="http://schemas.microsoft.com/office/2006/metadata/properties"/>
    <ds:schemaRef ds:uri="http://www.w3.org/XML/1998/namespace"/>
    <ds:schemaRef ds:uri="230e9df3-be65-4c73-a93b-d1236ebd677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BFA12E-DBC0-49B0-A0F7-DDB278724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13551</TotalTime>
  <Words>1325</Words>
  <Application>Microsoft Office PowerPoint</Application>
  <PresentationFormat>Widescreen</PresentationFormat>
  <Paragraphs>236</Paragraphs>
  <Slides>18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1_Office Theme</vt:lpstr>
      <vt:lpstr>Orleans Streaming</vt:lpstr>
      <vt:lpstr>Real-life Scenarios from Developer’s Perspective</vt:lpstr>
      <vt:lpstr>Agenda</vt:lpstr>
      <vt:lpstr>What’s Out There?</vt:lpstr>
      <vt:lpstr>Dynamic Scenarios</vt:lpstr>
      <vt:lpstr>Requirements</vt:lpstr>
      <vt:lpstr>Streaming Event Processing</vt:lpstr>
      <vt:lpstr>“Virtual Streams”</vt:lpstr>
      <vt:lpstr>“Distributed RX” – Decoupled in Time and Space</vt:lpstr>
      <vt:lpstr>Virtual Stream Usage API</vt:lpstr>
      <vt:lpstr>More Capabilities</vt:lpstr>
      <vt:lpstr>Stream Providers</vt:lpstr>
      <vt:lpstr>Semantics</vt:lpstr>
      <vt:lpstr>Rewindable Streams</vt:lpstr>
      <vt:lpstr>Implementation</vt:lpstr>
      <vt:lpstr>Extensibility</vt:lpstr>
      <vt:lpstr>What Is Next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Event Processing</dc:title>
  <dc:creator>Alan Geller</dc:creator>
  <cp:lastModifiedBy>Gabriel Kliot</cp:lastModifiedBy>
  <cp:revision>600</cp:revision>
  <dcterms:created xsi:type="dcterms:W3CDTF">2013-05-17T00:40:22Z</dcterms:created>
  <dcterms:modified xsi:type="dcterms:W3CDTF">2015-05-22T20:31:26Z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0x010100BB4046D45A863E45AD4D43679895881B</vt:lpwstr>
  </property>
  <property fmtid="{D5CDD505-2E9C-101B-9397-08002B2CF9AE}" pid="3" name="IsMyDocuments">
    <vt:bool>true</vt:bool>
  </property>
</Properties>
</file>