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5" r:id="rId6"/>
    <p:sldId id="266" r:id="rId7"/>
    <p:sldId id="262" r:id="rId8"/>
    <p:sldId id="267" r:id="rId9"/>
    <p:sldId id="268" r:id="rId10"/>
    <p:sldId id="269" r:id="rId11"/>
    <p:sldId id="270" r:id="rId12"/>
    <p:sldId id="26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7C314-E063-41A3-AEB0-2A2AEC19CBCA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E7E89-F5E2-4B34-BD15-870F5D55E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E7E89-F5E2-4B34-BD15-870F5D55E1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C3F7-1DDA-467C-A731-ECA5D116BF63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EE6E-BB93-4EB1-81E7-A2C23C347415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DBB-B697-483B-937A-3D26C1981FA5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85"/>
            <a:ext cx="10515600" cy="49020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41AF-D2D3-4145-9B16-0B7D0A438EA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E253-5A5D-4338-8B17-6FCF950E8AA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2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8AF6-524E-4303-B240-9360832ABF2A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68E6-FD1E-4551-9BBD-41DBA8F344ED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CB0-7022-45FD-8F9B-7FEFFE7EBA10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2267-20B0-4726-917F-53B8E1DFC253}" type="datetime1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9082-3925-4D43-A4A1-F92E687133BD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5EA1-BB7B-4CF5-A71C-CE03C6644784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8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F75D-1AD7-4240-B058-A57A0B111FF1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A1F4-DF3D-4F29-A44F-A1397D8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rleans.codeplex.com/wikipage?title=Declarative%20Persistence&amp;referringTitle=Step-by-step%20Tutori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.co/JV8N7fgW5k" TargetMode="External"/><Relationship Id="rId2" Type="http://schemas.openxmlformats.org/officeDocument/2006/relationships/hyperlink" Target="https://orleans.codeplex.com/discussions/54673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rleans.codeplex.com/wikipage?title=Custom%20Storage%20Providers&amp;referringTitle=Step-by-step%20Tutoria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Orleans 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74884"/>
            <a:ext cx="10941909" cy="5307147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dirty="0" smtClean="0"/>
              <a:t>Orleans automatically manages cluster </a:t>
            </a:r>
            <a:r>
              <a:rPr lang="en-US" dirty="0" err="1" smtClean="0"/>
              <a:t>liveness</a:t>
            </a:r>
            <a:endParaRPr lang="en-US" dirty="0" smtClean="0"/>
          </a:p>
          <a:p>
            <a:pPr lvl="1" fontAlgn="ctr"/>
            <a:r>
              <a:rPr lang="en-US" dirty="0" smtClean="0"/>
              <a:t>Worker </a:t>
            </a:r>
            <a:r>
              <a:rPr lang="en-US" dirty="0"/>
              <a:t>roles (silo) </a:t>
            </a:r>
            <a:r>
              <a:rPr lang="en-US" smtClean="0"/>
              <a:t>may fail </a:t>
            </a:r>
            <a:r>
              <a:rPr lang="en-US" dirty="0"/>
              <a:t>and </a:t>
            </a:r>
            <a:r>
              <a:rPr lang="en-US" dirty="0" smtClean="0"/>
              <a:t>join at any time</a:t>
            </a:r>
            <a:endParaRPr lang="en-US" dirty="0"/>
          </a:p>
          <a:p>
            <a:pPr lvl="1" fontAlgn="ctr"/>
            <a:r>
              <a:rPr lang="en-US" dirty="0"/>
              <a:t>Orleans membership handles all automatically</a:t>
            </a:r>
          </a:p>
          <a:p>
            <a:pPr lvl="1" fontAlgn="ctr"/>
            <a:r>
              <a:rPr lang="en-US" dirty="0"/>
              <a:t>Silo instance table for diagnostics</a:t>
            </a:r>
          </a:p>
          <a:p>
            <a:pPr lvl="1" fontAlgn="ctr"/>
            <a:r>
              <a:rPr lang="en-US" dirty="0" smtClean="0"/>
              <a:t>Tunable configuration options: more aggressive vs. more lenient failure detection</a:t>
            </a:r>
            <a:endParaRPr lang="en-US" dirty="0"/>
          </a:p>
          <a:p>
            <a:pPr fontAlgn="ctr"/>
            <a:r>
              <a:rPr lang="en-US" dirty="0" smtClean="0"/>
              <a:t>Failures are the norm, can happen any time</a:t>
            </a:r>
          </a:p>
          <a:p>
            <a:pPr lvl="1" fontAlgn="ctr"/>
            <a:r>
              <a:rPr lang="en-US" dirty="0" smtClean="0"/>
              <a:t>Lost grains will be automatically reactivated</a:t>
            </a:r>
          </a:p>
          <a:p>
            <a:pPr lvl="1" fontAlgn="ctr"/>
            <a:r>
              <a:rPr lang="en-US" dirty="0" smtClean="0"/>
              <a:t>In-process grain </a:t>
            </a:r>
            <a:r>
              <a:rPr lang="en-US" dirty="0"/>
              <a:t>calls </a:t>
            </a:r>
            <a:r>
              <a:rPr lang="en-US" dirty="0" smtClean="0"/>
              <a:t>will fail or timeout</a:t>
            </a:r>
            <a:endParaRPr lang="en-US" dirty="0"/>
          </a:p>
          <a:p>
            <a:pPr lvl="1" fontAlgn="ctr"/>
            <a:r>
              <a:rPr lang="en-US" dirty="0"/>
              <a:t>Orleans provides best effort </a:t>
            </a:r>
            <a:r>
              <a:rPr lang="en-US" dirty="0" smtClean="0"/>
              <a:t>message delivery</a:t>
            </a:r>
            <a:endParaRPr lang="en-US" dirty="0"/>
          </a:p>
          <a:p>
            <a:pPr lvl="1" fontAlgn="ctr"/>
            <a:r>
              <a:rPr lang="en-US" dirty="0"/>
              <a:t>Any network message can be lost, should be retried by application code if important (usual practice is to retry end to end from the client/front end).</a:t>
            </a:r>
          </a:p>
          <a:p>
            <a:pPr fontAlgn="ctr"/>
            <a:r>
              <a:rPr lang="en-US" dirty="0" smtClean="0"/>
              <a:t>Currently no graceful shutdown</a:t>
            </a:r>
          </a:p>
          <a:p>
            <a:pPr lvl="1" fontAlgn="ctr"/>
            <a:r>
              <a:rPr lang="en-US" dirty="0" smtClean="0"/>
              <a:t>Azure upgrade/reboot is treated as node failure</a:t>
            </a:r>
          </a:p>
          <a:p>
            <a:pPr lvl="1" fontAlgn="ctr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&amp; Production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74885"/>
            <a:ext cx="10867769" cy="5298910"/>
          </a:xfrm>
        </p:spPr>
        <p:txBody>
          <a:bodyPr>
            <a:normAutofit fontScale="85000" lnSpcReduction="20000"/>
          </a:bodyPr>
          <a:lstStyle/>
          <a:p>
            <a:pPr fontAlgn="ctr"/>
            <a:r>
              <a:rPr lang="en-US" dirty="0"/>
              <a:t>Service monitoring</a:t>
            </a:r>
          </a:p>
          <a:p>
            <a:pPr lvl="1" fontAlgn="ctr"/>
            <a:r>
              <a:rPr lang="en-US" dirty="0"/>
              <a:t>Utilize info provided by Orleans</a:t>
            </a:r>
          </a:p>
          <a:p>
            <a:pPr lvl="2" fontAlgn="ctr"/>
            <a:r>
              <a:rPr lang="en-US" dirty="0"/>
              <a:t>Windows </a:t>
            </a:r>
            <a:r>
              <a:rPr lang="en-US" dirty="0" err="1" smtClean="0"/>
              <a:t>perf</a:t>
            </a:r>
            <a:r>
              <a:rPr lang="en-US" dirty="0" smtClean="0"/>
              <a:t> </a:t>
            </a:r>
            <a:r>
              <a:rPr lang="en-US" dirty="0"/>
              <a:t>counters</a:t>
            </a:r>
          </a:p>
          <a:p>
            <a:pPr lvl="2" fontAlgn="ctr"/>
            <a:r>
              <a:rPr lang="en-US" dirty="0"/>
              <a:t>Compact Azure metrics table</a:t>
            </a:r>
          </a:p>
          <a:p>
            <a:pPr lvl="2" fontAlgn="ctr"/>
            <a:r>
              <a:rPr lang="en-US" dirty="0"/>
              <a:t>Very detailed Azure statistics table.</a:t>
            </a:r>
          </a:p>
          <a:p>
            <a:pPr lvl="2" fontAlgn="ctr"/>
            <a:r>
              <a:rPr lang="en-US" dirty="0"/>
              <a:t>Watch </a:t>
            </a:r>
            <a:r>
              <a:rPr lang="en-US" dirty="0" smtClean="0"/>
              <a:t>for specific </a:t>
            </a:r>
            <a:r>
              <a:rPr lang="en-US" dirty="0"/>
              <a:t>log events in </a:t>
            </a:r>
            <a:r>
              <a:rPr lang="en-US" dirty="0" smtClean="0"/>
              <a:t>Trace</a:t>
            </a:r>
            <a:endParaRPr lang="en-US" dirty="0"/>
          </a:p>
          <a:p>
            <a:pPr lvl="1" fontAlgn="ctr"/>
            <a:r>
              <a:rPr lang="en-US" dirty="0"/>
              <a:t>Add your own </a:t>
            </a:r>
            <a:r>
              <a:rPr lang="en-US" dirty="0" err="1" smtClean="0"/>
              <a:t>perf</a:t>
            </a:r>
            <a:r>
              <a:rPr lang="en-US" dirty="0" smtClean="0"/>
              <a:t> counters</a:t>
            </a:r>
          </a:p>
          <a:p>
            <a:pPr fontAlgn="ctr"/>
            <a:r>
              <a:rPr lang="en-US" dirty="0" smtClean="0"/>
              <a:t>Scaling out and in</a:t>
            </a:r>
          </a:p>
          <a:p>
            <a:pPr lvl="1" fontAlgn="ctr"/>
            <a:r>
              <a:rPr lang="en-US" dirty="0" smtClean="0"/>
              <a:t>Monitor your SLA, utilization</a:t>
            </a:r>
          </a:p>
          <a:p>
            <a:pPr lvl="1" fontAlgn="ctr"/>
            <a:r>
              <a:rPr lang="en-US" dirty="0" smtClean="0"/>
              <a:t>Add/remove instance</a:t>
            </a:r>
          </a:p>
          <a:p>
            <a:pPr lvl="1" fontAlgn="ctr"/>
            <a:r>
              <a:rPr lang="en-US" dirty="0" smtClean="0"/>
              <a:t>Orleans automatically rebalances and takes advantage of the new HW</a:t>
            </a:r>
          </a:p>
          <a:p>
            <a:r>
              <a:rPr lang="en-US" dirty="0"/>
              <a:t>Version management</a:t>
            </a:r>
          </a:p>
          <a:p>
            <a:pPr lvl="1"/>
            <a:r>
              <a:rPr lang="en-US" dirty="0"/>
              <a:t>No in-place </a:t>
            </a:r>
            <a:r>
              <a:rPr lang="en-US" dirty="0" smtClean="0"/>
              <a:t>code upgrade, have to restart the silo</a:t>
            </a:r>
          </a:p>
          <a:p>
            <a:pPr lvl="1"/>
            <a:r>
              <a:rPr lang="en-US" dirty="0" smtClean="0"/>
              <a:t>If the change is backward compatible, can restart silos one by one, e.g. Azure upgrade</a:t>
            </a:r>
          </a:p>
          <a:p>
            <a:pPr lvl="1"/>
            <a:r>
              <a:rPr lang="en-US" dirty="0" smtClean="0"/>
              <a:t>Otherwise have to restart the whole deployment</a:t>
            </a:r>
          </a:p>
          <a:p>
            <a:pPr lvl="2"/>
            <a:r>
              <a:rPr lang="en-US" dirty="0" smtClean="0"/>
              <a:t>Azure VIP swap vs. downtime</a:t>
            </a:r>
          </a:p>
          <a:p>
            <a:pPr lvl="2"/>
            <a:r>
              <a:rPr lang="en-US" dirty="0" smtClean="0"/>
              <a:t>Beware of storage accounts when two deployments are running in parallel</a:t>
            </a:r>
          </a:p>
          <a:p>
            <a:pPr lvl="2"/>
            <a:r>
              <a:rPr lang="en-US" dirty="0" smtClean="0"/>
              <a:t>Fully stop old deployment before starting the new one or be idempotent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Logging, tracing &amp; monitoring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GrainBase.GetLogger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dirty="0" smtClean="0"/>
              <a:t>that exposes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Info()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Warn()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Error()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Verbose()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By default output goes to .NET Trace along with Runtime traces, to local file</a:t>
            </a:r>
          </a:p>
          <a:p>
            <a:pPr lvl="1"/>
            <a:r>
              <a:rPr lang="en-US" dirty="0" smtClean="0"/>
              <a:t>Easy to consume by Windows Azure Diagnostics</a:t>
            </a:r>
          </a:p>
          <a:p>
            <a:pPr lvl="1"/>
            <a:r>
              <a:rPr lang="en-US" dirty="0" smtClean="0"/>
              <a:t>Can install your own log consumer via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Logger.LogConsumer.Add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US" dirty="0" smtClean="0"/>
              <a:t>Can override default trace levels for grains or runtime components;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TraceLevelOverride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LogPrefix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="Application"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TraceLevel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=“Verbose" /&gt;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TraceLevelOverride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LogPrefix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=“Runtime"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TraceLevel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=“Warning" /&gt;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Will publish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UnitTestBase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for easy unit testing</a:t>
            </a:r>
          </a:p>
          <a:p>
            <a:pPr lvl="2"/>
            <a:r>
              <a:rPr lang="en-US" dirty="0" smtClean="0"/>
              <a:t>Starts two (or more) silos in app domains and a client in the main app domain</a:t>
            </a:r>
          </a:p>
          <a:p>
            <a:pPr lvl="2"/>
            <a:r>
              <a:rPr lang="en-US" dirty="0" smtClean="0"/>
              <a:t>Simplifies version of what we use internally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Logs, logs, logs: silo logs, client (frontend) logs</a:t>
            </a:r>
          </a:p>
          <a:p>
            <a:pPr lvl="1"/>
            <a:r>
              <a:rPr lang="en-US" dirty="0" smtClean="0"/>
              <a:t>WAD may or may not pick up the logs in case of startup failures</a:t>
            </a:r>
          </a:p>
          <a:p>
            <a:pPr lvl="1"/>
            <a:r>
              <a:rPr lang="en-US" dirty="0" smtClean="0"/>
              <a:t>RDP to the machines to be sure</a:t>
            </a:r>
          </a:p>
          <a:p>
            <a:r>
              <a:rPr lang="en-US" dirty="0" smtClean="0"/>
              <a:t>Use Azure Table-based membership for development/testing</a:t>
            </a:r>
          </a:p>
          <a:p>
            <a:pPr lvl="1"/>
            <a:r>
              <a:rPr lang="en-US" dirty="0" smtClean="0"/>
              <a:t>Works with Azure Storage Emulator for local troubleshooting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OrleansSiloInstances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table shows state of the cluster</a:t>
            </a:r>
          </a:p>
          <a:p>
            <a:pPr lvl="1"/>
            <a:r>
              <a:rPr lang="en-US" dirty="0" smtClean="0"/>
              <a:t>Use unique deployment IDs (partition key) for simplicity</a:t>
            </a:r>
          </a:p>
          <a:p>
            <a:r>
              <a:rPr lang="en-US" dirty="0" smtClean="0"/>
              <a:t>Silo doesn’t start</a:t>
            </a:r>
          </a:p>
          <a:p>
            <a:pPr lvl="1"/>
            <a:r>
              <a:rPr lang="en-US" dirty="0" smtClean="0"/>
              <a:t>Look at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OrleansSiloInstances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did the silo register there?</a:t>
            </a:r>
          </a:p>
          <a:p>
            <a:pPr lvl="1"/>
            <a:r>
              <a:rPr lang="en-US" dirty="0" smtClean="0"/>
              <a:t>Is firewall open for TCP ports 11111 &amp; 30000 (by default, can change in config)?</a:t>
            </a:r>
          </a:p>
          <a:p>
            <a:pPr lvl="1"/>
            <a:r>
              <a:rPr lang="en-US" dirty="0" smtClean="0"/>
              <a:t>Look at the log, there’s an extra one for startup errors</a:t>
            </a:r>
          </a:p>
          <a:p>
            <a:pPr lvl="1"/>
            <a:r>
              <a:rPr lang="en-US" dirty="0" smtClean="0"/>
              <a:t>RDP to the server or Worker Role instance and try to start it manually</a:t>
            </a:r>
          </a:p>
          <a:p>
            <a:r>
              <a:rPr lang="en-US" dirty="0" smtClean="0"/>
              <a:t>Client (frontend) can’t connect to silo cluster</a:t>
            </a:r>
          </a:p>
          <a:p>
            <a:pPr lvl="1"/>
            <a:r>
              <a:rPr lang="en-US" dirty="0" smtClean="0"/>
              <a:t>Has to be in the same hosted service as silos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at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OrleansSiloInstances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are there silos (gateways) registered?</a:t>
            </a:r>
          </a:p>
          <a:p>
            <a:pPr lvl="1"/>
            <a:r>
              <a:rPr lang="en-US" dirty="0" smtClean="0"/>
              <a:t>Look at the client log – does it find gateways listed in </a:t>
            </a:r>
            <a:r>
              <a:rPr lang="en-US" dirty="0" err="1"/>
              <a:t>OrleansSiloInstances</a:t>
            </a:r>
            <a:r>
              <a:rPr lang="en-US" dirty="0"/>
              <a:t> </a:t>
            </a:r>
            <a:r>
              <a:rPr lang="en-US" dirty="0" smtClean="0"/>
              <a:t>table?</a:t>
            </a:r>
          </a:p>
          <a:p>
            <a:pPr lvl="1"/>
            <a:r>
              <a:rPr lang="en-US" dirty="0"/>
              <a:t>Look at the client log </a:t>
            </a:r>
            <a:r>
              <a:rPr lang="en-US" dirty="0" smtClean="0"/>
              <a:t>– can it connect to one or more gateways?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Scenarios &amp; General Fit</a:t>
            </a:r>
          </a:p>
          <a:p>
            <a:r>
              <a:rPr lang="en-US" smtClean="0"/>
              <a:t>Designing Grains</a:t>
            </a:r>
            <a:endParaRPr lang="en-US" dirty="0" smtClean="0"/>
          </a:p>
          <a:p>
            <a:r>
              <a:rPr lang="en-US" dirty="0"/>
              <a:t>Implementing </a:t>
            </a:r>
            <a:r>
              <a:rPr lang="en-US" dirty="0" smtClean="0"/>
              <a:t>Grains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Deployment &amp; Production Management</a:t>
            </a:r>
          </a:p>
          <a:p>
            <a:r>
              <a:rPr lang="en-US" dirty="0"/>
              <a:t>Logging &amp;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Troubleshooting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8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Scenarios &amp; General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Orleans when you have</a:t>
            </a:r>
          </a:p>
          <a:p>
            <a:pPr lvl="1"/>
            <a:r>
              <a:rPr lang="en-US" dirty="0" smtClean="0"/>
              <a:t>Significant number of loosely coupled entities (hundreds to millions)</a:t>
            </a:r>
          </a:p>
          <a:p>
            <a:pPr lvl="1"/>
            <a:r>
              <a:rPr lang="en-US" dirty="0" smtClean="0"/>
              <a:t>Entities are small enough to be single-threaded</a:t>
            </a:r>
          </a:p>
          <a:p>
            <a:pPr lvl="1"/>
            <a:r>
              <a:rPr lang="en-US" dirty="0" smtClean="0"/>
              <a:t>Workload is interactive: request-response, start/monitor/complete</a:t>
            </a:r>
          </a:p>
          <a:p>
            <a:pPr lvl="1"/>
            <a:r>
              <a:rPr lang="en-US" dirty="0" smtClean="0"/>
              <a:t>Need or may need to run on &gt;1 server</a:t>
            </a:r>
          </a:p>
          <a:p>
            <a:pPr lvl="1"/>
            <a:r>
              <a:rPr lang="en-US" dirty="0" smtClean="0"/>
              <a:t>No need for global coordination, only between a few entities at a time</a:t>
            </a:r>
          </a:p>
          <a:p>
            <a:pPr lvl="1"/>
            <a:r>
              <a:rPr lang="en-US" dirty="0" smtClean="0"/>
              <a:t>*Different entities used at different times</a:t>
            </a:r>
          </a:p>
          <a:p>
            <a:r>
              <a:rPr lang="en-US" dirty="0" smtClean="0"/>
              <a:t>Problematic fit</a:t>
            </a:r>
          </a:p>
          <a:p>
            <a:pPr lvl="1"/>
            <a:r>
              <a:rPr lang="en-US" dirty="0" smtClean="0"/>
              <a:t>Entities need direct access to each other’s memory</a:t>
            </a:r>
          </a:p>
          <a:p>
            <a:pPr lvl="1"/>
            <a:r>
              <a:rPr lang="en-US" dirty="0" smtClean="0"/>
              <a:t>Small number of huge entities, multithreaded</a:t>
            </a:r>
          </a:p>
          <a:p>
            <a:pPr lvl="1"/>
            <a:r>
              <a:rPr lang="en-US" dirty="0" smtClean="0"/>
              <a:t>Global coordination/consistency needed</a:t>
            </a:r>
          </a:p>
          <a:p>
            <a:pPr lvl="1"/>
            <a:r>
              <a:rPr lang="en-US" dirty="0" smtClean="0"/>
              <a:t>*Long running operations, batch jobs, SIMD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700" dirty="0" smtClean="0"/>
              <a:t>* it depends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2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Grains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Actors are not object, although very similar</a:t>
            </a:r>
          </a:p>
          <a:p>
            <a:r>
              <a:rPr lang="en-US" dirty="0" smtClean="0"/>
              <a:t>Loosely coupled, isolated, mostly independent</a:t>
            </a:r>
          </a:p>
          <a:p>
            <a:pPr lvl="1"/>
            <a:r>
              <a:rPr lang="en-US" dirty="0" smtClean="0"/>
              <a:t>Encapsulate and manage their state independently from other grains</a:t>
            </a:r>
          </a:p>
          <a:p>
            <a:pPr lvl="1"/>
            <a:r>
              <a:rPr lang="en-US" dirty="0" smtClean="0"/>
              <a:t>Can fail independently</a:t>
            </a:r>
          </a:p>
          <a:p>
            <a:r>
              <a:rPr lang="en-US" dirty="0" smtClean="0"/>
              <a:t>Avoid chatty interfaces between grains</a:t>
            </a:r>
          </a:p>
          <a:p>
            <a:pPr lvl="1"/>
            <a:r>
              <a:rPr lang="en-US" dirty="0" smtClean="0"/>
              <a:t>Message passing is much more expensive than direct memory access</a:t>
            </a:r>
          </a:p>
          <a:p>
            <a:pPr lvl="1"/>
            <a:r>
              <a:rPr lang="en-US" dirty="0" smtClean="0"/>
              <a:t>If two grains constantly talk to each other, maybe they should be one</a:t>
            </a:r>
          </a:p>
          <a:p>
            <a:pPr lvl="1"/>
            <a:r>
              <a:rPr lang="en-US" dirty="0" smtClean="0"/>
              <a:t>Consider size and complexity of arguments, serialization</a:t>
            </a:r>
          </a:p>
          <a:p>
            <a:pPr lvl="2"/>
            <a:r>
              <a:rPr lang="en-US" dirty="0" smtClean="0"/>
              <a:t>Sometimes it’s cheaper to resend a binary message and deserializes it twice</a:t>
            </a:r>
            <a:endParaRPr lang="en-US" dirty="0"/>
          </a:p>
          <a:p>
            <a:r>
              <a:rPr lang="en-US" dirty="0" smtClean="0"/>
              <a:t>Avoid bottleneck grains</a:t>
            </a:r>
          </a:p>
          <a:p>
            <a:pPr lvl="1"/>
            <a:r>
              <a:rPr lang="en-US" dirty="0" smtClean="0"/>
              <a:t>Single coordinator/registry/monitor</a:t>
            </a:r>
          </a:p>
          <a:p>
            <a:pPr lvl="1"/>
            <a:r>
              <a:rPr lang="en-US" dirty="0" smtClean="0"/>
              <a:t>Do staged aggregation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Grains --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Everything has to be </a:t>
            </a:r>
            <a:r>
              <a:rPr lang="en-US" dirty="0" err="1" smtClean="0"/>
              <a:t>async</a:t>
            </a:r>
            <a:r>
              <a:rPr lang="en-US" dirty="0" smtClean="0"/>
              <a:t> (TPL), no thread-blocking operations</a:t>
            </a:r>
          </a:p>
          <a:p>
            <a:r>
              <a:rPr lang="en-US" i="1" dirty="0" smtClean="0"/>
              <a:t>await</a:t>
            </a:r>
            <a:r>
              <a:rPr lang="en-US" dirty="0" smtClean="0"/>
              <a:t> is the best mechanism to compose </a:t>
            </a:r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Typical cases:</a:t>
            </a:r>
          </a:p>
          <a:p>
            <a:pPr lvl="1"/>
            <a:r>
              <a:rPr lang="en-US" dirty="0" smtClean="0"/>
              <a:t>Return a concrete value: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Task.FromResult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(value);</a:t>
            </a:r>
          </a:p>
          <a:p>
            <a:pPr lvl="1"/>
            <a:r>
              <a:rPr lang="en-US" dirty="0" smtClean="0"/>
              <a:t>Return a Task of the same type: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foo.Bar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 lvl="1"/>
            <a:r>
              <a:rPr lang="en-US" dirty="0" smtClean="0"/>
              <a:t>Await a Task and continue execution: 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x = await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bar.Foo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y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DoSomething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(x);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return y;</a:t>
            </a:r>
          </a:p>
          <a:p>
            <a:pPr lvl="1"/>
            <a:r>
              <a:rPr lang="en-US" dirty="0" smtClean="0"/>
              <a:t>Fan-out: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tasks = new List&lt;Task&gt;();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grain in grains)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tasks.Add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grain.Foo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());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await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Task.WhenAll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(tasks);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DoMore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4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Grains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to use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StatelessWorker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en-US" dirty="0" smtClean="0"/>
              <a:t>Functional operations: decrypt, decompress, before forwarding for processing</a:t>
            </a:r>
          </a:p>
          <a:p>
            <a:pPr lvl="1"/>
            <a:r>
              <a:rPr lang="en-US" dirty="0" smtClean="0"/>
              <a:t>Multiple activations, always local</a:t>
            </a:r>
          </a:p>
          <a:p>
            <a:pPr lvl="1"/>
            <a:r>
              <a:rPr lang="en-US" dirty="0" smtClean="0"/>
              <a:t>E.g., good for staged aggregation (locally within silo first)</a:t>
            </a:r>
          </a:p>
          <a:p>
            <a:r>
              <a:rPr lang="en-US" dirty="0" smtClean="0"/>
              <a:t>By default grains are non-reentrant</a:t>
            </a:r>
          </a:p>
          <a:p>
            <a:pPr lvl="1"/>
            <a:r>
              <a:rPr lang="en-US" dirty="0" smtClean="0"/>
              <a:t>Deadlock in case of call cycles, e.g. call itself</a:t>
            </a:r>
          </a:p>
          <a:p>
            <a:pPr lvl="1"/>
            <a:r>
              <a:rPr lang="en-US" dirty="0" smtClean="0"/>
              <a:t>Deadlocks are automatically broken with timeouts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[Reentrant] </a:t>
            </a:r>
            <a:r>
              <a:rPr lang="en-US" dirty="0" smtClean="0"/>
              <a:t>to make a grain class reentrant</a:t>
            </a:r>
          </a:p>
          <a:p>
            <a:pPr lvl="1"/>
            <a:r>
              <a:rPr lang="en-US" dirty="0" smtClean="0"/>
              <a:t>Reentrant is still single-threaded but may interleave</a:t>
            </a:r>
          </a:p>
          <a:p>
            <a:pPr lvl="1"/>
            <a:r>
              <a:rPr lang="en-US" dirty="0" smtClean="0"/>
              <a:t>Dealing with interleaving is error prone</a:t>
            </a:r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Inheritance of grain interfaces is easy</a:t>
            </a:r>
          </a:p>
          <a:p>
            <a:pPr lvl="1"/>
            <a:r>
              <a:rPr lang="en-US" dirty="0" smtClean="0"/>
              <a:t>Multiple grain classes implementing same interface may require disambiguation</a:t>
            </a:r>
          </a:p>
          <a:p>
            <a:pPr lvl="1"/>
            <a:r>
              <a:rPr lang="en-US" dirty="0" smtClean="0"/>
              <a:t>Limited inheritance of grain classes</a:t>
            </a:r>
          </a:p>
          <a:p>
            <a:pPr lvl="2"/>
            <a:r>
              <a:rPr lang="en-US" dirty="0" smtClean="0"/>
              <a:t>Declarative persistence breaks inheritance</a:t>
            </a:r>
          </a:p>
          <a:p>
            <a:r>
              <a:rPr lang="en-US" dirty="0" smtClean="0"/>
              <a:t>Generics are supported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2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Grain Persistence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ctr">
              <a:buNone/>
            </a:pPr>
            <a:r>
              <a:rPr lang="en-US" sz="1600" dirty="0"/>
              <a:t>Orleans grain state persistence APIs are designed to provide extensible storage functionality with easy-to-use API. </a:t>
            </a:r>
          </a:p>
          <a:p>
            <a:pPr marL="228600" lvl="1" fontAlgn="ctr">
              <a:spcBef>
                <a:spcPts val="1000"/>
              </a:spcBef>
            </a:pPr>
            <a:r>
              <a:rPr lang="en-US" sz="1600" dirty="0"/>
              <a:t>Tutorial: </a:t>
            </a:r>
            <a:r>
              <a:rPr lang="en-US" sz="1400" dirty="0">
                <a:hlinkClick r:id="rId2"/>
              </a:rPr>
              <a:t>https://orleans.codeplex.com/wikipage?title=Declarative%20Persistence&amp;referringTitle=Step-by-step%20Tutorials</a:t>
            </a:r>
            <a:endParaRPr lang="en-US" sz="1400" dirty="0"/>
          </a:p>
          <a:p>
            <a:pPr marL="0" indent="0" fontAlgn="ctr">
              <a:buNone/>
            </a:pPr>
            <a:r>
              <a:rPr lang="en-US" sz="1600" dirty="0"/>
              <a:t>Overview – Grain State Persistence</a:t>
            </a:r>
          </a:p>
          <a:p>
            <a:pPr lvl="1" fontAlgn="ctr"/>
            <a:r>
              <a:rPr lang="en-US" sz="1600" dirty="0"/>
              <a:t>Define .NET interface extending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Orleans.IGrainState</a:t>
            </a:r>
            <a:r>
              <a:rPr lang="en-US" sz="1600" dirty="0"/>
              <a:t> containing fields to be included in grain’s persisted state.</a:t>
            </a:r>
          </a:p>
          <a:p>
            <a:pPr lvl="1" fontAlgn="ctr"/>
            <a:r>
              <a:rPr lang="en-US" sz="1600" dirty="0"/>
              <a:t>Grain class should extend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GrainBase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/>
              <a:t>and adds strongly typed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n-US" sz="1600" dirty="0"/>
              <a:t> property to the grain’s base class.</a:t>
            </a:r>
          </a:p>
          <a:p>
            <a:pPr lvl="1" fontAlgn="ctr"/>
            <a:r>
              <a:rPr lang="en-US" sz="1600" dirty="0"/>
              <a:t>The first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State.ReadStateAsync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</a:t>
            </a:r>
            <a:r>
              <a:rPr lang="en-US" sz="1600" dirty="0"/>
              <a:t>will occur automatically before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ActivateAsync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 smtClean="0"/>
              <a:t> </a:t>
            </a:r>
            <a:r>
              <a:rPr lang="en-US" sz="1600" dirty="0"/>
              <a:t>is called for a grain.</a:t>
            </a:r>
          </a:p>
          <a:p>
            <a:pPr lvl="1" fontAlgn="ctr"/>
            <a:r>
              <a:rPr lang="en-US" sz="1600" dirty="0"/>
              <a:t>Grain should call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State.WriteStateAsync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</a:t>
            </a:r>
            <a:r>
              <a:rPr lang="en-US" sz="1600" dirty="0"/>
              <a:t>whenever they change data in the grain’s state object</a:t>
            </a:r>
          </a:p>
          <a:p>
            <a:pPr lvl="2" fontAlgn="ctr"/>
            <a:r>
              <a:rPr lang="en-US" sz="1600" dirty="0"/>
              <a:t>Grains typically call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State.WriteStateAsync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</a:t>
            </a:r>
            <a:r>
              <a:rPr lang="en-US" sz="1600" dirty="0"/>
              <a:t>at the very end of grain method, and return the Write promise.</a:t>
            </a:r>
          </a:p>
          <a:p>
            <a:pPr lvl="2" fontAlgn="ctr"/>
            <a:r>
              <a:rPr lang="en-US" sz="1600" dirty="0"/>
              <a:t>Storage provider _</a:t>
            </a:r>
            <a:r>
              <a:rPr lang="en-US" sz="1600" i="1" dirty="0"/>
              <a:t>could</a:t>
            </a:r>
            <a:r>
              <a:rPr lang="en-US" sz="1600" dirty="0"/>
              <a:t>_ try to </a:t>
            </a:r>
            <a:r>
              <a:rPr lang="en-US" sz="1600" b="1" dirty="0"/>
              <a:t>batch</a:t>
            </a:r>
            <a:r>
              <a:rPr lang="en-US" sz="1600" dirty="0"/>
              <a:t> Write’s for efficiency, but behavioral contract &amp; </a:t>
            </a:r>
            <a:r>
              <a:rPr lang="en-US" sz="1600" dirty="0" err="1"/>
              <a:t>config</a:t>
            </a:r>
            <a:r>
              <a:rPr lang="en-US" sz="1600" dirty="0"/>
              <a:t> is orthogonal to storage API used by grain.</a:t>
            </a:r>
          </a:p>
          <a:p>
            <a:pPr lvl="2" fontAlgn="ctr"/>
            <a:r>
              <a:rPr lang="en-US" sz="1600" dirty="0"/>
              <a:t>Alternatively grains might use </a:t>
            </a:r>
            <a:r>
              <a:rPr lang="en-US" sz="1600" b="1" dirty="0"/>
              <a:t>timer</a:t>
            </a:r>
            <a:r>
              <a:rPr lang="en-US" sz="1600" dirty="0"/>
              <a:t> to only write updates periodically. </a:t>
            </a:r>
            <a:br>
              <a:rPr lang="en-US" sz="1600" dirty="0"/>
            </a:br>
            <a:r>
              <a:rPr lang="en-US" sz="1600" dirty="0"/>
              <a:t>Application  can decide how much “eventual consistency” / staleness it can allows – range from immediate / none to several minutes.</a:t>
            </a:r>
          </a:p>
          <a:p>
            <a:pPr lvl="1" fontAlgn="ctr"/>
            <a:r>
              <a:rPr lang="en-US" sz="1600" dirty="0"/>
              <a:t>Each grain class can only be associated with </a:t>
            </a:r>
            <a:r>
              <a:rPr lang="en-US" sz="1600" b="1" dirty="0"/>
              <a:t>one</a:t>
            </a:r>
            <a:r>
              <a:rPr lang="en-US" sz="1600" dirty="0"/>
              <a:t> storage provider.</a:t>
            </a:r>
          </a:p>
          <a:p>
            <a:pPr lvl="2" fontAlgn="ctr"/>
            <a:r>
              <a:rPr lang="en-US" sz="1600" dirty="0"/>
              <a:t>The particular provider to use for a grain defined with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StorageProvider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ProviderName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=“name”)] </a:t>
            </a:r>
            <a:r>
              <a:rPr lang="en-US" sz="1600" dirty="0"/>
              <a:t>attribute.</a:t>
            </a:r>
          </a:p>
          <a:p>
            <a:pPr lvl="2" fontAlgn="ctr"/>
            <a:r>
              <a:rPr lang="en-US" sz="1600" dirty="0"/>
              <a:t>Silo </a:t>
            </a:r>
            <a:r>
              <a:rPr lang="en-US" sz="1600" dirty="0" err="1"/>
              <a:t>config</a:t>
            </a:r>
            <a:r>
              <a:rPr lang="en-US" sz="1600" dirty="0"/>
              <a:t> file needs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StorageProvider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/>
              <a:t>entry in silo </a:t>
            </a:r>
            <a:r>
              <a:rPr lang="en-US" sz="1600" dirty="0" err="1"/>
              <a:t>config</a:t>
            </a:r>
            <a:r>
              <a:rPr lang="en-US" sz="1600" dirty="0"/>
              <a:t> file with  corresponding </a:t>
            </a:r>
            <a:r>
              <a:rPr lang="en-US" sz="1600" b="1" dirty="0"/>
              <a:t>name</a:t>
            </a:r>
            <a:r>
              <a:rPr lang="en-US" sz="1600" dirty="0"/>
              <a:t> -- see tutorial above for example.</a:t>
            </a:r>
          </a:p>
          <a:p>
            <a:pPr lvl="2" fontAlgn="ctr"/>
            <a:r>
              <a:rPr lang="en-US" sz="1600" dirty="0"/>
              <a:t>Storage provider may be composite provider, Example: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ShardedStorageProvider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6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ctr">
              <a:buNone/>
            </a:pPr>
            <a:r>
              <a:rPr lang="en-US" sz="1600" dirty="0"/>
              <a:t>Built-in Storage Providers</a:t>
            </a:r>
          </a:p>
          <a:p>
            <a:pPr lvl="1" fontAlgn="ctr"/>
            <a:r>
              <a:rPr lang="en-US" sz="1600" dirty="0"/>
              <a:t>All built-in storage providers live in the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Orleans.Storage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/>
              <a:t>namespace from </a:t>
            </a:r>
            <a:r>
              <a:rPr lang="en-US" sz="1600" b="1" dirty="0"/>
              <a:t>OrleansProviders.dll</a:t>
            </a:r>
            <a:r>
              <a:rPr lang="en-US" sz="1600" dirty="0"/>
              <a:t>.</a:t>
            </a:r>
          </a:p>
          <a:p>
            <a:pPr lvl="1" fontAlgn="ctr"/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MemoryStorage</a:t>
            </a:r>
            <a:r>
              <a:rPr lang="en-US" sz="1400" dirty="0"/>
              <a:t> </a:t>
            </a:r>
            <a:r>
              <a:rPr lang="en-US" sz="1600" dirty="0"/>
              <a:t>is ONLY for debug / unit testing – Data stored in-memory with no durable persistence</a:t>
            </a:r>
          </a:p>
          <a:p>
            <a:pPr lvl="1" fontAlgn="ctr"/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AzureTableStorage</a:t>
            </a:r>
            <a:r>
              <a:rPr lang="en-US" sz="1400" dirty="0"/>
              <a:t> </a:t>
            </a:r>
            <a:r>
              <a:rPr lang="en-US" sz="1600" dirty="0"/>
              <a:t>stores data in Azure table storage</a:t>
            </a:r>
          </a:p>
          <a:p>
            <a:pPr lvl="2" fontAlgn="ctr"/>
            <a:r>
              <a:rPr lang="en-US" sz="1600" dirty="0"/>
              <a:t>Configure with Azure storage account info + optional </a:t>
            </a:r>
            <a:r>
              <a:rPr lang="en-US" sz="1600" dirty="0" err="1"/>
              <a:t>DeleteStateOnClear</a:t>
            </a:r>
            <a:r>
              <a:rPr lang="en-US" sz="1600" dirty="0"/>
              <a:t> [hard vs soft delete]</a:t>
            </a:r>
          </a:p>
          <a:p>
            <a:pPr lvl="2" fontAlgn="ctr"/>
            <a:r>
              <a:rPr lang="en-US" sz="1600" dirty="0"/>
              <a:t>Data stored in binary format in one Azure table cell using efficient Orleans </a:t>
            </a:r>
            <a:r>
              <a:rPr lang="en-US" sz="1600" dirty="0" err="1"/>
              <a:t>serializer</a:t>
            </a:r>
            <a:r>
              <a:rPr lang="en-US" sz="1600" dirty="0"/>
              <a:t>. </a:t>
            </a:r>
            <a:br>
              <a:rPr lang="en-US" sz="1600" dirty="0"/>
            </a:br>
            <a:r>
              <a:rPr lang="en-US" sz="1600" dirty="0"/>
              <a:t>Data size limit == max size of Azure table column == 64KB binary data. </a:t>
            </a:r>
            <a:br>
              <a:rPr lang="en-US" sz="1600" dirty="0"/>
            </a:br>
            <a:r>
              <a:rPr lang="en-US" sz="1600" dirty="0"/>
              <a:t>Community contributed code extends to use multiple table columns, for overall max 1MB.</a:t>
            </a:r>
          </a:p>
          <a:p>
            <a:pPr lvl="1" fontAlgn="ctr"/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ShardedStorageProvider</a:t>
            </a:r>
            <a:r>
              <a:rPr lang="en-US" sz="1400" dirty="0"/>
              <a:t> </a:t>
            </a:r>
            <a:r>
              <a:rPr lang="en-US" sz="1600" dirty="0"/>
              <a:t>writes data across a number of underlying storage providers, based on grain id hash.</a:t>
            </a:r>
          </a:p>
          <a:p>
            <a:pPr lvl="2" fontAlgn="ctr"/>
            <a:r>
              <a:rPr lang="en-US" sz="1600" dirty="0"/>
              <a:t>Usage example: </a:t>
            </a:r>
            <a:r>
              <a:rPr lang="en-US" sz="1400" dirty="0">
                <a:hlinkClick r:id="rId2"/>
              </a:rPr>
              <a:t>https://orleans.codeplex.com/discussions/546730</a:t>
            </a:r>
            <a:endParaRPr lang="en-US" sz="1400" dirty="0"/>
          </a:p>
          <a:p>
            <a:pPr marL="0" indent="0" fontAlgn="ctr">
              <a:buNone/>
            </a:pPr>
            <a:r>
              <a:rPr lang="en-US" sz="1600" dirty="0"/>
              <a:t>Storage Provider Debug Tips</a:t>
            </a:r>
          </a:p>
          <a:p>
            <a:pPr lvl="1" fontAlgn="ctr"/>
            <a:r>
              <a:rPr lang="en-US" sz="1600" dirty="0"/>
              <a:t>Turn on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TraceOverride</a:t>
            </a:r>
            <a:r>
              <a:rPr lang="en-US" sz="1400" dirty="0"/>
              <a:t>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Verbose3</a:t>
            </a:r>
            <a:r>
              <a:rPr lang="en-US" sz="1400" dirty="0"/>
              <a:t> logging </a:t>
            </a:r>
            <a:r>
              <a:rPr lang="en-US" sz="1600" dirty="0"/>
              <a:t>in silo </a:t>
            </a:r>
            <a:r>
              <a:rPr lang="en-US" sz="1600" dirty="0" err="1"/>
              <a:t>config</a:t>
            </a:r>
            <a:r>
              <a:rPr lang="en-US" sz="1600" dirty="0"/>
              <a:t> file for built-in storage providers to  get much more info about what is happening with storage operations.</a:t>
            </a:r>
          </a:p>
          <a:p>
            <a:pPr lvl="2" fontAlgn="ctr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LogPrefix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=”Storage”</a:t>
            </a:r>
            <a:r>
              <a:rPr lang="en-US" sz="1600" dirty="0"/>
              <a:t> for all providers,  or specific type using “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Storage.Memory</a:t>
            </a:r>
            <a:r>
              <a:rPr lang="en-US" sz="1600" dirty="0"/>
              <a:t>” / ”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Storage.Azure</a:t>
            </a:r>
            <a:r>
              <a:rPr lang="en-US" sz="1600" dirty="0"/>
              <a:t>” / “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Storage.Shard</a:t>
            </a:r>
            <a:r>
              <a:rPr lang="en-US" sz="1600" dirty="0"/>
              <a:t>”.</a:t>
            </a:r>
          </a:p>
          <a:p>
            <a:pPr lvl="1" fontAlgn="ctr"/>
            <a:r>
              <a:rPr lang="en-US" sz="1600" dirty="0"/>
              <a:t>Can use </a:t>
            </a:r>
            <a:r>
              <a:rPr lang="en-US" sz="1600" b="1" dirty="0"/>
              <a:t>Fiddler</a:t>
            </a:r>
            <a:r>
              <a:rPr lang="en-US" sz="1600" dirty="0"/>
              <a:t> to debug &amp; optimize REST API calls to/from Azure storage. </a:t>
            </a:r>
            <a:r>
              <a:rPr lang="en-US" sz="1400" dirty="0">
                <a:hlinkClick r:id="rId3"/>
              </a:rPr>
              <a:t>http://t.co/JV8N7fgW5k</a:t>
            </a:r>
            <a:endParaRPr lang="en-US" sz="1400" dirty="0"/>
          </a:p>
          <a:p>
            <a:pPr marL="0" indent="0" fontAlgn="ctr">
              <a:buNone/>
            </a:pPr>
            <a:r>
              <a:rPr lang="en-US" sz="1600" dirty="0"/>
              <a:t>Dealing With Failure of Storage Operations</a:t>
            </a:r>
          </a:p>
          <a:p>
            <a:pPr lvl="1" fontAlgn="ctr"/>
            <a:r>
              <a:rPr lang="en-US" sz="1600" dirty="0"/>
              <a:t>Either grains or storage providers can await storage operations and </a:t>
            </a:r>
            <a:r>
              <a:rPr lang="en-US" sz="1600" b="1" dirty="0"/>
              <a:t>retry any </a:t>
            </a:r>
            <a:r>
              <a:rPr lang="en-US" sz="1600" dirty="0"/>
              <a:t>failures if desired.</a:t>
            </a:r>
          </a:p>
          <a:p>
            <a:pPr lvl="1" fontAlgn="ctr"/>
            <a:r>
              <a:rPr lang="en-US" sz="1600" dirty="0"/>
              <a:t>If unhandled, failure will be propagated back to </a:t>
            </a:r>
            <a:r>
              <a:rPr lang="en-US" sz="1600" b="1" dirty="0"/>
              <a:t>caller</a:t>
            </a:r>
            <a:r>
              <a:rPr lang="en-US" sz="1600" dirty="0"/>
              <a:t> / client as a broken promise.</a:t>
            </a:r>
          </a:p>
          <a:p>
            <a:pPr lvl="1" fontAlgn="ctr"/>
            <a:r>
              <a:rPr lang="en-US" sz="1600" dirty="0"/>
              <a:t>No concept currently of activations getting destroyed automatically if storage operation fails [except initial Read]</a:t>
            </a:r>
          </a:p>
          <a:p>
            <a:pPr lvl="1" fontAlgn="ctr"/>
            <a:r>
              <a:rPr lang="en-US" sz="1600" dirty="0"/>
              <a:t>Built-in storage providers </a:t>
            </a:r>
            <a:r>
              <a:rPr lang="en-US" sz="1600" b="1" dirty="0"/>
              <a:t>do not </a:t>
            </a:r>
            <a:r>
              <a:rPr lang="en-US" sz="1600" dirty="0"/>
              <a:t>retry failing storage operations by default.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Grain Persistence – Hints &amp;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ctr">
              <a:buNone/>
            </a:pPr>
            <a:r>
              <a:rPr lang="en-US" sz="1600" dirty="0"/>
              <a:t>Grain Sizing</a:t>
            </a:r>
          </a:p>
          <a:p>
            <a:pPr marL="685800" lvl="2" fontAlgn="ctr">
              <a:spcBef>
                <a:spcPts val="1000"/>
              </a:spcBef>
            </a:pPr>
            <a:r>
              <a:rPr lang="en-US" sz="1600" dirty="0"/>
              <a:t>For throughput, usually better to use </a:t>
            </a:r>
            <a:r>
              <a:rPr lang="en-US" sz="1600" b="1" dirty="0"/>
              <a:t>many smaller grains </a:t>
            </a:r>
            <a:r>
              <a:rPr lang="en-US" sz="1600" dirty="0"/>
              <a:t>than few large grains, </a:t>
            </a:r>
            <a:br>
              <a:rPr lang="en-US" sz="1600" dirty="0"/>
            </a:br>
            <a:r>
              <a:rPr lang="en-US" sz="1600" dirty="0"/>
              <a:t>but overall best to choose grain size &amp; types based on </a:t>
            </a:r>
            <a:r>
              <a:rPr lang="en-US" sz="1600" b="1" dirty="0"/>
              <a:t>application domain model</a:t>
            </a:r>
            <a:r>
              <a:rPr lang="en-US" sz="1600" dirty="0"/>
              <a:t>, Example: Users, Orders, </a:t>
            </a:r>
            <a:r>
              <a:rPr lang="en-US" sz="1600" dirty="0" err="1"/>
              <a:t>etc</a:t>
            </a:r>
            <a:endParaRPr lang="en-US" sz="1600" dirty="0"/>
          </a:p>
          <a:p>
            <a:pPr marL="0" indent="0" fontAlgn="ctr">
              <a:buNone/>
            </a:pPr>
            <a:r>
              <a:rPr lang="en-US" sz="1600" dirty="0"/>
              <a:t>External Changing Data</a:t>
            </a:r>
          </a:p>
          <a:p>
            <a:pPr marL="685800" lvl="2" fontAlgn="ctr">
              <a:spcBef>
                <a:spcPts val="1000"/>
              </a:spcBef>
            </a:pPr>
            <a:r>
              <a:rPr lang="en-US" sz="1600" dirty="0"/>
              <a:t>Grain </a:t>
            </a:r>
            <a:r>
              <a:rPr lang="en-US" sz="1600" dirty="0" smtClean="0"/>
              <a:t>can re-read </a:t>
            </a:r>
            <a:r>
              <a:rPr lang="en-US" sz="1600" dirty="0"/>
              <a:t>current state data from underlying backing storage using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State.ReadStateAsync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/>
              <a:t>This is good way to force “</a:t>
            </a:r>
            <a:r>
              <a:rPr lang="en-US" sz="1600" dirty="0" err="1"/>
              <a:t>resync</a:t>
            </a:r>
            <a:r>
              <a:rPr lang="en-US" sz="1600" dirty="0"/>
              <a:t>” with underlying DB changes. </a:t>
            </a:r>
          </a:p>
          <a:p>
            <a:pPr marL="685800" lvl="2" fontAlgn="ctr">
              <a:spcBef>
                <a:spcPts val="1000"/>
              </a:spcBef>
            </a:pPr>
            <a:r>
              <a:rPr lang="en-US" sz="1600" dirty="0"/>
              <a:t>Alternately, grain can use a </a:t>
            </a:r>
            <a:r>
              <a:rPr lang="en-US" sz="1600" b="1" dirty="0"/>
              <a:t>timer </a:t>
            </a:r>
            <a:r>
              <a:rPr lang="en-US" sz="1600" dirty="0"/>
              <a:t>to re-read data from backing storage periodically, </a:t>
            </a:r>
            <a:br>
              <a:rPr lang="en-US" sz="1600" dirty="0"/>
            </a:br>
            <a:r>
              <a:rPr lang="en-US" sz="1600" dirty="0"/>
              <a:t>based on suitable “staleness” decisions for an application. Example: Content Cache grain.</a:t>
            </a:r>
          </a:p>
          <a:p>
            <a:pPr marL="685800" lvl="2" fontAlgn="ctr">
              <a:spcBef>
                <a:spcPts val="1000"/>
              </a:spcBef>
            </a:pPr>
            <a:r>
              <a:rPr lang="en-US" sz="1600" dirty="0"/>
              <a:t>Adding / Removing Fields</a:t>
            </a:r>
          </a:p>
          <a:p>
            <a:pPr marL="1143000" lvl="3" fontAlgn="ctr">
              <a:spcBef>
                <a:spcPts val="1000"/>
              </a:spcBef>
            </a:pPr>
            <a:r>
              <a:rPr lang="en-US" sz="1600" dirty="0"/>
              <a:t>Storage provider in use will determine effects of adding / removing additional fields from persisted state. </a:t>
            </a:r>
          </a:p>
          <a:p>
            <a:pPr marL="1143000" lvl="3" fontAlgn="ctr">
              <a:spcBef>
                <a:spcPts val="1000"/>
              </a:spcBef>
            </a:pPr>
            <a:r>
              <a:rPr lang="en-US" sz="1600" dirty="0"/>
              <a:t>Due to no-schema, Azure table storage should automatically adjust to extra fields, but best to test thoroughly!</a:t>
            </a:r>
          </a:p>
          <a:p>
            <a:pPr marL="0" indent="0" fontAlgn="ctr">
              <a:buNone/>
            </a:pPr>
            <a:r>
              <a:rPr lang="en-US" sz="1600" dirty="0"/>
              <a:t>Writing Custom Storage Providers</a:t>
            </a:r>
          </a:p>
          <a:p>
            <a:pPr lvl="1" fontAlgn="ctr"/>
            <a:r>
              <a:rPr lang="en-US" sz="1600" dirty="0"/>
              <a:t>Storage providers are a major extensibility point for Orleans, and easy to write.</a:t>
            </a:r>
          </a:p>
          <a:p>
            <a:pPr lvl="2" fontAlgn="ctr"/>
            <a:r>
              <a:rPr lang="en-US" sz="1600" dirty="0"/>
              <a:t>Tutorial: </a:t>
            </a:r>
            <a:r>
              <a:rPr lang="en-US" sz="1400" dirty="0">
                <a:hlinkClick r:id="rId2"/>
              </a:rPr>
              <a:t>https://orleans.codeplex.com/wikipage?title=Custom%20Storage%20Providers&amp;referringTitle=Step-by-step%20Tutorials</a:t>
            </a:r>
            <a:endParaRPr lang="en-US" sz="1600" dirty="0"/>
          </a:p>
          <a:p>
            <a:pPr lvl="1" fontAlgn="ctr"/>
            <a:r>
              <a:rPr lang="en-US" sz="1600" dirty="0"/>
              <a:t>Storage API contract for grains driven by the </a:t>
            </a:r>
            <a:r>
              <a:rPr lang="en-US" sz="1600" dirty="0" err="1"/>
              <a:t>GrainState</a:t>
            </a:r>
            <a:r>
              <a:rPr lang="en-US" sz="1600" dirty="0"/>
              <a:t> API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Write/Clear/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ReadStateAsync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 fontAlgn="ctr"/>
            <a:r>
              <a:rPr lang="en-US" sz="1600" dirty="0"/>
              <a:t>Storage behavior contract defined by storage provider, typically configurable. </a:t>
            </a:r>
            <a:br>
              <a:rPr lang="en-US" sz="1600" dirty="0"/>
            </a:br>
            <a:r>
              <a:rPr lang="en-US" sz="1600" dirty="0"/>
              <a:t>Example: Batch Write’s, Hard vs Soft Delete, </a:t>
            </a:r>
            <a:r>
              <a:rPr lang="en-US" sz="1600" dirty="0" err="1"/>
              <a:t>etc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F4-DF3D-4F29-A44F-A1397D88C2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1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Microsoft Office PowerPoint</Application>
  <PresentationFormat>Widescreen</PresentationFormat>
  <Paragraphs>201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Orleans Best Practices</vt:lpstr>
      <vt:lpstr>Agenda</vt:lpstr>
      <vt:lpstr>Scenarios &amp; General Fit</vt:lpstr>
      <vt:lpstr>Designing Grains</vt:lpstr>
      <vt:lpstr>Implementing Grains -- Asynchrony</vt:lpstr>
      <vt:lpstr>Implementing Grains</vt:lpstr>
      <vt:lpstr>Grain Persistence Overview</vt:lpstr>
      <vt:lpstr>Storage Providers</vt:lpstr>
      <vt:lpstr>Grain Persistence – Hints &amp; Tips</vt:lpstr>
      <vt:lpstr>Cluster Management</vt:lpstr>
      <vt:lpstr>Deployment &amp; Production Management</vt:lpstr>
      <vt:lpstr>Logging &amp; Testing</vt:lpstr>
      <vt:lpstr>Troubleshooting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2014-12-18T00:48:34Z</dcterms:created>
  <dcterms:modified xsi:type="dcterms:W3CDTF">2014-12-18T00:49:10Z</dcterms:modified>
</cp:coreProperties>
</file>