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0"/>
  </p:notesMasterIdLst>
  <p:sldIdLst>
    <p:sldId id="256" r:id="rId5"/>
    <p:sldId id="257" r:id="rId6"/>
    <p:sldId id="300" r:id="rId7"/>
    <p:sldId id="1893" r:id="rId8"/>
    <p:sldId id="290" r:id="rId9"/>
    <p:sldId id="1894" r:id="rId10"/>
    <p:sldId id="293" r:id="rId11"/>
    <p:sldId id="299" r:id="rId12"/>
    <p:sldId id="1907" r:id="rId13"/>
    <p:sldId id="1896" r:id="rId14"/>
    <p:sldId id="291" r:id="rId15"/>
    <p:sldId id="1897" r:id="rId16"/>
    <p:sldId id="1898" r:id="rId17"/>
    <p:sldId id="1899" r:id="rId18"/>
    <p:sldId id="1908" r:id="rId19"/>
    <p:sldId id="1900" r:id="rId20"/>
    <p:sldId id="1905" r:id="rId21"/>
    <p:sldId id="1906" r:id="rId22"/>
    <p:sldId id="1901" r:id="rId23"/>
    <p:sldId id="1902" r:id="rId24"/>
    <p:sldId id="1904" r:id="rId25"/>
    <p:sldId id="1903" r:id="rId26"/>
    <p:sldId id="1909" r:id="rId27"/>
    <p:sldId id="1895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300"/>
            <p14:sldId id="1893"/>
            <p14:sldId id="290"/>
            <p14:sldId id="1894"/>
            <p14:sldId id="293"/>
            <p14:sldId id="299"/>
            <p14:sldId id="1907"/>
            <p14:sldId id="1896"/>
            <p14:sldId id="291"/>
            <p14:sldId id="1897"/>
            <p14:sldId id="1898"/>
            <p14:sldId id="1899"/>
            <p14:sldId id="1908"/>
            <p14:sldId id="1900"/>
            <p14:sldId id="1905"/>
            <p14:sldId id="1906"/>
            <p14:sldId id="1901"/>
            <p14:sldId id="1902"/>
            <p14:sldId id="1904"/>
            <p14:sldId id="1903"/>
            <p14:sldId id="1909"/>
            <p14:sldId id="1895"/>
            <p14:sldId id="260"/>
          </p14:sldIdLst>
        </p14:section>
        <p14:section name="Default Section" id="{BF284854-3D71-4212-9C58-E7EEF4FDEAE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56" d="100"/>
          <a:sy n="56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9/19/2018 9:02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18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4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CABD8-DB05-44EA-B68E-8F78C1812D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06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4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3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- half p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18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2493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ter.im/aspnet/blazor" TargetMode="External"/><Relationship Id="rId5" Type="http://schemas.openxmlformats.org/officeDocument/2006/relationships/hyperlink" Target="https://blazor.net/community" TargetMode="External"/><Relationship Id="rId4" Type="http://schemas.openxmlformats.org/officeDocument/2006/relationships/hyperlink" Target="https://github.com/mono/mono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.net/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rketplace.visualstudio.com/items?itemName=aspnet.blaz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C6E8-34E0-4FD6-AF6F-C7CE91CD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27372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E186-21A2-4982-8D76-829860CE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 numCol="2"/>
          <a:lstStyle/>
          <a:p>
            <a:pPr fontAlgn="base"/>
            <a:r>
              <a:rPr lang="en-US" dirty="0"/>
              <a:t>Component model </a:t>
            </a:r>
          </a:p>
          <a:p>
            <a:pPr fontAlgn="base"/>
            <a:r>
              <a:rPr lang="en-US" dirty="0"/>
              <a:t>Routing</a:t>
            </a:r>
          </a:p>
          <a:p>
            <a:pPr fontAlgn="base"/>
            <a:r>
              <a:rPr lang="en-US" dirty="0"/>
              <a:t>Layouts</a:t>
            </a:r>
          </a:p>
          <a:p>
            <a:pPr fontAlgn="base"/>
            <a:r>
              <a:rPr lang="en-US" dirty="0"/>
              <a:t>Dependency injection</a:t>
            </a:r>
          </a:p>
          <a:p>
            <a:pPr fontAlgn="base"/>
            <a:r>
              <a:rPr lang="en-US" dirty="0"/>
              <a:t>JavaScript interop</a:t>
            </a:r>
          </a:p>
          <a:p>
            <a:pPr fontAlgn="base"/>
            <a:r>
              <a:rPr lang="en-US" dirty="0"/>
              <a:t>Autobuild</a:t>
            </a:r>
          </a:p>
          <a:p>
            <a:pPr fontAlgn="base"/>
            <a:r>
              <a:rPr lang="en-US" dirty="0"/>
              <a:t>Debugging</a:t>
            </a:r>
          </a:p>
          <a:p>
            <a:pPr fontAlgn="base"/>
            <a:r>
              <a:rPr lang="en-US" dirty="0"/>
              <a:t>Publishing </a:t>
            </a:r>
          </a:p>
          <a:p>
            <a:pPr fontAlgn="base"/>
            <a:r>
              <a:rPr lang="en-US" dirty="0"/>
              <a:t>App size trimming</a:t>
            </a:r>
          </a:p>
          <a:p>
            <a:pPr fontAlgn="base"/>
            <a:r>
              <a:rPr lang="en-US" dirty="0"/>
              <a:t>Fallback to asm.js</a:t>
            </a:r>
          </a:p>
          <a:p>
            <a:pPr fontAlgn="base"/>
            <a:r>
              <a:rPr lang="en-US" dirty="0"/>
              <a:t>Rich IntelliSense and tooling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E87E9-4C73-4F99-BD92-4DB92067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features</a:t>
            </a:r>
          </a:p>
        </p:txBody>
      </p:sp>
    </p:spTree>
    <p:extLst>
      <p:ext uri="{BB962C8B-B14F-4D97-AF65-F5344CB8AC3E}">
        <p14:creationId xmlns:p14="http://schemas.microsoft.com/office/powerpoint/2010/main" val="37737122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8BF3-F7B1-4DD6-8F18-0974E8B6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Client-side Blazor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46FED2-48D4-43B5-8D81-BEB00C62B52F}"/>
              </a:ext>
            </a:extLst>
          </p:cNvPr>
          <p:cNvGrpSpPr/>
          <p:nvPr/>
        </p:nvGrpSpPr>
        <p:grpSpPr>
          <a:xfrm>
            <a:off x="4489336" y="1795522"/>
            <a:ext cx="3213327" cy="3266956"/>
            <a:chOff x="5005387" y="1849330"/>
            <a:chExt cx="2181225" cy="19892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FB91CD-8683-456B-A851-0E24DCED7CB0}"/>
                </a:ext>
              </a:extLst>
            </p:cNvPr>
            <p:cNvSpPr/>
            <p:nvPr/>
          </p:nvSpPr>
          <p:spPr>
            <a:xfrm>
              <a:off x="5005387" y="1849330"/>
              <a:ext cx="2181225" cy="1989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231F20"/>
                  </a:solidFill>
                </a:rPr>
                <a:t>Browser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62A74-3A1D-4780-8AA3-3F5B0FD5043E}"/>
                </a:ext>
              </a:extLst>
            </p:cNvPr>
            <p:cNvSpPr/>
            <p:nvPr/>
          </p:nvSpPr>
          <p:spPr>
            <a:xfrm>
              <a:off x="5195888" y="2352675"/>
              <a:ext cx="1809750" cy="12763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UI thread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D56AF7-872D-493F-AC69-5EDB122C1013}"/>
                </a:ext>
              </a:extLst>
            </p:cNvPr>
            <p:cNvSpPr/>
            <p:nvPr/>
          </p:nvSpPr>
          <p:spPr>
            <a:xfrm>
              <a:off x="5357813" y="2819400"/>
              <a:ext cx="1485900" cy="65722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Blazor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0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8BF3-F7B1-4DD6-8F18-0974E8B6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Client-side Blazor in Web Worker (future)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0CC3EB-1351-4655-B4F8-6BCCF33A4D91}"/>
              </a:ext>
            </a:extLst>
          </p:cNvPr>
          <p:cNvGrpSpPr/>
          <p:nvPr/>
        </p:nvGrpSpPr>
        <p:grpSpPr>
          <a:xfrm>
            <a:off x="3621711" y="1795522"/>
            <a:ext cx="4948578" cy="3266956"/>
            <a:chOff x="3387512" y="2307151"/>
            <a:chExt cx="4948578" cy="32669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996E1E-AD03-43FD-B478-636AA6A8DE7C}"/>
                </a:ext>
              </a:extLst>
            </p:cNvPr>
            <p:cNvSpPr/>
            <p:nvPr/>
          </p:nvSpPr>
          <p:spPr>
            <a:xfrm>
              <a:off x="3387512" y="2307151"/>
              <a:ext cx="4948578" cy="32669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Browser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E65596-70EC-4B15-AC5D-3A939EE789E6}"/>
                </a:ext>
              </a:extLst>
            </p:cNvPr>
            <p:cNvSpPr/>
            <p:nvPr/>
          </p:nvSpPr>
          <p:spPr>
            <a:xfrm>
              <a:off x="3684724" y="3133799"/>
              <a:ext cx="1040242" cy="20961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UI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EE386A-9B81-4D95-996F-0058A04688D5}"/>
                </a:ext>
              </a:extLst>
            </p:cNvPr>
            <p:cNvSpPr/>
            <p:nvPr/>
          </p:nvSpPr>
          <p:spPr>
            <a:xfrm>
              <a:off x="5235131" y="3133799"/>
              <a:ext cx="2823513" cy="20961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Web Worker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403166-C3FA-405E-92C7-ADF5C6F650DD}"/>
                </a:ext>
              </a:extLst>
            </p:cNvPr>
            <p:cNvSpPr/>
            <p:nvPr/>
          </p:nvSpPr>
          <p:spPr>
            <a:xfrm>
              <a:off x="5487761" y="3900306"/>
              <a:ext cx="2318253" cy="10793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Blazor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639E5D-D1C4-4FE6-8396-6A8AD12F9C25}"/>
                </a:ext>
              </a:extLst>
            </p:cNvPr>
            <p:cNvCxnSpPr>
              <a:cxnSpLocks/>
            </p:cNvCxnSpPr>
            <p:nvPr/>
          </p:nvCxnSpPr>
          <p:spPr>
            <a:xfrm>
              <a:off x="4724966" y="4190044"/>
              <a:ext cx="510165" cy="0"/>
            </a:xfrm>
            <a:prstGeom prst="straightConnector1">
              <a:avLst/>
            </a:prstGeom>
            <a:ln w="34925">
              <a:solidFill>
                <a:schemeClr val="accent5"/>
              </a:solidFill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2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8ABD-6C41-4A14-A336-F8F7ACD0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+ Electron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697669-8AC6-4EA5-BF1E-643CCD1A9673}"/>
              </a:ext>
            </a:extLst>
          </p:cNvPr>
          <p:cNvGrpSpPr/>
          <p:nvPr/>
        </p:nvGrpSpPr>
        <p:grpSpPr>
          <a:xfrm>
            <a:off x="2947306" y="2341907"/>
            <a:ext cx="6056347" cy="2338949"/>
            <a:chOff x="933450" y="3735280"/>
            <a:chExt cx="3695700" cy="14272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82B9DD-F902-4669-87D8-CA7F569E0535}"/>
                </a:ext>
              </a:extLst>
            </p:cNvPr>
            <p:cNvSpPr/>
            <p:nvPr/>
          </p:nvSpPr>
          <p:spPr>
            <a:xfrm>
              <a:off x="933450" y="3735282"/>
              <a:ext cx="1657349" cy="1427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dotnet.exe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053748-D7FF-4820-8900-A681520F1D2E}"/>
                </a:ext>
              </a:extLst>
            </p:cNvPr>
            <p:cNvSpPr/>
            <p:nvPr/>
          </p:nvSpPr>
          <p:spPr>
            <a:xfrm>
              <a:off x="1104899" y="4238626"/>
              <a:ext cx="1304925" cy="7524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Blazor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561B83-60C3-44B5-9EEC-E77EE1E4C1E6}"/>
                </a:ext>
              </a:extLst>
            </p:cNvPr>
            <p:cNvSpPr/>
            <p:nvPr/>
          </p:nvSpPr>
          <p:spPr>
            <a:xfrm>
              <a:off x="3308319" y="3735280"/>
              <a:ext cx="1320831" cy="1427271"/>
            </a:xfrm>
            <a:prstGeom prst="rect">
              <a:avLst/>
            </a:prstGeom>
            <a:solidFill>
              <a:srgbClr val="2F3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A2ECFB"/>
                  </a:solidFill>
                  <a:latin typeface="+mj-lt"/>
                  <a:cs typeface="Arial" panose="020B0604020202020204" pitchFamily="34" charset="0"/>
                </a:rPr>
                <a:t>ELECTRON</a:t>
              </a:r>
            </a:p>
          </p:txBody>
        </p:sp>
        <p:pic>
          <p:nvPicPr>
            <p:cNvPr id="6" name="Picture 6" descr="@electron">
              <a:extLst>
                <a:ext uri="{FF2B5EF4-FFF2-40B4-BE49-F238E27FC236}">
                  <a16:creationId xmlns:a16="http://schemas.microsoft.com/office/drawing/2014/main" id="{9A0FFD9F-785F-4096-8545-6F0A69176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668" y="4067176"/>
              <a:ext cx="1047750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9A52014-DC26-4E0D-82D5-15A812DFF10B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2590799" y="4448916"/>
              <a:ext cx="717520" cy="1"/>
            </a:xfrm>
            <a:prstGeom prst="straightConnector1">
              <a:avLst/>
            </a:prstGeom>
            <a:ln w="34925">
              <a:solidFill>
                <a:schemeClr val="tx2"/>
              </a:solidFill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ECE683-E095-4C69-B3D8-6B1B430A41D6}"/>
                </a:ext>
              </a:extLst>
            </p:cNvPr>
            <p:cNvSpPr txBox="1"/>
            <p:nvPr/>
          </p:nvSpPr>
          <p:spPr>
            <a:xfrm>
              <a:off x="2785059" y="4238626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3988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0919-1CF6-46AF-A924-71BF259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+ Electron</a:t>
            </a:r>
          </a:p>
        </p:txBody>
      </p:sp>
    </p:spTree>
    <p:extLst>
      <p:ext uri="{BB962C8B-B14F-4D97-AF65-F5344CB8AC3E}">
        <p14:creationId xmlns:p14="http://schemas.microsoft.com/office/powerpoint/2010/main" val="28266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35DD-E3A8-4467-B039-B65815C1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Blazor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83CE10-6256-45AB-B257-92B42FBFC286}"/>
              </a:ext>
            </a:extLst>
          </p:cNvPr>
          <p:cNvGrpSpPr/>
          <p:nvPr/>
        </p:nvGrpSpPr>
        <p:grpSpPr>
          <a:xfrm>
            <a:off x="2534755" y="1795522"/>
            <a:ext cx="7122490" cy="3266956"/>
            <a:chOff x="3483510" y="2434377"/>
            <a:chExt cx="4718874" cy="19892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A96FA-E539-4037-845A-8EE63554A25A}"/>
                </a:ext>
              </a:extLst>
            </p:cNvPr>
            <p:cNvSpPr/>
            <p:nvPr/>
          </p:nvSpPr>
          <p:spPr>
            <a:xfrm>
              <a:off x="3483510" y="2434378"/>
              <a:ext cx="1320831" cy="19892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Browser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447172-2BC8-4920-A9EA-6DE4A7BF30AF}"/>
                </a:ext>
              </a:extLst>
            </p:cNvPr>
            <p:cNvSpPr/>
            <p:nvPr/>
          </p:nvSpPr>
          <p:spPr>
            <a:xfrm>
              <a:off x="6021159" y="2434377"/>
              <a:ext cx="2181225" cy="19892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dotnet.exe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0D3246-6E2A-4DBF-BE49-EB60246B1620}"/>
                </a:ext>
              </a:extLst>
            </p:cNvPr>
            <p:cNvSpPr/>
            <p:nvPr/>
          </p:nvSpPr>
          <p:spPr>
            <a:xfrm>
              <a:off x="6211660" y="2937722"/>
              <a:ext cx="1809750" cy="127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ASP.NET 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BE1DF6-4054-45C6-99CA-E19FD93FE647}"/>
                </a:ext>
              </a:extLst>
            </p:cNvPr>
            <p:cNvSpPr/>
            <p:nvPr/>
          </p:nvSpPr>
          <p:spPr>
            <a:xfrm>
              <a:off x="6373585" y="3404447"/>
              <a:ext cx="1485900" cy="65722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Blazor</a:t>
              </a: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1A9F3547-5D28-4C3C-AB6A-E35848BD9A04}"/>
                </a:ext>
              </a:extLst>
            </p:cNvPr>
            <p:cNvSpPr/>
            <p:nvPr/>
          </p:nvSpPr>
          <p:spPr>
            <a:xfrm>
              <a:off x="4807485" y="3109912"/>
              <a:ext cx="1213673" cy="638174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3918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C6E8-34E0-4FD6-AF6F-C7CE91CD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Blazor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0C920-B8F3-47DB-B8AD-A6AC64500BC8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FEB036-037D-46D1-B422-3568C1350CC7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E4272-B27D-416D-ABB3-3E2A008A8866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0B7D5-06D3-4695-B677-307A29F31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64381"/>
          </a:xfrm>
        </p:spPr>
        <p:txBody>
          <a:bodyPr/>
          <a:lstStyle/>
          <a:p>
            <a:pPr fontAlgn="base"/>
            <a:r>
              <a:rPr lang="en-US" sz="3200" dirty="0"/>
              <a:t>Blazor programming model integrated into ASP.NET Core ​</a:t>
            </a:r>
          </a:p>
          <a:p>
            <a:pPr fontAlgn="base"/>
            <a:r>
              <a:rPr lang="en-US" sz="3200" dirty="0"/>
              <a:t>Runs server-side on .NET Core​</a:t>
            </a:r>
          </a:p>
          <a:p>
            <a:pPr fontAlgn="base"/>
            <a:r>
              <a:rPr lang="en-US" sz="3200" dirty="0"/>
              <a:t>Handle client UI interactions using SignalR​</a:t>
            </a:r>
          </a:p>
          <a:p>
            <a:pPr fontAlgn="base"/>
            <a:r>
              <a:rPr lang="en-US" sz="3200" dirty="0"/>
              <a:t>Debugging &amp; existing libraries “just work”</a:t>
            </a:r>
          </a:p>
          <a:p>
            <a:pPr fontAlgn="base"/>
            <a:r>
              <a:rPr lang="en-US" sz="3200" dirty="0"/>
              <a:t>Same code can run client-side on WebAssembly with no code changes​</a:t>
            </a:r>
          </a:p>
          <a:p>
            <a:pPr fontAlgn="base"/>
            <a:r>
              <a:rPr lang="en-US" sz="3200" dirty="0"/>
              <a:t>WebAssembly support remains experimental while runtime matures​</a:t>
            </a:r>
          </a:p>
          <a:p>
            <a:pPr fontAlgn="base"/>
            <a:r>
              <a:rPr lang="en-US" sz="3200" dirty="0"/>
              <a:t>Shipping in .NET Core 3.0​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09B4F-3748-4278-B822-B6DD0CA3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Components (“server-side Blazor”)</a:t>
            </a:r>
          </a:p>
        </p:txBody>
      </p:sp>
    </p:spTree>
    <p:extLst>
      <p:ext uri="{BB962C8B-B14F-4D97-AF65-F5344CB8AC3E}">
        <p14:creationId xmlns:p14="http://schemas.microsoft.com/office/powerpoint/2010/main" val="384016285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BBDC6E-4291-4CB4-BA7C-5F571CA4B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Templated components</a:t>
            </a:r>
          </a:p>
          <a:p>
            <a:r>
              <a:rPr lang="en-US" dirty="0"/>
              <a:t>Server-side Blazor + Azure SignalR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7C079-A230-407A-9634-32805EBA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0.6.0</a:t>
            </a:r>
          </a:p>
        </p:txBody>
      </p:sp>
    </p:spTree>
    <p:extLst>
      <p:ext uri="{BB962C8B-B14F-4D97-AF65-F5344CB8AC3E}">
        <p14:creationId xmlns:p14="http://schemas.microsoft.com/office/powerpoint/2010/main" val="5809413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Blazor: Modern Web development with .NET and WebAssembly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 Roth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6E2A-C39C-4AAF-9931-246FF00E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Templated components</a:t>
            </a:r>
          </a:p>
        </p:txBody>
      </p:sp>
    </p:spTree>
    <p:extLst>
      <p:ext uri="{BB962C8B-B14F-4D97-AF65-F5344CB8AC3E}">
        <p14:creationId xmlns:p14="http://schemas.microsoft.com/office/powerpoint/2010/main" val="48878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714E8-1976-4EAD-AEAC-C98E636F8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04556"/>
          </a:xfrm>
        </p:spPr>
        <p:txBody>
          <a:bodyPr numCol="2"/>
          <a:lstStyle/>
          <a:p>
            <a:r>
              <a:rPr lang="en-US" sz="3200" dirty="0"/>
              <a:t>Runtime performance</a:t>
            </a:r>
          </a:p>
          <a:p>
            <a:r>
              <a:rPr lang="en-US" sz="3200" dirty="0"/>
              <a:t>AoT compilation to WebAssembly</a:t>
            </a:r>
          </a:p>
          <a:p>
            <a:r>
              <a:rPr lang="en-US" sz="3200" dirty="0"/>
              <a:t>Optimize download size</a:t>
            </a:r>
          </a:p>
          <a:p>
            <a:r>
              <a:rPr lang="en-US" sz="3200" dirty="0"/>
              <a:t>Improved .NET Standard support</a:t>
            </a:r>
          </a:p>
          <a:p>
            <a:r>
              <a:rPr lang="en-US" sz="3200" dirty="0"/>
              <a:t>Inner loop performance</a:t>
            </a:r>
          </a:p>
          <a:p>
            <a:r>
              <a:rPr lang="en-US" sz="3200" dirty="0"/>
              <a:t>Live reload</a:t>
            </a:r>
          </a:p>
          <a:p>
            <a:r>
              <a:rPr lang="en-US" sz="3200" dirty="0"/>
              <a:t>Lazy loading of app areas</a:t>
            </a:r>
          </a:p>
          <a:p>
            <a:r>
              <a:rPr lang="en-US" sz="3200" dirty="0"/>
              <a:t>Server-side rendering</a:t>
            </a:r>
          </a:p>
          <a:p>
            <a:r>
              <a:rPr lang="en-US" sz="3200" dirty="0"/>
              <a:t>Debugging</a:t>
            </a:r>
          </a:p>
          <a:p>
            <a:r>
              <a:rPr lang="en-US" sz="3200" dirty="0"/>
              <a:t>Security</a:t>
            </a:r>
          </a:p>
          <a:p>
            <a:r>
              <a:rPr lang="en-US" sz="3200" dirty="0"/>
              <a:t>Forms and validation</a:t>
            </a:r>
          </a:p>
          <a:p>
            <a:r>
              <a:rPr lang="en-US" sz="3200" dirty="0"/>
              <a:t>Test framework</a:t>
            </a:r>
          </a:p>
          <a:p>
            <a:r>
              <a:rPr lang="en-US" sz="3200" dirty="0"/>
              <a:t>Cross platform tooling</a:t>
            </a:r>
          </a:p>
          <a:p>
            <a:r>
              <a:rPr lang="en-US" sz="3200" dirty="0"/>
              <a:t>Additional component model work</a:t>
            </a:r>
          </a:p>
          <a:p>
            <a:r>
              <a:rPr lang="en-US" sz="3200" dirty="0"/>
              <a:t>Server-side state and connection management</a:t>
            </a:r>
          </a:p>
          <a:p>
            <a:r>
              <a:rPr lang="en-US" sz="3200" dirty="0"/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172DD7-6344-43B2-B0FE-0107D425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experimental! Lots to do</a:t>
            </a:r>
          </a:p>
        </p:txBody>
      </p:sp>
    </p:spTree>
    <p:extLst>
      <p:ext uri="{BB962C8B-B14F-4D97-AF65-F5344CB8AC3E}">
        <p14:creationId xmlns:p14="http://schemas.microsoft.com/office/powerpoint/2010/main" val="4780581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6A952-E7B4-48DE-AD28-FA3A4DAB27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Sept – Blazor 0.6.0</a:t>
            </a:r>
          </a:p>
          <a:p>
            <a:r>
              <a:rPr lang="en-US" dirty="0"/>
              <a:t>~Monthly – Ongoing Blazor updates</a:t>
            </a:r>
          </a:p>
          <a:p>
            <a:r>
              <a:rPr lang="en-US" dirty="0"/>
              <a:t>~Early 2019 – Preview Razor Components in .NET Core 3.0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A2DC2-7106-4C14-8611-E5B88D71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roadmap</a:t>
            </a:r>
          </a:p>
        </p:txBody>
      </p:sp>
    </p:spTree>
    <p:extLst>
      <p:ext uri="{BB962C8B-B14F-4D97-AF65-F5344CB8AC3E}">
        <p14:creationId xmlns:p14="http://schemas.microsoft.com/office/powerpoint/2010/main" val="15780894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64037-432F-4AB2-B1FC-8B05B79C31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15321"/>
          </a:xfrm>
        </p:spPr>
        <p:txBody>
          <a:bodyPr/>
          <a:lstStyle/>
          <a:p>
            <a:r>
              <a:rPr lang="en-US" dirty="0"/>
              <a:t>Docs: </a:t>
            </a:r>
            <a:r>
              <a:rPr lang="en-US" dirty="0">
                <a:hlinkClick r:id="rId2"/>
              </a:rPr>
              <a:t>https://blazor.net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https://github.com/aspnet/blazor</a:t>
            </a:r>
            <a:endParaRPr lang="en-US" dirty="0"/>
          </a:p>
          <a:p>
            <a:pPr lvl="1"/>
            <a:r>
              <a:rPr lang="en-US" dirty="0"/>
              <a:t>Mono: </a:t>
            </a:r>
            <a:r>
              <a:rPr lang="en-US" dirty="0">
                <a:hlinkClick r:id="rId4"/>
              </a:rPr>
              <a:t>https://github.com/mono/mono</a:t>
            </a:r>
            <a:endParaRPr lang="en-US" dirty="0"/>
          </a:p>
          <a:p>
            <a:r>
              <a:rPr lang="en-US" dirty="0"/>
              <a:t>Community: </a:t>
            </a:r>
            <a:r>
              <a:rPr lang="en-US" dirty="0">
                <a:hlinkClick r:id="rId5"/>
              </a:rPr>
              <a:t>https://blazor.net/community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Samples, libraries, courses, tooling, etc.</a:t>
            </a:r>
          </a:p>
          <a:p>
            <a:r>
              <a:rPr lang="en-US" dirty="0"/>
              <a:t>Chat: </a:t>
            </a:r>
            <a:r>
              <a:rPr lang="en-US" dirty="0">
                <a:hlinkClick r:id="rId6"/>
              </a:rPr>
              <a:t>https://gitter.im/aspnet/blazor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B9A83-F8ED-4BA8-82E4-3F80B9FF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48948374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26A971-8595-4E37-96AF-CFD92B507199}"/>
              </a:ext>
            </a:extLst>
          </p:cNvPr>
          <p:cNvSpPr txBox="1"/>
          <p:nvPr/>
        </p:nvSpPr>
        <p:spPr>
          <a:xfrm>
            <a:off x="3787515" y="1883229"/>
            <a:ext cx="4616970" cy="23114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solidFill>
                  <a:schemeClr val="bg1"/>
                </a:solidFill>
              </a:rPr>
              <a:t>Blazor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https://blazor.net</a:t>
            </a:r>
          </a:p>
        </p:txBody>
      </p:sp>
    </p:spTree>
    <p:extLst>
      <p:ext uri="{BB962C8B-B14F-4D97-AF65-F5344CB8AC3E}">
        <p14:creationId xmlns:p14="http://schemas.microsoft.com/office/powerpoint/2010/main" val="248063170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886CEC9C-3B5D-4A51-89F6-455B7520E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7342" y="844171"/>
            <a:ext cx="1255776" cy="1255776"/>
          </a:xfrm>
          <a:prstGeom prst="rect">
            <a:avLst/>
          </a:prstGeom>
        </p:spPr>
      </p:pic>
      <p:pic>
        <p:nvPicPr>
          <p:cNvPr id="3" name="Graphic 2" descr="Game controller">
            <a:extLst>
              <a:ext uri="{FF2B5EF4-FFF2-40B4-BE49-F238E27FC236}">
                <a16:creationId xmlns:a16="http://schemas.microsoft.com/office/drawing/2014/main" id="{C7B0E120-887E-4706-84C3-9094F305B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6846" y="640564"/>
            <a:ext cx="1515743" cy="1515743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2AB44A85-6A85-4B5D-A6FE-D98D8AA71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101" y="485869"/>
            <a:ext cx="1949395" cy="194939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CEBD23-C481-430B-AF5F-4F06623495E5}"/>
              </a:ext>
            </a:extLst>
          </p:cNvPr>
          <p:cNvGrpSpPr/>
          <p:nvPr/>
        </p:nvGrpSpPr>
        <p:grpSpPr>
          <a:xfrm>
            <a:off x="3617844" y="2727489"/>
            <a:ext cx="4742158" cy="3421895"/>
            <a:chOff x="1073426" y="962108"/>
            <a:chExt cx="1399430" cy="10098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284E6D-7BEB-4706-B741-68ACF2E5A431}"/>
                </a:ext>
              </a:extLst>
            </p:cNvPr>
            <p:cNvSpPr/>
            <p:nvPr/>
          </p:nvSpPr>
          <p:spPr bwMode="auto">
            <a:xfrm>
              <a:off x="1081377" y="962108"/>
              <a:ext cx="1391479" cy="1009815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D63B79-F52C-44A0-B2FE-7761AF52B9F3}"/>
                </a:ext>
              </a:extLst>
            </p:cNvPr>
            <p:cNvCxnSpPr/>
            <p:nvPr/>
          </p:nvCxnSpPr>
          <p:spPr>
            <a:xfrm>
              <a:off x="1073426" y="1256307"/>
              <a:ext cx="139943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D0400E-FEE1-4484-B495-7CB2D069B63C}"/>
                </a:ext>
              </a:extLst>
            </p:cNvPr>
            <p:cNvSpPr/>
            <p:nvPr/>
          </p:nvSpPr>
          <p:spPr bwMode="auto">
            <a:xfrm>
              <a:off x="1606164" y="1065476"/>
              <a:ext cx="739471" cy="10331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33C26-8CDA-4333-B884-39F141EBC147}"/>
                </a:ext>
              </a:extLst>
            </p:cNvPr>
            <p:cNvSpPr/>
            <p:nvPr/>
          </p:nvSpPr>
          <p:spPr bwMode="auto">
            <a:xfrm flipH="1" flipV="1">
              <a:off x="1184746" y="1065363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0F8D39-9A5A-46CC-8575-43D3F7BBE6AC}"/>
                </a:ext>
              </a:extLst>
            </p:cNvPr>
            <p:cNvSpPr/>
            <p:nvPr/>
          </p:nvSpPr>
          <p:spPr bwMode="auto">
            <a:xfrm flipH="1" flipV="1">
              <a:off x="1384854" y="1066680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5" name="Graphic 24" descr="Cloud">
            <a:extLst>
              <a:ext uri="{FF2B5EF4-FFF2-40B4-BE49-F238E27FC236}">
                <a16:creationId xmlns:a16="http://schemas.microsoft.com/office/drawing/2014/main" id="{342F935F-54C1-4E1D-B865-DB0B9CF891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025115" y="417080"/>
            <a:ext cx="1949397" cy="1949397"/>
          </a:xfrm>
          <a:prstGeom prst="rect">
            <a:avLst/>
          </a:prstGeom>
        </p:spPr>
      </p:pic>
      <p:pic>
        <p:nvPicPr>
          <p:cNvPr id="27" name="Graphic 26" descr="Web cam">
            <a:extLst>
              <a:ext uri="{FF2B5EF4-FFF2-40B4-BE49-F238E27FC236}">
                <a16:creationId xmlns:a16="http://schemas.microsoft.com/office/drawing/2014/main" id="{F4594FCB-2B1A-48F8-9460-951138CA48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4923" y="726284"/>
            <a:ext cx="1330991" cy="13309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2F7F09-1ADC-42EA-BD31-D4BC1BE152A8}"/>
              </a:ext>
            </a:extLst>
          </p:cNvPr>
          <p:cNvSpPr txBox="1"/>
          <p:nvPr/>
        </p:nvSpPr>
        <p:spPr>
          <a:xfrm>
            <a:off x="5220814" y="3724422"/>
            <a:ext cx="1572546" cy="2123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04514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492B469-5648-4C93-9820-8FD5632A3003}"/>
              </a:ext>
            </a:extLst>
          </p:cNvPr>
          <p:cNvSpPr txBox="1"/>
          <p:nvPr/>
        </p:nvSpPr>
        <p:spPr>
          <a:xfrm>
            <a:off x="4645152" y="450187"/>
            <a:ext cx="2903615" cy="3273552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36576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DCC19-F8C4-4332-A569-2C59BFED7AAB}"/>
              </a:ext>
            </a:extLst>
          </p:cNvPr>
          <p:cNvSpPr txBox="1"/>
          <p:nvPr/>
        </p:nvSpPr>
        <p:spPr>
          <a:xfrm>
            <a:off x="4912984" y="2367171"/>
            <a:ext cx="2366032" cy="2123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JS?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F842-E991-470B-BDCC-29A0113A28C0}"/>
              </a:ext>
            </a:extLst>
          </p:cNvPr>
          <p:cNvSpPr txBox="1"/>
          <p:nvPr/>
        </p:nvSpPr>
        <p:spPr>
          <a:xfrm>
            <a:off x="2130749" y="609635"/>
            <a:ext cx="149079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F0776-9830-4FE8-B026-AD867552BEB0}"/>
              </a:ext>
            </a:extLst>
          </p:cNvPr>
          <p:cNvSpPr txBox="1"/>
          <p:nvPr/>
        </p:nvSpPr>
        <p:spPr>
          <a:xfrm>
            <a:off x="679114" y="3011639"/>
            <a:ext cx="88004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B4AEF-3FAB-4E04-9BB6-58946D153A53}"/>
              </a:ext>
            </a:extLst>
          </p:cNvPr>
          <p:cNvSpPr txBox="1"/>
          <p:nvPr/>
        </p:nvSpPr>
        <p:spPr>
          <a:xfrm>
            <a:off x="9987066" y="2688474"/>
            <a:ext cx="1328890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A1143-DD69-458B-B869-990EC788EF7F}"/>
              </a:ext>
            </a:extLst>
          </p:cNvPr>
          <p:cNvSpPr txBox="1"/>
          <p:nvPr/>
        </p:nvSpPr>
        <p:spPr>
          <a:xfrm>
            <a:off x="8326582" y="4669183"/>
            <a:ext cx="187070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F7694-0890-44E6-8FF6-318AE16E3B7F}"/>
              </a:ext>
            </a:extLst>
          </p:cNvPr>
          <p:cNvSpPr txBox="1"/>
          <p:nvPr/>
        </p:nvSpPr>
        <p:spPr>
          <a:xfrm>
            <a:off x="8326582" y="1012954"/>
            <a:ext cx="190936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21CFA-D40D-4CA8-BBD6-EAD7E2995705}"/>
              </a:ext>
            </a:extLst>
          </p:cNvPr>
          <p:cNvSpPr txBox="1"/>
          <p:nvPr/>
        </p:nvSpPr>
        <p:spPr>
          <a:xfrm>
            <a:off x="2130749" y="4823071"/>
            <a:ext cx="172002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Ruby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511A9-4BED-45F4-B33B-30C592033393}"/>
              </a:ext>
            </a:extLst>
          </p:cNvPr>
          <p:cNvSpPr txBox="1"/>
          <p:nvPr/>
        </p:nvSpPr>
        <p:spPr>
          <a:xfrm>
            <a:off x="5206333" y="5419169"/>
            <a:ext cx="177933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Rust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A64D293-30CB-45F7-A3DD-E7605263F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5152" y="2289062"/>
            <a:ext cx="2907792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42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00013 0.144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19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C0B6-C1B6-4022-ABF7-47972B657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640723"/>
          </a:xfrm>
        </p:spPr>
        <p:txBody>
          <a:bodyPr/>
          <a:lstStyle/>
          <a:p>
            <a:pPr lvl="0"/>
            <a:r>
              <a:rPr lang="en-US" sz="3800" b="1" dirty="0">
                <a:solidFill>
                  <a:schemeClr val="accent1"/>
                </a:solidFill>
              </a:rPr>
              <a:t>Stable, mature, productive</a:t>
            </a:r>
            <a:r>
              <a:rPr lang="en-US" sz="3800" dirty="0"/>
              <a:t>: .NET Standard, MSBuild</a:t>
            </a:r>
            <a:endParaRPr lang="en-US" sz="3800" b="1" dirty="0"/>
          </a:p>
          <a:p>
            <a:pPr lvl="0"/>
            <a:r>
              <a:rPr lang="en-US" sz="3800" b="1" dirty="0">
                <a:solidFill>
                  <a:schemeClr val="accent1"/>
                </a:solidFill>
              </a:rPr>
              <a:t>Fast, scalable, reliable</a:t>
            </a:r>
            <a:r>
              <a:rPr lang="en-US" sz="3800" dirty="0"/>
              <a:t>: .NET Core for backend services</a:t>
            </a:r>
            <a:endParaRPr lang="en-US" sz="3800" b="1" dirty="0"/>
          </a:p>
          <a:p>
            <a:pPr lvl="0"/>
            <a:r>
              <a:rPr lang="en-US" sz="3800" b="1" dirty="0">
                <a:solidFill>
                  <a:schemeClr val="accent1"/>
                </a:solidFill>
              </a:rPr>
              <a:t>Modern languages</a:t>
            </a:r>
            <a:r>
              <a:rPr lang="en-US" sz="3800" dirty="0"/>
              <a:t>: Innovations in C#, F#, Razor</a:t>
            </a:r>
            <a:endParaRPr lang="en-US" sz="3800" b="1" dirty="0"/>
          </a:p>
          <a:p>
            <a:pPr lvl="0"/>
            <a:r>
              <a:rPr lang="en-US" sz="3800" b="1" dirty="0">
                <a:solidFill>
                  <a:schemeClr val="accent1"/>
                </a:solidFill>
              </a:rPr>
              <a:t>First-rate dev tools</a:t>
            </a:r>
            <a:r>
              <a:rPr lang="en-US" sz="3800" dirty="0"/>
              <a:t>: Visual Studio, IntelliSense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3C3C4-96EB-4593-B21F-A9B61A69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use .NET for browser apps?</a:t>
            </a:r>
          </a:p>
        </p:txBody>
      </p:sp>
    </p:spTree>
    <p:extLst>
      <p:ext uri="{BB962C8B-B14F-4D97-AF65-F5344CB8AC3E}">
        <p14:creationId xmlns:p14="http://schemas.microsoft.com/office/powerpoint/2010/main" val="42294258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26A971-8595-4E37-96AF-CFD92B507199}"/>
              </a:ext>
            </a:extLst>
          </p:cNvPr>
          <p:cNvSpPr txBox="1"/>
          <p:nvPr/>
        </p:nvSpPr>
        <p:spPr>
          <a:xfrm>
            <a:off x="3787515" y="1883229"/>
            <a:ext cx="4616970" cy="23114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solidFill>
                  <a:schemeClr val="bg1"/>
                </a:solidFill>
              </a:rPr>
              <a:t>Blazor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https://blazor.net</a:t>
            </a:r>
          </a:p>
        </p:txBody>
      </p:sp>
    </p:spTree>
    <p:extLst>
      <p:ext uri="{BB962C8B-B14F-4D97-AF65-F5344CB8AC3E}">
        <p14:creationId xmlns:p14="http://schemas.microsoft.com/office/powerpoint/2010/main" val="9527200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E186-21A2-4982-8D76-829860CE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11457"/>
          </a:xfrm>
        </p:spPr>
        <p:txBody>
          <a:bodyPr/>
          <a:lstStyle/>
          <a:p>
            <a:pPr fontAlgn="base"/>
            <a:r>
              <a:rPr lang="en-US" sz="3600" dirty="0"/>
              <a:t>Full-stack web development with .NET via WebAssembly</a:t>
            </a:r>
          </a:p>
          <a:p>
            <a:pPr fontAlgn="base"/>
            <a:r>
              <a:rPr lang="en-US" sz="3600" dirty="0"/>
              <a:t>Requires no plugin or code </a:t>
            </a:r>
            <a:r>
              <a:rPr lang="en-US" sz="3600" dirty="0" err="1"/>
              <a:t>transpilation</a:t>
            </a:r>
            <a:endParaRPr lang="en-US" sz="3600" dirty="0"/>
          </a:p>
          <a:p>
            <a:pPr fontAlgn="base"/>
            <a:r>
              <a:rPr lang="en-US" sz="3600" dirty="0"/>
              <a:t>Works in all modern browsers including mobile browsers</a:t>
            </a:r>
          </a:p>
          <a:p>
            <a:pPr fontAlgn="base"/>
            <a:r>
              <a:rPr lang="en-US" sz="3600" dirty="0"/>
              <a:t>Browser + Razor = Blazor!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E87E9-4C73-4F99-BD92-4DB92067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“Blazor” experimental project</a:t>
            </a:r>
          </a:p>
        </p:txBody>
      </p:sp>
    </p:spTree>
    <p:extLst>
      <p:ext uri="{BB962C8B-B14F-4D97-AF65-F5344CB8AC3E}">
        <p14:creationId xmlns:p14="http://schemas.microsoft.com/office/powerpoint/2010/main" val="3672486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8FCC5C46-8984-41F7-BD13-D1EB29123311}"/>
              </a:ext>
            </a:extLst>
          </p:cNvPr>
          <p:cNvSpPr/>
          <p:nvPr/>
        </p:nvSpPr>
        <p:spPr>
          <a:xfrm>
            <a:off x="1398731" y="1158667"/>
            <a:ext cx="556591" cy="704547"/>
          </a:xfrm>
          <a:prstGeom prst="foldedCorner">
            <a:avLst>
              <a:gd name="adj" fmla="val 409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3E83C-D52E-4D93-B24C-4CAC59157F2E}"/>
              </a:ext>
            </a:extLst>
          </p:cNvPr>
          <p:cNvSpPr txBox="1"/>
          <p:nvPr/>
        </p:nvSpPr>
        <p:spPr>
          <a:xfrm>
            <a:off x="1243655" y="1894057"/>
            <a:ext cx="101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B99611F1-0589-43B4-95E5-3B085ED343D7}"/>
              </a:ext>
            </a:extLst>
          </p:cNvPr>
          <p:cNvSpPr/>
          <p:nvPr/>
        </p:nvSpPr>
        <p:spPr>
          <a:xfrm>
            <a:off x="1423542" y="3066311"/>
            <a:ext cx="556591" cy="704547"/>
          </a:xfrm>
          <a:prstGeom prst="foldedCorner">
            <a:avLst>
              <a:gd name="adj" fmla="val 409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4B63D-95F7-476D-97C2-EC3A7DBEE2AC}"/>
              </a:ext>
            </a:extLst>
          </p:cNvPr>
          <p:cNvSpPr txBox="1"/>
          <p:nvPr/>
        </p:nvSpPr>
        <p:spPr>
          <a:xfrm>
            <a:off x="1120502" y="3843260"/>
            <a:ext cx="135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cshtml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F33EC07-6D48-4698-9AB8-7F26D2BA01BD}"/>
              </a:ext>
            </a:extLst>
          </p:cNvPr>
          <p:cNvSpPr/>
          <p:nvPr/>
        </p:nvSpPr>
        <p:spPr>
          <a:xfrm>
            <a:off x="1551131" y="1020446"/>
            <a:ext cx="556591" cy="704547"/>
          </a:xfrm>
          <a:prstGeom prst="foldedCorner">
            <a:avLst>
              <a:gd name="adj" fmla="val 409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CE5B1401-DE96-4092-BEDD-1CF737702CB8}"/>
              </a:ext>
            </a:extLst>
          </p:cNvPr>
          <p:cNvSpPr/>
          <p:nvPr/>
        </p:nvSpPr>
        <p:spPr>
          <a:xfrm>
            <a:off x="1678720" y="1204743"/>
            <a:ext cx="556591" cy="704547"/>
          </a:xfrm>
          <a:prstGeom prst="foldedCorner">
            <a:avLst>
              <a:gd name="adj" fmla="val 409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3BC9074F-9F3C-4C65-BA83-3924AB6AE605}"/>
              </a:ext>
            </a:extLst>
          </p:cNvPr>
          <p:cNvSpPr/>
          <p:nvPr/>
        </p:nvSpPr>
        <p:spPr>
          <a:xfrm>
            <a:off x="1551131" y="2928090"/>
            <a:ext cx="556591" cy="704547"/>
          </a:xfrm>
          <a:prstGeom prst="foldedCorner">
            <a:avLst>
              <a:gd name="adj" fmla="val 409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A80A5AF0-5A83-4544-9E4B-C22DB061889C}"/>
              </a:ext>
            </a:extLst>
          </p:cNvPr>
          <p:cNvSpPr/>
          <p:nvPr/>
        </p:nvSpPr>
        <p:spPr>
          <a:xfrm>
            <a:off x="1701711" y="3112387"/>
            <a:ext cx="556591" cy="704547"/>
          </a:xfrm>
          <a:prstGeom prst="foldedCorner">
            <a:avLst>
              <a:gd name="adj" fmla="val 409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A82E45B-D556-4164-882C-1CCBF232986B}"/>
              </a:ext>
            </a:extLst>
          </p:cNvPr>
          <p:cNvSpPr/>
          <p:nvPr/>
        </p:nvSpPr>
        <p:spPr>
          <a:xfrm rot="18079023">
            <a:off x="2595926" y="1724454"/>
            <a:ext cx="310596" cy="809843"/>
          </a:xfrm>
          <a:prstGeom prst="downArrow">
            <a:avLst>
              <a:gd name="adj1" fmla="val 28182"/>
              <a:gd name="adj2" fmla="val 69754"/>
            </a:avLst>
          </a:prstGeom>
          <a:solidFill>
            <a:srgbClr val="FFB462"/>
          </a:solidFill>
          <a:ln>
            <a:noFill/>
          </a:ln>
          <a:effectLst>
            <a:glow rad="76200">
              <a:schemeClr val="bg1">
                <a:alpha val="4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D55886-61FA-48B3-B531-D28AAEF03E73}"/>
              </a:ext>
            </a:extLst>
          </p:cNvPr>
          <p:cNvSpPr/>
          <p:nvPr/>
        </p:nvSpPr>
        <p:spPr>
          <a:xfrm>
            <a:off x="6023687" y="602248"/>
            <a:ext cx="5063468" cy="5680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4" name="Title 2">
            <a:extLst>
              <a:ext uri="{FF2B5EF4-FFF2-40B4-BE49-F238E27FC236}">
                <a16:creationId xmlns:a16="http://schemas.microsoft.com/office/drawing/2014/main" id="{90B15C03-B844-4CC5-BBFC-5EC73085E78C}"/>
              </a:ext>
            </a:extLst>
          </p:cNvPr>
          <p:cNvSpPr txBox="1">
            <a:spLocks/>
          </p:cNvSpPr>
          <p:nvPr/>
        </p:nvSpPr>
        <p:spPr>
          <a:xfrm>
            <a:off x="6243644" y="763859"/>
            <a:ext cx="2429549" cy="587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00" b="0" i="0" u="none" strike="noStrike" kern="1200" cap="all" spc="20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BROWSER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C148CE-B085-49C1-B2DF-A95D32DF2250}"/>
              </a:ext>
            </a:extLst>
          </p:cNvPr>
          <p:cNvSpPr/>
          <p:nvPr/>
        </p:nvSpPr>
        <p:spPr>
          <a:xfrm>
            <a:off x="6496449" y="4535134"/>
            <a:ext cx="4176000" cy="1219200"/>
          </a:xfrm>
          <a:prstGeom prst="rect">
            <a:avLst/>
          </a:prstGeom>
          <a:solidFill>
            <a:srgbClr val="654F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WebAssembly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235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mono.wasm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21EE37-F24F-4E75-A03A-32EDE53CA63F}"/>
              </a:ext>
            </a:extLst>
          </p:cNvPr>
          <p:cNvSpPr/>
          <p:nvPr/>
        </p:nvSpPr>
        <p:spPr>
          <a:xfrm>
            <a:off x="6496449" y="3315934"/>
            <a:ext cx="4176000" cy="1219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.NET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(mscorlib.dll, System.Core.dll,…)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C7C7AD-1906-4636-89BF-FC713B5C0134}"/>
              </a:ext>
            </a:extLst>
          </p:cNvPr>
          <p:cNvSpPr/>
          <p:nvPr/>
        </p:nvSpPr>
        <p:spPr>
          <a:xfrm>
            <a:off x="6496449" y="2096734"/>
            <a:ext cx="4176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App.dll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DD9295-2A2B-4E34-B746-AF56138E52BA}"/>
              </a:ext>
            </a:extLst>
          </p:cNvPr>
          <p:cNvSpPr/>
          <p:nvPr/>
        </p:nvSpPr>
        <p:spPr>
          <a:xfrm>
            <a:off x="3200861" y="2186286"/>
            <a:ext cx="2544657" cy="10400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Compile to .NET assemblies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556ABCF-60BE-44B8-A2A5-17CF0D9A5A8E}"/>
              </a:ext>
            </a:extLst>
          </p:cNvPr>
          <p:cNvSpPr/>
          <p:nvPr/>
        </p:nvSpPr>
        <p:spPr>
          <a:xfrm rot="3520977" flipV="1">
            <a:off x="2622284" y="2821461"/>
            <a:ext cx="310596" cy="809843"/>
          </a:xfrm>
          <a:prstGeom prst="downArrow">
            <a:avLst>
              <a:gd name="adj1" fmla="val 28182"/>
              <a:gd name="adj2" fmla="val 69754"/>
            </a:avLst>
          </a:prstGeom>
          <a:solidFill>
            <a:srgbClr val="FFB462"/>
          </a:solidFill>
          <a:ln>
            <a:noFill/>
          </a:ln>
          <a:effectLst>
            <a:glow rad="76200">
              <a:schemeClr val="bg1">
                <a:alpha val="4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4ABC0AF-ACB1-42DA-AC54-2F53C8365A79}"/>
              </a:ext>
            </a:extLst>
          </p:cNvPr>
          <p:cNvSpPr/>
          <p:nvPr/>
        </p:nvSpPr>
        <p:spPr>
          <a:xfrm rot="16200000">
            <a:off x="6002959" y="2466547"/>
            <a:ext cx="308044" cy="525344"/>
          </a:xfrm>
          <a:prstGeom prst="downArrow">
            <a:avLst>
              <a:gd name="adj1" fmla="val 28182"/>
              <a:gd name="adj2" fmla="val 69754"/>
            </a:avLst>
          </a:prstGeom>
          <a:solidFill>
            <a:srgbClr val="FFB462"/>
          </a:solidFill>
          <a:ln>
            <a:noFill/>
          </a:ln>
          <a:effectLst>
            <a:glow rad="76200">
              <a:schemeClr val="bg1">
                <a:alpha val="4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7893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D0CD03-FA4F-4027-88E1-497A050F3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https://blazor.net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 the .NET Core SDK (</a:t>
            </a:r>
            <a:r>
              <a:rPr lang="en-US" dirty="0">
                <a:hlinkClick r:id="rId3"/>
              </a:rPr>
              <a:t>https://dot.net</a:t>
            </a:r>
            <a:r>
              <a:rPr lang="en-US" dirty="0"/>
              <a:t>)</a:t>
            </a:r>
          </a:p>
          <a:p>
            <a:pPr marL="236546" lvl="1" indent="0">
              <a:buNone/>
            </a:pPr>
            <a:endParaRPr lang="en-US" dirty="0"/>
          </a:p>
          <a:p>
            <a:r>
              <a:rPr lang="en-US" dirty="0"/>
              <a:t>Install the Blazor CLI templates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dotnet new –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Microsoft.AspNetCore.Blazor.Templates</a:t>
            </a:r>
            <a:endParaRPr lang="en-US" dirty="0">
              <a:latin typeface="Consolas" panose="020B0609020204030204" pitchFamily="49" charset="0"/>
            </a:endParaRPr>
          </a:p>
          <a:p>
            <a:pPr marL="336145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In Visual Studio, install the Blazor extension</a:t>
            </a:r>
          </a:p>
          <a:p>
            <a:pPr lvl="1"/>
            <a:r>
              <a:rPr lang="en-US" dirty="0">
                <a:hlinkClick r:id="rId4"/>
              </a:rPr>
              <a:t>https://marketplace.visualstudio.com/items?itemName=aspnet.blazor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5BDE12-40DB-4847-9E98-2E359A8C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Blazor</a:t>
            </a:r>
          </a:p>
        </p:txBody>
      </p:sp>
    </p:spTree>
    <p:extLst>
      <p:ext uri="{BB962C8B-B14F-4D97-AF65-F5344CB8AC3E}">
        <p14:creationId xmlns:p14="http://schemas.microsoft.com/office/powerpoint/2010/main" val="6243947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infopath/2007/PartnerControls"/>
    <ds:schemaRef ds:uri="569b343d-e775-480b-9b2b-6a6986deb9b0"/>
    <ds:schemaRef ds:uri="http://schemas.microsoft.com/office/2006/documentManagement/types"/>
    <ds:schemaRef ds:uri="http://schemas.openxmlformats.org/package/2006/metadata/core-properties"/>
    <ds:schemaRef ds:uri="11245976-3b4d-4794-a754-317688483df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</TotalTime>
  <Words>490</Words>
  <Application>Microsoft Office PowerPoint</Application>
  <PresentationFormat>Widescreen</PresentationFormat>
  <Paragraphs>137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Times New Roman</vt:lpstr>
      <vt:lpstr>Wingdings</vt:lpstr>
      <vt:lpstr>Dotnet_Template</vt:lpstr>
      <vt:lpstr>PowerPoint Presentation</vt:lpstr>
      <vt:lpstr>Blazor: Modern Web development with .NET and WebAssembly</vt:lpstr>
      <vt:lpstr>PowerPoint Presentation</vt:lpstr>
      <vt:lpstr>PowerPoint Presentation</vt:lpstr>
      <vt:lpstr>Why use .NET for browser apps?</vt:lpstr>
      <vt:lpstr>PowerPoint Presentation</vt:lpstr>
      <vt:lpstr>“Blazor” experimental project</vt:lpstr>
      <vt:lpstr>PowerPoint Presentation</vt:lpstr>
      <vt:lpstr>Get started with Blazor</vt:lpstr>
      <vt:lpstr>Blazor</vt:lpstr>
      <vt:lpstr>Blazor features</vt:lpstr>
      <vt:lpstr>Client-side Blazor</vt:lpstr>
      <vt:lpstr>Client-side Blazor in Web Worker (future)</vt:lpstr>
      <vt:lpstr>Blazor + Electron</vt:lpstr>
      <vt:lpstr>Blazor + Electron</vt:lpstr>
      <vt:lpstr>Server-side Blazor</vt:lpstr>
      <vt:lpstr>Server-side Blazor</vt:lpstr>
      <vt:lpstr>Razor Components (“server-side Blazor”)</vt:lpstr>
      <vt:lpstr>Blazor 0.6.0</vt:lpstr>
      <vt:lpstr>Templated components</vt:lpstr>
      <vt:lpstr>It’s experimental! Lots to do</vt:lpstr>
      <vt:lpstr>Blazor roadmap</vt:lpstr>
      <vt:lpstr>Additional 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3</cp:revision>
  <dcterms:created xsi:type="dcterms:W3CDTF">2018-01-09T22:22:16Z</dcterms:created>
  <dcterms:modified xsi:type="dcterms:W3CDTF">2018-09-19T16:02:48Z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