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3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8"/>
            <p14:sldId id="263"/>
            <p14:sldId id="261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9F725-44AF-40F6-99CA-9C7F86186269}" v="53" dt="2019-09-23T21:00:15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021" autoAdjust="0"/>
  </p:normalViewPr>
  <p:slideViewPr>
    <p:cSldViewPr snapToGrid="0">
      <p:cViewPr varScale="1">
        <p:scale>
          <a:sx n="86" d="100"/>
          <a:sy n="86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D41B-53E8-4FDF-B327-B0D9CC822E40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A08E-DB73-4A8D-8DDB-AFC0471BC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76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8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3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23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2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A08E-DB73-4A8D-8DDB-AFC0471BC3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428290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237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18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14954792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1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9225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8674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49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69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1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54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06418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33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58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zure.com/free" TargetMode="External"/><Relationship Id="rId4" Type="http://schemas.openxmlformats.org/officeDocument/2006/relationships/hyperlink" Target="https://aka.ms/dotnetazurede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9989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7FC95-7B60-4E1B-8181-594DD28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Azure Monitoring / App Insights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B6093-4E96-443C-B7FE-F50D2D27E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dirty="0"/>
              <a:t>Built-in monitoring/diagnostics for failures and perf</a:t>
            </a:r>
          </a:p>
          <a:p>
            <a:r>
              <a:rPr lang="en-US" dirty="0"/>
              <a:t>Rich diagnostic data to root cause issues</a:t>
            </a:r>
          </a:p>
          <a:p>
            <a:r>
              <a:rPr lang="en-US" dirty="0"/>
              <a:t>Collect metrics, logs, requests, dependencies, correlation IDs</a:t>
            </a:r>
          </a:p>
          <a:p>
            <a:r>
              <a:rPr lang="en-US" dirty="0"/>
              <a:t>Distributed tracing</a:t>
            </a:r>
          </a:p>
          <a:p>
            <a:r>
              <a:rPr lang="en-US" dirty="0"/>
              <a:t>Snapshot debugging in production</a:t>
            </a:r>
            <a:br>
              <a:rPr lang="en-US" dirty="0"/>
            </a:br>
            <a:r>
              <a:rPr lang="en-US" dirty="0"/>
              <a:t>Profiler for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17210991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E667-ED5C-49EE-968E-F2817FD3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Azure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AB59-8BA0-42B3-9D53-8289499B3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5491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 Service</a:t>
            </a:r>
          </a:p>
          <a:p>
            <a:r>
              <a:rPr lang="en-US" dirty="0"/>
              <a:t>	Scalable, managed hosting</a:t>
            </a:r>
          </a:p>
          <a:p>
            <a:r>
              <a:rPr lang="en-US" dirty="0"/>
              <a:t>Azure SQL</a:t>
            </a:r>
          </a:p>
          <a:p>
            <a:r>
              <a:rPr lang="en-US" dirty="0"/>
              <a:t>	Secure, managed relational data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	Durable object storage integrated with services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	Fast, cost-effective, auto-scale functions</a:t>
            </a:r>
          </a:p>
          <a:p>
            <a:r>
              <a:rPr lang="en-US" dirty="0"/>
              <a:t>Monitoring/App Insights</a:t>
            </a:r>
          </a:p>
          <a:p>
            <a:r>
              <a:rPr lang="en-US" dirty="0"/>
              <a:t>	Gain insight and diagnostics to continually tune</a:t>
            </a:r>
          </a:p>
        </p:txBody>
      </p:sp>
    </p:spTree>
    <p:extLst>
      <p:ext uri="{BB962C8B-B14F-4D97-AF65-F5344CB8AC3E}">
        <p14:creationId xmlns:p14="http://schemas.microsoft.com/office/powerpoint/2010/main" val="20217121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E667-ED5C-49EE-968E-F2817FD3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AB59-8BA0-42B3-9D53-8289499B3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54910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Hosting</a:t>
            </a:r>
          </a:p>
          <a:p>
            <a:r>
              <a:rPr lang="en-US" dirty="0"/>
              <a:t>	</a:t>
            </a:r>
            <a:r>
              <a:rPr lang="en-US" b="1" dirty="0"/>
              <a:t>Azure Kubernetes Service </a:t>
            </a:r>
            <a:r>
              <a:rPr lang="en-US" dirty="0"/>
              <a:t>(AKS) – container orchestration</a:t>
            </a:r>
          </a:p>
          <a:p>
            <a:r>
              <a:rPr lang="en-US" dirty="0"/>
              <a:t>	</a:t>
            </a:r>
            <a:r>
              <a:rPr lang="en-US" b="1" dirty="0"/>
              <a:t>Azure Service Fabric </a:t>
            </a:r>
            <a:r>
              <a:rPr lang="en-US" dirty="0"/>
              <a:t>– mesh for distributed microservices</a:t>
            </a:r>
          </a:p>
          <a:p>
            <a:r>
              <a:rPr lang="en-US" dirty="0"/>
              <a:t>	</a:t>
            </a:r>
            <a:r>
              <a:rPr lang="en-US" b="1" dirty="0"/>
              <a:t>App Service Linux</a:t>
            </a:r>
          </a:p>
          <a:p>
            <a:endParaRPr lang="en-US" dirty="0"/>
          </a:p>
          <a:p>
            <a:r>
              <a:rPr lang="en-US" dirty="0"/>
              <a:t>Services</a:t>
            </a:r>
          </a:p>
          <a:p>
            <a:r>
              <a:rPr lang="en-US" dirty="0"/>
              <a:t>	</a:t>
            </a:r>
            <a:r>
              <a:rPr lang="en-US" b="1" dirty="0"/>
              <a:t>Key Vault </a:t>
            </a:r>
            <a:r>
              <a:rPr lang="en-US" dirty="0"/>
              <a:t>– store secrets and retrieve using managed 			service identities (MSI) or certificates</a:t>
            </a:r>
          </a:p>
          <a:p>
            <a:r>
              <a:rPr lang="en-US" dirty="0"/>
              <a:t>	</a:t>
            </a:r>
            <a:r>
              <a:rPr lang="en-US" b="1" dirty="0"/>
              <a:t>Service Bus </a:t>
            </a:r>
            <a:r>
              <a:rPr lang="en-US" dirty="0"/>
              <a:t>– sophisticated queues, routing</a:t>
            </a:r>
          </a:p>
          <a:p>
            <a:r>
              <a:rPr lang="en-US" dirty="0"/>
              <a:t>	</a:t>
            </a:r>
            <a:r>
              <a:rPr lang="en-US" b="1" dirty="0"/>
              <a:t>SQL Managed Instance </a:t>
            </a:r>
            <a:r>
              <a:rPr lang="en-US" dirty="0"/>
              <a:t>– dedicated, lift-and-shift</a:t>
            </a:r>
          </a:p>
          <a:p>
            <a:r>
              <a:rPr lang="en-US" dirty="0"/>
              <a:t>	</a:t>
            </a:r>
            <a:r>
              <a:rPr lang="en-US" b="1" dirty="0"/>
              <a:t>Azure Cosmos DB </a:t>
            </a:r>
            <a:r>
              <a:rPr lang="en-US" dirty="0"/>
              <a:t>– Modern </a:t>
            </a:r>
            <a:r>
              <a:rPr lang="en-US" dirty="0" err="1"/>
              <a:t>noSQL</a:t>
            </a:r>
            <a:r>
              <a:rPr lang="en-US" dirty="0"/>
              <a:t> database for cloud</a:t>
            </a:r>
          </a:p>
          <a:p>
            <a:r>
              <a:rPr lang="en-US" dirty="0"/>
              <a:t>	</a:t>
            </a:r>
            <a:r>
              <a:rPr lang="en-US" b="1" dirty="0"/>
              <a:t>Azure Active Directory </a:t>
            </a:r>
            <a:r>
              <a:rPr lang="en-US" dirty="0"/>
              <a:t>– AD for the cloud, B2B, B2C</a:t>
            </a:r>
          </a:p>
        </p:txBody>
      </p:sp>
    </p:spTree>
    <p:extLst>
      <p:ext uri="{BB962C8B-B14F-4D97-AF65-F5344CB8AC3E}">
        <p14:creationId xmlns:p14="http://schemas.microsoft.com/office/powerpoint/2010/main" val="38931733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2D4-5E33-473E-A996-4B358DCB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CF4CF-4394-45D7-8FC6-DCF913F76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55089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https://dot.net</a:t>
            </a:r>
            <a:endParaRPr lang="en-US" dirty="0"/>
          </a:p>
          <a:p>
            <a:r>
              <a:rPr lang="en-US" dirty="0"/>
              <a:t>	Get the tools and SDKs to be productive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https://aka.ms/dotnetazuredev</a:t>
            </a:r>
            <a:r>
              <a:rPr lang="en-US" dirty="0"/>
              <a:t> </a:t>
            </a:r>
          </a:p>
          <a:p>
            <a:r>
              <a:rPr lang="en-US" dirty="0"/>
              <a:t>	Get started with learning resources and tutorials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https://azure.com/free</a:t>
            </a:r>
            <a:endParaRPr lang="en-US" dirty="0"/>
          </a:p>
          <a:p>
            <a:r>
              <a:rPr lang="en-US" dirty="0"/>
              <a:t>	Get started with a free subscription</a:t>
            </a:r>
          </a:p>
          <a:p>
            <a:r>
              <a:rPr lang="en-US" dirty="0"/>
              <a:t>	If VS Subscription, you have Azure credits</a:t>
            </a:r>
          </a:p>
        </p:txBody>
      </p:sp>
    </p:spTree>
    <p:extLst>
      <p:ext uri="{BB962C8B-B14F-4D97-AF65-F5344CB8AC3E}">
        <p14:creationId xmlns:p14="http://schemas.microsoft.com/office/powerpoint/2010/main" val="40526259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Services Every .NET Developer Needs to 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Angelos Petropoulos</a:t>
            </a:r>
            <a:br>
              <a:rPr lang="en-US" dirty="0"/>
            </a:br>
            <a:r>
              <a:rPr lang="en-US" dirty="0"/>
              <a:t>Tim Heuer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779"/>
          </a:xfrm>
        </p:spPr>
        <p:txBody>
          <a:bodyPr/>
          <a:lstStyle/>
          <a:p>
            <a:r>
              <a:rPr lang="en-US" b="1" dirty="0"/>
              <a:t>Accounts/Subscriptions</a:t>
            </a:r>
          </a:p>
          <a:p>
            <a:pPr lvl="1"/>
            <a:r>
              <a:rPr lang="en-US" dirty="0"/>
              <a:t>credentials and billing plans</a:t>
            </a:r>
          </a:p>
          <a:p>
            <a:r>
              <a:rPr lang="en-US" b="1" dirty="0"/>
              <a:t>Resource</a:t>
            </a:r>
          </a:p>
          <a:p>
            <a:pPr lvl="1"/>
            <a:r>
              <a:rPr lang="en-US" dirty="0"/>
              <a:t>Any service created in Azure</a:t>
            </a:r>
          </a:p>
          <a:p>
            <a:r>
              <a:rPr lang="en-US" b="1" dirty="0"/>
              <a:t>Resource Groups</a:t>
            </a:r>
          </a:p>
          <a:p>
            <a:pPr lvl="1"/>
            <a:r>
              <a:rPr lang="en-US" dirty="0"/>
              <a:t>all services placed in a group</a:t>
            </a:r>
          </a:p>
          <a:p>
            <a:r>
              <a:rPr lang="en-US" b="1" dirty="0"/>
              <a:t>Hosting</a:t>
            </a:r>
          </a:p>
          <a:p>
            <a:pPr lvl="1"/>
            <a:r>
              <a:rPr lang="en-US" dirty="0"/>
              <a:t>you provide the code, Azure runs it</a:t>
            </a:r>
          </a:p>
          <a:p>
            <a:r>
              <a:rPr lang="en-US" b="1" dirty="0"/>
              <a:t>Service</a:t>
            </a:r>
          </a:p>
          <a:p>
            <a:pPr lvl="1"/>
            <a:r>
              <a:rPr lang="en-US" dirty="0"/>
              <a:t>you provide the data, Azure takes action on the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– A primer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1D97-A086-44B0-A556-7E92D108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67" y="2524536"/>
            <a:ext cx="2673487" cy="400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E7574-9E52-4CF9-A43C-930CB447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967" y="3296235"/>
            <a:ext cx="6854794" cy="16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58e195f-e5ff-4f7b-9aee-11fdeceba5ba">
            <a:extLst>
              <a:ext uri="{FF2B5EF4-FFF2-40B4-BE49-F238E27FC236}">
                <a16:creationId xmlns:a16="http://schemas.microsoft.com/office/drawing/2014/main" id="{FF3399F2-6789-4327-B480-3AE4B1A8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7" y="836612"/>
            <a:ext cx="1060558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Hosting &amp; Data in Azure</a:t>
            </a:r>
          </a:p>
        </p:txBody>
      </p:sp>
    </p:spTree>
    <p:extLst>
      <p:ext uri="{BB962C8B-B14F-4D97-AF65-F5344CB8AC3E}">
        <p14:creationId xmlns:p14="http://schemas.microsoft.com/office/powerpoint/2010/main" val="2148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7FC95-7B60-4E1B-8181-594DD28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App Service and (2) Azure SQL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B6093-4E96-443C-B7FE-F50D2D27E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 Service</a:t>
            </a:r>
          </a:p>
          <a:p>
            <a:r>
              <a:rPr lang="en-US" dirty="0"/>
              <a:t>	</a:t>
            </a:r>
            <a:r>
              <a:rPr lang="en-US" sz="2800" dirty="0"/>
              <a:t>Web/mobile/API/logic.  Great for web apps and web APIs</a:t>
            </a:r>
          </a:p>
          <a:p>
            <a:r>
              <a:rPr lang="en-US" sz="2800" dirty="0"/>
              <a:t>	Fully managed: OS update, high availability/scale</a:t>
            </a:r>
          </a:p>
          <a:p>
            <a:r>
              <a:rPr lang="en-US" sz="2800" dirty="0"/>
              <a:t>	Diagnostic and monitor integration</a:t>
            </a:r>
          </a:p>
          <a:p>
            <a:r>
              <a:rPr lang="en-US" sz="2800" dirty="0"/>
              <a:t>	Deployment slots</a:t>
            </a:r>
          </a:p>
          <a:p>
            <a:r>
              <a:rPr lang="en-US" sz="2800" dirty="0"/>
              <a:t>	First-class tooling across Visual Studio and DevOps</a:t>
            </a:r>
          </a:p>
          <a:p>
            <a:r>
              <a:rPr lang="en-US" dirty="0"/>
              <a:t>Azure SQL</a:t>
            </a:r>
          </a:p>
          <a:p>
            <a:r>
              <a:rPr lang="en-US" dirty="0"/>
              <a:t>	</a:t>
            </a:r>
            <a:r>
              <a:rPr lang="en-US" sz="2800" dirty="0"/>
              <a:t>Same as SQL Server! (updates sooner than SQL Server)</a:t>
            </a:r>
          </a:p>
          <a:p>
            <a:r>
              <a:rPr lang="en-US" sz="2800" dirty="0"/>
              <a:t>	Fully managed: patching, high availability/scale</a:t>
            </a:r>
          </a:p>
          <a:p>
            <a:r>
              <a:rPr lang="en-US" sz="2800" dirty="0"/>
              <a:t>	Extensive monitoring/alerting</a:t>
            </a:r>
          </a:p>
          <a:p>
            <a:r>
              <a:rPr lang="en-US" sz="2800" dirty="0"/>
              <a:t>	Integration with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503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Update Storage</a:t>
            </a:r>
            <a:br>
              <a:rPr lang="en-US" dirty="0"/>
            </a:br>
            <a:r>
              <a:rPr lang="en-US" dirty="0"/>
              <a:t>Manipulate Image</a:t>
            </a:r>
          </a:p>
        </p:txBody>
      </p:sp>
    </p:spTree>
    <p:extLst>
      <p:ext uri="{BB962C8B-B14F-4D97-AF65-F5344CB8AC3E}">
        <p14:creationId xmlns:p14="http://schemas.microsoft.com/office/powerpoint/2010/main" val="253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7FC95-7B60-4E1B-8181-594DD28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Azure Storage (Blobs)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B6093-4E96-443C-B7FE-F50D2D27E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dirty="0"/>
              <a:t>Managed, scalable, and secure data storage</a:t>
            </a:r>
          </a:p>
          <a:p>
            <a:r>
              <a:rPr lang="en-US" sz="3600" dirty="0"/>
              <a:t>	Blobs – objects/files/’stuff’</a:t>
            </a:r>
          </a:p>
          <a:p>
            <a:r>
              <a:rPr lang="en-US" sz="3600" dirty="0"/>
              <a:t>	Tables – </a:t>
            </a:r>
            <a:r>
              <a:rPr lang="en-US" sz="3600" dirty="0" err="1"/>
              <a:t>noSQL</a:t>
            </a:r>
            <a:r>
              <a:rPr lang="en-US" sz="3600" dirty="0"/>
              <a:t>, key/value data</a:t>
            </a:r>
          </a:p>
          <a:p>
            <a:r>
              <a:rPr lang="en-US" sz="3600" dirty="0"/>
              <a:t>	Queues – messages and work items</a:t>
            </a:r>
          </a:p>
          <a:p>
            <a:r>
              <a:rPr lang="en-US" sz="3600" dirty="0"/>
              <a:t>	Files – mountable file shares</a:t>
            </a:r>
          </a:p>
          <a:p>
            <a:r>
              <a:rPr lang="en-US" sz="3600" dirty="0"/>
              <a:t>Automatically replicated and backed up</a:t>
            </a:r>
          </a:p>
          <a:p>
            <a:r>
              <a:rPr lang="en-US" sz="3600" dirty="0"/>
              <a:t>Optional geo-relocation redundancy</a:t>
            </a:r>
          </a:p>
        </p:txBody>
      </p:sp>
    </p:spTree>
    <p:extLst>
      <p:ext uri="{BB962C8B-B14F-4D97-AF65-F5344CB8AC3E}">
        <p14:creationId xmlns:p14="http://schemas.microsoft.com/office/powerpoint/2010/main" val="42366491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7FC95-7B60-4E1B-8181-594DD28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Azure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B6093-4E96-443C-B7FE-F50D2D27E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dirty="0"/>
              <a:t>Serverless</a:t>
            </a:r>
          </a:p>
          <a:p>
            <a:r>
              <a:rPr lang="en-US" dirty="0"/>
              <a:t>	</a:t>
            </a:r>
            <a:r>
              <a:rPr lang="en-US" sz="2800" dirty="0"/>
              <a:t>Never create or manage VMs or clusters</a:t>
            </a:r>
          </a:p>
          <a:p>
            <a:r>
              <a:rPr lang="en-US" sz="2800" dirty="0"/>
              <a:t>	Auto-scales automatically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32145A"/>
                    </a:gs>
                    <a:gs pos="99000">
                      <a:srgbClr val="32145A"/>
                    </a:gs>
                  </a:gsLst>
                  <a:lin ang="5400000" scaled="0"/>
                </a:gradFill>
              </a:rPr>
              <a:t>Event-driven</a:t>
            </a:r>
          </a:p>
          <a:p>
            <a:r>
              <a:rPr lang="en-US" sz="2800" dirty="0"/>
              <a:t>	Executes on ‘events’ like HTTP, Queues, Timers, Storage, etc.</a:t>
            </a:r>
          </a:p>
          <a:p>
            <a:r>
              <a:rPr lang="en-US" sz="2800" dirty="0"/>
              <a:t>	Great for simple jobs and workers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32145A"/>
                    </a:gs>
                    <a:gs pos="99000">
                      <a:srgbClr val="32145A"/>
                    </a:gs>
                  </a:gsLst>
                  <a:lin ang="5400000" scaled="0"/>
                </a:gradFill>
              </a:rPr>
              <a:t>Cost-effective</a:t>
            </a:r>
          </a:p>
          <a:p>
            <a:r>
              <a:rPr lang="en-US" sz="2800" dirty="0"/>
              <a:t>	Consumption-based billing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20573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Azure Services Every .NET Developer Needs to Know</vt:lpstr>
      <vt:lpstr>Azure – A primer</vt:lpstr>
      <vt:lpstr>PowerPoint Presentation</vt:lpstr>
      <vt:lpstr>DEMO: Hosting &amp; Data in Azure</vt:lpstr>
      <vt:lpstr>(1) App Service and (2) Azure SQL</vt:lpstr>
      <vt:lpstr>DEMO: Update Storage Manipulate Image</vt:lpstr>
      <vt:lpstr>(3) Azure Storage (Blobs)</vt:lpstr>
      <vt:lpstr>(4) Azure Functions</vt:lpstr>
      <vt:lpstr>DEMO: Monitoring</vt:lpstr>
      <vt:lpstr>(5) Azure Monitoring / App Insights</vt:lpstr>
      <vt:lpstr>5 Key Azure Services</vt:lpstr>
      <vt:lpstr>And more…!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2019-09-24T21:32:48Z</dcterms:created>
  <dcterms:modified xsi:type="dcterms:W3CDTF">2019-09-24T21:33:45Z</dcterms:modified>
</cp:coreProperties>
</file>