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3"/>
  </p:notesMasterIdLst>
  <p:sldIdLst>
    <p:sldId id="256" r:id="rId5"/>
    <p:sldId id="257" r:id="rId6"/>
    <p:sldId id="2131" r:id="rId7"/>
    <p:sldId id="2130" r:id="rId8"/>
    <p:sldId id="2132" r:id="rId9"/>
    <p:sldId id="2127" r:id="rId10"/>
    <p:sldId id="2133" r:id="rId11"/>
    <p:sldId id="2134" r:id="rId12"/>
    <p:sldId id="2135" r:id="rId13"/>
    <p:sldId id="2126" r:id="rId14"/>
    <p:sldId id="2120" r:id="rId15"/>
    <p:sldId id="2142" r:id="rId16"/>
    <p:sldId id="2123" r:id="rId17"/>
    <p:sldId id="2124" r:id="rId18"/>
    <p:sldId id="2125" r:id="rId19"/>
    <p:sldId id="2121" r:id="rId20"/>
    <p:sldId id="2143" r:id="rId21"/>
    <p:sldId id="2122" r:id="rId22"/>
    <p:sldId id="2147" r:id="rId23"/>
    <p:sldId id="2148" r:id="rId24"/>
    <p:sldId id="2149" r:id="rId25"/>
    <p:sldId id="2144" r:id="rId26"/>
    <p:sldId id="2151" r:id="rId27"/>
    <p:sldId id="260" r:id="rId28"/>
    <p:sldId id="2152" r:id="rId29"/>
    <p:sldId id="2150" r:id="rId30"/>
    <p:sldId id="2146" r:id="rId31"/>
    <p:sldId id="2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E5B6D-D9FD-41E6-BCAE-5AC84ED2C8FF}" v="276" dt="2019-09-23T19:57:11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77136" autoAdjust="0"/>
  </p:normalViewPr>
  <p:slideViewPr>
    <p:cSldViewPr snapToGrid="0">
      <p:cViewPr>
        <p:scale>
          <a:sx n="82" d="100"/>
          <a:sy n="82" d="100"/>
        </p:scale>
        <p:origin x="67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pod-configmap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ubernetes.io/docs/concepts/configuration/secret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9/23/2019 2:04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 service sidecar.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0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microservices world, each services you create does a specific process. In previous versions of .NET or ASP.NET Core specifically MVC was included in order to get the routing. </a:t>
            </a:r>
          </a:p>
          <a:p>
            <a:r>
              <a:rPr lang="en-US" dirty="0"/>
              <a:t>However, many of the APIs we are developing are just maybe the M and C of MVC or maybe not of the letters.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5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service that just returns HelloWorld on the /hello path. No MVC needed to route or respond to the HTTP request. We saw a similar pattern in the </a:t>
            </a:r>
            <a:r>
              <a:rPr lang="en-US" dirty="0" err="1"/>
              <a:t>HealthChecks</a:t>
            </a:r>
            <a:r>
              <a:rPr lang="en-US" dirty="0"/>
              <a:t> example under the /health route.</a:t>
            </a:r>
          </a:p>
          <a:p>
            <a:endParaRPr lang="en-US" dirty="0"/>
          </a:p>
          <a:p>
            <a:r>
              <a:rPr lang="en-US" dirty="0"/>
              <a:t>Simply add the statement app.UseRouting(); and then </a:t>
            </a:r>
            <a:r>
              <a:rPr lang="en-US" dirty="0" err="1"/>
              <a:t>app.UseEndPoints</a:t>
            </a:r>
            <a:r>
              <a:rPr lang="en-US" dirty="0"/>
              <a:t> and map your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ConfigMap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key / value store for application settings. It can contain any data you like (but is more suited to textual data).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Secret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similar to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ConfigMap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(among other things) its data is Base64-encoded;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store a certificate or other non-textual key material then Secrets have got you 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lines are the at the end of the file. We create a volume named secrets and mount it at /app/secrets.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also setting the ASPNETCORE_ENVIRONMENT environment variable to 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2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worker service in WSL with VS Code, build in ACR, create instance on ACI, show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4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8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probes can be used by container orchestrators and load balancers to check an app's status. For example, a container orchestrator may respond to a failing health check by halting a rolling deployment or restarting a container. A load balancer might react to an unhealthy app by routing traffic away from the failing instance to a healthy instance.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great to have in the scenario where you’re doing rolling updates in Kubernetes and your application will not update if the </a:t>
            </a:r>
            <a:r>
              <a:rPr lang="en-US" dirty="0" err="1"/>
              <a:t>healthchecks</a:t>
            </a:r>
            <a:r>
              <a:rPr lang="en-US" dirty="0"/>
              <a:t>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5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probes can be used by container orchestrators and load balancers to check an app's status. For example, a container orchestrator may respond to a failing health check by halting a rolling deployment or restarting a container. A load balancer might react to an unhealthy app by routing traffic away from the failing instance to a healthy instance.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These are great to have in the scenario where you’re doing rolling updates in Kubernetes and your application will not update if the healthchecks fail.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at the core of our microservice work and deployments, so making them more efficient in size, building, inner loop development </a:t>
            </a:r>
            <a:r>
              <a:rPr lang="en-US" dirty="0" err="1"/>
              <a:t>etc</a:t>
            </a:r>
            <a:r>
              <a:rPr lang="en-US" dirty="0"/>
              <a:t> is part of </a:t>
            </a:r>
            <a:r>
              <a:rPr lang="en-US"/>
              <a:t>the work we have done in 3.0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new microservices related Worker Service project template for building lightweight background workers, which can be run under orchestrators like Kubernetes.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on a </a:t>
            </a:r>
            <a:r>
              <a:rPr lang="en-US" dirty="0" err="1"/>
              <a:t>GenericHost</a:t>
            </a:r>
            <a:r>
              <a:rPr lang="en-US" dirty="0"/>
              <a:t>. What is a generic host, it’s just that generic. It works in the same pattern as ASP.NET  but without anything web specific.</a:t>
            </a:r>
          </a:p>
          <a:p>
            <a:endParaRPr lang="en-US" dirty="0"/>
          </a:p>
          <a:p>
            <a:r>
              <a:rPr lang="en-US" dirty="0"/>
              <a:t>The web host is preconfigured to boot Kestrel, this one is not. All it does is if you have any services in your app that is a Hosted Service, it will run them.</a:t>
            </a:r>
          </a:p>
          <a:p>
            <a:endParaRPr lang="en-US" dirty="0"/>
          </a:p>
          <a:p>
            <a:r>
              <a:rPr lang="en-US" dirty="0"/>
              <a:t>In this snippet, Worker is the service, inherits from </a:t>
            </a:r>
            <a:r>
              <a:rPr lang="en-US" dirty="0" err="1"/>
              <a:t>BackgroundService</a:t>
            </a:r>
            <a:r>
              <a:rPr lang="en-US" dirty="0"/>
              <a:t> but could also inherit from </a:t>
            </a:r>
            <a:r>
              <a:rPr lang="en-US" dirty="0" err="1"/>
              <a:t>IHostedService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9/23/2019 2:04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- Co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263" y="498393"/>
            <a:ext cx="11018520" cy="2900149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5381C0A8-DCBC-F241-8812-912E4F180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811793"/>
            <a:ext cx="11018520" cy="553998"/>
          </a:xfrm>
        </p:spPr>
        <p:txBody>
          <a:bodyPr/>
          <a:lstStyle/>
          <a:p>
            <a:r>
              <a:rPr lang="en-US"/>
              <a:t>Code Top Slide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4555074"/>
            <a:ext cx="11018520" cy="80021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F97BD-699F-8644-8F99-FB2AF349016F}"/>
              </a:ext>
            </a:extLst>
          </p:cNvPr>
          <p:cNvCxnSpPr/>
          <p:nvPr userDrawn="1"/>
        </p:nvCxnSpPr>
        <p:spPr>
          <a:xfrm>
            <a:off x="0" y="3605169"/>
            <a:ext cx="12192000" cy="0"/>
          </a:xfrm>
          <a:prstGeom prst="line">
            <a:avLst/>
          </a:prstGeom>
          <a:ln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E3AFC00-9C82-4F4F-9171-01BC54B3377F}"/>
              </a:ext>
            </a:extLst>
          </p:cNvPr>
          <p:cNvSpPr txBox="1">
            <a:spLocks/>
          </p:cNvSpPr>
          <p:nvPr userDrawn="1"/>
        </p:nvSpPr>
        <p:spPr>
          <a:xfrm>
            <a:off x="70" y="3560"/>
            <a:ext cx="3886200" cy="402336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8327373-0B58-0447-890F-ACBB713E9713}"/>
              </a:ext>
            </a:extLst>
          </p:cNvPr>
          <p:cNvSpPr txBox="1">
            <a:spLocks/>
          </p:cNvSpPr>
          <p:nvPr userDrawn="1"/>
        </p:nvSpPr>
        <p:spPr>
          <a:xfrm>
            <a:off x="1808" y="-24061"/>
            <a:ext cx="3880520" cy="363019"/>
          </a:xfrm>
          <a:prstGeom prst="rect">
            <a:avLst/>
          </a:prstGeom>
          <a:solidFill>
            <a:schemeClr val="accent5"/>
          </a:solidFill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19" y="-17420"/>
            <a:ext cx="3788358" cy="307777"/>
          </a:xfrm>
        </p:spPr>
        <p:txBody>
          <a:bodyPr lIns="9144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1649885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- 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263" y="595618"/>
            <a:ext cx="11018520" cy="5515273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E3AFC00-9C82-4F4F-9171-01BC54B3377F}"/>
              </a:ext>
            </a:extLst>
          </p:cNvPr>
          <p:cNvSpPr txBox="1">
            <a:spLocks/>
          </p:cNvSpPr>
          <p:nvPr userDrawn="1"/>
        </p:nvSpPr>
        <p:spPr>
          <a:xfrm>
            <a:off x="70" y="990"/>
            <a:ext cx="3886200" cy="442570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8327373-0B58-0447-890F-ACBB713E9713}"/>
              </a:ext>
            </a:extLst>
          </p:cNvPr>
          <p:cNvSpPr txBox="1">
            <a:spLocks/>
          </p:cNvSpPr>
          <p:nvPr userDrawn="1"/>
        </p:nvSpPr>
        <p:spPr>
          <a:xfrm>
            <a:off x="1808" y="-24665"/>
            <a:ext cx="3880520" cy="399321"/>
          </a:xfrm>
          <a:prstGeom prst="rect">
            <a:avLst/>
          </a:prstGeom>
          <a:solidFill>
            <a:schemeClr val="accent5"/>
          </a:solidFill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19" y="-15262"/>
            <a:ext cx="3788358" cy="338555"/>
          </a:xfrm>
        </p:spPr>
        <p:txBody>
          <a:bodyPr lIns="9144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enter title</a:t>
            </a:r>
          </a:p>
        </p:txBody>
      </p:sp>
    </p:spTree>
    <p:extLst>
      <p:ext uri="{BB962C8B-B14F-4D97-AF65-F5344CB8AC3E}">
        <p14:creationId xmlns:p14="http://schemas.microsoft.com/office/powerpoint/2010/main" val="3104709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4" r:id="rId9"/>
    <p:sldLayoutId id="2147483752" r:id="rId10"/>
    <p:sldLayoutId id="2147483753" r:id="rId11"/>
    <p:sldLayoutId id="2147483728" r:id="rId12"/>
    <p:sldLayoutId id="2147483726" r:id="rId13"/>
    <p:sldLayoutId id="2147483754" r:id="rId14"/>
    <p:sldLayoutId id="2147483755" r:id="rId15"/>
    <p:sldLayoutId id="2147483756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AA139-DAF2-485B-A3BF-0D9CF023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5F5AC-821A-4CF1-86A6-D6FB38CB7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19" y="1477413"/>
            <a:ext cx="5646455" cy="2031325"/>
          </a:xfrm>
        </p:spPr>
        <p:txBody>
          <a:bodyPr/>
          <a:lstStyle/>
          <a:p>
            <a:r>
              <a:rPr lang="en-US" sz="2400" dirty="0"/>
              <a:t>/dotnet/core/aspnet:2.2-stretch-slim</a:t>
            </a:r>
            <a:br>
              <a:rPr lang="en-US" sz="2400" dirty="0"/>
            </a:br>
            <a:r>
              <a:rPr lang="en-US" sz="3600" dirty="0"/>
              <a:t>261 MB</a:t>
            </a:r>
            <a:endParaRPr lang="en-US" sz="2400" dirty="0"/>
          </a:p>
          <a:p>
            <a:r>
              <a:rPr lang="en-US" sz="2400" dirty="0"/>
              <a:t>/dotnet/core/aspnet:3.0-buster-slim</a:t>
            </a:r>
          </a:p>
          <a:p>
            <a:r>
              <a:rPr lang="en-US" sz="3600" dirty="0"/>
              <a:t>207 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51DA4-44DC-4965-9784-956422973AA7}"/>
              </a:ext>
            </a:extLst>
          </p:cNvPr>
          <p:cNvSpPr/>
          <p:nvPr/>
        </p:nvSpPr>
        <p:spPr bwMode="auto">
          <a:xfrm flipH="1">
            <a:off x="6073140" y="904780"/>
            <a:ext cx="45719" cy="579290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A41455D-F7A2-400A-9609-BA7068E97A13}"/>
              </a:ext>
            </a:extLst>
          </p:cNvPr>
          <p:cNvSpPr txBox="1">
            <a:spLocks/>
          </p:cNvSpPr>
          <p:nvPr/>
        </p:nvSpPr>
        <p:spPr>
          <a:xfrm>
            <a:off x="6278625" y="1463954"/>
            <a:ext cx="5646455" cy="203132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/dotnet/core/runtime:3.0-buster-slim</a:t>
            </a:r>
          </a:p>
          <a:p>
            <a:r>
              <a:rPr lang="en-US" sz="3600" dirty="0"/>
              <a:t>189 MB</a:t>
            </a:r>
            <a:endParaRPr lang="en-US" sz="2400" dirty="0"/>
          </a:p>
          <a:p>
            <a:r>
              <a:rPr lang="en-US" sz="2400" dirty="0"/>
              <a:t>/dotnet/core/runtime:3.0-alpine</a:t>
            </a:r>
            <a:br>
              <a:rPr lang="en-US" sz="2400" dirty="0"/>
            </a:br>
            <a:r>
              <a:rPr lang="en-US" sz="3600" dirty="0"/>
              <a:t>88 MB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A6D5DF4-3C58-43AE-9117-CCBD1B8A3D9E}"/>
              </a:ext>
            </a:extLst>
          </p:cNvPr>
          <p:cNvSpPr txBox="1">
            <a:spLocks/>
          </p:cNvSpPr>
          <p:nvPr/>
        </p:nvSpPr>
        <p:spPr>
          <a:xfrm>
            <a:off x="183099" y="3979607"/>
            <a:ext cx="5646455" cy="203132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/dotnet/core/aspnet:2.2-alpine</a:t>
            </a:r>
            <a:br>
              <a:rPr lang="en-US" sz="2400" dirty="0"/>
            </a:br>
            <a:r>
              <a:rPr lang="en-US" sz="3600" dirty="0"/>
              <a:t>166 MB</a:t>
            </a:r>
            <a:endParaRPr lang="en-US" sz="2400" dirty="0"/>
          </a:p>
          <a:p>
            <a:r>
              <a:rPr lang="en-US" sz="2400" dirty="0"/>
              <a:t>/dotnet/core/aspnet:3.0-alpine</a:t>
            </a:r>
          </a:p>
          <a:p>
            <a:r>
              <a:rPr lang="en-US" sz="3600" dirty="0"/>
              <a:t>106 MB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C4F35-A4A6-4E75-8E21-D8265B2DAB2A}"/>
              </a:ext>
            </a:extLst>
          </p:cNvPr>
          <p:cNvSpPr txBox="1"/>
          <p:nvPr/>
        </p:nvSpPr>
        <p:spPr>
          <a:xfrm>
            <a:off x="134176" y="6074788"/>
            <a:ext cx="5536349" cy="5416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Base address is mcr.microsoft.com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ED654-9215-41E0-9ABD-3BC40629926E}"/>
              </a:ext>
            </a:extLst>
          </p:cNvPr>
          <p:cNvSpPr txBox="1"/>
          <p:nvPr/>
        </p:nvSpPr>
        <p:spPr>
          <a:xfrm>
            <a:off x="266919" y="3522410"/>
            <a:ext cx="5536349" cy="5416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Alpine base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A8CD1-D2CD-4D97-A2AA-270FFAFD186A}"/>
              </a:ext>
            </a:extLst>
          </p:cNvPr>
          <p:cNvSpPr txBox="1"/>
          <p:nvPr/>
        </p:nvSpPr>
        <p:spPr>
          <a:xfrm>
            <a:off x="309982" y="1050854"/>
            <a:ext cx="5536349" cy="5416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Debian base images</a:t>
            </a:r>
          </a:p>
        </p:txBody>
      </p:sp>
    </p:spTree>
    <p:extLst>
      <p:ext uri="{BB962C8B-B14F-4D97-AF65-F5344CB8AC3E}">
        <p14:creationId xmlns:p14="http://schemas.microsoft.com/office/powerpoint/2010/main" val="15387346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7120-BC25-4016-88E5-C67CB243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</a:t>
            </a:r>
          </a:p>
        </p:txBody>
      </p:sp>
    </p:spTree>
    <p:extLst>
      <p:ext uri="{BB962C8B-B14F-4D97-AF65-F5344CB8AC3E}">
        <p14:creationId xmlns:p14="http://schemas.microsoft.com/office/powerpoint/2010/main" val="7970287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DEFBED-8F33-4EBF-A8EA-72D9524AB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595618"/>
            <a:ext cx="11018520" cy="3693319"/>
          </a:xfrm>
        </p:spPr>
        <p:txBody>
          <a:bodyPr/>
          <a:lstStyle/>
          <a:p>
            <a:br>
              <a:rPr lang="en-US" sz="2400" dirty="0"/>
            </a:br>
            <a:r>
              <a:rPr lang="en-US" sz="2400" dirty="0"/>
              <a:t>public static </a:t>
            </a:r>
            <a:r>
              <a:rPr lang="en-US" sz="2400" dirty="0" err="1"/>
              <a:t>IHostBuilder</a:t>
            </a:r>
            <a:r>
              <a:rPr lang="en-US" sz="2400" dirty="0"/>
              <a:t> </a:t>
            </a:r>
            <a:r>
              <a:rPr lang="en-US" sz="2400" dirty="0" err="1"/>
              <a:t>CreateHostBuilder</a:t>
            </a:r>
            <a:r>
              <a:rPr lang="en-US" sz="2400" dirty="0"/>
              <a:t>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Host.CreateDefaultBuilder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r>
              <a:rPr lang="en-US" sz="2400" dirty="0"/>
              <a:t>		.ConfigureServices(</a:t>
            </a:r>
            <a:r>
              <a:rPr lang="en-US" sz="2400" dirty="0" err="1"/>
              <a:t>hostContext</a:t>
            </a:r>
            <a:r>
              <a:rPr lang="en-US" sz="2400" dirty="0"/>
              <a:t>, services) =&gt;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services.AddHostedService</a:t>
            </a:r>
            <a:r>
              <a:rPr lang="en-US" sz="2400" dirty="0"/>
              <a:t>&lt;Worker&gt;();</a:t>
            </a:r>
          </a:p>
          <a:p>
            <a:r>
              <a:rPr lang="en-US" sz="2400" dirty="0"/>
              <a:t>		});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9182-598C-4C91-AAEC-001C2A7DE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5262"/>
            <a:ext cx="3788358" cy="461665"/>
          </a:xfrm>
        </p:spPr>
        <p:txBody>
          <a:bodyPr/>
          <a:lstStyle/>
          <a:p>
            <a:r>
              <a:rPr lang="en-US" dirty="0"/>
              <a:t>Worker Service &amp; </a:t>
            </a:r>
            <a:r>
              <a:rPr lang="en-US" dirty="0" err="1"/>
              <a:t>GenericHost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167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B6BCA7-64D4-C748-AA68-C6DA07567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498393"/>
            <a:ext cx="11018520" cy="2492990"/>
          </a:xfrm>
        </p:spPr>
        <p:txBody>
          <a:bodyPr/>
          <a:lstStyle/>
          <a:p>
            <a:r>
              <a:rPr lang="en-US" sz="2000" dirty="0"/>
              <a:t>public static </a:t>
            </a:r>
            <a:r>
              <a:rPr lang="en-US" sz="2000" dirty="0" err="1"/>
              <a:t>IHostBuilder</a:t>
            </a:r>
            <a:r>
              <a:rPr lang="en-US" sz="2000" dirty="0"/>
              <a:t> </a:t>
            </a:r>
            <a:r>
              <a:rPr lang="en-US" sz="2000" dirty="0" err="1"/>
              <a:t>CreateHostBuilder</a:t>
            </a:r>
            <a:r>
              <a:rPr lang="en-US" sz="2000" dirty="0"/>
              <a:t>(string[] </a:t>
            </a:r>
            <a:r>
              <a:rPr lang="en-US" sz="2000" dirty="0" err="1"/>
              <a:t>args</a:t>
            </a:r>
            <a:r>
              <a:rPr lang="en-US" sz="2000" dirty="0"/>
              <a:t>) =&gt;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Host.CreateDefaultBuilder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.</a:t>
            </a:r>
            <a:r>
              <a:rPr lang="en-US" sz="2000" dirty="0" err="1"/>
              <a:t>UseWindowsService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        .ConfigureServices((</a:t>
            </a:r>
            <a:r>
              <a:rPr lang="en-US" sz="2000" dirty="0" err="1"/>
              <a:t>hostContext</a:t>
            </a:r>
            <a:r>
              <a:rPr lang="en-US" sz="2000" dirty="0"/>
              <a:t>, services) =&gt;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services.AddHostedService</a:t>
            </a:r>
            <a:r>
              <a:rPr lang="en-US" sz="2000" dirty="0"/>
              <a:t>&lt;Worker&gt;();</a:t>
            </a:r>
          </a:p>
          <a:p>
            <a:r>
              <a:rPr lang="en-US" sz="2000" dirty="0"/>
              <a:t>                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F6A445-4436-5C47-9E4A-F18871B1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Windows Service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842B5-EF5E-7448-890C-97915B0C1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4555074"/>
            <a:ext cx="11018520" cy="1270732"/>
          </a:xfrm>
        </p:spPr>
        <p:txBody>
          <a:bodyPr/>
          <a:lstStyle/>
          <a:p>
            <a:r>
              <a:rPr lang="en-US" dirty="0"/>
              <a:t>Add a NuGet Package</a:t>
            </a:r>
            <a:br>
              <a:rPr lang="en-US" dirty="0"/>
            </a:br>
            <a:r>
              <a:rPr lang="en-US" b="1" dirty="0" err="1"/>
              <a:t>Microsoft.Extensions.Hosting.WindowsServices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B59C42-FE96-7D4F-B3B5-620B6A04A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7420"/>
            <a:ext cx="3788358" cy="461665"/>
          </a:xfrm>
        </p:spPr>
        <p:txBody>
          <a:bodyPr/>
          <a:lstStyle/>
          <a:p>
            <a:r>
              <a:rPr lang="en-US" b="1" dirty="0"/>
              <a:t>Worker Service : Windows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CCBDCE-D18F-4EFD-BD86-215170D0E842}"/>
              </a:ext>
            </a:extLst>
          </p:cNvPr>
          <p:cNvSpPr txBox="1">
            <a:spLocks/>
          </p:cNvSpPr>
          <p:nvPr/>
        </p:nvSpPr>
        <p:spPr>
          <a:xfrm>
            <a:off x="6005675" y="1193263"/>
            <a:ext cx="225674" cy="40484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866C1F0-505D-4678-8E9F-B9D1DB0925C7}"/>
              </a:ext>
            </a:extLst>
          </p:cNvPr>
          <p:cNvSpPr txBox="1">
            <a:spLocks/>
          </p:cNvSpPr>
          <p:nvPr/>
        </p:nvSpPr>
        <p:spPr>
          <a:xfrm flipH="1">
            <a:off x="-100940" y="1185642"/>
            <a:ext cx="6332288" cy="4115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5614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B6BCA7-64D4-C748-AA68-C6DA07567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498393"/>
            <a:ext cx="11018520" cy="2492990"/>
          </a:xfrm>
        </p:spPr>
        <p:txBody>
          <a:bodyPr/>
          <a:lstStyle/>
          <a:p>
            <a:r>
              <a:rPr lang="en-US" sz="2000" dirty="0"/>
              <a:t>public static </a:t>
            </a:r>
            <a:r>
              <a:rPr lang="en-US" sz="2000" dirty="0" err="1"/>
              <a:t>IHostBuilder</a:t>
            </a:r>
            <a:r>
              <a:rPr lang="en-US" sz="2000" dirty="0"/>
              <a:t> </a:t>
            </a:r>
            <a:r>
              <a:rPr lang="en-US" sz="2000" dirty="0" err="1"/>
              <a:t>CreateHostBuilder</a:t>
            </a:r>
            <a:r>
              <a:rPr lang="en-US" sz="2000" dirty="0"/>
              <a:t>(string[] </a:t>
            </a:r>
            <a:r>
              <a:rPr lang="en-US" sz="2000" dirty="0" err="1"/>
              <a:t>args</a:t>
            </a:r>
            <a:r>
              <a:rPr lang="en-US" sz="2000" dirty="0"/>
              <a:t>) =&gt;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Host.CreateDefaultBuilder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        .</a:t>
            </a:r>
            <a:r>
              <a:rPr lang="en-US" sz="2000" dirty="0" err="1"/>
              <a:t>UseSystemd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        .ConfigureServices((</a:t>
            </a:r>
            <a:r>
              <a:rPr lang="en-US" sz="2000" dirty="0" err="1"/>
              <a:t>hostContext</a:t>
            </a:r>
            <a:r>
              <a:rPr lang="en-US" sz="2000" dirty="0"/>
              <a:t>, services) =&gt;</a:t>
            </a:r>
          </a:p>
          <a:p>
            <a:r>
              <a:rPr lang="en-US" sz="2000" dirty="0"/>
              <a:t>                {</a:t>
            </a:r>
          </a:p>
          <a:p>
            <a:r>
              <a:rPr lang="en-US" sz="2000" dirty="0"/>
              <a:t>                    </a:t>
            </a:r>
            <a:r>
              <a:rPr lang="en-US" sz="2000" dirty="0" err="1"/>
              <a:t>services.AddHostedService</a:t>
            </a:r>
            <a:r>
              <a:rPr lang="en-US" sz="2000" dirty="0"/>
              <a:t>&lt;Worker&gt;();</a:t>
            </a:r>
          </a:p>
          <a:p>
            <a:r>
              <a:rPr lang="en-US" sz="2000" dirty="0"/>
              <a:t>                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F6A445-4436-5C47-9E4A-F18871B1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systemd</a:t>
            </a:r>
            <a:r>
              <a:rPr lang="en-US" dirty="0">
                <a:solidFill>
                  <a:schemeClr val="accent1"/>
                </a:solidFill>
              </a:rPr>
              <a:t> service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842B5-EF5E-7448-890C-97915B0C1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4555074"/>
            <a:ext cx="11018520" cy="1270732"/>
          </a:xfrm>
        </p:spPr>
        <p:txBody>
          <a:bodyPr/>
          <a:lstStyle/>
          <a:p>
            <a:r>
              <a:rPr lang="en-US" dirty="0"/>
              <a:t>Add a NuGet Package</a:t>
            </a:r>
            <a:br>
              <a:rPr lang="en-US" dirty="0"/>
            </a:br>
            <a:r>
              <a:rPr lang="en-US" b="1" dirty="0" err="1"/>
              <a:t>Microsoft.Extensions.Hosting.Systemd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B59C42-FE96-7D4F-B3B5-620B6A04A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7420"/>
            <a:ext cx="3788358" cy="461665"/>
          </a:xfrm>
        </p:spPr>
        <p:txBody>
          <a:bodyPr/>
          <a:lstStyle/>
          <a:p>
            <a:r>
              <a:rPr lang="en-US" b="1" dirty="0"/>
              <a:t>Worker Service : </a:t>
            </a:r>
            <a:r>
              <a:rPr lang="en-US" b="1" dirty="0" err="1"/>
              <a:t>systemd</a:t>
            </a:r>
            <a:endParaRPr lang="en-US" b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CCBDCE-D18F-4EFD-BD86-215170D0E842}"/>
              </a:ext>
            </a:extLst>
          </p:cNvPr>
          <p:cNvSpPr txBox="1">
            <a:spLocks/>
          </p:cNvSpPr>
          <p:nvPr/>
        </p:nvSpPr>
        <p:spPr>
          <a:xfrm>
            <a:off x="4840068" y="1193263"/>
            <a:ext cx="225674" cy="40484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866C1F0-505D-4678-8E9F-B9D1DB0925C7}"/>
              </a:ext>
            </a:extLst>
          </p:cNvPr>
          <p:cNvSpPr txBox="1">
            <a:spLocks/>
          </p:cNvSpPr>
          <p:nvPr/>
        </p:nvSpPr>
        <p:spPr>
          <a:xfrm flipH="1">
            <a:off x="-1266547" y="1185642"/>
            <a:ext cx="6332288" cy="4115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206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53E31-B5C4-4B05-957D-E0C22680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3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42EB-A77D-4616-82D1-DCD0A7D9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EndPoint</a:t>
            </a:r>
            <a:r>
              <a:rPr lang="en-US" dirty="0"/>
              <a:t> Routing</a:t>
            </a:r>
          </a:p>
        </p:txBody>
      </p:sp>
    </p:spTree>
    <p:extLst>
      <p:ext uri="{BB962C8B-B14F-4D97-AF65-F5344CB8AC3E}">
        <p14:creationId xmlns:p14="http://schemas.microsoft.com/office/powerpoint/2010/main" val="1030856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EEB9-4CA9-415B-AAC2-496B592009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595618"/>
            <a:ext cx="11018520" cy="6049022"/>
          </a:xfrm>
        </p:spPr>
        <p:txBody>
          <a:bodyPr/>
          <a:lstStyle/>
          <a:p>
            <a:r>
              <a:rPr lang="en-US" sz="1600" dirty="0"/>
              <a:t>public class Startup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void ConfigureServices(IServiceCollection services) { }</a:t>
            </a:r>
          </a:p>
          <a:p>
            <a:endParaRPr lang="en-US" sz="1600" dirty="0"/>
          </a:p>
          <a:p>
            <a:r>
              <a:rPr lang="en-US" sz="1600" dirty="0"/>
              <a:t>    public void Configure(IApplicationBuilder app, </a:t>
            </a:r>
            <a:r>
              <a:rPr lang="en-US" sz="1600" dirty="0" err="1"/>
              <a:t>IWebHostEnvironment</a:t>
            </a:r>
            <a:r>
              <a:rPr lang="en-US" sz="1600" dirty="0"/>
              <a:t> env)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env.IsDevelopment</a:t>
            </a:r>
            <a:r>
              <a:rPr lang="en-US" sz="1600" dirty="0"/>
              <a:t>())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app.UseDeveloperExceptionPage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  <a:p>
            <a:r>
              <a:rPr lang="en-US" sz="1600" dirty="0"/>
              <a:t>        app.UseRouting();</a:t>
            </a:r>
          </a:p>
          <a:p>
            <a:endParaRPr lang="en-US" sz="1600" dirty="0"/>
          </a:p>
          <a:p>
            <a:r>
              <a:rPr lang="en-US" sz="1600" dirty="0"/>
              <a:t>        app.UseEndpoints(endpoints =&gt;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endpoints.MapGet</a:t>
            </a:r>
            <a:r>
              <a:rPr lang="en-US" sz="1600" dirty="0"/>
              <a:t>("/hello", async context =&gt;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await </a:t>
            </a:r>
            <a:r>
              <a:rPr lang="en-US" sz="1600" dirty="0" err="1"/>
              <a:t>context.Response.WriteAsync</a:t>
            </a:r>
            <a:r>
              <a:rPr lang="en-US" sz="1600" dirty="0"/>
              <a:t>("Hello World!");</a:t>
            </a:r>
          </a:p>
          <a:p>
            <a:r>
              <a:rPr lang="en-US" sz="1600" dirty="0"/>
              <a:t>            });</a:t>
            </a:r>
          </a:p>
          <a:p>
            <a:r>
              <a:rPr lang="en-US" sz="1600" dirty="0"/>
              <a:t>        });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3812F-8C66-48FB-8669-838DDFB92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5262"/>
            <a:ext cx="3788358" cy="461665"/>
          </a:xfrm>
        </p:spPr>
        <p:txBody>
          <a:bodyPr/>
          <a:lstStyle/>
          <a:p>
            <a:r>
              <a:rPr lang="en-US" dirty="0" err="1"/>
              <a:t>EndPoint</a:t>
            </a:r>
            <a:r>
              <a:rPr lang="en-US" dirty="0"/>
              <a:t> Routing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FD90E-36E2-4ECC-B880-5EFB103E7C43}"/>
              </a:ext>
            </a:extLst>
          </p:cNvPr>
          <p:cNvSpPr txBox="1">
            <a:spLocks/>
          </p:cNvSpPr>
          <p:nvPr/>
        </p:nvSpPr>
        <p:spPr>
          <a:xfrm>
            <a:off x="3796937" y="3553284"/>
            <a:ext cx="118288" cy="39277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6EDE9B-AD14-4073-B588-3A08DD62A890}"/>
              </a:ext>
            </a:extLst>
          </p:cNvPr>
          <p:cNvSpPr txBox="1">
            <a:spLocks/>
          </p:cNvSpPr>
          <p:nvPr/>
        </p:nvSpPr>
        <p:spPr>
          <a:xfrm flipH="1">
            <a:off x="-4567087" y="3545664"/>
            <a:ext cx="8503370" cy="3993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+mj-l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A69B756-5A54-4355-9DB2-C04B58D338B0}"/>
              </a:ext>
            </a:extLst>
          </p:cNvPr>
          <p:cNvSpPr txBox="1">
            <a:spLocks/>
          </p:cNvSpPr>
          <p:nvPr/>
        </p:nvSpPr>
        <p:spPr>
          <a:xfrm>
            <a:off x="8203473" y="4115890"/>
            <a:ext cx="201733" cy="191748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6F1574-4393-4DD6-B677-DB83D3FDDBC5}"/>
              </a:ext>
            </a:extLst>
          </p:cNvPr>
          <p:cNvSpPr txBox="1">
            <a:spLocks/>
          </p:cNvSpPr>
          <p:nvPr/>
        </p:nvSpPr>
        <p:spPr>
          <a:xfrm flipH="1">
            <a:off x="-77105" y="4108270"/>
            <a:ext cx="8503370" cy="19494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97C12-3BDC-47BF-99EF-031BF2AB3CF1}"/>
              </a:ext>
            </a:extLst>
          </p:cNvPr>
          <p:cNvSpPr txBox="1"/>
          <p:nvPr/>
        </p:nvSpPr>
        <p:spPr>
          <a:xfrm>
            <a:off x="7443247" y="0"/>
            <a:ext cx="47984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https://aka.ms/endpointrouting</a:t>
            </a:r>
          </a:p>
        </p:txBody>
      </p:sp>
    </p:spTree>
    <p:extLst>
      <p:ext uri="{BB962C8B-B14F-4D97-AF65-F5344CB8AC3E}">
        <p14:creationId xmlns:p14="http://schemas.microsoft.com/office/powerpoint/2010/main" val="1686165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42EB-A77D-4616-82D1-DCD0A7D9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980952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9C101-5185-4429-8CA1-371868B5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Configuration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5797-296A-4F86-A9FB-5CE801A2A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20507"/>
          </a:xfrm>
        </p:spPr>
        <p:txBody>
          <a:bodyPr/>
          <a:lstStyle/>
          <a:p>
            <a:r>
              <a:rPr lang="en-US" dirty="0"/>
              <a:t>App configuration in .NET Core is based on key-value pairs established by </a:t>
            </a:r>
            <a:r>
              <a:rPr lang="en-US" i="1" dirty="0"/>
              <a:t>configuration providers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Configuration providers read configuration data into key-value pairs from a variety of configuration sources</a:t>
            </a:r>
          </a:p>
        </p:txBody>
      </p:sp>
    </p:spTree>
    <p:extLst>
      <p:ext uri="{BB962C8B-B14F-4D97-AF65-F5344CB8AC3E}">
        <p14:creationId xmlns:p14="http://schemas.microsoft.com/office/powerpoint/2010/main" val="16534485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Cloud Native Apps with .NET Core 3.0 and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Shayne Boyer</a:t>
            </a:r>
            <a:br>
              <a:rPr lang="en-US" dirty="0"/>
            </a:br>
            <a:r>
              <a:rPr lang="en-US" sz="2000" dirty="0"/>
              <a:t>@</a:t>
            </a:r>
            <a:r>
              <a:rPr lang="en-US" sz="2000" dirty="0" err="1"/>
              <a:t>spboyer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5094-A771-4B22-AB1F-CA88BA26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E7978-6346-40D8-93CB-B4D99A0C7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XML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Environment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App Configuration</a:t>
            </a:r>
          </a:p>
          <a:p>
            <a:endParaRPr lang="en-US" dirty="0"/>
          </a:p>
          <a:p>
            <a:r>
              <a:rPr lang="en-US" i="1" dirty="0"/>
              <a:t>…and many more as well as custom providers</a:t>
            </a:r>
          </a:p>
        </p:txBody>
      </p:sp>
    </p:spTree>
    <p:extLst>
      <p:ext uri="{BB962C8B-B14F-4D97-AF65-F5344CB8AC3E}">
        <p14:creationId xmlns:p14="http://schemas.microsoft.com/office/powerpoint/2010/main" val="3539254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56EB0-5E9E-4099-8CF9-EC1ADE03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Why is this important for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20470114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38FE5-C4F8-41F1-BA8E-7B5EC24C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1746721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67BC33-7EAB-4939-AC4B-6889B467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Configuration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41266-4BB4-49C5-9612-718015CA5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US" dirty="0"/>
              <a:t>Kubernetes provides 2 primary mechanisms for configuring applications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ConfigMaps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1391394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0C1C4-54CE-4CDD-89FB-C42903E25A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740" y="1026080"/>
            <a:ext cx="11018520" cy="1652760"/>
          </a:xfrm>
        </p:spPr>
        <p:txBody>
          <a:bodyPr/>
          <a:lstStyle/>
          <a:p>
            <a:r>
              <a:rPr lang="en-US" sz="1800" dirty="0"/>
              <a:t>{</a:t>
            </a:r>
          </a:p>
          <a:p>
            <a:r>
              <a:rPr lang="en-US" sz="1800" dirty="0"/>
              <a:t>    "Database": {</a:t>
            </a:r>
          </a:p>
          <a:p>
            <a:r>
              <a:rPr lang="en-US" sz="1800" dirty="0"/>
              <a:t>        "</a:t>
            </a:r>
            <a:r>
              <a:rPr lang="en-US" sz="1800" dirty="0" err="1"/>
              <a:t>ConnectionString</a:t>
            </a:r>
            <a:r>
              <a:rPr lang="en-US" sz="1800" dirty="0"/>
              <a:t>": "My Secret Connection"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441E9-9CC3-4150-8432-966E4FA4D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5262"/>
            <a:ext cx="3788358" cy="461665"/>
          </a:xfrm>
        </p:spPr>
        <p:txBody>
          <a:bodyPr/>
          <a:lstStyle/>
          <a:p>
            <a:r>
              <a:rPr lang="en-US" dirty="0"/>
              <a:t>Configuration &amp; Kubernetes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7F48B2B-2F17-44A8-A394-6D7DA3E5B594}"/>
              </a:ext>
            </a:extLst>
          </p:cNvPr>
          <p:cNvSpPr txBox="1">
            <a:spLocks/>
          </p:cNvSpPr>
          <p:nvPr/>
        </p:nvSpPr>
        <p:spPr>
          <a:xfrm>
            <a:off x="436872" y="3525509"/>
            <a:ext cx="11018520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Creates a generic secret with an name of </a:t>
            </a:r>
            <a:r>
              <a:rPr lang="en-US" sz="1800" dirty="0">
                <a:highlight>
                  <a:srgbClr val="FFFF00"/>
                </a:highlight>
              </a:rPr>
              <a:t>secret-</a:t>
            </a:r>
            <a:r>
              <a:rPr lang="en-US" sz="1800" dirty="0" err="1">
                <a:highlight>
                  <a:srgbClr val="FFFF00"/>
                </a:highlight>
              </a:rPr>
              <a:t>appsettings</a:t>
            </a:r>
            <a:r>
              <a:rPr lang="en-US" sz="1800" dirty="0"/>
              <a:t> that can now be used in our pods.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6456B-20FF-4F11-AAAE-C5C6F72359A8}"/>
              </a:ext>
            </a:extLst>
          </p:cNvPr>
          <p:cNvSpPr txBox="1"/>
          <p:nvPr/>
        </p:nvSpPr>
        <p:spPr>
          <a:xfrm>
            <a:off x="341758" y="568827"/>
            <a:ext cx="42571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C00000"/>
                </a:solidFill>
                <a:highlight>
                  <a:srgbClr val="C0C0C0"/>
                </a:highlight>
              </a:rPr>
              <a:t>appsettings.secrets.json</a:t>
            </a:r>
            <a:endParaRPr lang="en-US" sz="2400" dirty="0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D719-27E1-461F-B7E3-A07D544690EB}"/>
              </a:ext>
            </a:extLst>
          </p:cNvPr>
          <p:cNvSpPr txBox="1"/>
          <p:nvPr/>
        </p:nvSpPr>
        <p:spPr>
          <a:xfrm>
            <a:off x="341758" y="2790044"/>
            <a:ext cx="1189666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C00000"/>
                </a:solidFill>
                <a:highlight>
                  <a:srgbClr val="C0C0C0"/>
                </a:highlight>
              </a:rPr>
              <a:t>kubectl</a:t>
            </a:r>
            <a:r>
              <a:rPr lang="en-US" sz="2400" dirty="0">
                <a:solidFill>
                  <a:srgbClr val="C00000"/>
                </a:solidFill>
                <a:highlight>
                  <a:srgbClr val="C0C0C0"/>
                </a:highlight>
              </a:rPr>
              <a:t> create secret generic secret-</a:t>
            </a:r>
            <a:r>
              <a:rPr lang="en-US" sz="2400" dirty="0" err="1">
                <a:solidFill>
                  <a:srgbClr val="C00000"/>
                </a:solidFill>
                <a:highlight>
                  <a:srgbClr val="C0C0C0"/>
                </a:highlight>
              </a:rPr>
              <a:t>appsettings</a:t>
            </a:r>
            <a:r>
              <a:rPr lang="en-US" sz="2400" dirty="0">
                <a:solidFill>
                  <a:srgbClr val="C00000"/>
                </a:solidFill>
                <a:highlight>
                  <a:srgbClr val="C0C0C0"/>
                </a:highlight>
              </a:rPr>
              <a:t> --from-file=./</a:t>
            </a:r>
            <a:r>
              <a:rPr lang="en-US" sz="2400" dirty="0" err="1">
                <a:solidFill>
                  <a:srgbClr val="C00000"/>
                </a:solidFill>
                <a:highlight>
                  <a:srgbClr val="C0C0C0"/>
                </a:highlight>
              </a:rPr>
              <a:t>appsettings.secrets.json</a:t>
            </a:r>
            <a:endParaRPr lang="en-US" sz="2400" dirty="0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FB957-77E4-49C7-81A6-F0BB68A50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595618"/>
            <a:ext cx="11018520" cy="5309146"/>
          </a:xfrm>
        </p:spPr>
        <p:txBody>
          <a:bodyPr/>
          <a:lstStyle/>
          <a:p>
            <a:r>
              <a:rPr lang="en-US" sz="1800" dirty="0"/>
              <a:t> spec:</a:t>
            </a:r>
          </a:p>
          <a:p>
            <a:r>
              <a:rPr lang="en-US" sz="1800" dirty="0"/>
              <a:t>      containers:</a:t>
            </a:r>
          </a:p>
          <a:p>
            <a:r>
              <a:rPr lang="en-US" sz="1800" dirty="0"/>
              <a:t>      - name: </a:t>
            </a:r>
            <a:r>
              <a:rPr lang="en-US" sz="1800" dirty="0" err="1"/>
              <a:t>aspnet</a:t>
            </a:r>
            <a:r>
              <a:rPr lang="en-US" sz="1800" dirty="0"/>
              <a:t>-core-secrets-demo</a:t>
            </a:r>
          </a:p>
          <a:p>
            <a:r>
              <a:rPr lang="en-US" sz="1800" dirty="0"/>
              <a:t>        image: </a:t>
            </a:r>
            <a:r>
              <a:rPr lang="en-US" sz="1800" dirty="0" err="1"/>
              <a:t>spboyer</a:t>
            </a:r>
            <a:r>
              <a:rPr lang="en-US" sz="1800" dirty="0"/>
              <a:t>/</a:t>
            </a:r>
            <a:r>
              <a:rPr lang="en-US" sz="1800" dirty="0" err="1"/>
              <a:t>simpleweb:latest</a:t>
            </a:r>
            <a:endParaRPr lang="en-US" sz="1800" dirty="0"/>
          </a:p>
          <a:p>
            <a:r>
              <a:rPr lang="en-US" sz="1800" dirty="0"/>
              <a:t>        ports:</a:t>
            </a:r>
          </a:p>
          <a:p>
            <a:r>
              <a:rPr lang="en-US" sz="1800" dirty="0"/>
              <a:t>        - </a:t>
            </a:r>
            <a:r>
              <a:rPr lang="en-US" sz="1800" dirty="0" err="1"/>
              <a:t>containerPort</a:t>
            </a:r>
            <a:r>
              <a:rPr lang="en-US" sz="1800" dirty="0"/>
              <a:t>: 80</a:t>
            </a:r>
          </a:p>
          <a:p>
            <a:r>
              <a:rPr lang="en-US" sz="1800" dirty="0"/>
              <a:t>        env:</a:t>
            </a:r>
          </a:p>
          <a:p>
            <a:r>
              <a:rPr lang="en-US" sz="1800" dirty="0"/>
              <a:t>        - name: "ASPNETCORE_ENVIRONMENT"</a:t>
            </a:r>
          </a:p>
          <a:p>
            <a:r>
              <a:rPr lang="en-US" sz="1800" dirty="0"/>
              <a:t>          value: “Production"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volumeMounts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- name: </a:t>
            </a:r>
            <a:r>
              <a:rPr lang="en-US" sz="1800" dirty="0">
                <a:highlight>
                  <a:srgbClr val="FFFF00"/>
                </a:highlight>
              </a:rPr>
              <a:t>secrets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mountPath</a:t>
            </a:r>
            <a:r>
              <a:rPr lang="en-US" sz="1800" dirty="0"/>
              <a:t>: /app/secrets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readOnly</a:t>
            </a:r>
            <a:r>
              <a:rPr lang="en-US" sz="1800" dirty="0"/>
              <a:t>: true</a:t>
            </a:r>
          </a:p>
          <a:p>
            <a:r>
              <a:rPr lang="en-US" sz="1800" dirty="0"/>
              <a:t>      volumes:</a:t>
            </a:r>
          </a:p>
          <a:p>
            <a:r>
              <a:rPr lang="en-US" sz="1800" dirty="0"/>
              <a:t>      - name: </a:t>
            </a:r>
            <a:r>
              <a:rPr lang="en-US" sz="1800" dirty="0">
                <a:highlight>
                  <a:srgbClr val="FFFF00"/>
                </a:highlight>
              </a:rPr>
              <a:t>secrets</a:t>
            </a:r>
          </a:p>
          <a:p>
            <a:r>
              <a:rPr lang="en-US" sz="1800" dirty="0"/>
              <a:t>        secret: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secretName</a:t>
            </a:r>
            <a:r>
              <a:rPr lang="en-US" sz="1800" dirty="0"/>
              <a:t>: </a:t>
            </a:r>
            <a:r>
              <a:rPr lang="en-US" sz="1800" dirty="0">
                <a:highlight>
                  <a:srgbClr val="FFFF00"/>
                </a:highlight>
              </a:rPr>
              <a:t>secret-</a:t>
            </a:r>
            <a:r>
              <a:rPr lang="en-US" sz="1800" dirty="0" err="1">
                <a:highlight>
                  <a:srgbClr val="FFFF00"/>
                </a:highlight>
              </a:rPr>
              <a:t>appsettings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BEF-35D4-4ACF-A3F3-24258612E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5262"/>
            <a:ext cx="3788358" cy="461665"/>
          </a:xfrm>
        </p:spPr>
        <p:txBody>
          <a:bodyPr/>
          <a:lstStyle/>
          <a:p>
            <a:r>
              <a:rPr lang="en-US" dirty="0"/>
              <a:t>Configuration &amp; Kubernetes</a:t>
            </a:r>
          </a:p>
        </p:txBody>
      </p:sp>
    </p:spTree>
    <p:extLst>
      <p:ext uri="{BB962C8B-B14F-4D97-AF65-F5344CB8AC3E}">
        <p14:creationId xmlns:p14="http://schemas.microsoft.com/office/powerpoint/2010/main" val="41257407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A43367-2C0A-4C66-BC66-EAA372F0A2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595618"/>
            <a:ext cx="11018520" cy="2985433"/>
          </a:xfrm>
        </p:spPr>
        <p:txBody>
          <a:bodyPr/>
          <a:lstStyle/>
          <a:p>
            <a:r>
              <a:rPr lang="en-US" sz="1800" dirty="0"/>
              <a:t>public void Configure(</a:t>
            </a:r>
            <a:r>
              <a:rPr lang="en-US" sz="1800" dirty="0" err="1"/>
              <a:t>IApplicationBuilder</a:t>
            </a:r>
            <a:r>
              <a:rPr lang="en-US" sz="1800" dirty="0"/>
              <a:t> app, </a:t>
            </a:r>
            <a:r>
              <a:rPr lang="en-US" sz="1800" dirty="0" err="1"/>
              <a:t>IHostingEnvironment</a:t>
            </a:r>
            <a:r>
              <a:rPr lang="en-US" sz="1800" dirty="0"/>
              <a:t> env, </a:t>
            </a:r>
            <a:r>
              <a:rPr lang="en-US" sz="1800" dirty="0" err="1"/>
              <a:t>ILoggerFactory</a:t>
            </a:r>
            <a:r>
              <a:rPr lang="en-US" sz="1800" dirty="0"/>
              <a:t> </a:t>
            </a:r>
            <a:r>
              <a:rPr lang="en-US" sz="1800" dirty="0" err="1"/>
              <a:t>loggerFactory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var builder = new </a:t>
            </a:r>
            <a:r>
              <a:rPr lang="en-US" sz="1800" dirty="0" err="1"/>
              <a:t>ConfigurationBuilder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SetBasePath</a:t>
            </a:r>
            <a:r>
              <a:rPr lang="en-US" sz="1800" dirty="0"/>
              <a:t>(</a:t>
            </a:r>
            <a:r>
              <a:rPr lang="en-US" sz="1800" dirty="0" err="1"/>
              <a:t>env.ContentRootPath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AddJsonFile</a:t>
            </a:r>
            <a:r>
              <a:rPr lang="en-US" sz="1800" dirty="0"/>
              <a:t>("</a:t>
            </a:r>
            <a:r>
              <a:rPr lang="en-US" sz="1800" dirty="0" err="1"/>
              <a:t>appsettings.json</a:t>
            </a:r>
            <a:r>
              <a:rPr lang="en-US" sz="1800" dirty="0"/>
              <a:t>", optional: true, </a:t>
            </a:r>
            <a:r>
              <a:rPr lang="en-US" sz="1800" dirty="0" err="1"/>
              <a:t>reloadOnChange</a:t>
            </a:r>
            <a:r>
              <a:rPr lang="en-US" sz="1800" dirty="0"/>
              <a:t>: true)</a:t>
            </a:r>
          </a:p>
          <a:p>
            <a:r>
              <a:rPr lang="en-US" sz="1800" dirty="0"/>
              <a:t>        </a:t>
            </a:r>
            <a:r>
              <a:rPr lang="en-US" sz="1800" dirty="0">
                <a:highlight>
                  <a:srgbClr val="FFFF00"/>
                </a:highlight>
              </a:rPr>
              <a:t>.</a:t>
            </a:r>
            <a:r>
              <a:rPr lang="en-US" sz="1800" dirty="0" err="1">
                <a:highlight>
                  <a:srgbClr val="FFFF00"/>
                </a:highlight>
              </a:rPr>
              <a:t>AddJsonFile</a:t>
            </a:r>
            <a:r>
              <a:rPr lang="en-US" sz="1800" dirty="0">
                <a:highlight>
                  <a:srgbClr val="FFFF00"/>
                </a:highlight>
              </a:rPr>
              <a:t>("secrets/</a:t>
            </a:r>
            <a:r>
              <a:rPr lang="en-US" sz="1800" dirty="0" err="1">
                <a:highlight>
                  <a:srgbClr val="FFFF00"/>
                </a:highlight>
              </a:rPr>
              <a:t>appsettings.secrets.json</a:t>
            </a:r>
            <a:r>
              <a:rPr lang="en-US" sz="1800" dirty="0">
                <a:highlight>
                  <a:srgbClr val="FFFF00"/>
                </a:highlight>
              </a:rPr>
              <a:t>", optional: true)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AddEnvironmentVariables</a:t>
            </a:r>
            <a:r>
              <a:rPr lang="en-US" sz="1800" dirty="0"/>
              <a:t>();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0990-9B1D-4517-911E-DAB4A9B050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5262"/>
            <a:ext cx="3788358" cy="461665"/>
          </a:xfrm>
        </p:spPr>
        <p:txBody>
          <a:bodyPr/>
          <a:lstStyle/>
          <a:p>
            <a:r>
              <a:rPr lang="en-US" dirty="0"/>
              <a:t>Configuration &amp; Kubernetes</a:t>
            </a:r>
          </a:p>
        </p:txBody>
      </p:sp>
    </p:spTree>
    <p:extLst>
      <p:ext uri="{BB962C8B-B14F-4D97-AF65-F5344CB8AC3E}">
        <p14:creationId xmlns:p14="http://schemas.microsoft.com/office/powerpoint/2010/main" val="33409267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53E31-B5C4-4B05-957D-E0C22680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8799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E953-08C7-44DD-8937-DC258793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915285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Shayne Boyer</a:t>
            </a:r>
            <a:br>
              <a:rPr lang="en-US" sz="2800" dirty="0"/>
            </a:br>
            <a:r>
              <a:rPr lang="en-US" sz="2800" dirty="0"/>
              <a:t>@</a:t>
            </a:r>
            <a:r>
              <a:rPr lang="en-US" sz="2800" dirty="0" err="1"/>
              <a:t>spboyer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01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461D4-171D-4C66-A3EE-B138C1F2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BC1E-06C0-4278-8908-2A9FAC8DB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Healthchecks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CD81A-A158-4995-BEB7-4F5FF329A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8259" y="7089976"/>
            <a:ext cx="3927804" cy="2226753"/>
          </a:xfrm>
        </p:spPr>
        <p:txBody>
          <a:bodyPr/>
          <a:lstStyle/>
          <a:p>
            <a:r>
              <a:rPr lang="en-US" dirty="0"/>
              <a:t>Docker images</a:t>
            </a:r>
          </a:p>
          <a:p>
            <a:r>
              <a:rPr lang="en-US" dirty="0"/>
              <a:t>Worker Service</a:t>
            </a:r>
          </a:p>
          <a:p>
            <a:r>
              <a:rPr lang="en-US" dirty="0" err="1"/>
              <a:t>EndPoint</a:t>
            </a:r>
            <a:r>
              <a:rPr lang="en-US" dirty="0"/>
              <a:t> Routing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6414A-30E0-468B-A0D1-D6ECBF3BA9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8382" y="-2998569"/>
            <a:ext cx="3875483" cy="2226753"/>
          </a:xfrm>
        </p:spPr>
        <p:txBody>
          <a:bodyPr/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50275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461D4-171D-4C66-A3EE-B138C1F2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BC1E-06C0-4278-8908-2A9FAC8DB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Healthchecks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CD81A-A158-4995-BEB7-4F5FF329A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  <a:p>
            <a:r>
              <a:rPr lang="en-US" dirty="0"/>
              <a:t>Worker Service</a:t>
            </a:r>
          </a:p>
          <a:p>
            <a:r>
              <a:rPr lang="en-US" dirty="0" err="1"/>
              <a:t>EndPoint</a:t>
            </a:r>
            <a:r>
              <a:rPr lang="en-US" dirty="0"/>
              <a:t> Routing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6414A-30E0-468B-A0D1-D6ECBF3BA9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8382" y="-3972017"/>
            <a:ext cx="3875483" cy="3586208"/>
          </a:xfrm>
        </p:spPr>
        <p:txBody>
          <a:bodyPr/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17116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461D4-171D-4C66-A3EE-B138C1F2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BC1E-06C0-4278-8908-2A9FAC8DB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Healthchecks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CD81A-A158-4995-BEB7-4F5FF329AF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  <a:p>
            <a:r>
              <a:rPr lang="en-US" dirty="0"/>
              <a:t>Worker Service</a:t>
            </a:r>
          </a:p>
          <a:p>
            <a:r>
              <a:rPr lang="en-US" dirty="0" err="1"/>
              <a:t>EndPoint</a:t>
            </a:r>
            <a:r>
              <a:rPr lang="en-US" dirty="0"/>
              <a:t> Routing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6414A-30E0-468B-A0D1-D6ECBF3BA9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97404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06F5A-DBE4-4C48-966F-0EC3D2F7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Healthchecks</a:t>
            </a:r>
          </a:p>
        </p:txBody>
      </p:sp>
    </p:spTree>
    <p:extLst>
      <p:ext uri="{BB962C8B-B14F-4D97-AF65-F5344CB8AC3E}">
        <p14:creationId xmlns:p14="http://schemas.microsoft.com/office/powerpoint/2010/main" val="42127746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43184-65AA-44D3-AA80-A06E4EAEF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498393"/>
            <a:ext cx="11018520" cy="3173946"/>
          </a:xfrm>
        </p:spPr>
        <p:txBody>
          <a:bodyPr/>
          <a:lstStyle/>
          <a:p>
            <a:r>
              <a:rPr lang="en-US" sz="1050" dirty="0"/>
              <a:t>public class BasicStartup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 public void ConfigureServices(IServiceCollection services)</a:t>
            </a:r>
          </a:p>
          <a:p>
            <a:r>
              <a:rPr lang="en-US" sz="1050" dirty="0"/>
              <a:t>   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services.AddHealthChecks</a:t>
            </a:r>
            <a:r>
              <a:rPr lang="en-US" sz="1050" dirty="0"/>
              <a:t>();</a:t>
            </a:r>
          </a:p>
          <a:p>
            <a:r>
              <a:rPr lang="en-US" sz="1050" dirty="0"/>
              <a:t>    }</a:t>
            </a:r>
          </a:p>
          <a:p>
            <a:endParaRPr lang="en-US" sz="1050" dirty="0"/>
          </a:p>
          <a:p>
            <a:r>
              <a:rPr lang="en-US" sz="1050" dirty="0"/>
              <a:t>    public void Configure(IApplicationBuilder app)</a:t>
            </a:r>
          </a:p>
          <a:p>
            <a:r>
              <a:rPr lang="en-US" sz="1050" dirty="0"/>
              <a:t>   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app.UseRouting</a:t>
            </a:r>
            <a:r>
              <a:rPr lang="en-US" sz="1050" dirty="0"/>
              <a:t>();</a:t>
            </a:r>
          </a:p>
          <a:p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app.UseEndpoints</a:t>
            </a:r>
            <a:r>
              <a:rPr lang="en-US" sz="1050" dirty="0"/>
              <a:t>(endpoints =&gt;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endpoints.MapHealthChecks</a:t>
            </a:r>
            <a:r>
              <a:rPr lang="en-US" sz="1050" dirty="0"/>
              <a:t>("/health");</a:t>
            </a:r>
          </a:p>
          <a:p>
            <a:r>
              <a:rPr lang="en-US" sz="1050" dirty="0"/>
              <a:t>        });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7A7FD-0D21-4948-A014-6DEE27D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ASP.NET Core Healthchecks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F468-DE8C-458F-B71D-2FF6DC211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4555074"/>
            <a:ext cx="11018520" cy="2068515"/>
          </a:xfrm>
        </p:spPr>
        <p:txBody>
          <a:bodyPr/>
          <a:lstStyle/>
          <a:p>
            <a:r>
              <a:rPr lang="en-US" b="1" dirty="0" err="1"/>
              <a:t>Microsoft.AspNetCore.Diagnostics.HealthChecks</a:t>
            </a:r>
            <a:endParaRPr lang="en-US" b="1" dirty="0"/>
          </a:p>
          <a:p>
            <a:endParaRPr lang="en-US" b="1" dirty="0"/>
          </a:p>
          <a:p>
            <a:r>
              <a:rPr lang="en-US" sz="4000" b="1" dirty="0">
                <a:solidFill>
                  <a:schemeClr val="accent2"/>
                </a:solidFill>
              </a:rPr>
              <a:t>https://aka.ms/healthchecks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31EA13-FC42-4D35-9C5E-729CE7887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7420"/>
            <a:ext cx="3788358" cy="461665"/>
          </a:xfrm>
        </p:spPr>
        <p:txBody>
          <a:bodyPr/>
          <a:lstStyle/>
          <a:p>
            <a:r>
              <a:rPr lang="en-US" dirty="0"/>
              <a:t>Healthchecks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3281F9C-5B9D-49F7-920F-34C41CB566AC}"/>
              </a:ext>
            </a:extLst>
          </p:cNvPr>
          <p:cNvSpPr txBox="1">
            <a:spLocks/>
          </p:cNvSpPr>
          <p:nvPr/>
        </p:nvSpPr>
        <p:spPr>
          <a:xfrm>
            <a:off x="3395221" y="1252116"/>
            <a:ext cx="73573" cy="232606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ED19967-5CAE-4719-ABFE-59C135A698B2}"/>
              </a:ext>
            </a:extLst>
          </p:cNvPr>
          <p:cNvSpPr txBox="1">
            <a:spLocks/>
          </p:cNvSpPr>
          <p:nvPr/>
        </p:nvSpPr>
        <p:spPr>
          <a:xfrm flipH="1">
            <a:off x="-1537849" y="1245476"/>
            <a:ext cx="5004016" cy="2364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+mj-lt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2BB1815-7970-4A18-95CC-5EBB352B33EE}"/>
              </a:ext>
            </a:extLst>
          </p:cNvPr>
          <p:cNvSpPr txBox="1">
            <a:spLocks/>
          </p:cNvSpPr>
          <p:nvPr/>
        </p:nvSpPr>
        <p:spPr>
          <a:xfrm>
            <a:off x="4366771" y="2464901"/>
            <a:ext cx="84697" cy="764453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645EA0B-F9C7-4E50-BB29-69951815532F}"/>
              </a:ext>
            </a:extLst>
          </p:cNvPr>
          <p:cNvSpPr txBox="1">
            <a:spLocks/>
          </p:cNvSpPr>
          <p:nvPr/>
        </p:nvSpPr>
        <p:spPr>
          <a:xfrm flipH="1">
            <a:off x="-1296551" y="2457450"/>
            <a:ext cx="5760599" cy="77719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85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D43184-65AA-44D3-AA80-A06E4EAEF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" y="498393"/>
            <a:ext cx="11018520" cy="3173946"/>
          </a:xfrm>
        </p:spPr>
        <p:txBody>
          <a:bodyPr/>
          <a:lstStyle/>
          <a:p>
            <a:r>
              <a:rPr lang="en-US" sz="1050" dirty="0"/>
              <a:t>public class BasicStartup</a:t>
            </a:r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    public void ConfigureServices(IServiceCollection services)</a:t>
            </a:r>
          </a:p>
          <a:p>
            <a:r>
              <a:rPr lang="en-US" sz="1050" dirty="0"/>
              <a:t>    {</a:t>
            </a:r>
          </a:p>
          <a:p>
            <a:r>
              <a:rPr lang="en-US" sz="1050" dirty="0"/>
              <a:t>        services.AddHealthChecks().</a:t>
            </a:r>
            <a:r>
              <a:rPr lang="en-US" sz="1050" dirty="0" err="1"/>
              <a:t>AddDatabaseChecks</a:t>
            </a:r>
            <a:r>
              <a:rPr lang="en-US" sz="1050" dirty="0"/>
              <a:t>();</a:t>
            </a:r>
          </a:p>
          <a:p>
            <a:r>
              <a:rPr lang="en-US" sz="1050" dirty="0"/>
              <a:t>    }</a:t>
            </a:r>
          </a:p>
          <a:p>
            <a:endParaRPr lang="en-US" sz="1050" dirty="0"/>
          </a:p>
          <a:p>
            <a:r>
              <a:rPr lang="en-US" sz="1050" dirty="0"/>
              <a:t>    public void Configure(IApplicationBuilder app)</a:t>
            </a:r>
          </a:p>
          <a:p>
            <a:r>
              <a:rPr lang="en-US" sz="1050" dirty="0"/>
              <a:t>   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app.UseRouting</a:t>
            </a:r>
            <a:r>
              <a:rPr lang="en-US" sz="1050" dirty="0"/>
              <a:t>();</a:t>
            </a:r>
          </a:p>
          <a:p>
            <a:endParaRPr lang="en-US" sz="1050" dirty="0"/>
          </a:p>
          <a:p>
            <a:r>
              <a:rPr lang="en-US" sz="1050" dirty="0"/>
              <a:t>        </a:t>
            </a:r>
            <a:r>
              <a:rPr lang="en-US" sz="1050" dirty="0" err="1"/>
              <a:t>app.UseEndpoints</a:t>
            </a:r>
            <a:r>
              <a:rPr lang="en-US" sz="1050" dirty="0"/>
              <a:t>(endpoints =&gt;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endpoints.MapHealthChecks</a:t>
            </a:r>
            <a:r>
              <a:rPr lang="en-US" sz="1050" dirty="0"/>
              <a:t>("/health");</a:t>
            </a:r>
          </a:p>
          <a:p>
            <a:r>
              <a:rPr lang="en-US" sz="1050" dirty="0"/>
              <a:t>        });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7A7FD-0D21-4948-A014-6DEE27D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ASP.NET Core Healthchecks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F468-DE8C-458F-B71D-2FF6DC211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4555074"/>
            <a:ext cx="11018520" cy="1713931"/>
          </a:xfrm>
        </p:spPr>
        <p:txBody>
          <a:bodyPr/>
          <a:lstStyle/>
          <a:p>
            <a:r>
              <a:rPr lang="en-US" b="1" dirty="0" err="1"/>
              <a:t>Microsoft.AspNetCore.Diagnostics.HealthChecks</a:t>
            </a:r>
            <a:br>
              <a:rPr lang="en-US" b="1" dirty="0"/>
            </a:br>
            <a:br>
              <a:rPr lang="en-US" b="1" dirty="0"/>
            </a:br>
            <a:r>
              <a:rPr lang="en-US" sz="3200" b="1" dirty="0">
                <a:solidFill>
                  <a:schemeClr val="accent2"/>
                </a:solidFill>
              </a:rPr>
              <a:t>https://aka.ms/healthchecks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31EA13-FC42-4D35-9C5E-729CE7887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9" y="-17420"/>
            <a:ext cx="3788358" cy="461665"/>
          </a:xfrm>
        </p:spPr>
        <p:txBody>
          <a:bodyPr/>
          <a:lstStyle/>
          <a:p>
            <a:r>
              <a:rPr lang="en-US" dirty="0"/>
              <a:t>Healthchecks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683778E-A8DD-4449-88A4-C750E9F52343}"/>
              </a:ext>
            </a:extLst>
          </p:cNvPr>
          <p:cNvSpPr txBox="1">
            <a:spLocks/>
          </p:cNvSpPr>
          <p:nvPr/>
        </p:nvSpPr>
        <p:spPr>
          <a:xfrm>
            <a:off x="4832130" y="1252116"/>
            <a:ext cx="73573" cy="2099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900">
              <a:latin typeface="+mj-lt"/>
              <a:ea typeface="Gotham-Book" charset="0"/>
              <a:cs typeface="Gotham-Book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A1B1C4E-6310-4ED2-B9D7-F64C1A5D21E5}"/>
              </a:ext>
            </a:extLst>
          </p:cNvPr>
          <p:cNvSpPr txBox="1">
            <a:spLocks/>
          </p:cNvSpPr>
          <p:nvPr/>
        </p:nvSpPr>
        <p:spPr>
          <a:xfrm flipH="1">
            <a:off x="-100940" y="1245476"/>
            <a:ext cx="5004016" cy="2364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vert="horz" lIns="182880" tIns="182880" rIns="182880" bIns="18288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2pPr>
            <a:lvl3pPr marL="596174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None/>
              <a:defRPr sz="2400" b="0" i="0" kern="120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3pPr>
            <a:lvl4pPr marL="883075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None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4pPr>
            <a:lvl5pPr marL="1096720" indent="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None/>
              <a:tabLst/>
              <a:defRPr sz="2400" b="0" i="0" kern="1200" baseline="0">
                <a:solidFill>
                  <a:schemeClr val="bg1"/>
                </a:solidFill>
                <a:latin typeface="Consolas" panose="020B0609020204030204" pitchFamily="49" charset="0"/>
                <a:ea typeface="Gotham Book" panose="02000604040000020004" pitchFamily="50" charset="0"/>
                <a:cs typeface="Consolas" panose="020B0609020204030204" pitchFamily="49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075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7120-BC25-4016-88E5-C67CB243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4345353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ae24699-3449-446b-9063-e669ab8ec678">jogallow@microsoft.com</LastSharedByUser>
    <SharedWithUsers xmlns="fae24699-3449-446b-9063-e669ab8ec678">
      <UserInfo>
        <DisplayName>Martin Woodward</DisplayName>
        <AccountId>67</AccountId>
        <AccountType/>
      </UserInfo>
    </SharedWithUsers>
    <LastSharedByTime xmlns="fae24699-3449-446b-9063-e669ab8ec678">2018-03-16T04:12:59+00:00</LastSharedByTime>
    <_STS_x0020_Hashtags xmlns="bc7cc12a-3a18-4b2d-9608-61cc01c0f617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7D0B9A5CA373429F59C93EC0BEA19F" ma:contentTypeVersion="17" ma:contentTypeDescription="Create a new document." ma:contentTypeScope="" ma:versionID="e8e527da415909892127d94d80666dbf">
  <xsd:schema xmlns:xsd="http://www.w3.org/2001/XMLSchema" xmlns:xs="http://www.w3.org/2001/XMLSchema" xmlns:p="http://schemas.microsoft.com/office/2006/metadata/properties" xmlns:ns3="bc7cc12a-3a18-4b2d-9608-61cc01c0f617" xmlns:ns4="fae24699-3449-446b-9063-e669ab8ec678" targetNamespace="http://schemas.microsoft.com/office/2006/metadata/properties" ma:root="true" ma:fieldsID="d972c095e32e21e61cca8e671da6a781" ns3:_="" ns4:_="">
    <xsd:import namespace="bc7cc12a-3a18-4b2d-9608-61cc01c0f617"/>
    <xsd:import namespace="fae24699-3449-446b-9063-e669ab8ec6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STS_x0020_Hashtags" minOccurs="0"/>
                <xsd:element ref="ns4:_STS_x0020_AppliedHashtags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c12a-3a18-4b2d-9608-61cc01c0f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0" nillable="true" ma:displayName="Hashtags" ma:description="" ma:list="{42eab7cf-efe2-45d7-85b8-84f4b35a24d6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8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e24699-3449-446b-9063-e669ab8ec678" elementFormDefault="qualified">
    <xsd:import namespace="http://schemas.microsoft.com/office/2006/documentManagement/types"/>
    <xsd:import namespace="http://schemas.microsoft.com/office/infopath/2007/PartnerControls"/>
    <xsd:element name="_STS_x0020_AppliedHashtags" ma:index="11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fae24699-3449-446b-9063-e669ab8ec678"/>
    <ds:schemaRef ds:uri="bc7cc12a-3a18-4b2d-9608-61cc01c0f617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2B5337-23FE-4693-9626-7735F6CE2B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c12a-3a18-4b2d-9608-61cc01c0f617"/>
    <ds:schemaRef ds:uri="fae24699-3449-446b-9063-e669ab8ec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8517</TotalTime>
  <Words>1289</Words>
  <Application>Microsoft Office PowerPoint</Application>
  <PresentationFormat>Widescreen</PresentationFormat>
  <Paragraphs>242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Dotnet_Template</vt:lpstr>
      <vt:lpstr>PowerPoint Presentation</vt:lpstr>
      <vt:lpstr>Building Cloud Native Apps with .NET Core 3.0 and Kubernetes</vt:lpstr>
      <vt:lpstr>Agenda</vt:lpstr>
      <vt:lpstr>Agenda</vt:lpstr>
      <vt:lpstr>Agenda</vt:lpstr>
      <vt:lpstr>Healthchecks</vt:lpstr>
      <vt:lpstr>ASP.NET Core Healthchecks</vt:lpstr>
      <vt:lpstr>ASP.NET Core Healthchecks</vt:lpstr>
      <vt:lpstr>Docker Images</vt:lpstr>
      <vt:lpstr>Docker images</vt:lpstr>
      <vt:lpstr>Worker Service</vt:lpstr>
      <vt:lpstr>PowerPoint Presentation</vt:lpstr>
      <vt:lpstr>Windows Service</vt:lpstr>
      <vt:lpstr>systemd service</vt:lpstr>
      <vt:lpstr>Demo</vt:lpstr>
      <vt:lpstr>EndPoint Routing</vt:lpstr>
      <vt:lpstr>PowerPoint Presentation</vt:lpstr>
      <vt:lpstr>Configuration</vt:lpstr>
      <vt:lpstr>.NET Core Configuration</vt:lpstr>
      <vt:lpstr>.NET Core Configuration</vt:lpstr>
      <vt:lpstr>Why is this important for microservices?</vt:lpstr>
      <vt:lpstr>Kubernetes</vt:lpstr>
      <vt:lpstr>Kubernetes Configuration</vt:lpstr>
      <vt:lpstr>PowerPoint Presentation</vt:lpstr>
      <vt:lpstr>PowerPoint Presentation</vt:lpstr>
      <vt:lpstr>PowerPoint Presentation</vt:lpstr>
      <vt:lpstr>Demo</vt:lpstr>
      <vt:lpstr>Thank you!  Shayne Boyer @spboyer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Shayne Boyer</cp:lastModifiedBy>
  <cp:revision>8</cp:revision>
  <dcterms:created xsi:type="dcterms:W3CDTF">2018-01-09T22:22:16Z</dcterms:created>
  <dcterms:modified xsi:type="dcterms:W3CDTF">2019-09-23T21:04:45Z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0x010100F77D0B9A5CA373429F59C93EC0BEA19F</vt:lpwstr>
  </property>
</Properties>
</file>