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258" r:id="rId7"/>
    <p:sldId id="264" r:id="rId8"/>
    <p:sldId id="290" r:id="rId9"/>
    <p:sldId id="266" r:id="rId10"/>
    <p:sldId id="288" r:id="rId11"/>
    <p:sldId id="291" r:id="rId12"/>
    <p:sldId id="273" r:id="rId13"/>
    <p:sldId id="274" r:id="rId14"/>
    <p:sldId id="292" r:id="rId15"/>
    <p:sldId id="276" r:id="rId16"/>
    <p:sldId id="293" r:id="rId17"/>
    <p:sldId id="295" r:id="rId18"/>
    <p:sldId id="278" r:id="rId19"/>
    <p:sldId id="297" r:id="rId20"/>
    <p:sldId id="283" r:id="rId21"/>
    <p:sldId id="296" r:id="rId22"/>
    <p:sldId id="298" r:id="rId23"/>
    <p:sldId id="284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58"/>
            <p14:sldId id="264"/>
            <p14:sldId id="290"/>
            <p14:sldId id="266"/>
            <p14:sldId id="288"/>
            <p14:sldId id="291"/>
            <p14:sldId id="273"/>
            <p14:sldId id="274"/>
            <p14:sldId id="292"/>
            <p14:sldId id="276"/>
            <p14:sldId id="293"/>
            <p14:sldId id="295"/>
            <p14:sldId id="278"/>
            <p14:sldId id="297"/>
            <p14:sldId id="283"/>
            <p14:sldId id="296"/>
            <p14:sldId id="298"/>
            <p14:sldId id="28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63" d="100"/>
          <a:sy n="63" d="100"/>
        </p:scale>
        <p:origin x="12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http://en.wikipedia.org/wiki/Block_cipher_modes_of_operation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ECB –</a:t>
            </a:r>
            <a:r>
              <a:rPr lang="en-US" baseline="0" dirty="0"/>
              <a:t> each block encrypted on its own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/>
              <a:t> CBC – uses encrypted data from first block as input into the next block’s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40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9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1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dirty="0"/>
              <a:t> FIPS-197 specifies that the block size must always be 128 bits in AES, and that the key size may be either 128, 192, or 256 bits (</a:t>
            </a:r>
            <a:r>
              <a:rPr lang="en-US" dirty="0" err="1"/>
              <a:t>Rijndael</a:t>
            </a:r>
            <a:r>
              <a:rPr lang="en-US" baseline="0" dirty="0"/>
              <a:t> allows more choices)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Rijndael</a:t>
            </a:r>
            <a:r>
              <a:rPr lang="en-US" dirty="0">
                <a:effectLst/>
              </a:rPr>
              <a:t> is a family of ciphers with different key and block sizes (class not in .NET Core)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5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2800" dirty="0"/>
              <a:t>.NET symmetric algorithms are “block ciphers”</a:t>
            </a:r>
          </a:p>
          <a:p>
            <a:r>
              <a:rPr lang="en-US" sz="2800" dirty="0"/>
              <a:t>Mode</a:t>
            </a:r>
          </a:p>
          <a:p>
            <a:pPr lvl="1"/>
            <a:r>
              <a:rPr lang="en-US" sz="1900" dirty="0"/>
              <a:t>ECB</a:t>
            </a:r>
          </a:p>
          <a:p>
            <a:pPr lvl="1"/>
            <a:r>
              <a:rPr lang="en-US" sz="1900" b="1" dirty="0"/>
              <a:t>CBC</a:t>
            </a:r>
            <a:r>
              <a:rPr lang="en-US" sz="1900" dirty="0"/>
              <a:t> (recommend)</a:t>
            </a:r>
          </a:p>
          <a:p>
            <a:r>
              <a:rPr lang="en-US" sz="2800" dirty="0"/>
              <a:t>IV (Initialization Vector)</a:t>
            </a:r>
          </a:p>
          <a:p>
            <a:pPr lvl="1"/>
            <a:r>
              <a:rPr lang="en-US" sz="1900" dirty="0"/>
              <a:t>Random data used to seed first block</a:t>
            </a:r>
          </a:p>
          <a:p>
            <a:pPr lvl="1"/>
            <a:r>
              <a:rPr lang="en-US" sz="1900" dirty="0"/>
              <a:t>Does not need to be secret </a:t>
            </a:r>
          </a:p>
          <a:p>
            <a:pPr lvl="1"/>
            <a:r>
              <a:rPr lang="en-US" sz="1900" dirty="0"/>
              <a:t>Never reuse, always unique for each set of data!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 (cont.)</a:t>
            </a:r>
          </a:p>
        </p:txBody>
      </p:sp>
    </p:spTree>
    <p:extLst>
      <p:ext uri="{BB962C8B-B14F-4D97-AF65-F5344CB8AC3E}">
        <p14:creationId xmlns:p14="http://schemas.microsoft.com/office/powerpoint/2010/main" val="1609892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9" y="2881341"/>
            <a:ext cx="8563896" cy="1015663"/>
          </a:xfrm>
        </p:spPr>
        <p:txBody>
          <a:bodyPr/>
          <a:lstStyle/>
          <a:p>
            <a:r>
              <a:rPr lang="en-US" dirty="0"/>
              <a:t>Demo Symmetric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17806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3074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Utilizes two complimentary keys (public key and private key)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Generally 1,000 times slower than symmetric algorithms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Often use asymmetric to encrypt a “session” symmetric key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Abstract class </a:t>
            </a:r>
            <a:r>
              <a:rPr lang="en-US" sz="2400" dirty="0" err="1"/>
              <a:t>AsymmetricAlgorithm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1700" b="1" dirty="0"/>
              <a:t>RSA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DSA (digital signatures only)</a:t>
            </a:r>
          </a:p>
          <a:p>
            <a:pPr lvl="1">
              <a:lnSpc>
                <a:spcPct val="80000"/>
              </a:lnSpc>
            </a:pPr>
            <a:r>
              <a:rPr lang="en-US" sz="1700" dirty="0" err="1"/>
              <a:t>ECDiffieHellman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Algorithms</a:t>
            </a:r>
          </a:p>
        </p:txBody>
      </p:sp>
      <p:pic>
        <p:nvPicPr>
          <p:cNvPr id="4" name="Picture 5" descr="asymmet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924" y="1756909"/>
            <a:ext cx="6021642" cy="2590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91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9" y="2881341"/>
            <a:ext cx="8563896" cy="1846659"/>
          </a:xfrm>
        </p:spPr>
        <p:txBody>
          <a:bodyPr/>
          <a:lstStyle/>
          <a:p>
            <a:r>
              <a:rPr lang="en-US" dirty="0"/>
              <a:t>Demo Asymmetric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2586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381495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223982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Provides </a:t>
            </a:r>
            <a:r>
              <a:rPr lang="en-US" sz="4000" b="1" dirty="0"/>
              <a:t>integrity</a:t>
            </a:r>
            <a:r>
              <a:rPr lang="en-US" sz="4000" dirty="0"/>
              <a:t> and </a:t>
            </a:r>
            <a:r>
              <a:rPr lang="en-US" sz="4000" b="1" dirty="0"/>
              <a:t>non-repudiation</a:t>
            </a:r>
          </a:p>
          <a:p>
            <a:r>
              <a:rPr lang="en-US" sz="4000" dirty="0"/>
              <a:t>Hash the contents of a message, sign it (encrypt) with senders private key</a:t>
            </a:r>
          </a:p>
          <a:p>
            <a:endParaRPr lang="en-US" sz="4000" dirty="0"/>
          </a:p>
          <a:p>
            <a:r>
              <a:rPr lang="en-US" sz="4000" dirty="0"/>
              <a:t>By default, does not provide </a:t>
            </a:r>
            <a:r>
              <a:rPr lang="en-US" sz="4000" b="1" dirty="0"/>
              <a:t>confidentiality</a:t>
            </a:r>
            <a:r>
              <a:rPr lang="en-US" sz="4000" dirty="0"/>
              <a:t>, can encrypt with receivers public key before signing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104" y="3568554"/>
            <a:ext cx="7287791" cy="2999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770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</a:t>
            </a:r>
          </a:p>
        </p:txBody>
      </p:sp>
    </p:spTree>
    <p:extLst>
      <p:ext uri="{BB962C8B-B14F-4D97-AF65-F5344CB8AC3E}">
        <p14:creationId xmlns:p14="http://schemas.microsoft.com/office/powerpoint/2010/main" val="6927573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8080"/>
          </a:xfrm>
        </p:spPr>
        <p:txBody>
          <a:bodyPr>
            <a:normAutofit/>
          </a:bodyPr>
          <a:lstStyle/>
          <a:p>
            <a:r>
              <a:rPr lang="en-US" dirty="0"/>
              <a:t>Authenticated Encryption</a:t>
            </a:r>
          </a:p>
          <a:p>
            <a:pPr lvl="1"/>
            <a:r>
              <a:rPr lang="en-US" dirty="0"/>
              <a:t>Combines encryption and a MAC (hash)</a:t>
            </a:r>
          </a:p>
          <a:p>
            <a:pPr lvl="1"/>
            <a:r>
              <a:rPr lang="en-US" dirty="0"/>
              <a:t>Ensures ciphertext was not tampered with</a:t>
            </a:r>
          </a:p>
          <a:p>
            <a:pPr lvl="1"/>
            <a:r>
              <a:rPr lang="en-US" dirty="0" err="1"/>
              <a:t>System.Security.Cryptography</a:t>
            </a:r>
            <a:endParaRPr lang="en-US" dirty="0"/>
          </a:p>
          <a:p>
            <a:pPr lvl="2"/>
            <a:r>
              <a:rPr lang="en-US" dirty="0" err="1"/>
              <a:t>AesGcm</a:t>
            </a:r>
            <a:endParaRPr lang="en-US" dirty="0"/>
          </a:p>
          <a:p>
            <a:pPr lvl="2"/>
            <a:r>
              <a:rPr lang="en-US" dirty="0" err="1"/>
              <a:t>AesCcm</a:t>
            </a:r>
            <a:endParaRPr lang="en-US" dirty="0"/>
          </a:p>
          <a:p>
            <a:r>
              <a:rPr lang="en-US" dirty="0"/>
              <a:t>Expanded Cryptographic Key Import/Export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</a:t>
            </a:r>
          </a:p>
        </p:txBody>
      </p:sp>
    </p:spTree>
    <p:extLst>
      <p:ext uri="{BB962C8B-B14F-4D97-AF65-F5344CB8AC3E}">
        <p14:creationId xmlns:p14="http://schemas.microsoft.com/office/powerpoint/2010/main" val="2056040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007150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8080"/>
          </a:xfrm>
        </p:spPr>
        <p:txBody>
          <a:bodyPr>
            <a:normAutofit/>
          </a:bodyPr>
          <a:lstStyle/>
          <a:p>
            <a:r>
              <a:rPr lang="en-US" b="1" dirty="0"/>
              <a:t>Don’t write own!  </a:t>
            </a:r>
          </a:p>
          <a:p>
            <a:endParaRPr lang="en-US" dirty="0"/>
          </a:p>
          <a:p>
            <a:r>
              <a:rPr lang="en-US" dirty="0"/>
              <a:t>Use trusted algorithms and implementations </a:t>
            </a:r>
          </a:p>
          <a:p>
            <a:r>
              <a:rPr lang="en-US" dirty="0"/>
              <a:t>Use hashing to validate the integrity of data or to prove both know the same secret</a:t>
            </a:r>
          </a:p>
          <a:p>
            <a:r>
              <a:rPr lang="en-US" dirty="0"/>
              <a:t>Use symmetric algorithms unless special needs for asymmetric (digital signatures, key exchange, etc.)</a:t>
            </a:r>
          </a:p>
          <a:p>
            <a:r>
              <a:rPr lang="en-US" dirty="0"/>
              <a:t>Know threats, choose the proper countermeasures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52878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101 with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Robert Boedigheimer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124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Pluralsight – </a:t>
            </a:r>
            <a:r>
              <a:rPr lang="en-US" b="1" dirty="0">
                <a:latin typeface="+mn-lt"/>
              </a:rPr>
              <a:t>Introduction to Cryptography in .NET</a:t>
            </a:r>
          </a:p>
          <a:p>
            <a:pPr lvl="1"/>
            <a:r>
              <a:rPr lang="en-US" dirty="0"/>
              <a:t>https://tinyurl.com/kkn3coq</a:t>
            </a:r>
          </a:p>
          <a:p>
            <a:endParaRPr lang="en-US" dirty="0"/>
          </a:p>
          <a:p>
            <a:r>
              <a:rPr lang="en-US" dirty="0"/>
              <a:t>Serious Cryptography – Jean-Philippe </a:t>
            </a:r>
            <a:r>
              <a:rPr lang="en-US" dirty="0" err="1"/>
              <a:t>Aumasson</a:t>
            </a:r>
            <a:endParaRPr lang="en-US" dirty="0"/>
          </a:p>
          <a:p>
            <a:r>
              <a:rPr lang="en-US" dirty="0"/>
              <a:t>Applied Cryptography - Bruce </a:t>
            </a:r>
            <a:r>
              <a:rPr lang="en-US" dirty="0" err="1"/>
              <a:t>Schneier</a:t>
            </a:r>
            <a:endParaRPr lang="en-US" dirty="0"/>
          </a:p>
          <a:p>
            <a:r>
              <a:rPr lang="en-US" dirty="0"/>
              <a:t>Cryptography Engineering – Ferguson, </a:t>
            </a:r>
            <a:r>
              <a:rPr lang="en-US" dirty="0" err="1"/>
              <a:t>Schneier</a:t>
            </a:r>
            <a:r>
              <a:rPr lang="en-US" dirty="0"/>
              <a:t>, Kohno</a:t>
            </a:r>
          </a:p>
          <a:p>
            <a:r>
              <a:rPr lang="en-US" dirty="0"/>
              <a:t>Understanding Cryptography – </a:t>
            </a:r>
            <a:r>
              <a:rPr lang="en-US" dirty="0" err="1"/>
              <a:t>Paar</a:t>
            </a:r>
            <a:r>
              <a:rPr lang="en-US" dirty="0"/>
              <a:t>,  </a:t>
            </a:r>
            <a:r>
              <a:rPr lang="en-US" dirty="0" err="1"/>
              <a:t>Pelzl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Code Book – Simon Singh</a:t>
            </a:r>
          </a:p>
          <a:p>
            <a:r>
              <a:rPr lang="en-US" dirty="0"/>
              <a:t>The Code-Breakers – Kahn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3438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04849"/>
            <a:ext cx="10972800" cy="2718821"/>
          </a:xfrm>
        </p:spPr>
        <p:txBody>
          <a:bodyPr/>
          <a:lstStyle/>
          <a:p>
            <a:r>
              <a:rPr lang="en-US" dirty="0"/>
              <a:t>@boedie</a:t>
            </a:r>
          </a:p>
          <a:p>
            <a:r>
              <a:rPr lang="en-US" dirty="0" err="1"/>
              <a:t>dotnetconf@boedie.dev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Slides and code - https://tinyurl.com/y3jzbq2m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38049"/>
            <a:ext cx="109728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742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dirty="0"/>
              <a:t>Microsoft MVP </a:t>
            </a:r>
            <a:r>
              <a:rPr lang="en-US" sz="2400" dirty="0"/>
              <a:t>– Developer Technologies</a:t>
            </a:r>
          </a:p>
          <a:p>
            <a:r>
              <a:rPr lang="en-US" dirty="0" err="1"/>
              <a:t>ASPInsiders</a:t>
            </a:r>
            <a:endParaRPr lang="en-US" dirty="0"/>
          </a:p>
          <a:p>
            <a:r>
              <a:rPr lang="en-US" dirty="0"/>
              <a:t>Pluralsight Author</a:t>
            </a:r>
          </a:p>
          <a:p>
            <a:r>
              <a:rPr lang="en-US" dirty="0"/>
              <a:t>Progress Developer Expert </a:t>
            </a:r>
            <a:r>
              <a:rPr lang="en-US" sz="2400" dirty="0"/>
              <a:t>– Fiddler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Degree Black Belt, Tae Kwon Do</a:t>
            </a:r>
          </a:p>
          <a:p>
            <a:endParaRPr lang="en-US" dirty="0"/>
          </a:p>
          <a:p>
            <a:r>
              <a:rPr lang="en-US" dirty="0"/>
              <a:t>@boedie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2037363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20034"/>
          </a:xfrm>
        </p:spPr>
        <p:txBody>
          <a:bodyPr>
            <a:normAutofit fontScale="92500"/>
          </a:bodyPr>
          <a:lstStyle/>
          <a:p>
            <a:r>
              <a:rPr lang="en-US" dirty="0"/>
              <a:t>Cryptography is the science of keeping messages secure</a:t>
            </a:r>
          </a:p>
          <a:p>
            <a:r>
              <a:rPr lang="en-US" dirty="0"/>
              <a:t>Why Cryptography?</a:t>
            </a:r>
          </a:p>
          <a:p>
            <a:pPr lvl="1"/>
            <a:r>
              <a:rPr lang="en-US" b="1" dirty="0"/>
              <a:t>Confidentiality</a:t>
            </a:r>
            <a:r>
              <a:rPr lang="en-US" dirty="0"/>
              <a:t> – protect data from being read</a:t>
            </a:r>
          </a:p>
          <a:p>
            <a:pPr lvl="1"/>
            <a:r>
              <a:rPr lang="en-US" dirty="0"/>
              <a:t>Integrity – verify that data was not modified</a:t>
            </a:r>
          </a:p>
          <a:p>
            <a:pPr lvl="1"/>
            <a:r>
              <a:rPr lang="en-US" dirty="0"/>
              <a:t>Authentication – identify and validate a user</a:t>
            </a:r>
          </a:p>
          <a:p>
            <a:pPr lvl="1"/>
            <a:r>
              <a:rPr lang="en-US" dirty="0"/>
              <a:t>Non-repudiation – sender cannot deny later that he sent a message</a:t>
            </a:r>
          </a:p>
          <a:p>
            <a:pPr lvl="1"/>
            <a:endParaRPr lang="en-US" dirty="0"/>
          </a:p>
          <a:p>
            <a:r>
              <a:rPr lang="en-US" dirty="0" err="1"/>
              <a:t>System.Security.Cryptography</a:t>
            </a:r>
            <a:endParaRPr lang="en-US" dirty="0"/>
          </a:p>
          <a:p>
            <a:pPr marL="109728" indent="0" defTabSz="914363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b="1" dirty="0"/>
          </a:p>
          <a:p>
            <a:pPr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Don’t write own!!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45007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925228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5B7C3-B7C3-4DA7-BF07-5CB873D49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5"/>
            <a:ext cx="11653523" cy="2622256"/>
          </a:xfrm>
        </p:spPr>
        <p:txBody>
          <a:bodyPr/>
          <a:lstStyle/>
          <a:p>
            <a:pPr defTabSz="914363">
              <a:lnSpc>
                <a:spcPct val="80000"/>
              </a:lnSpc>
              <a:defRPr/>
            </a:pPr>
            <a:r>
              <a:rPr lang="en-US" sz="3600" dirty="0"/>
              <a:t>One-way function – easy to compute but significantly harder to reverse </a:t>
            </a:r>
          </a:p>
          <a:p>
            <a:pPr defTabSz="914363">
              <a:lnSpc>
                <a:spcPct val="80000"/>
              </a:lnSpc>
              <a:defRPr/>
            </a:pPr>
            <a:r>
              <a:rPr lang="en-US" sz="3600" dirty="0"/>
              <a:t>Hash function – converts a variable length input to a fixed length</a:t>
            </a:r>
          </a:p>
          <a:p>
            <a:pPr lvl="1" defTabSz="914363">
              <a:lnSpc>
                <a:spcPct val="80000"/>
              </a:lnSpc>
              <a:defRPr/>
            </a:pPr>
            <a:r>
              <a:rPr lang="en-US" sz="1800" dirty="0"/>
              <a:t>Creates a “data fingerprint” (digest)</a:t>
            </a:r>
          </a:p>
          <a:p>
            <a:pPr lvl="1" defTabSz="914363">
              <a:lnSpc>
                <a:spcPct val="80000"/>
              </a:lnSpc>
              <a:defRPr/>
            </a:pPr>
            <a:r>
              <a:rPr lang="en-US" sz="1800" dirty="0"/>
              <a:t>Ok to see, don’t let it be tampered with </a:t>
            </a:r>
            <a:r>
              <a:rPr lang="en-US" sz="1800" b="1" dirty="0"/>
              <a:t>(Integrity)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pic>
        <p:nvPicPr>
          <p:cNvPr id="5" name="Picture 4" descr="h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318" y="4088430"/>
            <a:ext cx="5373687" cy="245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9176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33265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35989500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304D-DFB3-482F-9698-316D18A96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456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Encryption and decryption use the same (secret) key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3429000"/>
            <a:ext cx="10040815" cy="32403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6" name="Picture 9" descr="symmet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1794" y="1756116"/>
            <a:ext cx="6998413" cy="2634384"/>
          </a:xfrm>
          <a:prstGeom prst="rect">
            <a:avLst/>
          </a:prstGeom>
          <a:noFill/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D53317-40B1-491C-946A-38329D1414FB}"/>
              </a:ext>
            </a:extLst>
          </p:cNvPr>
          <p:cNvSpPr txBox="1">
            <a:spLocks/>
          </p:cNvSpPr>
          <p:nvPr/>
        </p:nvSpPr>
        <p:spPr>
          <a:xfrm>
            <a:off x="538477" y="4545874"/>
            <a:ext cx="11653523" cy="2123437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 fontScale="925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/>
              <a:t>Primary attack is “brute force” key search, try all possible keys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Key distribution is difficult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Abstract class </a:t>
            </a:r>
            <a:r>
              <a:rPr lang="en-US" sz="2800" dirty="0" err="1"/>
              <a:t>SymmetricAlgorithm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1700" b="1" dirty="0"/>
              <a:t>AES</a:t>
            </a:r>
            <a:r>
              <a:rPr lang="en-US" sz="1700" dirty="0"/>
              <a:t> </a:t>
            </a:r>
            <a:endParaRPr lang="en-US" sz="1700" strike="sngStrike" dirty="0"/>
          </a:p>
          <a:p>
            <a:pPr lvl="1">
              <a:lnSpc>
                <a:spcPct val="80000"/>
              </a:lnSpc>
            </a:pPr>
            <a:r>
              <a:rPr lang="en-US" sz="1700" dirty="0" err="1"/>
              <a:t>TripleDES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695</Words>
  <Application>Microsoft Office PowerPoint</Application>
  <PresentationFormat>Widescreen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Segoe UI</vt:lpstr>
      <vt:lpstr>Segoe UI Light</vt:lpstr>
      <vt:lpstr>Wingdings</vt:lpstr>
      <vt:lpstr>Dotnet_Template</vt:lpstr>
      <vt:lpstr>PowerPoint Presentation</vt:lpstr>
      <vt:lpstr>Cryptography 101 with .NET Core</vt:lpstr>
      <vt:lpstr>About Me</vt:lpstr>
      <vt:lpstr>Background</vt:lpstr>
      <vt:lpstr>Hashing</vt:lpstr>
      <vt:lpstr>Hash Functions</vt:lpstr>
      <vt:lpstr>Demo Hash Functions</vt:lpstr>
      <vt:lpstr>Encryption and Decryption</vt:lpstr>
      <vt:lpstr>Symmetric Algorithms</vt:lpstr>
      <vt:lpstr>Symmetric Algorithms (cont.)</vt:lpstr>
      <vt:lpstr>Demo Symmetric Algorithms</vt:lpstr>
      <vt:lpstr>Asymmetric Algorithms</vt:lpstr>
      <vt:lpstr>Demo Asymmetric Algorithms</vt:lpstr>
      <vt:lpstr>Digital Signatures</vt:lpstr>
      <vt:lpstr>Digital Signatures</vt:lpstr>
      <vt:lpstr>.NET Core 3.0</vt:lpstr>
      <vt:lpstr>.NET Core 3.0</vt:lpstr>
      <vt:lpstr>Summary</vt:lpstr>
      <vt:lpstr>Summary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Robert</cp:lastModifiedBy>
  <cp:revision>62</cp:revision>
  <dcterms:created xsi:type="dcterms:W3CDTF">2018-01-09T22:22:16Z</dcterms:created>
  <dcterms:modified xsi:type="dcterms:W3CDTF">2019-09-24T23:52:11Z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