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757" r:id="rId5"/>
  </p:sldMasterIdLst>
  <p:notesMasterIdLst>
    <p:notesMasterId r:id="rId21"/>
  </p:notesMasterIdLst>
  <p:sldIdLst>
    <p:sldId id="256" r:id="rId6"/>
    <p:sldId id="257" r:id="rId7"/>
    <p:sldId id="289" r:id="rId8"/>
    <p:sldId id="290" r:id="rId9"/>
    <p:sldId id="274" r:id="rId10"/>
    <p:sldId id="281" r:id="rId11"/>
    <p:sldId id="275" r:id="rId12"/>
    <p:sldId id="282" r:id="rId13"/>
    <p:sldId id="287" r:id="rId14"/>
    <p:sldId id="283" r:id="rId15"/>
    <p:sldId id="293" r:id="rId16"/>
    <p:sldId id="285" r:id="rId17"/>
    <p:sldId id="292" r:id="rId18"/>
    <p:sldId id="27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89"/>
            <p14:sldId id="290"/>
            <p14:sldId id="274"/>
            <p14:sldId id="281"/>
            <p14:sldId id="275"/>
            <p14:sldId id="282"/>
            <p14:sldId id="287"/>
            <p14:sldId id="283"/>
            <p14:sldId id="293"/>
            <p14:sldId id="285"/>
            <p14:sldId id="292"/>
            <p14:sldId id="27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F2207-7AAA-1148-B22C-BC09B21795AE}" v="36" dt="2019-09-24T18:26:2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3" autoAdjust="0"/>
    <p:restoredTop sz="76879" autoAdjust="0"/>
  </p:normalViewPr>
  <p:slideViewPr>
    <p:cSldViewPr snapToGrid="0">
      <p:cViewPr varScale="1">
        <p:scale>
          <a:sx n="83" d="100"/>
          <a:sy n="83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745042C5-F44B-4804-BE78-7A7C06149861}"/>
    <pc:docChg chg="delSld modSection">
      <pc:chgData name="Beth Massi" userId="478c1bcf29534cd8" providerId="LiveId" clId="{745042C5-F44B-4804-BE78-7A7C06149861}" dt="2019-09-24T22:17:16.970" v="0" actId="47"/>
      <pc:docMkLst>
        <pc:docMk/>
      </pc:docMkLst>
      <pc:sldChg chg="del">
        <pc:chgData name="Beth Massi" userId="478c1bcf29534cd8" providerId="LiveId" clId="{745042C5-F44B-4804-BE78-7A7C06149861}" dt="2019-09-24T22:17:16.970" v="0" actId="47"/>
        <pc:sldMkLst>
          <pc:docMk/>
          <pc:sldMk cId="64843591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alpine is huge for folks running in containers. Even getting alpine to build on Alpine was challenging, so dump debugging for containers was impossible prior to this. (</a:t>
            </a:r>
            <a:r>
              <a:rPr lang="en-US" dirty="0" err="1"/>
              <a:t>libc</a:t>
            </a:r>
            <a:r>
              <a:rPr lang="en-US" dirty="0"/>
              <a:t> vs </a:t>
            </a:r>
            <a:r>
              <a:rPr lang="en-US" dirty="0" err="1"/>
              <a:t>musl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Pipe is an abstraction in runtime that allows us to share the </a:t>
            </a:r>
            <a:r>
              <a:rPr lang="en-US" dirty="0" err="1"/>
              <a:t>Eventing</a:t>
            </a:r>
            <a:r>
              <a:rPr lang="en-US" dirty="0"/>
              <a:t> Model in the runtime across various different mechanisms to egress events</a:t>
            </a:r>
          </a:p>
          <a:p>
            <a:endParaRPr lang="en-US" dirty="0"/>
          </a:p>
          <a:p>
            <a:r>
              <a:rPr lang="en-US" dirty="0"/>
              <a:t>Same serialization format as ETW. In fact, we still use </a:t>
            </a:r>
            <a:r>
              <a:rPr lang="en-US" dirty="0" err="1"/>
              <a:t>TraceEvent</a:t>
            </a:r>
            <a:r>
              <a:rPr lang="en-US" dirty="0"/>
              <a:t> to process events from Diagnostic Server/</a:t>
            </a:r>
            <a:r>
              <a:rPr lang="en-US" dirty="0" err="1"/>
              <a:t>EventPipe</a:t>
            </a:r>
            <a:r>
              <a:rPr lang="en-US" dirty="0"/>
              <a:t>.</a:t>
            </a:r>
          </a:p>
          <a:p>
            <a:r>
              <a:rPr lang="en-US" dirty="0"/>
              <a:t>The runtime has preserved the same providers/keywords/events/verbosity. Any ETW knowledge you have here is applicable.</a:t>
            </a:r>
          </a:p>
          <a:p>
            <a:endParaRPr lang="en-US" dirty="0"/>
          </a:p>
          <a:p>
            <a:r>
              <a:rPr lang="en-US"/>
              <a:t>Obviously you no </a:t>
            </a:r>
            <a:r>
              <a:rPr lang="en-US" dirty="0"/>
              <a:t>longer get </a:t>
            </a:r>
            <a:r>
              <a:rPr lang="en-US"/>
              <a:t>native//OS </a:t>
            </a:r>
            <a:r>
              <a:rPr lang="en-US" dirty="0"/>
              <a:t>events from the same pipe like in the case </a:t>
            </a:r>
            <a:r>
              <a:rPr lang="en-US"/>
              <a:t>of ETW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B2FF-793F-44BC-8A86-90E2DAC0BA0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97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Stable package shipping as an OOB on NuGet after 3.0</a:t>
            </a:r>
          </a:p>
          <a:p>
            <a:pPr marL="171450" indent="-171450">
              <a:buFontTx/>
              <a:buChar char="-"/>
            </a:pPr>
            <a:r>
              <a:rPr lang="en-US" dirty="0"/>
              <a:t>Try out the API and give us your feedback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is currently used in our </a:t>
            </a:r>
            <a:r>
              <a:rPr lang="en-US" dirty="0" err="1"/>
              <a:t>TechEmpower</a:t>
            </a:r>
            <a:r>
              <a:rPr lang="en-US" dirty="0"/>
              <a:t> benchmarks infrastructure to collect metrics. There is no perceptible difference in our benchmarks caused by enabling counters in case you were worried about overhead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Time permitting, show asciinema.org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IPC control- Request/response like semantics via a custom protocol.</a:t>
            </a:r>
          </a:p>
          <a:p>
            <a:endParaRPr lang="en-US" dirty="0"/>
          </a:p>
          <a:p>
            <a:r>
              <a:rPr lang="en-US" dirty="0"/>
              <a:t>This protocol is a contract made by the runtime. We anticipate APM vendors, profiling vendors, and JetBrains to use this in the future. We still plan to make additive changes 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know what </a:t>
            </a:r>
            <a:r>
              <a:rPr lang="en-US" dirty="0" err="1"/>
              <a:t>EventPipe</a:t>
            </a:r>
            <a:r>
              <a:rPr lang="en-US" dirty="0"/>
              <a:t> is, let's look at a tool that uses </a:t>
            </a:r>
            <a:r>
              <a:rPr lang="en-US" dirty="0" err="1"/>
              <a:t>EventPipe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dotnet-counters is a CLI tool for displaying live updates to </a:t>
            </a:r>
            <a:r>
              <a:rPr lang="en-US" dirty="0" err="1"/>
              <a:t>EventCounters</a:t>
            </a:r>
            <a:r>
              <a:rPr lang="en-US" dirty="0"/>
              <a:t> on a </a:t>
            </a:r>
            <a:r>
              <a:rPr lang="en-US" dirty="0" err="1"/>
              <a:t>tracee</a:t>
            </a:r>
            <a:r>
              <a:rPr lang="en-US" dirty="0"/>
              <a:t> process.</a:t>
            </a:r>
          </a:p>
          <a:p>
            <a:endParaRPr lang="en-US" dirty="0"/>
          </a:p>
          <a:p>
            <a:r>
              <a:rPr lang="en-US" dirty="0"/>
              <a:t>Putting together what we've learned so far, it's really a simple tool. It's a CLI tool that uses the Runtime Client library to receive counter updates and print them to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3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can synthesize Counters as well via the </a:t>
            </a:r>
            <a:r>
              <a:rPr lang="en-US" dirty="0" err="1"/>
              <a:t>EventCounter</a:t>
            </a:r>
            <a:r>
              <a:rPr lang="en-US" dirty="0"/>
              <a:t> API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an </a:t>
            </a:r>
            <a:r>
              <a:rPr lang="en-US" dirty="0" err="1"/>
              <a:t>EventSource</a:t>
            </a:r>
            <a:r>
              <a:rPr lang="en-US" dirty="0"/>
              <a:t> and emit counters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 the consumption side, metrics are just events! Nothing special about them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The runtime computes additional stats even though the tool doesn’t display them for you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.NET Core doesn’t emit perf counters. This is the only metrics story for .NET Core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Unlike perf counters, these work cross platform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trace pretty much work the same way. We use the runtime client library to enable some </a:t>
            </a:r>
            <a:r>
              <a:rPr lang="en-US" dirty="0" err="1"/>
              <a:t>EventSource</a:t>
            </a:r>
            <a:r>
              <a:rPr lang="en-US" dirty="0"/>
              <a:t> providers. One of which is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SampleProfiler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 which allows us to perform CPU profiling.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way to Visualize the events is via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perfview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today. As for visualizing the CPU stacks, we have a couple of options: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Speedscope.App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export formats coming soon:</a:t>
            </a:r>
          </a:p>
          <a:p>
            <a:endParaRPr lang="en-US" dirty="0"/>
          </a:p>
          <a:p>
            <a:r>
              <a:rPr lang="en-US" dirty="0"/>
              <a:t>Visual studio is looking to add generic event viewer a la </a:t>
            </a:r>
            <a:r>
              <a:rPr lang="en-US" dirty="0" err="1"/>
              <a:t>Perfview</a:t>
            </a:r>
            <a:r>
              <a:rPr lang="en-US" dirty="0"/>
              <a:t> and also looking at an activity focused view with which we’re working on with them.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forward we're looking to curate collections of providers. For example, we'd love to see the NCL team maintain a collection to diagnose workload-specific event in addition to CPU stacks.</a:t>
            </a:r>
          </a:p>
          <a:p>
            <a:endParaRPr lang="en-US" dirty="0"/>
          </a:p>
          <a:p>
            <a:r>
              <a:rPr lang="en-US" dirty="0"/>
              <a:t>It’s worth mentioning the all the dotnet tools support response files which is an easy way to provide list of profiles for customers to collect.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B2FF-793F-44BC-8A86-90E2DAC0B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61A-8A81-6240-8391-CA09B103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13A-6B87-984F-BBF5-946BC101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726F-49F8-AF41-A128-AB5A29F1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9341-66ED-B440-8965-8567F55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3694-E1DF-AA48-B87D-89FC930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E1D3-7042-CF48-8693-778DA1DE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551C9-A154-254E-A8A2-5DD7BDE1C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C16C-B08B-0D41-8981-E4780923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AECC-9E93-5F43-9878-9F82FB11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314E-0739-DB4A-A84B-728F9DFE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585426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3109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29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69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7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04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69889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3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8497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145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99588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49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952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212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61A-8A81-6240-8391-CA09B103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13A-6B87-984F-BBF5-946BC101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726F-49F8-AF41-A128-AB5A29F1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9341-66ED-B440-8965-8567F55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3694-E1DF-AA48-B87D-89FC930E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2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48AF-83D7-9442-BA6D-BA22D54C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49C2-017E-5F46-BAC1-0FF3710E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8F05-5BB8-5147-B41E-09AC5910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0C89-9473-CF4C-9319-3D667848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A9B0-53BF-6940-8A59-131DCD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A628-0577-B24E-9DFB-7D211821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751F-C6DD-C942-9386-0B0355D5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C93C-3EAF-3048-994B-6565EAA03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018-E722-CF4D-BA07-FD624EB9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7FF4-EEB4-4E4B-875F-4DFD5136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8B28-DE4F-2941-AC99-36119E55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83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EC2D-60FA-884C-ADC4-AA79C487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68E1-8912-D44D-A8E3-27E18069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73516-F14A-924C-8C90-7C88EDA5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85446-A06A-654C-BA1D-6E7428015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0CAD2-0D0A-814E-A4DC-FF9E9CB3B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160DF-3D4C-404F-8E66-139436AD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3512B-6AF2-EE44-9899-A10065EC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B61DA-C36B-294F-8331-0CC49D58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9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1319-0D4F-B74F-BBF7-FE9A1FC4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D54D6-E7C3-2944-9C99-D0C6DD88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EC949-9833-E349-8F8C-8ECC2961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B24B3-8714-FF4E-988C-61FFF80C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7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CDC49-9AD9-AF4D-AD2B-728177A7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DA46-B426-9E42-839D-C0A727E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552A-3435-A446-A4BE-130A1A0F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45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3457-E457-9545-9FDA-76DB795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1FEE-A68D-5D4B-9D44-A4622F2A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7E088-BF42-6841-A1BD-0A35B1EF9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82F5B-12AD-494F-B2C0-617D95E6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E294-FF91-534B-8AFD-94D49194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64356-4BC1-0542-9D3F-2CA71BC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1C72-63F1-4F44-89C4-22F0B1C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C5400-A174-2A48-BDE3-AB7081013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8A68-3164-B946-BE4F-99C59CE3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726F-0CBD-064A-9201-BE00BE7A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FDB4A-DEEC-3949-A0F5-22A7CD3F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16F19-C5CA-CD43-A425-D2D771F2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30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9843-7348-684F-B764-B91212DA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87EC-669F-D642-84BA-197849DA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D239-05A4-CB4C-9ABA-711292CC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5240-6D79-6E4A-B1E6-323F47D9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5DEC-F224-394E-88DD-44D0995B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55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7C643-7119-6A42-82CE-5FF73EFB4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0C945-148A-674F-91B3-3695BC056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B1BE-10E4-4B4E-B197-512208A4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3D0-6C3C-2C41-BCB9-B08780A4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87C2-594F-0D4A-8D62-99ED13DC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E1829-FCBB-364C-A48A-E9C1BF63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FCFE-A50E-C94E-828D-1B19F67F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B003-0C55-6847-8F2D-DFD701A8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D31C-591E-504F-93E6-4B534C1E78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BE83-7223-9E47-A990-15BE887E8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E87D-84C6-7347-A731-3D75E0B89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D5E4-4631-0648-AE95-EC8E1ED5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eed.blob.core.windows.net/dotnet-core/index.js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salem2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shirhatt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scope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hyperlink" Target="https://github.com/dotnet/diagnostics/blob/master/documentation/design-docs/ipc-protocol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fx/blob/master/src/Common/src/CoreLib/System/Diagnostics/Tracing/EventCounter.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scope.ap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68">
        <p:fade/>
      </p:transition>
    </mc:Choice>
    <mc:Fallback xmlns="">
      <p:transition spd="med" advTm="34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73A-BBD2-1A4F-9DF4-8F2C5B60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and Analyzing Dumps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7CDF-9D0F-5449-B6E0-BFA4260E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dump collection or analysis on macOS</a:t>
            </a:r>
          </a:p>
          <a:p>
            <a:r>
              <a:rPr lang="en-US" dirty="0"/>
              <a:t>Windows/Linux are supported (including ARM64 and Alpine)</a:t>
            </a:r>
          </a:p>
          <a:p>
            <a:r>
              <a:rPr lang="en-US" dirty="0"/>
              <a:t>Doesn’t require </a:t>
            </a:r>
            <a:r>
              <a:rPr lang="en-US" b="1" dirty="0" err="1"/>
              <a:t>sudo</a:t>
            </a:r>
            <a:r>
              <a:rPr lang="en-US" dirty="0"/>
              <a:t>, but does require additional privileges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run … </a:t>
            </a:r>
            <a:r>
              <a:rPr lang="en-US" dirty="0"/>
              <a:t>--cap-add=SYS_PTRACE --security-opt </a:t>
            </a:r>
            <a:r>
              <a:rPr lang="en-US" dirty="0" err="1"/>
              <a:t>seccomp</a:t>
            </a:r>
            <a:r>
              <a:rPr lang="en-US" dirty="0"/>
              <a:t>=unconfined</a:t>
            </a:r>
          </a:p>
          <a:p>
            <a:r>
              <a:rPr lang="en-US" dirty="0"/>
              <a:t>Collected dumps aren’t portable (require same OS/arch to analyze)</a:t>
            </a:r>
          </a:p>
          <a:p>
            <a:r>
              <a:rPr lang="en-US" dirty="0"/>
              <a:t>Analyze REPL == SOS without debugger</a:t>
            </a:r>
          </a:p>
        </p:txBody>
      </p:sp>
    </p:spTree>
    <p:extLst>
      <p:ext uri="{BB962C8B-B14F-4D97-AF65-F5344CB8AC3E}">
        <p14:creationId xmlns:p14="http://schemas.microsoft.com/office/powerpoint/2010/main" val="11472050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F9B5-4302-3D4B-B107-19DC979F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acquire these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99A2F-5B40-5C42-9DFE-7756114D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02"/>
            <a:ext cx="12192000" cy="60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7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110-BD9F-914E-BFB6-623B54CA1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03331"/>
          </a:xfrm>
        </p:spPr>
        <p:txBody>
          <a:bodyPr/>
          <a:lstStyle/>
          <a:p>
            <a:r>
              <a:rPr lang="en-US" dirty="0"/>
              <a:t>dotnet symbol</a:t>
            </a:r>
          </a:p>
          <a:p>
            <a:pPr lvl="1"/>
            <a:r>
              <a:rPr lang="en-US" dirty="0"/>
              <a:t>Tool to download all the files needed for debugging (symbols, modules, SOS and DAC for the </a:t>
            </a:r>
            <a:r>
              <a:rPr lang="en-US" dirty="0" err="1"/>
              <a:t>coreclr</a:t>
            </a:r>
            <a:r>
              <a:rPr lang="en-US" dirty="0"/>
              <a:t> module given) for any given core dump, minidump or any supported platform's file formats like ELF, WinPE, Windows DLLs, PDBs and portable PDBs.</a:t>
            </a:r>
          </a:p>
          <a:p>
            <a:r>
              <a:rPr lang="en-US" dirty="0"/>
              <a:t>dotnet </a:t>
            </a:r>
            <a:r>
              <a:rPr lang="en-US" dirty="0" err="1"/>
              <a:t>sos</a:t>
            </a:r>
            <a:endParaRPr lang="en-US" dirty="0"/>
          </a:p>
          <a:p>
            <a:pPr lvl="1"/>
            <a:r>
              <a:rPr lang="en-US" dirty="0"/>
              <a:t>Tool to install SOS and configure LLDB to load it on startup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EF421-02E9-6A47-B4DB-21487844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Other tools</a:t>
            </a:r>
          </a:p>
        </p:txBody>
      </p:sp>
    </p:spTree>
    <p:extLst>
      <p:ext uri="{BB962C8B-B14F-4D97-AF65-F5344CB8AC3E}">
        <p14:creationId xmlns:p14="http://schemas.microsoft.com/office/powerpoint/2010/main" val="4169762556"/>
      </p:ext>
    </p:extLst>
  </p:cSld>
  <p:clrMapOvr>
    <a:masterClrMapping/>
  </p:clrMapOvr>
  <p:transition advTm="5132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E9D-C1AD-9B42-9344-961EE708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046251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4A0CF5-6EF1-4419-9B9A-DD13CB69C5FE}"/>
              </a:ext>
            </a:extLst>
          </p:cNvPr>
          <p:cNvSpPr/>
          <p:nvPr/>
        </p:nvSpPr>
        <p:spPr>
          <a:xfrm>
            <a:off x="3018927" y="4401312"/>
            <a:ext cx="1466088" cy="6522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7CC42-B2BF-4A01-B8EC-83CB6588BDFE}"/>
              </a:ext>
            </a:extLst>
          </p:cNvPr>
          <p:cNvSpPr/>
          <p:nvPr/>
        </p:nvSpPr>
        <p:spPr>
          <a:xfrm>
            <a:off x="5070231" y="3096768"/>
            <a:ext cx="1466088" cy="6522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B9D377-673C-42B0-B0F8-F29FDB866418}"/>
              </a:ext>
            </a:extLst>
          </p:cNvPr>
          <p:cNvSpPr/>
          <p:nvPr/>
        </p:nvSpPr>
        <p:spPr>
          <a:xfrm>
            <a:off x="734450" y="3096768"/>
            <a:ext cx="1699259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Runtime Events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D73D2-5EA7-4C45-9807-D64D5A013E02}"/>
              </a:ext>
            </a:extLst>
          </p:cNvPr>
          <p:cNvSpPr/>
          <p:nvPr/>
        </p:nvSpPr>
        <p:spPr>
          <a:xfrm>
            <a:off x="3018927" y="1792224"/>
            <a:ext cx="1466088" cy="6522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Counters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CEE475-AFDC-44BD-B16C-386B9DC2A459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485015" y="2118360"/>
            <a:ext cx="585216" cy="130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C1846C-1C35-49CF-B3B2-7DF24F65D21F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485015" y="3422904"/>
            <a:ext cx="585216" cy="130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DC6980-465B-4D64-A1CE-4B266D527623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2433709" y="3422904"/>
            <a:ext cx="2636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B39E3A-C803-43D4-AC2D-6B62EEC831DF}"/>
              </a:ext>
            </a:extLst>
          </p:cNvPr>
          <p:cNvSpPr/>
          <p:nvPr/>
        </p:nvSpPr>
        <p:spPr>
          <a:xfrm>
            <a:off x="9171845" y="684868"/>
            <a:ext cx="1763264" cy="3322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LTTng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B1546F-11BB-4C38-B218-E0F96CC39A92}"/>
              </a:ext>
            </a:extLst>
          </p:cNvPr>
          <p:cNvSpPr/>
          <p:nvPr/>
        </p:nvSpPr>
        <p:spPr>
          <a:xfrm>
            <a:off x="7121535" y="3096768"/>
            <a:ext cx="1466088" cy="6522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Pipe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3BBF59-892C-447C-A428-2BB3B8AE5079}"/>
              </a:ext>
            </a:extLst>
          </p:cNvPr>
          <p:cNvCxnSpPr>
            <a:stCxn id="8" idx="3"/>
            <a:endCxn id="39" idx="1"/>
          </p:cNvCxnSpPr>
          <p:nvPr/>
        </p:nvCxnSpPr>
        <p:spPr>
          <a:xfrm>
            <a:off x="6536319" y="3422904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21DAAC-0BF6-449B-8004-96A7E1535EA0}"/>
              </a:ext>
            </a:extLst>
          </p:cNvPr>
          <p:cNvSpPr/>
          <p:nvPr/>
        </p:nvSpPr>
        <p:spPr>
          <a:xfrm>
            <a:off x="9172834" y="3105515"/>
            <a:ext cx="1763267" cy="650698"/>
          </a:xfrm>
          <a:prstGeom prst="rect">
            <a:avLst/>
          </a:prstGeom>
          <a:solidFill>
            <a:schemeClr val="accent2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IPC Stream</a:t>
            </a:r>
          </a:p>
        </p:txBody>
      </p:sp>
      <p:sp>
        <p:nvSpPr>
          <p:cNvPr id="72" name="Flowchart: Multidocument 71">
            <a:extLst>
              <a:ext uri="{FF2B5EF4-FFF2-40B4-BE49-F238E27FC236}">
                <a16:creationId xmlns:a16="http://schemas.microsoft.com/office/drawing/2014/main" id="{4D975C78-6D50-4533-93E5-F8AA0E304966}"/>
              </a:ext>
            </a:extLst>
          </p:cNvPr>
          <p:cNvSpPr/>
          <p:nvPr/>
        </p:nvSpPr>
        <p:spPr>
          <a:xfrm>
            <a:off x="9172839" y="4379595"/>
            <a:ext cx="1763268" cy="652272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Logging Sinks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9F2F50-9EB4-4FC6-A7E1-E35B1FD2C22D}"/>
              </a:ext>
            </a:extLst>
          </p:cNvPr>
          <p:cNvCxnSpPr>
            <a:cxnSpLocks/>
            <a:stCxn id="17" idx="3"/>
            <a:endCxn id="72" idx="1"/>
          </p:cNvCxnSpPr>
          <p:nvPr/>
        </p:nvCxnSpPr>
        <p:spPr>
          <a:xfrm flipV="1">
            <a:off x="4485015" y="4705731"/>
            <a:ext cx="4687824" cy="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77054D3-606A-444C-B21E-BA54DAE83CBF}"/>
              </a:ext>
            </a:extLst>
          </p:cNvPr>
          <p:cNvSpPr/>
          <p:nvPr/>
        </p:nvSpPr>
        <p:spPr>
          <a:xfrm>
            <a:off x="734451" y="3965448"/>
            <a:ext cx="169926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ASP.NET Framework logs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B1CBE2-F590-40FD-BA87-6A0FC6707AB4}"/>
              </a:ext>
            </a:extLst>
          </p:cNvPr>
          <p:cNvSpPr/>
          <p:nvPr/>
        </p:nvSpPr>
        <p:spPr>
          <a:xfrm>
            <a:off x="734451" y="4837176"/>
            <a:ext cx="169926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Custom(User) logs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B3F0784-A266-4C8D-A658-66CED6916773}"/>
              </a:ext>
            </a:extLst>
          </p:cNvPr>
          <p:cNvCxnSpPr>
            <a:stCxn id="79" idx="3"/>
            <a:endCxn id="17" idx="1"/>
          </p:cNvCxnSpPr>
          <p:nvPr/>
        </p:nvCxnSpPr>
        <p:spPr>
          <a:xfrm>
            <a:off x="2433711" y="4291584"/>
            <a:ext cx="585216" cy="435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675FFAF-6FA5-4B94-B31C-9630678377A3}"/>
              </a:ext>
            </a:extLst>
          </p:cNvPr>
          <p:cNvCxnSpPr>
            <a:stCxn id="80" idx="3"/>
            <a:endCxn id="17" idx="1"/>
          </p:cNvCxnSpPr>
          <p:nvPr/>
        </p:nvCxnSpPr>
        <p:spPr>
          <a:xfrm flipV="1">
            <a:off x="2433711" y="4727448"/>
            <a:ext cx="585216" cy="435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ultidocument 88">
            <a:extLst>
              <a:ext uri="{FF2B5EF4-FFF2-40B4-BE49-F238E27FC236}">
                <a16:creationId xmlns:a16="http://schemas.microsoft.com/office/drawing/2014/main" id="{C809AA62-B824-416B-BC45-E4C81C03CF98}"/>
              </a:ext>
            </a:extLst>
          </p:cNvPr>
          <p:cNvSpPr/>
          <p:nvPr/>
        </p:nvSpPr>
        <p:spPr>
          <a:xfrm>
            <a:off x="734451" y="445007"/>
            <a:ext cx="1731264" cy="1670305"/>
          </a:xfrm>
          <a:prstGeom prst="flowChartMultidocument">
            <a:avLst/>
          </a:prstGeom>
          <a:solidFill>
            <a:schemeClr val="accent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Framework counters: ADO.NET, EF, Runtime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115C2C-FBEA-429B-9737-C07FA028F071}"/>
              </a:ext>
            </a:extLst>
          </p:cNvPr>
          <p:cNvSpPr/>
          <p:nvPr/>
        </p:nvSpPr>
        <p:spPr>
          <a:xfrm>
            <a:off x="734451" y="2307336"/>
            <a:ext cx="1699260" cy="652272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Custom(User) counters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0628983-792E-44D2-A9A2-CDC4977046F5}"/>
              </a:ext>
            </a:extLst>
          </p:cNvPr>
          <p:cNvCxnSpPr>
            <a:stCxn id="89" idx="3"/>
            <a:endCxn id="18" idx="1"/>
          </p:cNvCxnSpPr>
          <p:nvPr/>
        </p:nvCxnSpPr>
        <p:spPr>
          <a:xfrm>
            <a:off x="2465715" y="1280160"/>
            <a:ext cx="553212" cy="83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04D56-9575-4612-A01D-D37661D97E0D}"/>
              </a:ext>
            </a:extLst>
          </p:cNvPr>
          <p:cNvCxnSpPr>
            <a:stCxn id="90" idx="3"/>
            <a:endCxn id="18" idx="1"/>
          </p:cNvCxnSpPr>
          <p:nvPr/>
        </p:nvCxnSpPr>
        <p:spPr>
          <a:xfrm flipV="1">
            <a:off x="2433711" y="2118360"/>
            <a:ext cx="585216" cy="515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8C94D-6994-4EDD-805E-5F0B0E4A74A2}"/>
              </a:ext>
            </a:extLst>
          </p:cNvPr>
          <p:cNvSpPr/>
          <p:nvPr/>
        </p:nvSpPr>
        <p:spPr>
          <a:xfrm>
            <a:off x="734451" y="5737861"/>
            <a:ext cx="169926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process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43C98C-8FE6-4575-9270-5B6410DD3CC3}"/>
              </a:ext>
            </a:extLst>
          </p:cNvPr>
          <p:cNvSpPr/>
          <p:nvPr/>
        </p:nvSpPr>
        <p:spPr>
          <a:xfrm>
            <a:off x="9172839" y="5743956"/>
            <a:ext cx="1763264" cy="652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dump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BDB057C-5A9E-4C0C-BF86-43619EBB1F47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2433711" y="6063997"/>
            <a:ext cx="6739128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A39E94C-A5B8-4A0C-A0C4-8289EB4301A7}"/>
              </a:ext>
            </a:extLst>
          </p:cNvPr>
          <p:cNvSpPr/>
          <p:nvPr/>
        </p:nvSpPr>
        <p:spPr>
          <a:xfrm>
            <a:off x="9171836" y="1280159"/>
            <a:ext cx="1763266" cy="3261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C0780-370D-47DC-963C-4496584A1544}"/>
              </a:ext>
            </a:extLst>
          </p:cNvPr>
          <p:cNvSpPr/>
          <p:nvPr/>
        </p:nvSpPr>
        <p:spPr>
          <a:xfrm>
            <a:off x="9171836" y="2299170"/>
            <a:ext cx="1763264" cy="6522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EventListener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C5D6ED7-374E-4F93-9C2E-2406729D008F}"/>
              </a:ext>
            </a:extLst>
          </p:cNvPr>
          <p:cNvCxnSpPr>
            <a:cxnSpLocks/>
            <a:stCxn id="8" idx="0"/>
            <a:endCxn id="38" idx="1"/>
          </p:cNvCxnSpPr>
          <p:nvPr/>
        </p:nvCxnSpPr>
        <p:spPr>
          <a:xfrm rot="5400000" flipH="1" flipV="1">
            <a:off x="6364673" y="289596"/>
            <a:ext cx="2245775" cy="3368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B8895E-EDA6-6B44-9563-61BDB3C81E13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>
            <a:off x="8587623" y="3422904"/>
            <a:ext cx="585211" cy="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18">
            <a:extLst>
              <a:ext uri="{FF2B5EF4-FFF2-40B4-BE49-F238E27FC236}">
                <a16:creationId xmlns:a16="http://schemas.microsoft.com/office/drawing/2014/main" id="{88168923-C035-A34A-AEC0-C6DEB0CB3AC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83875" y="1443227"/>
            <a:ext cx="3387961" cy="1662288"/>
          </a:xfrm>
          <a:prstGeom prst="bentConnector3">
            <a:avLst>
              <a:gd name="adj1" fmla="val 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18">
            <a:extLst>
              <a:ext uri="{FF2B5EF4-FFF2-40B4-BE49-F238E27FC236}">
                <a16:creationId xmlns:a16="http://schemas.microsoft.com/office/drawing/2014/main" id="{B595B57F-AA15-9D49-B4B2-598536E32AE1}"/>
              </a:ext>
            </a:extLst>
          </p:cNvPr>
          <p:cNvCxnSpPr>
            <a:cxnSpLocks/>
          </p:cNvCxnSpPr>
          <p:nvPr/>
        </p:nvCxnSpPr>
        <p:spPr>
          <a:xfrm flipV="1">
            <a:off x="7835179" y="2614174"/>
            <a:ext cx="1341309" cy="473848"/>
          </a:xfrm>
          <a:prstGeom prst="bentConnector3">
            <a:avLst>
              <a:gd name="adj1" fmla="val 1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75"/>
    </mc:Choice>
    <mc:Fallback xmlns="">
      <p:transition spd="slow" advTm="981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25F54-D07B-4646-9635-4CFB714C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D2169-6A47-2A4E-B6C6-E435197A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Library that implements IPC Protocol spoken by the Diagnostic Server</a:t>
            </a:r>
          </a:p>
          <a:p>
            <a:r>
              <a:rPr lang="en-US" i="1" dirty="0"/>
              <a:t>“</a:t>
            </a:r>
            <a:r>
              <a:rPr lang="en-US" b="1" dirty="0" err="1"/>
              <a:t>Microsoft.Diagnostics.Tools.RuntimeClient</a:t>
            </a:r>
            <a:r>
              <a:rPr lang="en-US" i="1" dirty="0"/>
              <a:t>”</a:t>
            </a:r>
            <a:r>
              <a:rPr lang="en-US" dirty="0"/>
              <a:t> on </a:t>
            </a:r>
            <a:r>
              <a:rPr lang="en-US" dirty="0">
                <a:hlinkClick r:id="rId3"/>
              </a:rPr>
              <a:t>https://dotnetfeed.blob.core.windows.net/dotnet-core/index.json</a:t>
            </a:r>
            <a:endParaRPr lang="en-US" dirty="0"/>
          </a:p>
          <a:p>
            <a:r>
              <a:rPr lang="en-US" dirty="0"/>
              <a:t>Will ship on NuGet in the ~3.1 timeframe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Improvements in 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John Salem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@jsalem206</a:t>
            </a:r>
            <a:r>
              <a:rPr lang="en-US" dirty="0"/>
              <a:t>)</a:t>
            </a:r>
          </a:p>
          <a:p>
            <a:r>
              <a:rPr lang="en-US" dirty="0"/>
              <a:t>Sourabh Shirhatti (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@sshirhatti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724">
        <p:fade/>
      </p:transition>
    </mc:Choice>
    <mc:Fallback xmlns="">
      <p:transition spd="med" advTm="177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9BB9E1-78B6-B44F-AADE-47F6B0C1F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364"/>
          </a:xfrm>
        </p:spPr>
        <p:txBody>
          <a:bodyPr/>
          <a:lstStyle/>
          <a:p>
            <a:r>
              <a:rPr lang="en-US" dirty="0"/>
              <a:t>Runtime features</a:t>
            </a:r>
          </a:p>
          <a:p>
            <a:pPr lvl="1"/>
            <a:r>
              <a:rPr lang="en-US" dirty="0"/>
              <a:t>Diagnostics server</a:t>
            </a:r>
          </a:p>
          <a:p>
            <a:pPr lvl="1"/>
            <a:r>
              <a:rPr lang="en-US" dirty="0"/>
              <a:t>IPC Protocols</a:t>
            </a:r>
          </a:p>
          <a:p>
            <a:r>
              <a:rPr lang="en-US" dirty="0"/>
              <a:t>Diagnostics tools</a:t>
            </a:r>
          </a:p>
          <a:p>
            <a:pPr lvl="1"/>
            <a:r>
              <a:rPr lang="en-US" dirty="0"/>
              <a:t>dotnet-counters</a:t>
            </a:r>
          </a:p>
          <a:p>
            <a:pPr lvl="1"/>
            <a:r>
              <a:rPr lang="en-US" dirty="0"/>
              <a:t>dotnet-trace (with </a:t>
            </a:r>
            <a:r>
              <a:rPr lang="en-US" dirty="0">
                <a:hlinkClick r:id="rId3"/>
              </a:rPr>
              <a:t>speedscope.app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dotnet-dump</a:t>
            </a:r>
          </a:p>
          <a:p>
            <a:r>
              <a:rPr lang="en-US" dirty="0"/>
              <a:t>How to acquire these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0DD47-429A-AB4A-90D8-536D11A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</p:spTree>
    <p:extLst>
      <p:ext uri="{BB962C8B-B14F-4D97-AF65-F5344CB8AC3E}">
        <p14:creationId xmlns:p14="http://schemas.microsoft.com/office/powerpoint/2010/main" val="1937296443"/>
      </p:ext>
    </p:extLst>
  </p:cSld>
  <p:clrMapOvr>
    <a:masterClrMapping/>
  </p:clrMapOvr>
  <p:transition advTm="37483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4BF-7ABD-2E4B-B7CD-492F5E8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8C2C-E8A4-8341-A5CF-1403BC39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runtime has a Diagnostic Server exposed via platform-specific transport (Named Pipes/Unix domain sockets)</a:t>
            </a:r>
          </a:p>
          <a:p>
            <a:r>
              <a:rPr lang="en-US" dirty="0"/>
              <a:t>Custom </a:t>
            </a:r>
            <a:r>
              <a:rPr lang="en-US" dirty="0">
                <a:hlinkClick r:id="rId4"/>
              </a:rPr>
              <a:t>IPC protocol</a:t>
            </a:r>
            <a:endParaRPr lang="en-US" dirty="0"/>
          </a:p>
          <a:p>
            <a:r>
              <a:rPr lang="en-US" dirty="0"/>
              <a:t>Current functionality exposed:</a:t>
            </a:r>
          </a:p>
          <a:p>
            <a:pPr lvl="1"/>
            <a:r>
              <a:rPr lang="en-US" dirty="0"/>
              <a:t>Creating dumps (on Linux)</a:t>
            </a:r>
          </a:p>
          <a:p>
            <a:pPr lvl="1"/>
            <a:r>
              <a:rPr lang="en-US" dirty="0" err="1"/>
              <a:t>EventPipe</a:t>
            </a:r>
            <a:endParaRPr lang="en-US" dirty="0"/>
          </a:p>
          <a:p>
            <a:pPr lvl="1"/>
            <a:r>
              <a:rPr lang="en-US" dirty="0"/>
              <a:t>Attach Profiler</a:t>
            </a:r>
          </a:p>
          <a:p>
            <a:r>
              <a:rPr lang="en-US" dirty="0"/>
              <a:t>Runtime Client is .NET Library that implements the IPC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4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26"/>
    </mc:Choice>
    <mc:Fallback xmlns="">
      <p:transition spd="slow" advTm="763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BEB-9A2A-0749-977B-D23E328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940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28"/>
    </mc:Choice>
    <mc:Fallback xmlns="">
      <p:transition spd="slow" advTm="1624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A4D-89CA-CC42-8AC5-003F4CF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6B03-05D9-EE43-BE99-41498317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082015"/>
          </a:xfrm>
        </p:spPr>
        <p:txBody>
          <a:bodyPr/>
          <a:lstStyle/>
          <a:p>
            <a:r>
              <a:rPr lang="en-US" dirty="0"/>
              <a:t>.NET runtime and ASP.NET Core emit </a:t>
            </a:r>
            <a:r>
              <a:rPr lang="en-US" dirty="0" err="1"/>
              <a:t>EventCounters</a:t>
            </a:r>
            <a:r>
              <a:rPr lang="en-US" dirty="0"/>
              <a:t> via the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EventCounter API</a:t>
            </a:r>
            <a:r>
              <a:rPr lang="en-US" dirty="0"/>
              <a:t>.</a:t>
            </a:r>
          </a:p>
          <a:p>
            <a:r>
              <a:rPr lang="en-US" dirty="0"/>
              <a:t>The runtime will compute additional stats for emitted metrics</a:t>
            </a:r>
          </a:p>
          <a:p>
            <a:pPr marL="547792" lvl="2" indent="-336145"/>
            <a:r>
              <a:rPr lang="en-US" sz="2350" dirty="0">
                <a:latin typeface="+mj-lt"/>
              </a:rPr>
              <a:t>Mean, std dev, count, min, max</a:t>
            </a:r>
          </a:p>
          <a:p>
            <a:r>
              <a:rPr lang="en-US" dirty="0"/>
              <a:t>Usable in low-privilege environments (like </a:t>
            </a:r>
            <a:r>
              <a:rPr lang="en-US" dirty="0" err="1"/>
              <a:t>xcopy</a:t>
            </a:r>
            <a:r>
              <a:rPr lang="en-US" dirty="0"/>
              <a:t> deployments)</a:t>
            </a:r>
          </a:p>
        </p:txBody>
      </p:sp>
    </p:spTree>
    <p:extLst>
      <p:ext uri="{BB962C8B-B14F-4D97-AF65-F5344CB8AC3E}">
        <p14:creationId xmlns:p14="http://schemas.microsoft.com/office/powerpoint/2010/main" val="2390765363"/>
      </p:ext>
    </p:extLst>
  </p:cSld>
  <p:clrMapOvr>
    <a:masterClrMapping/>
  </p:clrMapOvr>
  <p:transition advTm="85827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BEB-9A2A-0749-977B-D23E328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4689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22431">
        <p14:reveal/>
      </p:transition>
    </mc:Choice>
    <mc:Fallback xmlns="">
      <p:transition spd="slow" advTm="42243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99A1D-B6DF-5F4E-9C2F-B30CF1AB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trace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9F7AC-69C3-3B45-A403-14783F88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203138"/>
          </a:xfrm>
        </p:spPr>
        <p:txBody>
          <a:bodyPr/>
          <a:lstStyle/>
          <a:p>
            <a:r>
              <a:rPr lang="en-US" dirty="0"/>
              <a:t>Collect </a:t>
            </a:r>
            <a:r>
              <a:rPr lang="en-US" dirty="0" err="1"/>
              <a:t>EventSource</a:t>
            </a:r>
            <a:r>
              <a:rPr lang="en-US" dirty="0"/>
              <a:t> events (including sampled CPU stacks) via </a:t>
            </a:r>
            <a:r>
              <a:rPr lang="en-US" dirty="0" err="1"/>
              <a:t>EventPipe</a:t>
            </a:r>
            <a:endParaRPr lang="en-US" dirty="0"/>
          </a:p>
          <a:p>
            <a:r>
              <a:rPr lang="en-US" dirty="0"/>
              <a:t>Support for GC heap dumps coming soon!</a:t>
            </a:r>
          </a:p>
          <a:p>
            <a:r>
              <a:rPr lang="en-US" dirty="0"/>
              <a:t>CPU traces can be visualized in </a:t>
            </a:r>
            <a:r>
              <a:rPr lang="en-US" dirty="0" err="1">
                <a:hlinkClick r:id="rId3"/>
              </a:rPr>
              <a:t>Speedscope</a:t>
            </a:r>
            <a:r>
              <a:rPr lang="en-US" dirty="0"/>
              <a:t>, VS, </a:t>
            </a:r>
            <a:r>
              <a:rPr lang="en-US" dirty="0" err="1"/>
              <a:t>Perfview</a:t>
            </a:r>
            <a:endParaRPr lang="en-US" dirty="0"/>
          </a:p>
          <a:p>
            <a:pPr lvl="1"/>
            <a:r>
              <a:rPr lang="en-US" dirty="0"/>
              <a:t>Chrome dev tools and </a:t>
            </a:r>
            <a:r>
              <a:rPr lang="en-US" dirty="0" err="1"/>
              <a:t>Cachegrind</a:t>
            </a:r>
            <a:r>
              <a:rPr lang="en-US" dirty="0"/>
              <a:t> in the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402"/>
      </p:ext>
    </p:extLst>
  </p:cSld>
  <p:clrMapOvr>
    <a:masterClrMapping/>
  </p:clrMapOvr>
  <p:transition advTm="52251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BEB-9A2A-0749-977B-D23E3288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9" y="2881341"/>
            <a:ext cx="7123716" cy="1015663"/>
          </a:xfrm>
        </p:spPr>
        <p:txBody>
          <a:bodyPr/>
          <a:lstStyle/>
          <a:p>
            <a:r>
              <a:rPr lang="en-US" dirty="0"/>
              <a:t>Capturing and Analyzing dumps</a:t>
            </a:r>
          </a:p>
        </p:txBody>
      </p:sp>
    </p:spTree>
    <p:extLst>
      <p:ext uri="{BB962C8B-B14F-4D97-AF65-F5344CB8AC3E}">
        <p14:creationId xmlns:p14="http://schemas.microsoft.com/office/powerpoint/2010/main" val="27458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9467">
        <p14:reveal/>
      </p:transition>
    </mc:Choice>
    <mc:Fallback xmlns="">
      <p:transition spd="slow" advTm="2094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2"/>
</p:tagLst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ec226996-0c9c-4ee5-8627-594955b9c1a3">jogallow@microsoft.com</LastSharedByUser>
    <SharedWithUsers xmlns="ec226996-0c9c-4ee5-8627-594955b9c1a3">
      <UserInfo>
        <DisplayName>Martin Woodward</DisplayName>
        <AccountId>67</AccountId>
        <AccountType/>
      </UserInfo>
    </SharedWithUsers>
    <LastSharedByTime xmlns="ec226996-0c9c-4ee5-8627-594955b9c1a3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A2FBAE4D53D46893728DF311D33FD" ma:contentTypeVersion="14" ma:contentTypeDescription="Create a new document." ma:contentTypeScope="" ma:versionID="de0fcc0d74f51926108766466d03a98f">
  <xsd:schema xmlns:xsd="http://www.w3.org/2001/XMLSchema" xmlns:xs="http://www.w3.org/2001/XMLSchema" xmlns:p="http://schemas.microsoft.com/office/2006/metadata/properties" xmlns:ns3="ec226996-0c9c-4ee5-8627-594955b9c1a3" xmlns:ns4="72c9228c-9fe5-44df-a8ed-6d2c76b2032b" targetNamespace="http://schemas.microsoft.com/office/2006/metadata/properties" ma:root="true" ma:fieldsID="079e164f19ebff79806bbb812df5eb81" ns3:_="" ns4:_="">
    <xsd:import namespace="ec226996-0c9c-4ee5-8627-594955b9c1a3"/>
    <xsd:import namespace="72c9228c-9fe5-44df-a8ed-6d2c76b203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26996-0c9c-4ee5-8627-594955b9c1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9228c-9fe5-44df-a8ed-6d2c76b203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ec226996-0c9c-4ee5-8627-594955b9c1a3"/>
  </ds:schemaRefs>
</ds:datastoreItem>
</file>

<file path=customXml/itemProps2.xml><?xml version="1.0" encoding="utf-8"?>
<ds:datastoreItem xmlns:ds="http://schemas.openxmlformats.org/officeDocument/2006/customXml" ds:itemID="{6B879691-6879-4FEE-ABCF-655FCF5AA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226996-0c9c-4ee5-8627-594955b9c1a3"/>
    <ds:schemaRef ds:uri="72c9228c-9fe5-44df-a8ed-6d2c76b203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</TotalTime>
  <Words>959</Words>
  <Application>Microsoft Office PowerPoint</Application>
  <PresentationFormat>Widescreen</PresentationFormat>
  <Paragraphs>120</Paragraphs>
  <Slides>15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Dotnet_Template</vt:lpstr>
      <vt:lpstr>Office Theme</vt:lpstr>
      <vt:lpstr>PowerPoint Presentation</vt:lpstr>
      <vt:lpstr>Diagnostics Improvements in .NET Core 3.0</vt:lpstr>
      <vt:lpstr>What will we cover today?</vt:lpstr>
      <vt:lpstr>Diagnostic Server</vt:lpstr>
      <vt:lpstr>Metrics</vt:lpstr>
      <vt:lpstr>Metrics</vt:lpstr>
      <vt:lpstr>Tracing</vt:lpstr>
      <vt:lpstr>dotnet trace</vt:lpstr>
      <vt:lpstr>Capturing and Analyzing dumps</vt:lpstr>
      <vt:lpstr>Capturing and Analyzing Dumps</vt:lpstr>
      <vt:lpstr>How to acquire these tools</vt:lpstr>
      <vt:lpstr>Other tools</vt:lpstr>
      <vt:lpstr>Q&amp;A</vt:lpstr>
      <vt:lpstr>PowerPoint Presentation</vt:lpstr>
      <vt:lpstr>Runtime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Beth Massi</cp:lastModifiedBy>
  <cp:revision>23</cp:revision>
  <dcterms:created xsi:type="dcterms:W3CDTF">2018-01-09T22:22:16Z</dcterms:created>
  <dcterms:modified xsi:type="dcterms:W3CDTF">2019-09-24T22:17:18Z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0x010100BACA2FBAE4D53D46893728DF311D33FD</vt:lpwstr>
  </property>
</Properties>
</file>