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6"/>
  </p:notesMasterIdLst>
  <p:sldIdLst>
    <p:sldId id="256" r:id="rId5"/>
    <p:sldId id="257" r:id="rId6"/>
    <p:sldId id="10286" r:id="rId7"/>
    <p:sldId id="10288" r:id="rId8"/>
    <p:sldId id="10293" r:id="rId9"/>
    <p:sldId id="10292" r:id="rId10"/>
    <p:sldId id="263" r:id="rId11"/>
    <p:sldId id="260" r:id="rId12"/>
    <p:sldId id="10294" r:id="rId13"/>
    <p:sldId id="10295" r:id="rId14"/>
    <p:sldId id="1902" r:id="rId15"/>
    <p:sldId id="10297" r:id="rId16"/>
    <p:sldId id="8365" r:id="rId17"/>
    <p:sldId id="10296" r:id="rId18"/>
    <p:sldId id="10299" r:id="rId19"/>
    <p:sldId id="10300" r:id="rId20"/>
    <p:sldId id="8367" r:id="rId21"/>
    <p:sldId id="10301" r:id="rId22"/>
    <p:sldId id="10298" r:id="rId23"/>
    <p:sldId id="10302" r:id="rId24"/>
    <p:sldId id="1030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10286"/>
            <p14:sldId id="10288"/>
            <p14:sldId id="10293"/>
            <p14:sldId id="10292"/>
            <p14:sldId id="263"/>
            <p14:sldId id="260"/>
            <p14:sldId id="10294"/>
            <p14:sldId id="10295"/>
            <p14:sldId id="1902"/>
            <p14:sldId id="10297"/>
            <p14:sldId id="8365"/>
            <p14:sldId id="10296"/>
            <p14:sldId id="10299"/>
            <p14:sldId id="10300"/>
            <p14:sldId id="8367"/>
            <p14:sldId id="10301"/>
            <p14:sldId id="10298"/>
            <p14:sldId id="10302"/>
            <p14:sldId id="10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56"/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6" autoAdjust="0"/>
  </p:normalViewPr>
  <p:slideViewPr>
    <p:cSldViewPr snapToGrid="0">
      <p:cViewPr varScale="1">
        <p:scale>
          <a:sx n="66" d="100"/>
          <a:sy n="66" d="100"/>
        </p:scale>
        <p:origin x="12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91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7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24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9/23/2019 10:23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39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89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91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3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96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12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9/23/2019 10:23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09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75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9/23/2019 10:23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72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78431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aka.ms/portabilityAnalyze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winforms-designe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tnetconf.net/speakers/#mike-rouso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tnetconf.net/speakers/#dmitry-lyali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conf.net/speakers/#matt-korwel" TargetMode="External"/><Relationship Id="rId2" Type="http://schemas.openxmlformats.org/officeDocument/2006/relationships/hyperlink" Target="https://www.dotnetconf.net/speakers/#daniel-jacobso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49864"/>
          </a:xfrm>
        </p:spPr>
        <p:txBody>
          <a:bodyPr/>
          <a:lstStyle/>
          <a:p>
            <a:r>
              <a:rPr lang="en-US" dirty="0"/>
              <a:t>New apps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 .NET Core</a:t>
            </a:r>
          </a:p>
          <a:p>
            <a:r>
              <a:rPr lang="en-US" dirty="0"/>
              <a:t>Completed apps in maintenance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OK to leave on .NET Framework</a:t>
            </a:r>
          </a:p>
          <a:p>
            <a:r>
              <a:rPr lang="en-US" dirty="0"/>
              <a:t>Existing apps in active development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Consider porting to .NET Core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choose: .NET Framework or .NET Core?</a:t>
            </a:r>
          </a:p>
        </p:txBody>
      </p:sp>
    </p:spTree>
    <p:extLst>
      <p:ext uri="{BB962C8B-B14F-4D97-AF65-F5344CB8AC3E}">
        <p14:creationId xmlns:p14="http://schemas.microsoft.com/office/powerpoint/2010/main" val="24502416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2" y="457200"/>
            <a:ext cx="11161778" cy="553998"/>
          </a:xfrm>
        </p:spPr>
        <p:txBody>
          <a:bodyPr/>
          <a:lstStyle/>
          <a:p>
            <a:r>
              <a:rPr lang="en-US" sz="4710" dirty="0">
                <a:cs typeface="Segoe UI"/>
              </a:rPr>
              <a:t>How compatible is my app with .NET Core?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01F350B-1D5A-49BE-8FC0-82C750096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1578942"/>
            <a:ext cx="11018520" cy="19224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Portability Analyzer 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will show all APIs from your code that are not in .NET Core 3.0</a:t>
            </a:r>
          </a:p>
          <a:p>
            <a:pPr lvl="1"/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</a:t>
            </a: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portabilityAnalyzer</a:t>
            </a:r>
            <a:endParaRPr lang="en-US" dirty="0">
              <a:solidFill>
                <a:srgbClr val="0070C0"/>
              </a:solidFill>
            </a:endParaRPr>
          </a:p>
          <a:p>
            <a:pPr marL="336145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D047C-1847-49D0-8986-A14C1CC3B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822" y="3356180"/>
            <a:ext cx="3823011" cy="231262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7D26D8-BB58-4BFC-B059-C98AFBB86E3A}"/>
              </a:ext>
            </a:extLst>
          </p:cNvPr>
          <p:cNvCxnSpPr>
            <a:cxnSpLocks/>
          </p:cNvCxnSpPr>
          <p:nvPr/>
        </p:nvCxnSpPr>
        <p:spPr>
          <a:xfrm flipV="1">
            <a:off x="3878594" y="4704879"/>
            <a:ext cx="254975" cy="325528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2580557-7005-4A13-A440-61FDF4419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3974" y="3921676"/>
            <a:ext cx="1027068" cy="102467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27394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015663"/>
          </a:xfrm>
        </p:spPr>
        <p:txBody>
          <a:bodyPr/>
          <a:lstStyle/>
          <a:p>
            <a:r>
              <a:rPr lang="en-US" dirty="0"/>
              <a:t>Demo: Portability Analyzer</a:t>
            </a:r>
          </a:p>
        </p:txBody>
      </p:sp>
    </p:spTree>
    <p:extLst>
      <p:ext uri="{BB962C8B-B14F-4D97-AF65-F5344CB8AC3E}">
        <p14:creationId xmlns:p14="http://schemas.microsoft.com/office/powerpoint/2010/main" val="305247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Porting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01F350B-1D5A-49BE-8FC0-82C750096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863" y="1406661"/>
            <a:ext cx="10801919" cy="362087"/>
          </a:xfrm>
        </p:spPr>
        <p:txBody>
          <a:bodyPr/>
          <a:lstStyle/>
          <a:p>
            <a:r>
              <a:rPr lang="en-US" sz="2353" dirty="0">
                <a:latin typeface="+mj-lt"/>
              </a:rPr>
              <a:t>Porting to .NET Core\Standard is done by updating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0B8F060-C9A7-4275-BC8C-3AD2BEE26678}"/>
              </a:ext>
            </a:extLst>
          </p:cNvPr>
          <p:cNvSpPr/>
          <p:nvPr/>
        </p:nvSpPr>
        <p:spPr bwMode="auto">
          <a:xfrm>
            <a:off x="5474916" y="2370521"/>
            <a:ext cx="446242" cy="3305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0C3C220-E7EC-4A95-A09F-36F6615EBB77}"/>
              </a:ext>
            </a:extLst>
          </p:cNvPr>
          <p:cNvSpPr txBox="1">
            <a:spLocks/>
          </p:cNvSpPr>
          <p:nvPr/>
        </p:nvSpPr>
        <p:spPr>
          <a:xfrm>
            <a:off x="588263" y="3246252"/>
            <a:ext cx="9960331" cy="362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53" dirty="0">
                <a:latin typeface="+mj-lt"/>
              </a:rPr>
              <a:t>If your .csproj file has old style, first migrate it to the new SDK-style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2889C2-B9BA-49C5-8945-C63ADA2836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86" b="7167"/>
          <a:stretch/>
        </p:blipFill>
        <p:spPr>
          <a:xfrm>
            <a:off x="574864" y="2114484"/>
            <a:ext cx="4591726" cy="691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FBE3F3-C9AB-4FE6-AE41-288712D73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647" y="3994583"/>
            <a:ext cx="5197430" cy="2406217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FEBCA6-1D67-4188-B008-9A8EF360CA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96" b="9957"/>
          <a:stretch/>
        </p:blipFill>
        <p:spPr>
          <a:xfrm>
            <a:off x="6038362" y="2113183"/>
            <a:ext cx="5568421" cy="695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84073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8806181" cy="4312271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n-lt"/>
              </a:rPr>
              <a:t>If you have </a:t>
            </a:r>
            <a:r>
              <a:rPr lang="en-US" sz="2400" b="1" dirty="0">
                <a:latin typeface="+mn-lt"/>
              </a:rPr>
              <a:t>packages.config</a:t>
            </a:r>
            <a:r>
              <a:rPr lang="en-US" sz="2400" dirty="0">
                <a:latin typeface="+mn-lt"/>
              </a:rPr>
              <a:t>, right-click &amp; “Migrate packages.config to PackageReference”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n-lt"/>
              </a:rPr>
              <a:t>Update content of .csproj file with a .csproj file from blank .NET Core project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n-lt"/>
              </a:rPr>
              <a:t>Add the references and resources from the old .csproj file: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+mn-lt"/>
              </a:rPr>
              <a:t>&lt;PackageReference&gt;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+mn-lt"/>
              </a:rPr>
              <a:t>&lt;ProjectReference&gt;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+mn-lt"/>
              </a:rPr>
              <a:t>&lt;Content&gt;, &lt;Resource&gt;,…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Porting by hand</a:t>
            </a:r>
          </a:p>
        </p:txBody>
      </p:sp>
    </p:spTree>
    <p:extLst>
      <p:ext uri="{BB962C8B-B14F-4D97-AF65-F5344CB8AC3E}">
        <p14:creationId xmlns:p14="http://schemas.microsoft.com/office/powerpoint/2010/main" val="418823064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8806181" cy="66986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n-lt"/>
              </a:rPr>
              <a:t>Run from command line: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Porting with Try Convert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19A856-B536-4517-8BC6-74018322292A}"/>
              </a:ext>
            </a:extLst>
          </p:cNvPr>
          <p:cNvSpPr/>
          <p:nvPr/>
        </p:nvSpPr>
        <p:spPr bwMode="auto">
          <a:xfrm>
            <a:off x="850899" y="1958340"/>
            <a:ext cx="8557260" cy="62484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ea typeface="Segoe UI" pitchFamily="34" charset="0"/>
                <a:cs typeface="Segoe UI" pitchFamily="34" charset="0"/>
              </a:rPr>
              <a:t>.\try-convert.exe 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-p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ea typeface="Segoe UI" pitchFamily="34" charset="0"/>
                <a:cs typeface="Segoe UI" pitchFamily="34" charset="0"/>
              </a:rPr>
              <a:t>“</a:t>
            </a:r>
            <a:r>
              <a:rPr lang="en-US" sz="2400" i="1" dirty="0">
                <a:solidFill>
                  <a:schemeClr val="accent3">
                    <a:lumMod val="40000"/>
                    <a:lumOff val="60000"/>
                  </a:schemeClr>
                </a:solidFill>
                <a:ea typeface="Segoe UI" pitchFamily="34" charset="0"/>
                <a:cs typeface="Segoe UI" pitchFamily="34" charset="0"/>
              </a:rPr>
              <a:t>&lt;path to your .csproj file&gt;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ea typeface="Segoe UI" pitchFamily="34" charset="0"/>
                <a:cs typeface="Segoe UI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98890696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015663"/>
          </a:xfrm>
        </p:spPr>
        <p:txBody>
          <a:bodyPr/>
          <a:lstStyle/>
          <a:p>
            <a:r>
              <a:rPr lang="en-US" dirty="0"/>
              <a:t>Demo: Try Convert</a:t>
            </a:r>
          </a:p>
        </p:txBody>
      </p:sp>
    </p:spTree>
    <p:extLst>
      <p:ext uri="{BB962C8B-B14F-4D97-AF65-F5344CB8AC3E}">
        <p14:creationId xmlns:p14="http://schemas.microsoft.com/office/powerpoint/2010/main" val="361251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Compatibility Pack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01F350B-1D5A-49BE-8FC0-82C750096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654"/>
            <a:ext cx="11018520" cy="258615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NuGet package Microsoft.Windows.Compatibility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Can be referenced  from .NET Core &amp; .NET Standard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Has ~21k APIs (Windows-only as well as cross-platform)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8E7E5-D5B1-475D-8F0D-6675891FDD5C}"/>
              </a:ext>
            </a:extLst>
          </p:cNvPr>
          <p:cNvSpPr txBox="1"/>
          <p:nvPr/>
        </p:nvSpPr>
        <p:spPr>
          <a:xfrm>
            <a:off x="451475" y="3899291"/>
            <a:ext cx="2373647" cy="2296138"/>
          </a:xfrm>
          <a:prstGeom prst="rect">
            <a:avLst/>
          </a:prstGeom>
          <a:noFill/>
        </p:spPr>
        <p:txBody>
          <a:bodyPr wrap="square" lIns="179285" tIns="143428" rIns="179285" bIns="143428" numCol="1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ACLs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 Pages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CodeDom</a:t>
            </a:r>
            <a:endParaRPr lang="en-US" sz="196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Configuration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Crypto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DirectoryServices</a:t>
            </a:r>
            <a:endParaRPr lang="en-US" sz="196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764F9-4210-4EC0-8046-CF051FF2D497}"/>
              </a:ext>
            </a:extLst>
          </p:cNvPr>
          <p:cNvSpPr txBox="1"/>
          <p:nvPr/>
        </p:nvSpPr>
        <p:spPr>
          <a:xfrm>
            <a:off x="2825122" y="3899291"/>
            <a:ext cx="1884368" cy="2303670"/>
          </a:xfrm>
          <a:prstGeom prst="rect">
            <a:avLst/>
          </a:prstGeom>
          <a:noFill/>
        </p:spPr>
        <p:txBody>
          <a:bodyPr wrap="square" lIns="179285" tIns="143428" rIns="179285" bIns="143428" numCol="1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EventLog</a:t>
            </a:r>
            <a:endParaRPr lang="en-US" sz="196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MEF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Odbc</a:t>
            </a:r>
            <a:endParaRPr lang="en-US" sz="196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Perf Counters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Permissions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2A37E-4822-44C3-8A5E-588D95E548E4}"/>
              </a:ext>
            </a:extLst>
          </p:cNvPr>
          <p:cNvSpPr txBox="1"/>
          <p:nvPr/>
        </p:nvSpPr>
        <p:spPr>
          <a:xfrm>
            <a:off x="4826065" y="3899291"/>
            <a:ext cx="2348594" cy="1955178"/>
          </a:xfrm>
          <a:prstGeom prst="rect">
            <a:avLst/>
          </a:prstGeom>
          <a:noFill/>
        </p:spPr>
        <p:txBody>
          <a:bodyPr wrap="square" lIns="179285" tIns="143428" rIns="179285" bIns="143428" numCol="1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Ports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Registry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Runtime Caching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WCF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Windows Services</a:t>
            </a:r>
          </a:p>
        </p:txBody>
      </p:sp>
    </p:spTree>
    <p:extLst>
      <p:ext uri="{BB962C8B-B14F-4D97-AF65-F5344CB8AC3E}">
        <p14:creationId xmlns:p14="http://schemas.microsoft.com/office/powerpoint/2010/main" val="70696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/>
              <a:t>Demo: XAML Designer</a:t>
            </a:r>
            <a:br>
              <a:rPr lang="en-US" dirty="0"/>
            </a:br>
            <a:r>
              <a:rPr lang="en-US" dirty="0"/>
              <a:t>for .NET Core</a:t>
            </a:r>
          </a:p>
        </p:txBody>
      </p:sp>
    </p:spTree>
    <p:extLst>
      <p:ext uri="{BB962C8B-B14F-4D97-AF65-F5344CB8AC3E}">
        <p14:creationId xmlns:p14="http://schemas.microsoft.com/office/powerpoint/2010/main" val="61219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6796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hlinkClick r:id="rId3"/>
              </a:rPr>
              <a:t>https://aka.ms/winforms-designer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Common controls and base operations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Further monthly previews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Too early to port if you use designer a lot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Give us your feedback via Visual Studio feedback channel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WinForms Designer Preview 1</a:t>
            </a:r>
          </a:p>
        </p:txBody>
      </p:sp>
      <p:pic>
        <p:nvPicPr>
          <p:cNvPr id="4" name="Picture 2" descr="Party Popper on Microsoft ">
            <a:extLst>
              <a:ext uri="{FF2B5EF4-FFF2-40B4-BE49-F238E27FC236}">
                <a16:creationId xmlns:a16="http://schemas.microsoft.com/office/drawing/2014/main" id="{F069DA24-8A69-48B6-B901-B3AB991B6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620" y="469691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8330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Modernizing .NET Desktop Applications with .NET Core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Olia Gavrysh</a:t>
            </a:r>
          </a:p>
          <a:p>
            <a:r>
              <a:rPr lang="en-US" sz="2400" dirty="0"/>
              <a:t>@</a:t>
            </a:r>
            <a:r>
              <a:rPr lang="en-US" sz="2400" dirty="0" err="1"/>
              <a:t>oliagavrysh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/>
              <a:t>Demo: WinForms Designer</a:t>
            </a:r>
            <a:br>
              <a:rPr lang="en-US" dirty="0"/>
            </a:br>
            <a:r>
              <a:rPr lang="en-US" dirty="0"/>
              <a:t>for .NET Core</a:t>
            </a:r>
          </a:p>
        </p:txBody>
      </p:sp>
    </p:spTree>
    <p:extLst>
      <p:ext uri="{BB962C8B-B14F-4D97-AF65-F5344CB8AC3E}">
        <p14:creationId xmlns:p14="http://schemas.microsoft.com/office/powerpoint/2010/main" val="156911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7" y="1509741"/>
            <a:ext cx="10010687" cy="10156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F7CAA81-A661-4F0E-B7FA-E24A7E4DB6E7}"/>
              </a:ext>
            </a:extLst>
          </p:cNvPr>
          <p:cNvSpPr txBox="1">
            <a:spLocks/>
          </p:cNvSpPr>
          <p:nvPr/>
        </p:nvSpPr>
        <p:spPr>
          <a:xfrm>
            <a:off x="1285496" y="3580932"/>
            <a:ext cx="10010687" cy="1403461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98" baseline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Olia Gavrysh</a:t>
            </a:r>
          </a:p>
          <a:p>
            <a:r>
              <a:rPr lang="en-US" sz="2800" dirty="0"/>
              <a:t>twitter: @</a:t>
            </a:r>
            <a:r>
              <a:rPr lang="en-US" sz="2800" dirty="0" err="1"/>
              <a:t>oliagavrysh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728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FAA01B07-06E4-4EF9-BFB6-D7B27792C735}"/>
              </a:ext>
            </a:extLst>
          </p:cNvPr>
          <p:cNvSpPr/>
          <p:nvPr/>
        </p:nvSpPr>
        <p:spPr bwMode="auto">
          <a:xfrm>
            <a:off x="4660218" y="1739876"/>
            <a:ext cx="2042941" cy="1682609"/>
          </a:xfrm>
          <a:prstGeom prst="foldedCorner">
            <a:avLst/>
          </a:prstGeom>
          <a:solidFill>
            <a:srgbClr val="00A0A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modern look 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FA28474C-FCDB-48AF-B829-29EEBB6970FB}"/>
              </a:ext>
            </a:extLst>
          </p:cNvPr>
          <p:cNvSpPr/>
          <p:nvPr/>
        </p:nvSpPr>
        <p:spPr bwMode="auto">
          <a:xfrm>
            <a:off x="764087" y="1740516"/>
            <a:ext cx="2042941" cy="1688484"/>
          </a:xfrm>
          <a:prstGeom prst="foldedCorner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/>
              <a:t>modern libraries</a:t>
            </a: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458E7B2D-51C4-4FE8-A60F-C30995150694}"/>
              </a:ext>
            </a:extLst>
          </p:cNvPr>
          <p:cNvSpPr/>
          <p:nvPr/>
        </p:nvSpPr>
        <p:spPr bwMode="auto">
          <a:xfrm>
            <a:off x="5783900" y="2591274"/>
            <a:ext cx="2042941" cy="1688484"/>
          </a:xfrm>
          <a:prstGeom prst="foldedCorner">
            <a:avLst/>
          </a:prstGeom>
          <a:solidFill>
            <a:srgbClr val="52CD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/>
              <a:t>integration with modern devices</a:t>
            </a:r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E55DDF03-7E03-4377-8B24-243D7CC7994A}"/>
              </a:ext>
            </a:extLst>
          </p:cNvPr>
          <p:cNvSpPr/>
          <p:nvPr/>
        </p:nvSpPr>
        <p:spPr bwMode="auto">
          <a:xfrm>
            <a:off x="5056457" y="3732811"/>
            <a:ext cx="2042941" cy="1682608"/>
          </a:xfrm>
          <a:prstGeom prst="foldedCorner">
            <a:avLst/>
          </a:prstGeom>
          <a:solidFill>
            <a:srgbClr val="FB9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/>
              <a:t>leveraging modern platform’s features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D1655F4-BF50-4875-86B7-FEC9803D60AC}"/>
              </a:ext>
            </a:extLst>
          </p:cNvPr>
          <p:cNvSpPr txBox="1">
            <a:spLocks/>
          </p:cNvSpPr>
          <p:nvPr/>
        </p:nvSpPr>
        <p:spPr>
          <a:xfrm>
            <a:off x="588263" y="43688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Upgrades for Windows desktop development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0E2226D9-FEEE-4BB6-A622-C997D7E63C72}"/>
              </a:ext>
            </a:extLst>
          </p:cNvPr>
          <p:cNvSpPr/>
          <p:nvPr/>
        </p:nvSpPr>
        <p:spPr bwMode="auto">
          <a:xfrm>
            <a:off x="1884227" y="2589730"/>
            <a:ext cx="2042941" cy="1688484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/>
              <a:t>good performance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4B804509-1FCD-402C-BD3C-C82B05ABA27C}"/>
              </a:ext>
            </a:extLst>
          </p:cNvPr>
          <p:cNvSpPr/>
          <p:nvPr/>
        </p:nvSpPr>
        <p:spPr bwMode="auto">
          <a:xfrm>
            <a:off x="1157040" y="3726935"/>
            <a:ext cx="2042941" cy="1682608"/>
          </a:xfrm>
          <a:prstGeom prst="foldedCorner">
            <a:avLst/>
          </a:prstGeom>
          <a:solidFill>
            <a:srgbClr val="FFC73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/>
              <a:t>new language features</a:t>
            </a:r>
          </a:p>
        </p:txBody>
      </p:sp>
      <p:sp>
        <p:nvSpPr>
          <p:cNvPr id="35" name="Rectangle: Folded Corner 34">
            <a:extLst>
              <a:ext uri="{FF2B5EF4-FFF2-40B4-BE49-F238E27FC236}">
                <a16:creationId xmlns:a16="http://schemas.microsoft.com/office/drawing/2014/main" id="{7ED70EBB-B560-420E-B428-50A21543E648}"/>
              </a:ext>
            </a:extLst>
          </p:cNvPr>
          <p:cNvSpPr/>
          <p:nvPr/>
        </p:nvSpPr>
        <p:spPr bwMode="auto">
          <a:xfrm>
            <a:off x="8556348" y="1735545"/>
            <a:ext cx="2042941" cy="1686940"/>
          </a:xfrm>
          <a:prstGeom prst="foldedCorner">
            <a:avLst/>
          </a:prstGeom>
          <a:solidFill>
            <a:srgbClr val="00625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/>
              <a:t>analytics</a:t>
            </a: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7816336E-802A-425F-B16E-A3ADD7458CF1}"/>
              </a:ext>
            </a:extLst>
          </p:cNvPr>
          <p:cNvSpPr/>
          <p:nvPr/>
        </p:nvSpPr>
        <p:spPr bwMode="auto">
          <a:xfrm>
            <a:off x="9675041" y="2591274"/>
            <a:ext cx="2042941" cy="1686940"/>
          </a:xfrm>
          <a:prstGeom prst="foldedCorner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/>
              <a:t>diagnostics</a:t>
            </a:r>
          </a:p>
          <a:p>
            <a:endParaRPr lang="en-US" sz="2200" dirty="0"/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0609A870-9A43-468C-B10A-71429C215DA3}"/>
              </a:ext>
            </a:extLst>
          </p:cNvPr>
          <p:cNvSpPr/>
          <p:nvPr/>
        </p:nvSpPr>
        <p:spPr bwMode="auto">
          <a:xfrm>
            <a:off x="8955874" y="3732811"/>
            <a:ext cx="2042941" cy="1686940"/>
          </a:xfrm>
          <a:prstGeom prst="foldedCorner">
            <a:avLst/>
          </a:prstGeom>
          <a:solidFill>
            <a:srgbClr val="F8596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/>
              <a:t>deployment and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841596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D1655F4-BF50-4875-86B7-FEC9803D60AC}"/>
              </a:ext>
            </a:extLst>
          </p:cNvPr>
          <p:cNvSpPr txBox="1">
            <a:spLocks/>
          </p:cNvSpPr>
          <p:nvPr/>
        </p:nvSpPr>
        <p:spPr>
          <a:xfrm>
            <a:off x="588263" y="43688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Upgrades for Windows desktop development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6D0155-54D3-40B9-A81F-BEEC27ADE878}"/>
              </a:ext>
            </a:extLst>
          </p:cNvPr>
          <p:cNvSpPr/>
          <p:nvPr/>
        </p:nvSpPr>
        <p:spPr>
          <a:xfrm>
            <a:off x="4998720" y="2616816"/>
            <a:ext cx="67970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Talks: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This talk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Modernizing .NET Applications with .NET Core - Beyond the Basics</a:t>
            </a:r>
            <a:r>
              <a:rPr lang="en-US" sz="2400" dirty="0"/>
              <a:t> - </a:t>
            </a:r>
            <a:r>
              <a:rPr lang="en-US" sz="2400" dirty="0">
                <a:hlinkClick r:id="rId2"/>
              </a:rPr>
              <a:t>Mike Rousos</a:t>
            </a:r>
            <a:endParaRPr lang="en-US" sz="2400" dirty="0"/>
          </a:p>
          <a:p>
            <a:pPr lvl="0">
              <a:lnSpc>
                <a:spcPct val="150000"/>
              </a:lnSpc>
              <a:buNone/>
            </a:pPr>
            <a:r>
              <a:rPr lang="en-US" sz="2400" dirty="0"/>
              <a:t>  Day #3 12:00 (PDT) | 19:00 (UTC)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1ED705-DC0D-4824-A5C3-1A712F9F990F}"/>
              </a:ext>
            </a:extLst>
          </p:cNvPr>
          <p:cNvSpPr/>
          <p:nvPr/>
        </p:nvSpPr>
        <p:spPr>
          <a:xfrm>
            <a:off x="4937760" y="1664316"/>
            <a:ext cx="6797040" cy="82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3600" b="1" dirty="0">
                <a:solidFill>
                  <a:schemeClr val="accent2"/>
                </a:solidFill>
              </a:rPr>
              <a:t>With .NET Core 3.0</a:t>
            </a:r>
            <a:endParaRPr lang="en-US" sz="3600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390F599A-A950-4FB7-B94F-74A3D0D130D5}"/>
              </a:ext>
            </a:extLst>
          </p:cNvPr>
          <p:cNvSpPr/>
          <p:nvPr/>
        </p:nvSpPr>
        <p:spPr bwMode="auto">
          <a:xfrm>
            <a:off x="764087" y="1740516"/>
            <a:ext cx="2042941" cy="1688484"/>
          </a:xfrm>
          <a:prstGeom prst="foldedCorner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/>
              <a:t>modern libraries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235AC70-F80F-4CE5-82B8-72AFF42CF106}"/>
              </a:ext>
            </a:extLst>
          </p:cNvPr>
          <p:cNvSpPr/>
          <p:nvPr/>
        </p:nvSpPr>
        <p:spPr bwMode="auto">
          <a:xfrm>
            <a:off x="1884227" y="2589730"/>
            <a:ext cx="2042941" cy="1688484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/>
              <a:t>good performance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641EE74D-234C-42B9-82E3-C1A9D6B4D79E}"/>
              </a:ext>
            </a:extLst>
          </p:cNvPr>
          <p:cNvSpPr/>
          <p:nvPr/>
        </p:nvSpPr>
        <p:spPr bwMode="auto">
          <a:xfrm>
            <a:off x="1157040" y="3658355"/>
            <a:ext cx="2042941" cy="1682608"/>
          </a:xfrm>
          <a:prstGeom prst="foldedCorner">
            <a:avLst/>
          </a:prstGeom>
          <a:solidFill>
            <a:srgbClr val="FFC73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/>
              <a:t>new language features</a:t>
            </a:r>
          </a:p>
        </p:txBody>
      </p:sp>
    </p:spTree>
    <p:extLst>
      <p:ext uri="{BB962C8B-B14F-4D97-AF65-F5344CB8AC3E}">
        <p14:creationId xmlns:p14="http://schemas.microsoft.com/office/powerpoint/2010/main" val="24644931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D1655F4-BF50-4875-86B7-FEC9803D60AC}"/>
              </a:ext>
            </a:extLst>
          </p:cNvPr>
          <p:cNvSpPr txBox="1">
            <a:spLocks/>
          </p:cNvSpPr>
          <p:nvPr/>
        </p:nvSpPr>
        <p:spPr>
          <a:xfrm>
            <a:off x="588263" y="43688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Upgrades for Windows desktop development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6D0155-54D3-40B9-A81F-BEEC27ADE878}"/>
              </a:ext>
            </a:extLst>
          </p:cNvPr>
          <p:cNvSpPr/>
          <p:nvPr/>
        </p:nvSpPr>
        <p:spPr>
          <a:xfrm>
            <a:off x="4998720" y="2616816"/>
            <a:ext cx="67970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Talk: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Tour what’s new for XAML tools &amp; </a:t>
            </a:r>
            <a:r>
              <a:rPr lang="en-US" sz="2400" b="1" dirty="0" err="1"/>
              <a:t>Xaml</a:t>
            </a:r>
            <a:r>
              <a:rPr lang="en-US" sz="2400" b="1" dirty="0"/>
              <a:t> Islands in Visual Studio 2019 -</a:t>
            </a:r>
            <a:r>
              <a:rPr lang="en-US" sz="2400" dirty="0"/>
              <a:t> </a:t>
            </a:r>
            <a:r>
              <a:rPr lang="en-US" sz="2400" dirty="0">
                <a:hlinkClick r:id="rId2"/>
              </a:rPr>
              <a:t>Dmitry Lyalin</a:t>
            </a:r>
            <a:r>
              <a:rPr lang="en-US" sz="2400" dirty="0"/>
              <a:t> 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Day #2 16:00 (PDT) | 23:00 (UTC)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1ED705-DC0D-4824-A5C3-1A712F9F990F}"/>
              </a:ext>
            </a:extLst>
          </p:cNvPr>
          <p:cNvSpPr/>
          <p:nvPr/>
        </p:nvSpPr>
        <p:spPr>
          <a:xfrm>
            <a:off x="4937760" y="1664316"/>
            <a:ext cx="6797040" cy="82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3600" b="1" dirty="0">
                <a:solidFill>
                  <a:schemeClr val="accent2"/>
                </a:solidFill>
              </a:rPr>
              <a:t>XAML Tools, XAML Islands</a:t>
            </a:r>
            <a:endParaRPr lang="en-US" sz="3600" dirty="0"/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DDF8E116-B4BB-43FC-A5D6-296459B938FE}"/>
              </a:ext>
            </a:extLst>
          </p:cNvPr>
          <p:cNvSpPr/>
          <p:nvPr/>
        </p:nvSpPr>
        <p:spPr bwMode="auto">
          <a:xfrm>
            <a:off x="760545" y="1738806"/>
            <a:ext cx="2042941" cy="1682609"/>
          </a:xfrm>
          <a:prstGeom prst="foldedCorner">
            <a:avLst/>
          </a:prstGeom>
          <a:solidFill>
            <a:srgbClr val="00A0A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modern look 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BF111832-CA7A-4822-8311-9A5CB06ADBA1}"/>
              </a:ext>
            </a:extLst>
          </p:cNvPr>
          <p:cNvSpPr/>
          <p:nvPr/>
        </p:nvSpPr>
        <p:spPr bwMode="auto">
          <a:xfrm>
            <a:off x="1884227" y="2590204"/>
            <a:ext cx="2042941" cy="1688484"/>
          </a:xfrm>
          <a:prstGeom prst="foldedCorner">
            <a:avLst/>
          </a:prstGeom>
          <a:solidFill>
            <a:srgbClr val="52CD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/>
              <a:t>integration with modern devices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51F3CAA8-D00E-4456-A0CF-D0FC6E431EFD}"/>
              </a:ext>
            </a:extLst>
          </p:cNvPr>
          <p:cNvSpPr/>
          <p:nvPr/>
        </p:nvSpPr>
        <p:spPr bwMode="auto">
          <a:xfrm>
            <a:off x="1156784" y="3670781"/>
            <a:ext cx="2042941" cy="1682608"/>
          </a:xfrm>
          <a:prstGeom prst="foldedCorner">
            <a:avLst/>
          </a:prstGeom>
          <a:solidFill>
            <a:srgbClr val="FB9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/>
              <a:t>leveraging modern platform’s features</a:t>
            </a:r>
          </a:p>
        </p:txBody>
      </p:sp>
    </p:spTree>
    <p:extLst>
      <p:ext uri="{BB962C8B-B14F-4D97-AF65-F5344CB8AC3E}">
        <p14:creationId xmlns:p14="http://schemas.microsoft.com/office/powerpoint/2010/main" val="5482669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D1655F4-BF50-4875-86B7-FEC9803D60AC}"/>
              </a:ext>
            </a:extLst>
          </p:cNvPr>
          <p:cNvSpPr txBox="1">
            <a:spLocks/>
          </p:cNvSpPr>
          <p:nvPr/>
        </p:nvSpPr>
        <p:spPr>
          <a:xfrm>
            <a:off x="588263" y="43688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Upgrades for Windows desktop development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6D0155-54D3-40B9-A81F-BEEC27ADE878}"/>
              </a:ext>
            </a:extLst>
          </p:cNvPr>
          <p:cNvSpPr/>
          <p:nvPr/>
        </p:nvSpPr>
        <p:spPr>
          <a:xfrm>
            <a:off x="4998720" y="2616816"/>
            <a:ext cx="6797040" cy="2793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Talk: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Get Started with DevOps for .NET Windows Desktop Apps and Visual Studio App Center -</a:t>
            </a:r>
            <a:r>
              <a:rPr lang="en-US" sz="2400" dirty="0"/>
              <a:t> </a:t>
            </a:r>
            <a:r>
              <a:rPr lang="en-US" sz="2400" dirty="0">
                <a:hlinkClick r:id="rId2"/>
              </a:rPr>
              <a:t>Daniel Jacobson</a:t>
            </a:r>
            <a:r>
              <a:rPr lang="en-US" sz="2400" dirty="0"/>
              <a:t>   </a:t>
            </a:r>
            <a:r>
              <a:rPr lang="en-US" sz="2400" dirty="0">
                <a:hlinkClick r:id="rId3"/>
              </a:rPr>
              <a:t>Matt Korwel</a:t>
            </a:r>
            <a:r>
              <a:rPr lang="en-US" sz="2400" dirty="0"/>
              <a:t> 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Day #1 12:00 (PDT) | 19:00 (UTC)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1ED705-DC0D-4824-A5C3-1A712F9F990F}"/>
              </a:ext>
            </a:extLst>
          </p:cNvPr>
          <p:cNvSpPr/>
          <p:nvPr/>
        </p:nvSpPr>
        <p:spPr>
          <a:xfrm>
            <a:off x="4937760" y="1664316"/>
            <a:ext cx="6797040" cy="82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3600" b="1" dirty="0">
                <a:solidFill>
                  <a:schemeClr val="accent2"/>
                </a:solidFill>
              </a:rPr>
              <a:t>DevOps, MSIX, App Center</a:t>
            </a:r>
            <a:endParaRPr lang="en-US" sz="3600" dirty="0"/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37306F78-2162-432F-9AB3-D7505A99C9B6}"/>
              </a:ext>
            </a:extLst>
          </p:cNvPr>
          <p:cNvSpPr/>
          <p:nvPr/>
        </p:nvSpPr>
        <p:spPr bwMode="auto">
          <a:xfrm>
            <a:off x="760545" y="1734475"/>
            <a:ext cx="2042941" cy="1686940"/>
          </a:xfrm>
          <a:prstGeom prst="foldedCorner">
            <a:avLst/>
          </a:prstGeom>
          <a:solidFill>
            <a:srgbClr val="00625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analytics</a:t>
            </a:r>
            <a:endParaRPr lang="en-US" sz="2200" dirty="0"/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C7A4B410-FEB0-47A5-BFC1-7353CEAAFD3E}"/>
              </a:ext>
            </a:extLst>
          </p:cNvPr>
          <p:cNvSpPr/>
          <p:nvPr/>
        </p:nvSpPr>
        <p:spPr bwMode="auto">
          <a:xfrm>
            <a:off x="1879238" y="2590204"/>
            <a:ext cx="2042941" cy="1686940"/>
          </a:xfrm>
          <a:prstGeom prst="foldedCorner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diagnostics</a:t>
            </a:r>
          </a:p>
          <a:p>
            <a:endParaRPr lang="en-US" sz="2200" dirty="0"/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8F65ACB6-E740-4361-A35D-B22B73728397}"/>
              </a:ext>
            </a:extLst>
          </p:cNvPr>
          <p:cNvSpPr/>
          <p:nvPr/>
        </p:nvSpPr>
        <p:spPr bwMode="auto">
          <a:xfrm>
            <a:off x="1160071" y="3670781"/>
            <a:ext cx="2042941" cy="1686940"/>
          </a:xfrm>
          <a:prstGeom prst="foldedCorner">
            <a:avLst/>
          </a:prstGeom>
          <a:solidFill>
            <a:srgbClr val="F8596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/>
              <a:t>deployment and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184560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6104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Why should you care about .NET Core for desktop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.NET Core or .NET Framework for my app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Porting to .NET Core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Fixing porting issues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Tolling for desktop on .NET Core</a:t>
            </a:r>
          </a:p>
          <a:p>
            <a:pPr lvl="1"/>
            <a:r>
              <a:rPr lang="en-US" sz="2000" dirty="0"/>
              <a:t>WinForms designer Preview 1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026" name="Picture 2" descr="Party Popper on Microsoft ">
            <a:extLst>
              <a:ext uri="{FF2B5EF4-FFF2-40B4-BE49-F238E27FC236}">
                <a16:creationId xmlns:a16="http://schemas.microsoft.com/office/drawing/2014/main" id="{DFB3F322-94BD-4412-AADB-CB8C44BF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94" y="5331827"/>
            <a:ext cx="336996" cy="33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3117200"/>
          </a:xfrm>
        </p:spPr>
        <p:txBody>
          <a:bodyPr/>
          <a:lstStyle/>
          <a:p>
            <a:r>
              <a:rPr lang="en-US" dirty="0"/>
              <a:t>Why should you care about .NET Core for desktop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01782"/>
          </a:xfrm>
        </p:spPr>
        <p:txBody>
          <a:bodyPr/>
          <a:lstStyle/>
          <a:p>
            <a:r>
              <a:rPr lang="en-US" dirty="0"/>
              <a:t>.NET Core is the future for .NET</a:t>
            </a:r>
          </a:p>
          <a:p>
            <a:r>
              <a:rPr lang="en-US" dirty="0"/>
              <a:t>.NET Core-specific features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Side-by-side deployment of different .NET Core versions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Self-contained applications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Single-file executables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Smaller app sizes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…and many more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.NET Core for desktop</a:t>
            </a:r>
          </a:p>
        </p:txBody>
      </p:sp>
    </p:spTree>
    <p:extLst>
      <p:ext uri="{BB962C8B-B14F-4D97-AF65-F5344CB8AC3E}">
        <p14:creationId xmlns:p14="http://schemas.microsoft.com/office/powerpoint/2010/main" val="30594533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11245976-3b4d-4794-a754-317688483df2"/>
    <ds:schemaRef ds:uri="http://purl.org/dc/elements/1.1/"/>
    <ds:schemaRef ds:uri="569b343d-e775-480b-9b2b-6a6986deb9b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2978</TotalTime>
  <Words>586</Words>
  <Application>Microsoft Office PowerPoint</Application>
  <PresentationFormat>Widescreen</PresentationFormat>
  <Paragraphs>137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Modernizing .NET Desktop Applications with .NET Core</vt:lpstr>
      <vt:lpstr>PowerPoint Presentation</vt:lpstr>
      <vt:lpstr>PowerPoint Presentation</vt:lpstr>
      <vt:lpstr>PowerPoint Presentation</vt:lpstr>
      <vt:lpstr>PowerPoint Presentation</vt:lpstr>
      <vt:lpstr>Agenda</vt:lpstr>
      <vt:lpstr>Why should you care about .NET Core for desktop </vt:lpstr>
      <vt:lpstr>Why .NET Core for desktop</vt:lpstr>
      <vt:lpstr>How to choose: .NET Framework or .NET Core?</vt:lpstr>
      <vt:lpstr>How compatible is my app with .NET Core?</vt:lpstr>
      <vt:lpstr>Demo: Portability Analyzer</vt:lpstr>
      <vt:lpstr>Porting</vt:lpstr>
      <vt:lpstr>Porting by hand</vt:lpstr>
      <vt:lpstr>Porting with Try Convert</vt:lpstr>
      <vt:lpstr>Demo: Try Convert</vt:lpstr>
      <vt:lpstr>Windows Compatibility Pack</vt:lpstr>
      <vt:lpstr>Demo: XAML Designer for .NET Core</vt:lpstr>
      <vt:lpstr>WinForms Designer Preview 1</vt:lpstr>
      <vt:lpstr>Demo: WinForms Designer for .NET Core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Olia Gavrysh</cp:lastModifiedBy>
  <cp:revision>67</cp:revision>
  <dcterms:created xsi:type="dcterms:W3CDTF">2018-01-09T22:22:16Z</dcterms:created>
  <dcterms:modified xsi:type="dcterms:W3CDTF">2019-09-23T17:27:08Z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