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4"/>
  </p:sldMasterIdLst>
  <p:notesMasterIdLst>
    <p:notesMasterId r:id="rId29"/>
  </p:notesMasterIdLst>
  <p:sldIdLst>
    <p:sldId id="256" r:id="rId5"/>
    <p:sldId id="257" r:id="rId6"/>
    <p:sldId id="286" r:id="rId7"/>
    <p:sldId id="287" r:id="rId8"/>
    <p:sldId id="260" r:id="rId9"/>
    <p:sldId id="265" r:id="rId10"/>
    <p:sldId id="266" r:id="rId11"/>
    <p:sldId id="267" r:id="rId12"/>
    <p:sldId id="268" r:id="rId13"/>
    <p:sldId id="269" r:id="rId14"/>
    <p:sldId id="270" r:id="rId15"/>
    <p:sldId id="285" r:id="rId16"/>
    <p:sldId id="284" r:id="rId17"/>
    <p:sldId id="283" r:id="rId18"/>
    <p:sldId id="282" r:id="rId19"/>
    <p:sldId id="281" r:id="rId20"/>
    <p:sldId id="280" r:id="rId21"/>
    <p:sldId id="279" r:id="rId22"/>
    <p:sldId id="278" r:id="rId23"/>
    <p:sldId id="277" r:id="rId24"/>
    <p:sldId id="276" r:id="rId25"/>
    <p:sldId id="275" r:id="rId26"/>
    <p:sldId id="274"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0B4A14-7F6D-4728-80C5-61C7FF281B6F}">
          <p14:sldIdLst>
            <p14:sldId id="256"/>
            <p14:sldId id="257"/>
            <p14:sldId id="286"/>
            <p14:sldId id="287"/>
            <p14:sldId id="260"/>
            <p14:sldId id="265"/>
            <p14:sldId id="266"/>
            <p14:sldId id="267"/>
            <p14:sldId id="268"/>
            <p14:sldId id="269"/>
            <p14:sldId id="270"/>
            <p14:sldId id="285"/>
            <p14:sldId id="284"/>
            <p14:sldId id="283"/>
            <p14:sldId id="282"/>
            <p14:sldId id="281"/>
            <p14:sldId id="280"/>
            <p14:sldId id="279"/>
            <p14:sldId id="278"/>
            <p14:sldId id="277"/>
            <p14:sldId id="276"/>
            <p14:sldId id="275"/>
            <p14:sldId id="274"/>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068C"/>
    <a:srgbClr val="FFFFFF"/>
    <a:srgbClr val="7FCC27"/>
    <a:srgbClr val="231F20"/>
    <a:srgbClr val="151628"/>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E5ACC9-5D3A-4967-A95C-5765E8AD51EF}" v="112" dt="2019-09-24T18:12:01.044"/>
    <p1510:client id="{0D34FC17-ADE6-4BC6-899F-CCEFC2CFAF77}" v="33" dt="2019-09-24T18:35:40.736"/>
    <p1510:client id="{63750EC9-C24F-4D2B-BC0C-0E88781C62A4}" v="93" dt="2019-09-23T19:16:28.033"/>
    <p1510:client id="{69AAB176-585C-4E70-B611-66E965C1171A}" v="3" dt="2019-09-21T13:31:15.460"/>
    <p1510:client id="{87908FCA-3171-4E6D-BB33-C30B6862B219}" v="21" dt="2019-09-28T13:04:15.109"/>
    <p1510:client id="{903A8A27-0103-4E12-9B80-76EF7E69069C}" v="61" dt="2019-09-13T17:02:25.106"/>
    <p1510:client id="{9710391A-C5C1-46BA-B938-16775A5438D5}" v="130" dt="2019-09-23T14:59:55.738"/>
    <p1510:client id="{B0A64963-39AE-42EA-90A8-E08AA7130516}" v="28" dt="2019-09-14T08:09:50.122"/>
    <p1510:client id="{C88A47F8-AF70-480D-B592-D1A31CA7818E}" v="10" dt="2019-09-14T13:49:06.7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38622-0837-4E9E-A16C-0B0206CE676E}" type="datetimeFigureOut">
              <a:rPr lang="en-US" smtClean="0"/>
              <a:t>9/28/2019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E778D-2A57-4226-B72B-26EA3CA60131}" type="slidenum">
              <a:rPr lang="en-US" smtClean="0"/>
              <a:t>‹#›</a:t>
            </a:fld>
            <a:endParaRPr lang="en-US"/>
          </a:p>
        </p:txBody>
      </p:sp>
    </p:spTree>
    <p:extLst>
      <p:ext uri="{BB962C8B-B14F-4D97-AF65-F5344CB8AC3E}">
        <p14:creationId xmlns:p14="http://schemas.microsoft.com/office/powerpoint/2010/main" val="906552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1</a:t>
            </a:fld>
            <a:endParaRPr lang="en-US"/>
          </a:p>
        </p:txBody>
      </p:sp>
    </p:spTree>
    <p:extLst>
      <p:ext uri="{BB962C8B-B14F-4D97-AF65-F5344CB8AC3E}">
        <p14:creationId xmlns:p14="http://schemas.microsoft.com/office/powerpoint/2010/main" val="2610550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10</a:t>
            </a:fld>
            <a:endParaRPr lang="en-US"/>
          </a:p>
        </p:txBody>
      </p:sp>
    </p:spTree>
    <p:extLst>
      <p:ext uri="{BB962C8B-B14F-4D97-AF65-F5344CB8AC3E}">
        <p14:creationId xmlns:p14="http://schemas.microsoft.com/office/powerpoint/2010/main" val="3694260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11</a:t>
            </a:fld>
            <a:endParaRPr lang="en-US"/>
          </a:p>
        </p:txBody>
      </p:sp>
    </p:spTree>
    <p:extLst>
      <p:ext uri="{BB962C8B-B14F-4D97-AF65-F5344CB8AC3E}">
        <p14:creationId xmlns:p14="http://schemas.microsoft.com/office/powerpoint/2010/main" val="1244015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24</a:t>
            </a:fld>
            <a:endParaRPr lang="en-US"/>
          </a:p>
        </p:txBody>
      </p:sp>
    </p:spTree>
    <p:extLst>
      <p:ext uri="{BB962C8B-B14F-4D97-AF65-F5344CB8AC3E}">
        <p14:creationId xmlns:p14="http://schemas.microsoft.com/office/powerpoint/2010/main" val="2441607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2</a:t>
            </a:fld>
            <a:endParaRPr lang="en-US"/>
          </a:p>
        </p:txBody>
      </p:sp>
    </p:spTree>
    <p:extLst>
      <p:ext uri="{BB962C8B-B14F-4D97-AF65-F5344CB8AC3E}">
        <p14:creationId xmlns:p14="http://schemas.microsoft.com/office/powerpoint/2010/main" val="428488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3</a:t>
            </a:fld>
            <a:endParaRPr lang="en-US"/>
          </a:p>
        </p:txBody>
      </p:sp>
    </p:spTree>
    <p:extLst>
      <p:ext uri="{BB962C8B-B14F-4D97-AF65-F5344CB8AC3E}">
        <p14:creationId xmlns:p14="http://schemas.microsoft.com/office/powerpoint/2010/main" val="742047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4</a:t>
            </a:fld>
            <a:endParaRPr lang="en-US"/>
          </a:p>
        </p:txBody>
      </p:sp>
    </p:spTree>
    <p:extLst>
      <p:ext uri="{BB962C8B-B14F-4D97-AF65-F5344CB8AC3E}">
        <p14:creationId xmlns:p14="http://schemas.microsoft.com/office/powerpoint/2010/main" val="1182493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5</a:t>
            </a:fld>
            <a:endParaRPr lang="en-US"/>
          </a:p>
        </p:txBody>
      </p:sp>
    </p:spTree>
    <p:extLst>
      <p:ext uri="{BB962C8B-B14F-4D97-AF65-F5344CB8AC3E}">
        <p14:creationId xmlns:p14="http://schemas.microsoft.com/office/powerpoint/2010/main" val="1182493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6</a:t>
            </a:fld>
            <a:endParaRPr lang="en-US"/>
          </a:p>
        </p:txBody>
      </p:sp>
    </p:spTree>
    <p:extLst>
      <p:ext uri="{BB962C8B-B14F-4D97-AF65-F5344CB8AC3E}">
        <p14:creationId xmlns:p14="http://schemas.microsoft.com/office/powerpoint/2010/main" val="616834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7</a:t>
            </a:fld>
            <a:endParaRPr lang="en-US"/>
          </a:p>
        </p:txBody>
      </p:sp>
    </p:spTree>
    <p:extLst>
      <p:ext uri="{BB962C8B-B14F-4D97-AF65-F5344CB8AC3E}">
        <p14:creationId xmlns:p14="http://schemas.microsoft.com/office/powerpoint/2010/main" val="273872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8</a:t>
            </a:fld>
            <a:endParaRPr lang="en-US"/>
          </a:p>
        </p:txBody>
      </p:sp>
    </p:spTree>
    <p:extLst>
      <p:ext uri="{BB962C8B-B14F-4D97-AF65-F5344CB8AC3E}">
        <p14:creationId xmlns:p14="http://schemas.microsoft.com/office/powerpoint/2010/main" val="611906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9</a:t>
            </a:fld>
            <a:endParaRPr lang="en-US"/>
          </a:p>
        </p:txBody>
      </p:sp>
    </p:spTree>
    <p:extLst>
      <p:ext uri="{BB962C8B-B14F-4D97-AF65-F5344CB8AC3E}">
        <p14:creationId xmlns:p14="http://schemas.microsoft.com/office/powerpoint/2010/main" val="36609842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4.sv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2.emf"/><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29070-1FD3-47A5-811F-38481046D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8125"/>
            <a:ext cx="12192000" cy="6381750"/>
          </a:xfrm>
          <a:prstGeom prst="rect">
            <a:avLst/>
          </a:prstGeom>
        </p:spPr>
      </p:pic>
      <p:pic>
        <p:nvPicPr>
          <p:cNvPr id="19" name="Picture 18" hidden="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2" name="TextBox 1">
            <a:extLst>
              <a:ext uri="{FF2B5EF4-FFF2-40B4-BE49-F238E27FC236}">
                <a16:creationId xmlns:a16="http://schemas.microsoft.com/office/drawing/2014/main" id="{6E3E4BBD-D484-4B33-8113-1E7DD1741B22}"/>
              </a:ext>
            </a:extLst>
          </p:cNvPr>
          <p:cNvSpPr txBox="1"/>
          <p:nvPr userDrawn="1"/>
        </p:nvSpPr>
        <p:spPr>
          <a:xfrm>
            <a:off x="8229601" y="5855677"/>
            <a:ext cx="3217984" cy="627864"/>
          </a:xfrm>
          <a:prstGeom prst="rect">
            <a:avLst/>
          </a:prstGeom>
          <a:solidFill>
            <a:srgbClr val="E2068C"/>
          </a:solidFill>
        </p:spPr>
        <p:txBody>
          <a:bodyPr wrap="square" lIns="182880" tIns="146304" rIns="182880" bIns="146304" rtlCol="0">
            <a:spAutoFit/>
          </a:bodyPr>
          <a:lstStyle/>
          <a:p>
            <a:pPr algn="ctr">
              <a:lnSpc>
                <a:spcPct val="90000"/>
              </a:lnSpc>
              <a:spcAft>
                <a:spcPts val="600"/>
              </a:spcAft>
            </a:pPr>
            <a:r>
              <a:rPr lang="en-US" sz="2400">
                <a:solidFill>
                  <a:schemeClr val="bg1"/>
                </a:solidFill>
              </a:rPr>
              <a:t>www.dotnetconf.net </a:t>
            </a:r>
          </a:p>
        </p:txBody>
      </p:sp>
    </p:spTree>
    <p:extLst>
      <p:ext uri="{BB962C8B-B14F-4D97-AF65-F5344CB8AC3E}">
        <p14:creationId xmlns:p14="http://schemas.microsoft.com/office/powerpoint/2010/main" val="6620934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715219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3"/>
          <p:cNvSpPr>
            <a:spLocks noGrp="1"/>
          </p:cNvSpPr>
          <p:nvPr>
            <p:ph type="body" sz="quarter" idx="10"/>
          </p:nvPr>
        </p:nvSpPr>
        <p:spPr>
          <a:xfrm>
            <a:off x="178135" y="2082614"/>
            <a:ext cx="3927804"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158259" y="2082614"/>
            <a:ext cx="3927804"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a:spLocks noGrp="1"/>
          </p:cNvSpPr>
          <p:nvPr>
            <p:ph type="body" sz="quarter" idx="12"/>
          </p:nvPr>
        </p:nvSpPr>
        <p:spPr>
          <a:xfrm>
            <a:off x="8138382" y="2082614"/>
            <a:ext cx="3875483"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34129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31ED1D-3304-42EE-8EF4-679A6BE4CBA5}"/>
              </a:ext>
            </a:extLst>
          </p:cNvPr>
          <p:cNvSpPr txBox="1"/>
          <p:nvPr userDrawn="1"/>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latin typeface="Consolas" panose="020B0609020204030204" pitchFamily="49" charset="0"/>
              </a:rPr>
              <a:t>Code Sample</a:t>
            </a:r>
          </a:p>
        </p:txBody>
      </p:sp>
    </p:spTree>
    <p:extLst>
      <p:ext uri="{BB962C8B-B14F-4D97-AF65-F5344CB8AC3E}">
        <p14:creationId xmlns:p14="http://schemas.microsoft.com/office/powerpoint/2010/main" val="41496482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nnouncement">
    <p:bg>
      <p:bgPr>
        <a:solidFill>
          <a:schemeClr val="tx2"/>
        </a:solidFill>
        <a:effectLst/>
      </p:bgPr>
    </p:bg>
    <p:spTree>
      <p:nvGrpSpPr>
        <p:cNvPr id="1" name=""/>
        <p:cNvGrpSpPr/>
        <p:nvPr/>
      </p:nvGrpSpPr>
      <p:grpSpPr>
        <a:xfrm>
          <a:off x="0" y="0"/>
          <a:ext cx="0" cy="0"/>
          <a:chOff x="0" y="0"/>
          <a:chExt cx="0" cy="0"/>
        </a:xfrm>
      </p:grpSpPr>
      <p:sp>
        <p:nvSpPr>
          <p:cNvPr id="8" name="Rectangle 7"/>
          <p:cNvSpPr/>
          <p:nvPr/>
        </p:nvSpPr>
        <p:spPr bwMode="auto">
          <a:xfrm>
            <a:off x="1624135" y="0"/>
            <a:ext cx="8943730" cy="6858000"/>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2" name="Graphic 1">
            <a:extLst>
              <a:ext uri="{FF2B5EF4-FFF2-40B4-BE49-F238E27FC236}">
                <a16:creationId xmlns:a16="http://schemas.microsoft.com/office/drawing/2014/main" id="{BB4BD62E-DE50-443B-986C-2AABE50DB8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30" y="0"/>
            <a:ext cx="12169140" cy="6858000"/>
          </a:xfrm>
          <a:prstGeom prst="rect">
            <a:avLst/>
          </a:prstGeom>
        </p:spPr>
      </p:pic>
    </p:spTree>
    <p:extLst>
      <p:ext uri="{BB962C8B-B14F-4D97-AF65-F5344CB8AC3E}">
        <p14:creationId xmlns:p14="http://schemas.microsoft.com/office/powerpoint/2010/main" val="40896074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63340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57041002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55029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279FFEB9-2BE6-4DB6-8DCA-DBA500633B6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10" name="Graphic 9">
            <a:extLst>
              <a:ext uri="{FF2B5EF4-FFF2-40B4-BE49-F238E27FC236}">
                <a16:creationId xmlns:a16="http://schemas.microsoft.com/office/drawing/2014/main" id="{9E39216E-F59B-4BC9-B7CE-10A9447E205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430" y="0"/>
            <a:ext cx="12169140" cy="6858000"/>
          </a:xfrm>
          <a:prstGeom prst="rect">
            <a:avLst/>
          </a:prstGeom>
        </p:spPr>
      </p:pic>
      <p:sp>
        <p:nvSpPr>
          <p:cNvPr id="18" name="Rectangle 17">
            <a:extLst>
              <a:ext uri="{FF2B5EF4-FFF2-40B4-BE49-F238E27FC236}">
                <a16:creationId xmlns:a16="http://schemas.microsoft.com/office/drawing/2014/main" id="{00414B93-1C7A-463B-94D3-C75120E48B38}"/>
              </a:ext>
            </a:extLst>
          </p:cNvPr>
          <p:cNvSpPr/>
          <p:nvPr userDrawn="1"/>
        </p:nvSpPr>
        <p:spPr bwMode="auto">
          <a:xfrm>
            <a:off x="11430" y="1758462"/>
            <a:ext cx="12192000" cy="34465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hidden="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pic>
        <p:nvPicPr>
          <p:cNvPr id="7" name="Graphic 6">
            <a:extLst>
              <a:ext uri="{FF2B5EF4-FFF2-40B4-BE49-F238E27FC236}">
                <a16:creationId xmlns:a16="http://schemas.microsoft.com/office/drawing/2014/main" id="{0EDE7E98-2515-4CF5-A7F5-85F9915B5AC4}"/>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9949183" y="3714094"/>
            <a:ext cx="2168764" cy="2317429"/>
          </a:xfrm>
          <a:prstGeom prst="rect">
            <a:avLst/>
          </a:prstGeom>
        </p:spPr>
      </p:pic>
      <p:sp>
        <p:nvSpPr>
          <p:cNvPr id="13" name="Title 1"/>
          <p:cNvSpPr>
            <a:spLocks noGrp="1"/>
          </p:cNvSpPr>
          <p:nvPr>
            <p:ph type="title" hasCustomPrompt="1"/>
          </p:nvPr>
        </p:nvSpPr>
        <p:spPr>
          <a:xfrm>
            <a:off x="543146" y="1925787"/>
            <a:ext cx="11062699"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6" y="3821145"/>
            <a:ext cx="9860611" cy="116586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8539960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26600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70976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83632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p:bg>
      <p:bgRef idx="1001">
        <a:schemeClr val="bg2"/>
      </p:bgRef>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5E0A57BE-82BA-4DCD-B0B6-AC816A5C5DB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30" y="0"/>
            <a:ext cx="12169140" cy="6858000"/>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grpSp>
        <p:nvGrpSpPr>
          <p:cNvPr id="5" name="Group 4">
            <a:extLst>
              <a:ext uri="{FF2B5EF4-FFF2-40B4-BE49-F238E27FC236}">
                <a16:creationId xmlns:a16="http://schemas.microsoft.com/office/drawing/2014/main" id="{90EF4A5C-345F-488C-AC5E-0AF3B8376036}"/>
              </a:ext>
            </a:extLst>
          </p:cNvPr>
          <p:cNvGrpSpPr/>
          <p:nvPr userDrawn="1"/>
        </p:nvGrpSpPr>
        <p:grpSpPr>
          <a:xfrm>
            <a:off x="3019127" y="448578"/>
            <a:ext cx="9646191" cy="6621296"/>
            <a:chOff x="3019127" y="448578"/>
            <a:chExt cx="9646191" cy="6621296"/>
          </a:xfrm>
        </p:grpSpPr>
        <p:pic>
          <p:nvPicPr>
            <p:cNvPr id="7" name="Picture 6">
              <a:extLst>
                <a:ext uri="{FF2B5EF4-FFF2-40B4-BE49-F238E27FC236}">
                  <a16:creationId xmlns:a16="http://schemas.microsoft.com/office/drawing/2014/main" id="{CC8E3C5F-48E2-412C-A5AF-F85384D5EE53}"/>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a16="http://schemas.microsoft.com/office/drawing/2014/main" id="{0A9EAD12-9B65-48D0-91A3-85F3DD932746}"/>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a:solidFill>
                    <a:schemeClr val="tx2">
                      <a:alpha val="49000"/>
                    </a:schemeClr>
                  </a:solidFill>
                </a:rPr>
                <a:t>.NET</a:t>
              </a:r>
            </a:p>
          </p:txBody>
        </p:sp>
      </p:grpSp>
    </p:spTree>
    <p:extLst>
      <p:ext uri="{BB962C8B-B14F-4D97-AF65-F5344CB8AC3E}">
        <p14:creationId xmlns:p14="http://schemas.microsoft.com/office/powerpoint/2010/main" val="3199952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userDrawn="1"/>
        </p:nvGrpSpPr>
        <p:grpSpPr>
          <a:xfrm>
            <a:off x="2112911" y="118352"/>
            <a:ext cx="9646191" cy="6621296"/>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a:solidFill>
                    <a:schemeClr val="tx2">
                      <a:alpha val="49000"/>
                    </a:schemeClr>
                  </a:solidFill>
                </a:rPr>
                <a:t>.NET</a:t>
              </a:r>
            </a:p>
          </p:txBody>
        </p:sp>
      </p:grpSp>
      <p:pic>
        <p:nvPicPr>
          <p:cNvPr id="3" name="Graphic 2">
            <a:extLst>
              <a:ext uri="{FF2B5EF4-FFF2-40B4-BE49-F238E27FC236}">
                <a16:creationId xmlns:a16="http://schemas.microsoft.com/office/drawing/2014/main" id="{01202919-2AB2-4208-B4CC-1AAF68D6BF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430" y="0"/>
            <a:ext cx="12169140" cy="6858000"/>
          </a:xfrm>
          <a:prstGeom prst="rect">
            <a:avLst/>
          </a:prstGeom>
        </p:spPr>
      </p:pic>
    </p:spTree>
    <p:extLst>
      <p:ext uri="{BB962C8B-B14F-4D97-AF65-F5344CB8AC3E}">
        <p14:creationId xmlns:p14="http://schemas.microsoft.com/office/powerpoint/2010/main" val="6304530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Plain">
    <p:bg>
      <p:bgRef idx="1001">
        <a:schemeClr val="bg2"/>
      </p:bgRef>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344B1990-E922-475D-BDA2-9E23A047A1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30" y="0"/>
            <a:ext cx="12169140" cy="6858000"/>
          </a:xfrm>
          <a:prstGeom prst="rect">
            <a:avLst/>
          </a:prstGeom>
        </p:spPr>
      </p:pic>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tx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a:ln>
                  <a:noFill/>
                </a:ln>
                <a:solidFill>
                  <a:srgbClr val="F2F2F2">
                    <a:alpha val="49000"/>
                  </a:srgbClr>
                </a:solidFill>
                <a:effectLst/>
                <a:uLnTx/>
                <a:uFillTx/>
              </a:rPr>
              <a:t>.NET</a:t>
            </a:r>
          </a:p>
        </p:txBody>
      </p:sp>
    </p:spTree>
    <p:extLst>
      <p:ext uri="{BB962C8B-B14F-4D97-AF65-F5344CB8AC3E}">
        <p14:creationId xmlns:p14="http://schemas.microsoft.com/office/powerpoint/2010/main" val="9573217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296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9300156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2" r:id="rId6"/>
    <p:sldLayoutId id="2147483723" r:id="rId7"/>
    <p:sldLayoutId id="2147483725" r:id="rId8"/>
    <p:sldLayoutId id="2147483711" r:id="rId9"/>
    <p:sldLayoutId id="2147483714" r:id="rId10"/>
    <p:sldLayoutId id="2147483752" r:id="rId11"/>
    <p:sldLayoutId id="2147483753" r:id="rId12"/>
    <p:sldLayoutId id="2147483728" r:id="rId13"/>
    <p:sldLayoutId id="2147483726" r:id="rId14"/>
    <p:sldLayoutId id="2147483754" r:id="rId15"/>
    <p:sldLayoutId id="2147483755"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26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F7F92-201D-4627-870C-27BC6EBAA132}"/>
              </a:ext>
            </a:extLst>
          </p:cNvPr>
          <p:cNvSpPr>
            <a:spLocks noGrp="1"/>
          </p:cNvSpPr>
          <p:nvPr/>
        </p:nvSpPr>
        <p:spPr>
          <a:xfrm>
            <a:off x="1398070" y="2945386"/>
            <a:ext cx="9393481" cy="1735860"/>
          </a:xfrm>
          <a:prstGeom prst="rect">
            <a:avLst/>
          </a:prstGeom>
          <a:noFill/>
          <a:ln>
            <a:noFill/>
          </a:ln>
        </p:spPr>
        <p:txBody>
          <a:bodyPr vert="horz" wrap="square" lIns="146304" tIns="91440" rIns="146304" bIns="91440" rtlCol="0" anchor="t" anchorCtr="0">
            <a:spAutoFit/>
          </a:bodyPr>
          <a:lstStyle>
            <a:lvl1pPr algn="l" defTabSz="914367" rtl="0" eaLnBrk="1" latinLnBrk="0" hangingPunct="1">
              <a:lnSpc>
                <a:spcPct val="90000"/>
              </a:lnSpc>
              <a:spcBef>
                <a:spcPct val="0"/>
              </a:spcBef>
              <a:buNone/>
              <a:defRPr lang="en-US" sz="7058" b="0" kern="1200" cap="none" spc="-98" baseline="0">
                <a:ln w="3175">
                  <a:noFill/>
                </a:ln>
                <a:solidFill>
                  <a:schemeClr val="tx1"/>
                </a:solidFill>
                <a:effectLst/>
                <a:latin typeface="+mj-lt"/>
                <a:ea typeface="+mn-ea"/>
                <a:cs typeface="Segoe UI" pitchFamily="34" charset="0"/>
              </a:defRPr>
            </a:lvl1pPr>
          </a:lstStyle>
          <a:p>
            <a:pPr algn="ctr"/>
            <a:r>
              <a:rPr lang="en-US" sz="4000" b="1">
                <a:latin typeface="Times New Roman"/>
                <a:ea typeface="+mj-lt"/>
                <a:cs typeface="Calibri Light"/>
              </a:rPr>
              <a:t>HOW  APRIORI ALGORITHM  WORK</a:t>
            </a:r>
            <a:endParaRPr lang="en-US" sz="4000" b="1">
              <a:latin typeface="Times New Roman"/>
              <a:ea typeface="+mj-lt"/>
              <a:cs typeface="+mj-lt"/>
            </a:endParaRPr>
          </a:p>
          <a:p>
            <a:pPr algn="ctr"/>
            <a:endParaRPr lang="en-US" sz="3200" b="1">
              <a:latin typeface="Calibri Light"/>
              <a:cs typeface="Calibri Light"/>
            </a:endParaRPr>
          </a:p>
        </p:txBody>
      </p:sp>
    </p:spTree>
    <p:extLst>
      <p:ext uri="{BB962C8B-B14F-4D97-AF65-F5344CB8AC3E}">
        <p14:creationId xmlns:p14="http://schemas.microsoft.com/office/powerpoint/2010/main" val="37100003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CE694-3440-4F81-9B13-BB6B7EF5397B}"/>
              </a:ext>
            </a:extLst>
          </p:cNvPr>
          <p:cNvSpPr>
            <a:spLocks noGrp="1"/>
          </p:cNvSpPr>
          <p:nvPr/>
        </p:nvSpPr>
        <p:spPr>
          <a:xfrm>
            <a:off x="1782929" y="2202269"/>
            <a:ext cx="8943208" cy="3898679"/>
          </a:xfrm>
          <a:prstGeom prst="rect">
            <a:avLst/>
          </a:prstGeom>
          <a:noFill/>
          <a:ln>
            <a:noFill/>
          </a:ln>
        </p:spPr>
        <p:txBody>
          <a:bodyPr vert="horz" wrap="square" lIns="146304" tIns="91440" rIns="146304" bIns="91440" rtlCol="0" anchor="t" anchorCtr="0">
            <a:spAutoFit/>
          </a:bodyPr>
          <a:lstStyle>
            <a:lvl1pPr algn="l" defTabSz="914367" rtl="0" eaLnBrk="1" latinLnBrk="0" hangingPunct="1">
              <a:lnSpc>
                <a:spcPct val="90000"/>
              </a:lnSpc>
              <a:spcBef>
                <a:spcPct val="0"/>
              </a:spcBef>
              <a:buNone/>
              <a:defRPr lang="en-US" sz="7058" b="0" kern="1200" cap="none" spc="-98" baseline="0">
                <a:ln w="3175">
                  <a:noFill/>
                </a:ln>
                <a:solidFill>
                  <a:schemeClr val="tx1"/>
                </a:solidFill>
                <a:effectLst/>
                <a:latin typeface="+mj-lt"/>
                <a:ea typeface="+mn-ea"/>
                <a:cs typeface="Segoe UI" pitchFamily="34" charset="0"/>
              </a:defRPr>
            </a:lvl1pPr>
          </a:lstStyle>
          <a:p>
            <a:pPr algn="ctr"/>
            <a:r>
              <a:rPr lang="en-US" sz="3200">
                <a:latin typeface="Times New Roman"/>
                <a:ea typeface="+mj-lt"/>
                <a:cs typeface="+mj-lt"/>
              </a:rPr>
              <a:t>In the Apriori Algorithm </a:t>
            </a:r>
            <a:r>
              <a:rPr lang="en-US" sz="3200" b="1">
                <a:latin typeface="Times New Roman"/>
                <a:ea typeface="+mj-lt"/>
                <a:cs typeface="Calibri"/>
              </a:rPr>
              <a:t>input</a:t>
            </a:r>
            <a:r>
              <a:rPr lang="en-US" sz="3200">
                <a:latin typeface="Times New Roman"/>
                <a:ea typeface="+mj-lt"/>
                <a:cs typeface="Calibri"/>
              </a:rPr>
              <a:t> is a transaction database and a minimum support threshold set by the user.  The </a:t>
            </a:r>
            <a:r>
              <a:rPr lang="en-US" sz="3200" b="1">
                <a:latin typeface="Times New Roman"/>
                <a:ea typeface="+mj-lt"/>
                <a:cs typeface="Calibri"/>
              </a:rPr>
              <a:t>output</a:t>
            </a:r>
            <a:r>
              <a:rPr lang="en-US" sz="3200">
                <a:latin typeface="Times New Roman"/>
                <a:ea typeface="+mj-lt"/>
                <a:cs typeface="Calibri"/>
              </a:rPr>
              <a:t> is the set of frequent itemsets. </a:t>
            </a:r>
            <a:endParaRPr lang="en-US" sz="3200">
              <a:latin typeface="Times New Roman"/>
              <a:ea typeface="+mj-lt"/>
              <a:cs typeface="+mj-lt"/>
            </a:endParaRPr>
          </a:p>
          <a:p>
            <a:pPr algn="ctr"/>
            <a:endParaRPr lang="en-US" sz="3200" b="1">
              <a:solidFill>
                <a:srgbClr val="FFFFFF"/>
              </a:solidFill>
              <a:latin typeface="Times New Roman"/>
              <a:cs typeface="Calibri Light"/>
            </a:endParaRPr>
          </a:p>
        </p:txBody>
      </p:sp>
    </p:spTree>
    <p:extLst>
      <p:ext uri="{BB962C8B-B14F-4D97-AF65-F5344CB8AC3E}">
        <p14:creationId xmlns:p14="http://schemas.microsoft.com/office/powerpoint/2010/main" val="424230382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FA53027-8717-4C22-9FC2-5376564FB16B}"/>
              </a:ext>
            </a:extLst>
          </p:cNvPr>
          <p:cNvGraphicFramePr>
            <a:graphicFrameLocks noGrp="1"/>
          </p:cNvGraphicFramePr>
          <p:nvPr/>
        </p:nvGraphicFramePr>
        <p:xfrm>
          <a:off x="2002499" y="740738"/>
          <a:ext cx="8168639" cy="1914105"/>
        </p:xfrm>
        <a:graphic>
          <a:graphicData uri="http://schemas.openxmlformats.org/drawingml/2006/table">
            <a:tbl>
              <a:tblPr firstRow="1" bandRow="1">
                <a:tableStyleId>{21E4AEA4-8DFA-4A89-87EB-49C32662AFE0}</a:tableStyleId>
              </a:tblPr>
              <a:tblGrid>
                <a:gridCol w="2518317">
                  <a:extLst>
                    <a:ext uri="{9D8B030D-6E8A-4147-A177-3AD203B41FA5}">
                      <a16:colId xmlns:a16="http://schemas.microsoft.com/office/drawing/2014/main" val="44900771"/>
                    </a:ext>
                  </a:extLst>
                </a:gridCol>
                <a:gridCol w="5650322">
                  <a:extLst>
                    <a:ext uri="{9D8B030D-6E8A-4147-A177-3AD203B41FA5}">
                      <a16:colId xmlns:a16="http://schemas.microsoft.com/office/drawing/2014/main" val="2366811826"/>
                    </a:ext>
                  </a:extLst>
                </a:gridCol>
              </a:tblGrid>
              <a:tr h="388341">
                <a:tc>
                  <a:txBody>
                    <a:bodyPr/>
                    <a:lstStyle/>
                    <a:p>
                      <a:pPr algn="ctr"/>
                      <a:r>
                        <a:rPr lang="en-US">
                          <a:latin typeface="Times New Roman"/>
                        </a:rPr>
                        <a:t>Transaction</a:t>
                      </a:r>
                    </a:p>
                  </a:txBody>
                  <a:tcPr/>
                </a:tc>
                <a:tc>
                  <a:txBody>
                    <a:bodyPr/>
                    <a:lstStyle/>
                    <a:p>
                      <a:pPr lvl="0" algn="ctr">
                        <a:buNone/>
                      </a:pPr>
                      <a:r>
                        <a:rPr lang="en-US">
                          <a:latin typeface="Times New Roman"/>
                        </a:rPr>
                        <a:t>Items appearing in the transaction</a:t>
                      </a:r>
                    </a:p>
                  </a:txBody>
                  <a:tcPr/>
                </a:tc>
                <a:extLst>
                  <a:ext uri="{0D108BD9-81ED-4DB2-BD59-A6C34878D82A}">
                    <a16:rowId xmlns:a16="http://schemas.microsoft.com/office/drawing/2014/main" val="2356431420"/>
                  </a:ext>
                </a:extLst>
              </a:tr>
              <a:tr h="388341">
                <a:tc>
                  <a:txBody>
                    <a:bodyPr/>
                    <a:lstStyle/>
                    <a:p>
                      <a:pPr algn="ctr"/>
                      <a:r>
                        <a:rPr lang="en-US"/>
                        <a:t>T1</a:t>
                      </a:r>
                    </a:p>
                  </a:txBody>
                  <a:tcPr/>
                </a:tc>
                <a:tc>
                  <a:txBody>
                    <a:bodyPr/>
                    <a:lstStyle/>
                    <a:p>
                      <a:pPr algn="ctr"/>
                      <a:r>
                        <a:rPr lang="en-US" err="1"/>
                        <a:t>Pasta,Lemon,Bread,Orange</a:t>
                      </a:r>
                    </a:p>
                  </a:txBody>
                  <a:tcPr/>
                </a:tc>
                <a:extLst>
                  <a:ext uri="{0D108BD9-81ED-4DB2-BD59-A6C34878D82A}">
                    <a16:rowId xmlns:a16="http://schemas.microsoft.com/office/drawing/2014/main" val="2102362868"/>
                  </a:ext>
                </a:extLst>
              </a:tr>
              <a:tr h="379141">
                <a:tc>
                  <a:txBody>
                    <a:bodyPr/>
                    <a:lstStyle/>
                    <a:p>
                      <a:pPr algn="ctr"/>
                      <a:r>
                        <a:rPr lang="en-US"/>
                        <a:t>T2</a:t>
                      </a:r>
                    </a:p>
                  </a:txBody>
                  <a:tcPr/>
                </a:tc>
                <a:tc>
                  <a:txBody>
                    <a:bodyPr/>
                    <a:lstStyle/>
                    <a:p>
                      <a:pPr algn="ctr"/>
                      <a:r>
                        <a:rPr lang="en-US" err="1"/>
                        <a:t>Pasta,Lemon</a:t>
                      </a:r>
                    </a:p>
                  </a:txBody>
                  <a:tcPr/>
                </a:tc>
                <a:extLst>
                  <a:ext uri="{0D108BD9-81ED-4DB2-BD59-A6C34878D82A}">
                    <a16:rowId xmlns:a16="http://schemas.microsoft.com/office/drawing/2014/main" val="4023309967"/>
                  </a:ext>
                </a:extLst>
              </a:tr>
              <a:tr h="379141">
                <a:tc>
                  <a:txBody>
                    <a:bodyPr/>
                    <a:lstStyle/>
                    <a:p>
                      <a:pPr algn="ctr"/>
                      <a:r>
                        <a:rPr lang="en-US"/>
                        <a:t>T3</a:t>
                      </a:r>
                    </a:p>
                  </a:txBody>
                  <a:tcPr/>
                </a:tc>
                <a:tc>
                  <a:txBody>
                    <a:bodyPr/>
                    <a:lstStyle/>
                    <a:p>
                      <a:pPr algn="ctr"/>
                      <a:r>
                        <a:rPr lang="en-US" err="1"/>
                        <a:t>Pasta,Orange,Cake</a:t>
                      </a:r>
                    </a:p>
                  </a:txBody>
                  <a:tcPr/>
                </a:tc>
                <a:extLst>
                  <a:ext uri="{0D108BD9-81ED-4DB2-BD59-A6C34878D82A}">
                    <a16:rowId xmlns:a16="http://schemas.microsoft.com/office/drawing/2014/main" val="3046405120"/>
                  </a:ext>
                </a:extLst>
              </a:tr>
              <a:tr h="379141">
                <a:tc>
                  <a:txBody>
                    <a:bodyPr/>
                    <a:lstStyle/>
                    <a:p>
                      <a:pPr algn="ctr"/>
                      <a:r>
                        <a:rPr lang="en-US"/>
                        <a:t>T4</a:t>
                      </a:r>
                    </a:p>
                  </a:txBody>
                  <a:tcPr/>
                </a:tc>
                <a:tc>
                  <a:txBody>
                    <a:bodyPr/>
                    <a:lstStyle/>
                    <a:p>
                      <a:pPr algn="ctr"/>
                      <a:r>
                        <a:rPr lang="en-US" err="1"/>
                        <a:t>Pasta,Lemon,Orange,Cake</a:t>
                      </a:r>
                    </a:p>
                  </a:txBody>
                  <a:tcPr/>
                </a:tc>
                <a:extLst>
                  <a:ext uri="{0D108BD9-81ED-4DB2-BD59-A6C34878D82A}">
                    <a16:rowId xmlns:a16="http://schemas.microsoft.com/office/drawing/2014/main" val="1271837898"/>
                  </a:ext>
                </a:extLst>
              </a:tr>
            </a:tbl>
          </a:graphicData>
        </a:graphic>
      </p:graphicFrame>
      <p:sp>
        <p:nvSpPr>
          <p:cNvPr id="5" name="Rectangle 4">
            <a:extLst>
              <a:ext uri="{FF2B5EF4-FFF2-40B4-BE49-F238E27FC236}">
                <a16:creationId xmlns:a16="http://schemas.microsoft.com/office/drawing/2014/main" id="{559CF85B-91D4-4174-86B9-720D35003EA7}"/>
              </a:ext>
            </a:extLst>
          </p:cNvPr>
          <p:cNvSpPr/>
          <p:nvPr/>
        </p:nvSpPr>
        <p:spPr>
          <a:xfrm>
            <a:off x="1626" y="1626"/>
            <a:ext cx="12192000" cy="50180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A8EE771-885A-4433-8C7F-9105A39B8A63}"/>
              </a:ext>
            </a:extLst>
          </p:cNvPr>
          <p:cNvSpPr txBox="1"/>
          <p:nvPr/>
        </p:nvSpPr>
        <p:spPr>
          <a:xfrm>
            <a:off x="4724400" y="68766"/>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bg1"/>
                </a:solidFill>
                <a:latin typeface="Times New Roman"/>
                <a:cs typeface="Times New Roman"/>
              </a:rPr>
              <a:t>Step 1</a:t>
            </a:r>
          </a:p>
        </p:txBody>
      </p:sp>
      <p:sp>
        <p:nvSpPr>
          <p:cNvPr id="3" name="TextBox 2">
            <a:extLst>
              <a:ext uri="{FF2B5EF4-FFF2-40B4-BE49-F238E27FC236}">
                <a16:creationId xmlns:a16="http://schemas.microsoft.com/office/drawing/2014/main" id="{A7EA7CAB-561A-4FB7-B260-2C5140D493EC}"/>
              </a:ext>
            </a:extLst>
          </p:cNvPr>
          <p:cNvSpPr txBox="1"/>
          <p:nvPr/>
        </p:nvSpPr>
        <p:spPr>
          <a:xfrm>
            <a:off x="2674091" y="3056908"/>
            <a:ext cx="6838948" cy="4847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Times New Roman"/>
                <a:cs typeface="Calibri"/>
              </a:rPr>
              <a:t>In step 1 algorithm is calculating database for finding support of all itemsets. Suppose here minimum support is </a:t>
            </a:r>
            <a:r>
              <a:rPr lang="en-US">
                <a:solidFill>
                  <a:srgbClr val="FF0000"/>
                </a:solidFill>
                <a:latin typeface="Times New Roman"/>
                <a:cs typeface="Calibri"/>
              </a:rPr>
              <a:t>2</a:t>
            </a:r>
            <a:endParaRPr lang="en-US">
              <a:solidFill>
                <a:srgbClr val="FF0000"/>
              </a:solidFill>
              <a:latin typeface="Times New Roman"/>
              <a:cs typeface="Times New Roman"/>
            </a:endParaRPr>
          </a:p>
        </p:txBody>
      </p:sp>
      <p:graphicFrame>
        <p:nvGraphicFramePr>
          <p:cNvPr id="7" name="Table 7">
            <a:extLst>
              <a:ext uri="{FF2B5EF4-FFF2-40B4-BE49-F238E27FC236}">
                <a16:creationId xmlns:a16="http://schemas.microsoft.com/office/drawing/2014/main" id="{099988A2-6C4D-48FF-B7FF-FC75AE5FC87C}"/>
              </a:ext>
            </a:extLst>
          </p:cNvPr>
          <p:cNvGraphicFramePr>
            <a:graphicFrameLocks noGrp="1"/>
          </p:cNvGraphicFramePr>
          <p:nvPr/>
        </p:nvGraphicFramePr>
        <p:xfrm>
          <a:off x="4808299" y="4077388"/>
          <a:ext cx="2456356" cy="2162556"/>
        </p:xfrm>
        <a:graphic>
          <a:graphicData uri="http://schemas.openxmlformats.org/drawingml/2006/table">
            <a:tbl>
              <a:tblPr firstRow="1" bandRow="1">
                <a:tableStyleId>{5C22544A-7EE6-4342-B048-85BDC9FD1C3A}</a:tableStyleId>
              </a:tblPr>
              <a:tblGrid>
                <a:gridCol w="1228178">
                  <a:extLst>
                    <a:ext uri="{9D8B030D-6E8A-4147-A177-3AD203B41FA5}">
                      <a16:colId xmlns:a16="http://schemas.microsoft.com/office/drawing/2014/main" val="2964716724"/>
                    </a:ext>
                  </a:extLst>
                </a:gridCol>
                <a:gridCol w="1228178">
                  <a:extLst>
                    <a:ext uri="{9D8B030D-6E8A-4147-A177-3AD203B41FA5}">
                      <a16:colId xmlns:a16="http://schemas.microsoft.com/office/drawing/2014/main" val="2749833506"/>
                    </a:ext>
                  </a:extLst>
                </a:gridCol>
              </a:tblGrid>
              <a:tr h="326707">
                <a:tc>
                  <a:txBody>
                    <a:bodyPr/>
                    <a:lstStyle/>
                    <a:p>
                      <a:pPr algn="ctr"/>
                      <a:r>
                        <a:rPr lang="en-US" err="1">
                          <a:latin typeface="Times New Roman"/>
                        </a:rPr>
                        <a:t>Itemsets</a:t>
                      </a:r>
                    </a:p>
                  </a:txBody>
                  <a:tcPr/>
                </a:tc>
                <a:tc>
                  <a:txBody>
                    <a:bodyPr/>
                    <a:lstStyle/>
                    <a:p>
                      <a:pPr algn="ctr"/>
                      <a:r>
                        <a:rPr lang="en-US">
                          <a:latin typeface="Times New Roman"/>
                        </a:rPr>
                        <a:t>Support</a:t>
                      </a:r>
                    </a:p>
                  </a:txBody>
                  <a:tcPr/>
                </a:tc>
                <a:extLst>
                  <a:ext uri="{0D108BD9-81ED-4DB2-BD59-A6C34878D82A}">
                    <a16:rowId xmlns:a16="http://schemas.microsoft.com/office/drawing/2014/main" val="2385602300"/>
                  </a:ext>
                </a:extLst>
              </a:tr>
              <a:tr h="326707">
                <a:tc>
                  <a:txBody>
                    <a:bodyPr/>
                    <a:lstStyle/>
                    <a:p>
                      <a:pPr algn="ctr"/>
                      <a:r>
                        <a:rPr lang="en-US"/>
                        <a:t>Pasta</a:t>
                      </a:r>
                    </a:p>
                  </a:txBody>
                  <a:tcPr/>
                </a:tc>
                <a:tc>
                  <a:txBody>
                    <a:bodyPr/>
                    <a:lstStyle/>
                    <a:p>
                      <a:pPr algn="ctr"/>
                      <a:r>
                        <a:rPr lang="en-US"/>
                        <a:t>4</a:t>
                      </a:r>
                    </a:p>
                  </a:txBody>
                  <a:tcPr/>
                </a:tc>
                <a:extLst>
                  <a:ext uri="{0D108BD9-81ED-4DB2-BD59-A6C34878D82A}">
                    <a16:rowId xmlns:a16="http://schemas.microsoft.com/office/drawing/2014/main" val="2296022249"/>
                  </a:ext>
                </a:extLst>
              </a:tr>
              <a:tr h="319433">
                <a:tc>
                  <a:txBody>
                    <a:bodyPr/>
                    <a:lstStyle/>
                    <a:p>
                      <a:pPr algn="ctr"/>
                      <a:r>
                        <a:rPr lang="en-US"/>
                        <a:t>Lemon</a:t>
                      </a:r>
                    </a:p>
                  </a:txBody>
                  <a:tcPr/>
                </a:tc>
                <a:tc>
                  <a:txBody>
                    <a:bodyPr/>
                    <a:lstStyle/>
                    <a:p>
                      <a:pPr algn="ctr"/>
                      <a:r>
                        <a:rPr lang="en-US"/>
                        <a:t>3</a:t>
                      </a:r>
                    </a:p>
                  </a:txBody>
                  <a:tcPr/>
                </a:tc>
                <a:extLst>
                  <a:ext uri="{0D108BD9-81ED-4DB2-BD59-A6C34878D82A}">
                    <a16:rowId xmlns:a16="http://schemas.microsoft.com/office/drawing/2014/main" val="985841873"/>
                  </a:ext>
                </a:extLst>
              </a:tr>
              <a:tr h="319433">
                <a:tc>
                  <a:txBody>
                    <a:bodyPr/>
                    <a:lstStyle/>
                    <a:p>
                      <a:pPr algn="ctr"/>
                      <a:r>
                        <a:rPr lang="en-US"/>
                        <a:t>Bread</a:t>
                      </a:r>
                    </a:p>
                  </a:txBody>
                  <a:tcPr/>
                </a:tc>
                <a:tc>
                  <a:txBody>
                    <a:bodyPr/>
                    <a:lstStyle/>
                    <a:p>
                      <a:pPr algn="ctr"/>
                      <a:r>
                        <a:rPr lang="en-US"/>
                        <a:t>1</a:t>
                      </a:r>
                    </a:p>
                  </a:txBody>
                  <a:tcPr/>
                </a:tc>
                <a:extLst>
                  <a:ext uri="{0D108BD9-81ED-4DB2-BD59-A6C34878D82A}">
                    <a16:rowId xmlns:a16="http://schemas.microsoft.com/office/drawing/2014/main" val="3796558650"/>
                  </a:ext>
                </a:extLst>
              </a:tr>
              <a:tr h="319433">
                <a:tc>
                  <a:txBody>
                    <a:bodyPr/>
                    <a:lstStyle/>
                    <a:p>
                      <a:pPr lvl="0" algn="ctr">
                        <a:buNone/>
                      </a:pPr>
                      <a:r>
                        <a:rPr lang="en-US"/>
                        <a:t>Orange</a:t>
                      </a:r>
                    </a:p>
                  </a:txBody>
                  <a:tcPr/>
                </a:tc>
                <a:tc>
                  <a:txBody>
                    <a:bodyPr/>
                    <a:lstStyle/>
                    <a:p>
                      <a:pPr lvl="0" algn="ctr">
                        <a:buNone/>
                      </a:pPr>
                      <a:r>
                        <a:rPr lang="en-US"/>
                        <a:t>3</a:t>
                      </a:r>
                    </a:p>
                  </a:txBody>
                  <a:tcPr/>
                </a:tc>
                <a:extLst>
                  <a:ext uri="{0D108BD9-81ED-4DB2-BD59-A6C34878D82A}">
                    <a16:rowId xmlns:a16="http://schemas.microsoft.com/office/drawing/2014/main" val="3327270051"/>
                  </a:ext>
                </a:extLst>
              </a:tr>
              <a:tr h="319433">
                <a:tc>
                  <a:txBody>
                    <a:bodyPr/>
                    <a:lstStyle/>
                    <a:p>
                      <a:pPr algn="ctr"/>
                      <a:r>
                        <a:rPr lang="en-US"/>
                        <a:t>Cake</a:t>
                      </a:r>
                    </a:p>
                  </a:txBody>
                  <a:tcPr/>
                </a:tc>
                <a:tc>
                  <a:txBody>
                    <a:bodyPr/>
                    <a:lstStyle/>
                    <a:p>
                      <a:pPr algn="ctr"/>
                      <a:r>
                        <a:rPr lang="en-US"/>
                        <a:t>2</a:t>
                      </a:r>
                    </a:p>
                  </a:txBody>
                  <a:tcPr/>
                </a:tc>
                <a:extLst>
                  <a:ext uri="{0D108BD9-81ED-4DB2-BD59-A6C34878D82A}">
                    <a16:rowId xmlns:a16="http://schemas.microsoft.com/office/drawing/2014/main" val="3968996321"/>
                  </a:ext>
                </a:extLst>
              </a:tr>
            </a:tbl>
          </a:graphicData>
        </a:graphic>
      </p:graphicFrame>
    </p:spTree>
    <p:extLst>
      <p:ext uri="{BB962C8B-B14F-4D97-AF65-F5344CB8AC3E}">
        <p14:creationId xmlns:p14="http://schemas.microsoft.com/office/powerpoint/2010/main" val="167612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FA53027-8717-4C22-9FC2-5376564FB16B}"/>
              </a:ext>
            </a:extLst>
          </p:cNvPr>
          <p:cNvGraphicFramePr>
            <a:graphicFrameLocks noGrp="1"/>
          </p:cNvGraphicFramePr>
          <p:nvPr/>
        </p:nvGraphicFramePr>
        <p:xfrm>
          <a:off x="2011680" y="722376"/>
          <a:ext cx="8168639" cy="1914105"/>
        </p:xfrm>
        <a:graphic>
          <a:graphicData uri="http://schemas.openxmlformats.org/drawingml/2006/table">
            <a:tbl>
              <a:tblPr firstRow="1" bandRow="1">
                <a:tableStyleId>{21E4AEA4-8DFA-4A89-87EB-49C32662AFE0}</a:tableStyleId>
              </a:tblPr>
              <a:tblGrid>
                <a:gridCol w="2518317">
                  <a:extLst>
                    <a:ext uri="{9D8B030D-6E8A-4147-A177-3AD203B41FA5}">
                      <a16:colId xmlns:a16="http://schemas.microsoft.com/office/drawing/2014/main" val="44900771"/>
                    </a:ext>
                  </a:extLst>
                </a:gridCol>
                <a:gridCol w="5650322">
                  <a:extLst>
                    <a:ext uri="{9D8B030D-6E8A-4147-A177-3AD203B41FA5}">
                      <a16:colId xmlns:a16="http://schemas.microsoft.com/office/drawing/2014/main" val="2366811826"/>
                    </a:ext>
                  </a:extLst>
                </a:gridCol>
              </a:tblGrid>
              <a:tr h="388341">
                <a:tc>
                  <a:txBody>
                    <a:bodyPr/>
                    <a:lstStyle/>
                    <a:p>
                      <a:pPr algn="ctr"/>
                      <a:r>
                        <a:rPr lang="en-US"/>
                        <a:t>Transaction</a:t>
                      </a:r>
                    </a:p>
                  </a:txBody>
                  <a:tcPr/>
                </a:tc>
                <a:tc>
                  <a:txBody>
                    <a:bodyPr/>
                    <a:lstStyle/>
                    <a:p>
                      <a:pPr algn="ctr"/>
                      <a:r>
                        <a:rPr lang="en-US"/>
                        <a:t>Items appearing in the transaction</a:t>
                      </a:r>
                      <a:endParaRPr lang="en-US" err="1"/>
                    </a:p>
                  </a:txBody>
                  <a:tcPr/>
                </a:tc>
                <a:extLst>
                  <a:ext uri="{0D108BD9-81ED-4DB2-BD59-A6C34878D82A}">
                    <a16:rowId xmlns:a16="http://schemas.microsoft.com/office/drawing/2014/main" val="2356431420"/>
                  </a:ext>
                </a:extLst>
              </a:tr>
              <a:tr h="388341">
                <a:tc>
                  <a:txBody>
                    <a:bodyPr/>
                    <a:lstStyle/>
                    <a:p>
                      <a:pPr algn="ctr"/>
                      <a:r>
                        <a:rPr lang="en-US"/>
                        <a:t>T1</a:t>
                      </a:r>
                    </a:p>
                  </a:txBody>
                  <a:tcPr/>
                </a:tc>
                <a:tc>
                  <a:txBody>
                    <a:bodyPr/>
                    <a:lstStyle/>
                    <a:p>
                      <a:pPr algn="ctr"/>
                      <a:r>
                        <a:rPr lang="en-US" err="1"/>
                        <a:t>Pasta,Lemon,Bread,Orange</a:t>
                      </a:r>
                    </a:p>
                  </a:txBody>
                  <a:tcPr/>
                </a:tc>
                <a:extLst>
                  <a:ext uri="{0D108BD9-81ED-4DB2-BD59-A6C34878D82A}">
                    <a16:rowId xmlns:a16="http://schemas.microsoft.com/office/drawing/2014/main" val="2102362868"/>
                  </a:ext>
                </a:extLst>
              </a:tr>
              <a:tr h="379141">
                <a:tc>
                  <a:txBody>
                    <a:bodyPr/>
                    <a:lstStyle/>
                    <a:p>
                      <a:pPr algn="ctr"/>
                      <a:r>
                        <a:rPr lang="en-US"/>
                        <a:t>T2</a:t>
                      </a:r>
                    </a:p>
                  </a:txBody>
                  <a:tcPr/>
                </a:tc>
                <a:tc>
                  <a:txBody>
                    <a:bodyPr/>
                    <a:lstStyle/>
                    <a:p>
                      <a:pPr algn="ctr"/>
                      <a:r>
                        <a:rPr lang="en-US" err="1"/>
                        <a:t>Pasta,Lemon</a:t>
                      </a:r>
                    </a:p>
                  </a:txBody>
                  <a:tcPr/>
                </a:tc>
                <a:extLst>
                  <a:ext uri="{0D108BD9-81ED-4DB2-BD59-A6C34878D82A}">
                    <a16:rowId xmlns:a16="http://schemas.microsoft.com/office/drawing/2014/main" val="4023309967"/>
                  </a:ext>
                </a:extLst>
              </a:tr>
              <a:tr h="379141">
                <a:tc>
                  <a:txBody>
                    <a:bodyPr/>
                    <a:lstStyle/>
                    <a:p>
                      <a:pPr algn="ctr"/>
                      <a:r>
                        <a:rPr lang="en-US"/>
                        <a:t>T3</a:t>
                      </a:r>
                    </a:p>
                  </a:txBody>
                  <a:tcPr/>
                </a:tc>
                <a:tc>
                  <a:txBody>
                    <a:bodyPr/>
                    <a:lstStyle/>
                    <a:p>
                      <a:pPr algn="ctr"/>
                      <a:r>
                        <a:rPr lang="en-US" err="1"/>
                        <a:t>Pasta,Orange,Cake</a:t>
                      </a:r>
                    </a:p>
                  </a:txBody>
                  <a:tcPr/>
                </a:tc>
                <a:extLst>
                  <a:ext uri="{0D108BD9-81ED-4DB2-BD59-A6C34878D82A}">
                    <a16:rowId xmlns:a16="http://schemas.microsoft.com/office/drawing/2014/main" val="3046405120"/>
                  </a:ext>
                </a:extLst>
              </a:tr>
              <a:tr h="379141">
                <a:tc>
                  <a:txBody>
                    <a:bodyPr/>
                    <a:lstStyle/>
                    <a:p>
                      <a:pPr algn="ctr"/>
                      <a:r>
                        <a:rPr lang="en-US"/>
                        <a:t>T4</a:t>
                      </a:r>
                    </a:p>
                  </a:txBody>
                  <a:tcPr/>
                </a:tc>
                <a:tc>
                  <a:txBody>
                    <a:bodyPr/>
                    <a:lstStyle/>
                    <a:p>
                      <a:pPr algn="ctr"/>
                      <a:r>
                        <a:rPr lang="en-US" err="1"/>
                        <a:t>Pasta,Lemon,Orange,Cake</a:t>
                      </a:r>
                    </a:p>
                  </a:txBody>
                  <a:tcPr/>
                </a:tc>
                <a:extLst>
                  <a:ext uri="{0D108BD9-81ED-4DB2-BD59-A6C34878D82A}">
                    <a16:rowId xmlns:a16="http://schemas.microsoft.com/office/drawing/2014/main" val="1271837898"/>
                  </a:ext>
                </a:extLst>
              </a:tr>
            </a:tbl>
          </a:graphicData>
        </a:graphic>
      </p:graphicFrame>
      <p:sp>
        <p:nvSpPr>
          <p:cNvPr id="5" name="Rectangle 4">
            <a:extLst>
              <a:ext uri="{FF2B5EF4-FFF2-40B4-BE49-F238E27FC236}">
                <a16:creationId xmlns:a16="http://schemas.microsoft.com/office/drawing/2014/main" id="{559CF85B-91D4-4174-86B9-720D35003EA7}"/>
              </a:ext>
            </a:extLst>
          </p:cNvPr>
          <p:cNvSpPr/>
          <p:nvPr/>
        </p:nvSpPr>
        <p:spPr>
          <a:xfrm>
            <a:off x="1626" y="1626"/>
            <a:ext cx="12192000" cy="50180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A8EE771-885A-4433-8C7F-9105A39B8A63}"/>
              </a:ext>
            </a:extLst>
          </p:cNvPr>
          <p:cNvSpPr txBox="1"/>
          <p:nvPr/>
        </p:nvSpPr>
        <p:spPr>
          <a:xfrm>
            <a:off x="4724400" y="68766"/>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bg1"/>
                </a:solidFill>
              </a:rPr>
              <a:t>Step 2</a:t>
            </a:r>
            <a:endParaRPr lang="en-US" b="1">
              <a:solidFill>
                <a:schemeClr val="bg1"/>
              </a:solidFill>
              <a:cs typeface="Calibri"/>
            </a:endParaRPr>
          </a:p>
        </p:txBody>
      </p:sp>
      <p:sp>
        <p:nvSpPr>
          <p:cNvPr id="3" name="TextBox 2">
            <a:extLst>
              <a:ext uri="{FF2B5EF4-FFF2-40B4-BE49-F238E27FC236}">
                <a16:creationId xmlns:a16="http://schemas.microsoft.com/office/drawing/2014/main" id="{A7EA7CAB-561A-4FB7-B260-2C5140D493EC}"/>
              </a:ext>
            </a:extLst>
          </p:cNvPr>
          <p:cNvSpPr txBox="1"/>
          <p:nvPr/>
        </p:nvSpPr>
        <p:spPr>
          <a:xfrm>
            <a:off x="2600645" y="3047727"/>
            <a:ext cx="683894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In this step we are eliminating infrequent subset</a:t>
            </a:r>
            <a:endParaRPr lang="en-US"/>
          </a:p>
        </p:txBody>
      </p:sp>
      <p:graphicFrame>
        <p:nvGraphicFramePr>
          <p:cNvPr id="7" name="Table 7">
            <a:extLst>
              <a:ext uri="{FF2B5EF4-FFF2-40B4-BE49-F238E27FC236}">
                <a16:creationId xmlns:a16="http://schemas.microsoft.com/office/drawing/2014/main" id="{099988A2-6C4D-48FF-B7FF-FC75AE5FC87C}"/>
              </a:ext>
            </a:extLst>
          </p:cNvPr>
          <p:cNvGraphicFramePr>
            <a:graphicFrameLocks noGrp="1"/>
          </p:cNvGraphicFramePr>
          <p:nvPr>
            <p:extLst>
              <p:ext uri="{D42A27DB-BD31-4B8C-83A1-F6EECF244321}">
                <p14:modId xmlns:p14="http://schemas.microsoft.com/office/powerpoint/2010/main" val="829594346"/>
              </p:ext>
            </p:extLst>
          </p:nvPr>
        </p:nvGraphicFramePr>
        <p:xfrm>
          <a:off x="2459181" y="3905250"/>
          <a:ext cx="2415885" cy="2162556"/>
        </p:xfrm>
        <a:graphic>
          <a:graphicData uri="http://schemas.openxmlformats.org/drawingml/2006/table">
            <a:tbl>
              <a:tblPr firstRow="1" bandRow="1">
                <a:tableStyleId>{5C22544A-7EE6-4342-B048-85BDC9FD1C3A}</a:tableStyleId>
              </a:tblPr>
              <a:tblGrid>
                <a:gridCol w="1168977">
                  <a:extLst>
                    <a:ext uri="{9D8B030D-6E8A-4147-A177-3AD203B41FA5}">
                      <a16:colId xmlns:a16="http://schemas.microsoft.com/office/drawing/2014/main" val="2964716724"/>
                    </a:ext>
                  </a:extLst>
                </a:gridCol>
                <a:gridCol w="1246908">
                  <a:extLst>
                    <a:ext uri="{9D8B030D-6E8A-4147-A177-3AD203B41FA5}">
                      <a16:colId xmlns:a16="http://schemas.microsoft.com/office/drawing/2014/main" val="2749833506"/>
                    </a:ext>
                  </a:extLst>
                </a:gridCol>
              </a:tblGrid>
              <a:tr h="326707">
                <a:tc>
                  <a:txBody>
                    <a:bodyPr/>
                    <a:lstStyle/>
                    <a:p>
                      <a:pPr algn="ctr"/>
                      <a:r>
                        <a:rPr lang="en-US" err="1"/>
                        <a:t>Itemsets</a:t>
                      </a:r>
                    </a:p>
                  </a:txBody>
                  <a:tcPr/>
                </a:tc>
                <a:tc>
                  <a:txBody>
                    <a:bodyPr/>
                    <a:lstStyle/>
                    <a:p>
                      <a:pPr algn="ctr"/>
                      <a:r>
                        <a:rPr lang="en-US"/>
                        <a:t>Support</a:t>
                      </a:r>
                    </a:p>
                  </a:txBody>
                  <a:tcPr/>
                </a:tc>
                <a:extLst>
                  <a:ext uri="{0D108BD9-81ED-4DB2-BD59-A6C34878D82A}">
                    <a16:rowId xmlns:a16="http://schemas.microsoft.com/office/drawing/2014/main" val="2385602300"/>
                  </a:ext>
                </a:extLst>
              </a:tr>
              <a:tr h="326707">
                <a:tc>
                  <a:txBody>
                    <a:bodyPr/>
                    <a:lstStyle/>
                    <a:p>
                      <a:r>
                        <a:rPr lang="en-US"/>
                        <a:t>Pasta</a:t>
                      </a:r>
                    </a:p>
                  </a:txBody>
                  <a:tcPr/>
                </a:tc>
                <a:tc>
                  <a:txBody>
                    <a:bodyPr/>
                    <a:lstStyle/>
                    <a:p>
                      <a:r>
                        <a:rPr lang="en-US"/>
                        <a:t>4</a:t>
                      </a:r>
                    </a:p>
                  </a:txBody>
                  <a:tcPr/>
                </a:tc>
                <a:extLst>
                  <a:ext uri="{0D108BD9-81ED-4DB2-BD59-A6C34878D82A}">
                    <a16:rowId xmlns:a16="http://schemas.microsoft.com/office/drawing/2014/main" val="2296022249"/>
                  </a:ext>
                </a:extLst>
              </a:tr>
              <a:tr h="319433">
                <a:tc>
                  <a:txBody>
                    <a:bodyPr/>
                    <a:lstStyle/>
                    <a:p>
                      <a:r>
                        <a:rPr lang="en-US"/>
                        <a:t>Lemon</a:t>
                      </a:r>
                    </a:p>
                  </a:txBody>
                  <a:tcPr/>
                </a:tc>
                <a:tc>
                  <a:txBody>
                    <a:bodyPr/>
                    <a:lstStyle/>
                    <a:p>
                      <a:r>
                        <a:rPr lang="en-US"/>
                        <a:t>3</a:t>
                      </a:r>
                    </a:p>
                  </a:txBody>
                  <a:tcPr/>
                </a:tc>
                <a:extLst>
                  <a:ext uri="{0D108BD9-81ED-4DB2-BD59-A6C34878D82A}">
                    <a16:rowId xmlns:a16="http://schemas.microsoft.com/office/drawing/2014/main" val="985841873"/>
                  </a:ext>
                </a:extLst>
              </a:tr>
              <a:tr h="319433">
                <a:tc>
                  <a:txBody>
                    <a:bodyPr/>
                    <a:lstStyle/>
                    <a:p>
                      <a:r>
                        <a:rPr lang="en-US">
                          <a:solidFill>
                            <a:srgbClr val="FF0000"/>
                          </a:solidFill>
                        </a:rPr>
                        <a:t>Bread</a:t>
                      </a:r>
                    </a:p>
                  </a:txBody>
                  <a:tcPr/>
                </a:tc>
                <a:tc>
                  <a:txBody>
                    <a:bodyPr/>
                    <a:lstStyle/>
                    <a:p>
                      <a:r>
                        <a:rPr lang="en-US">
                          <a:solidFill>
                            <a:srgbClr val="FF0000"/>
                          </a:solidFill>
                        </a:rPr>
                        <a:t>1</a:t>
                      </a:r>
                    </a:p>
                  </a:txBody>
                  <a:tcPr/>
                </a:tc>
                <a:extLst>
                  <a:ext uri="{0D108BD9-81ED-4DB2-BD59-A6C34878D82A}">
                    <a16:rowId xmlns:a16="http://schemas.microsoft.com/office/drawing/2014/main" val="3796558650"/>
                  </a:ext>
                </a:extLst>
              </a:tr>
              <a:tr h="319433">
                <a:tc>
                  <a:txBody>
                    <a:bodyPr/>
                    <a:lstStyle/>
                    <a:p>
                      <a:pPr lvl="0">
                        <a:buNone/>
                      </a:pPr>
                      <a:r>
                        <a:rPr lang="en-US"/>
                        <a:t>Orange</a:t>
                      </a:r>
                    </a:p>
                  </a:txBody>
                  <a:tcPr/>
                </a:tc>
                <a:tc>
                  <a:txBody>
                    <a:bodyPr/>
                    <a:lstStyle/>
                    <a:p>
                      <a:pPr lvl="0">
                        <a:buNone/>
                      </a:pPr>
                      <a:r>
                        <a:rPr lang="en-US"/>
                        <a:t>3</a:t>
                      </a:r>
                    </a:p>
                  </a:txBody>
                  <a:tcPr/>
                </a:tc>
                <a:extLst>
                  <a:ext uri="{0D108BD9-81ED-4DB2-BD59-A6C34878D82A}">
                    <a16:rowId xmlns:a16="http://schemas.microsoft.com/office/drawing/2014/main" val="3327270051"/>
                  </a:ext>
                </a:extLst>
              </a:tr>
              <a:tr h="319433">
                <a:tc>
                  <a:txBody>
                    <a:bodyPr/>
                    <a:lstStyle/>
                    <a:p>
                      <a:r>
                        <a:rPr lang="en-US"/>
                        <a:t>Cake</a:t>
                      </a:r>
                    </a:p>
                  </a:txBody>
                  <a:tcPr/>
                </a:tc>
                <a:tc>
                  <a:txBody>
                    <a:bodyPr/>
                    <a:lstStyle/>
                    <a:p>
                      <a:r>
                        <a:rPr lang="en-US"/>
                        <a:t>2</a:t>
                      </a:r>
                    </a:p>
                  </a:txBody>
                  <a:tcPr/>
                </a:tc>
                <a:extLst>
                  <a:ext uri="{0D108BD9-81ED-4DB2-BD59-A6C34878D82A}">
                    <a16:rowId xmlns:a16="http://schemas.microsoft.com/office/drawing/2014/main" val="3968996321"/>
                  </a:ext>
                </a:extLst>
              </a:tr>
            </a:tbl>
          </a:graphicData>
        </a:graphic>
      </p:graphicFrame>
      <p:sp>
        <p:nvSpPr>
          <p:cNvPr id="6" name="Arrow: Right 5">
            <a:extLst>
              <a:ext uri="{FF2B5EF4-FFF2-40B4-BE49-F238E27FC236}">
                <a16:creationId xmlns:a16="http://schemas.microsoft.com/office/drawing/2014/main" id="{3CCC2390-6552-4FFD-9F1F-B2D72C905A52}"/>
              </a:ext>
            </a:extLst>
          </p:cNvPr>
          <p:cNvSpPr/>
          <p:nvPr/>
        </p:nvSpPr>
        <p:spPr>
          <a:xfrm>
            <a:off x="5536030" y="4529351"/>
            <a:ext cx="975894" cy="48126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E9D57B2C-C8EC-4B6C-9B15-683EBDD26AB8}"/>
              </a:ext>
            </a:extLst>
          </p:cNvPr>
          <p:cNvGraphicFramePr>
            <a:graphicFrameLocks noGrp="1"/>
          </p:cNvGraphicFramePr>
          <p:nvPr/>
        </p:nvGraphicFramePr>
        <p:xfrm>
          <a:off x="7552148" y="3842612"/>
          <a:ext cx="2050042" cy="2071116"/>
        </p:xfrm>
        <a:graphic>
          <a:graphicData uri="http://schemas.openxmlformats.org/drawingml/2006/table">
            <a:tbl>
              <a:tblPr firstRow="1" bandRow="1">
                <a:tableStyleId>{5C22544A-7EE6-4342-B048-85BDC9FD1C3A}</a:tableStyleId>
              </a:tblPr>
              <a:tblGrid>
                <a:gridCol w="1025021">
                  <a:extLst>
                    <a:ext uri="{9D8B030D-6E8A-4147-A177-3AD203B41FA5}">
                      <a16:colId xmlns:a16="http://schemas.microsoft.com/office/drawing/2014/main" val="2964716724"/>
                    </a:ext>
                  </a:extLst>
                </a:gridCol>
                <a:gridCol w="1025021">
                  <a:extLst>
                    <a:ext uri="{9D8B030D-6E8A-4147-A177-3AD203B41FA5}">
                      <a16:colId xmlns:a16="http://schemas.microsoft.com/office/drawing/2014/main" val="2749833506"/>
                    </a:ext>
                  </a:extLst>
                </a:gridCol>
              </a:tblGrid>
              <a:tr h="326707">
                <a:tc>
                  <a:txBody>
                    <a:bodyPr/>
                    <a:lstStyle/>
                    <a:p>
                      <a:pPr algn="ctr"/>
                      <a:r>
                        <a:rPr lang="en-US" err="1"/>
                        <a:t>Itemsets</a:t>
                      </a:r>
                    </a:p>
                  </a:txBody>
                  <a:tcPr/>
                </a:tc>
                <a:tc>
                  <a:txBody>
                    <a:bodyPr/>
                    <a:lstStyle/>
                    <a:p>
                      <a:pPr algn="ctr"/>
                      <a:r>
                        <a:rPr lang="en-US"/>
                        <a:t>Support</a:t>
                      </a:r>
                    </a:p>
                  </a:txBody>
                  <a:tcPr/>
                </a:tc>
                <a:extLst>
                  <a:ext uri="{0D108BD9-81ED-4DB2-BD59-A6C34878D82A}">
                    <a16:rowId xmlns:a16="http://schemas.microsoft.com/office/drawing/2014/main" val="2385602300"/>
                  </a:ext>
                </a:extLst>
              </a:tr>
              <a:tr h="326707">
                <a:tc>
                  <a:txBody>
                    <a:bodyPr/>
                    <a:lstStyle/>
                    <a:p>
                      <a:r>
                        <a:rPr lang="en-US"/>
                        <a:t>Pasta</a:t>
                      </a:r>
                    </a:p>
                  </a:txBody>
                  <a:tcPr/>
                </a:tc>
                <a:tc>
                  <a:txBody>
                    <a:bodyPr/>
                    <a:lstStyle/>
                    <a:p>
                      <a:r>
                        <a:rPr lang="en-US"/>
                        <a:t>4</a:t>
                      </a:r>
                    </a:p>
                  </a:txBody>
                  <a:tcPr/>
                </a:tc>
                <a:extLst>
                  <a:ext uri="{0D108BD9-81ED-4DB2-BD59-A6C34878D82A}">
                    <a16:rowId xmlns:a16="http://schemas.microsoft.com/office/drawing/2014/main" val="2296022249"/>
                  </a:ext>
                </a:extLst>
              </a:tr>
              <a:tr h="319433">
                <a:tc>
                  <a:txBody>
                    <a:bodyPr/>
                    <a:lstStyle/>
                    <a:p>
                      <a:r>
                        <a:rPr lang="en-US"/>
                        <a:t>Lemon</a:t>
                      </a:r>
                    </a:p>
                  </a:txBody>
                  <a:tcPr/>
                </a:tc>
                <a:tc>
                  <a:txBody>
                    <a:bodyPr/>
                    <a:lstStyle/>
                    <a:p>
                      <a:r>
                        <a:rPr lang="en-US"/>
                        <a:t>3</a:t>
                      </a:r>
                    </a:p>
                  </a:txBody>
                  <a:tcPr/>
                </a:tc>
                <a:extLst>
                  <a:ext uri="{0D108BD9-81ED-4DB2-BD59-A6C34878D82A}">
                    <a16:rowId xmlns:a16="http://schemas.microsoft.com/office/drawing/2014/main" val="985841873"/>
                  </a:ext>
                </a:extLst>
              </a:tr>
              <a:tr h="319433">
                <a:tc>
                  <a:txBody>
                    <a:bodyPr/>
                    <a:lstStyle/>
                    <a:p>
                      <a:pPr lvl="0">
                        <a:buNone/>
                      </a:pPr>
                      <a:r>
                        <a:rPr lang="en-US"/>
                        <a:t>Orange</a:t>
                      </a:r>
                    </a:p>
                  </a:txBody>
                  <a:tcPr/>
                </a:tc>
                <a:tc>
                  <a:txBody>
                    <a:bodyPr/>
                    <a:lstStyle/>
                    <a:p>
                      <a:pPr lvl="0">
                        <a:buNone/>
                      </a:pPr>
                      <a:r>
                        <a:rPr lang="en-US"/>
                        <a:t>3</a:t>
                      </a:r>
                    </a:p>
                  </a:txBody>
                  <a:tcPr/>
                </a:tc>
                <a:extLst>
                  <a:ext uri="{0D108BD9-81ED-4DB2-BD59-A6C34878D82A}">
                    <a16:rowId xmlns:a16="http://schemas.microsoft.com/office/drawing/2014/main" val="3327270051"/>
                  </a:ext>
                </a:extLst>
              </a:tr>
              <a:tr h="319433">
                <a:tc>
                  <a:txBody>
                    <a:bodyPr/>
                    <a:lstStyle/>
                    <a:p>
                      <a:r>
                        <a:rPr lang="en-US"/>
                        <a:t>Cake</a:t>
                      </a:r>
                    </a:p>
                  </a:txBody>
                  <a:tcPr/>
                </a:tc>
                <a:tc>
                  <a:txBody>
                    <a:bodyPr/>
                    <a:lstStyle/>
                    <a:p>
                      <a:r>
                        <a:rPr lang="en-US"/>
                        <a:t>2</a:t>
                      </a:r>
                    </a:p>
                  </a:txBody>
                  <a:tcPr/>
                </a:tc>
                <a:extLst>
                  <a:ext uri="{0D108BD9-81ED-4DB2-BD59-A6C34878D82A}">
                    <a16:rowId xmlns:a16="http://schemas.microsoft.com/office/drawing/2014/main" val="3968996321"/>
                  </a:ext>
                </a:extLst>
              </a:tr>
            </a:tbl>
          </a:graphicData>
        </a:graphic>
      </p:graphicFrame>
    </p:spTree>
    <p:extLst>
      <p:ext uri="{BB962C8B-B14F-4D97-AF65-F5344CB8AC3E}">
        <p14:creationId xmlns:p14="http://schemas.microsoft.com/office/powerpoint/2010/main" val="30285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9CF85B-91D4-4174-86B9-720D35003EA7}"/>
              </a:ext>
            </a:extLst>
          </p:cNvPr>
          <p:cNvSpPr/>
          <p:nvPr/>
        </p:nvSpPr>
        <p:spPr>
          <a:xfrm>
            <a:off x="1626" y="1626"/>
            <a:ext cx="12192000" cy="50180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A8EE771-885A-4433-8C7F-9105A39B8A63}"/>
              </a:ext>
            </a:extLst>
          </p:cNvPr>
          <p:cNvSpPr txBox="1"/>
          <p:nvPr/>
        </p:nvSpPr>
        <p:spPr>
          <a:xfrm>
            <a:off x="4724400" y="68766"/>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bg1"/>
                </a:solidFill>
              </a:rPr>
              <a:t>Step 3</a:t>
            </a:r>
            <a:endParaRPr lang="en-US" b="1">
              <a:solidFill>
                <a:schemeClr val="bg1"/>
              </a:solidFill>
              <a:cs typeface="Calibri"/>
            </a:endParaRPr>
          </a:p>
        </p:txBody>
      </p:sp>
      <p:sp>
        <p:nvSpPr>
          <p:cNvPr id="3" name="TextBox 2">
            <a:extLst>
              <a:ext uri="{FF2B5EF4-FFF2-40B4-BE49-F238E27FC236}">
                <a16:creationId xmlns:a16="http://schemas.microsoft.com/office/drawing/2014/main" id="{A3146146-D589-454B-9752-CA22B4EEA49F}"/>
              </a:ext>
            </a:extLst>
          </p:cNvPr>
          <p:cNvSpPr txBox="1"/>
          <p:nvPr/>
        </p:nvSpPr>
        <p:spPr>
          <a:xfrm>
            <a:off x="2685132" y="957695"/>
            <a:ext cx="682809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In this step </a:t>
            </a:r>
            <a:r>
              <a:rPr lang="en-US" err="1">
                <a:ea typeface="+mn-lt"/>
                <a:cs typeface="+mn-lt"/>
              </a:rPr>
              <a:t>Apriori</a:t>
            </a:r>
            <a:r>
              <a:rPr lang="en-US">
                <a:ea typeface="+mn-lt"/>
                <a:cs typeface="+mn-lt"/>
              </a:rPr>
              <a:t> algorithm will find the </a:t>
            </a:r>
            <a:r>
              <a:rPr lang="en-US" b="1">
                <a:ea typeface="+mn-lt"/>
                <a:cs typeface="+mn-lt"/>
              </a:rPr>
              <a:t>frequent </a:t>
            </a:r>
            <a:r>
              <a:rPr lang="en-US" b="1" err="1">
                <a:ea typeface="+mn-lt"/>
                <a:cs typeface="+mn-lt"/>
              </a:rPr>
              <a:t>itemsets</a:t>
            </a:r>
            <a:r>
              <a:rPr lang="en-US" b="1">
                <a:ea typeface="+mn-lt"/>
                <a:cs typeface="+mn-lt"/>
              </a:rPr>
              <a:t> containing 2 items</a:t>
            </a:r>
            <a:r>
              <a:rPr lang="en-US">
                <a:ea typeface="+mn-lt"/>
                <a:cs typeface="+mn-lt"/>
              </a:rPr>
              <a:t>. To do that, the </a:t>
            </a:r>
            <a:r>
              <a:rPr lang="en-US" err="1">
                <a:ea typeface="+mn-lt"/>
                <a:cs typeface="+mn-lt"/>
              </a:rPr>
              <a:t>Apriori</a:t>
            </a:r>
            <a:r>
              <a:rPr lang="en-US">
                <a:ea typeface="+mn-lt"/>
                <a:cs typeface="+mn-lt"/>
              </a:rPr>
              <a:t> algorithm combines each frequent </a:t>
            </a:r>
            <a:r>
              <a:rPr lang="en-US" err="1">
                <a:ea typeface="+mn-lt"/>
                <a:cs typeface="+mn-lt"/>
              </a:rPr>
              <a:t>itemsets</a:t>
            </a:r>
            <a:r>
              <a:rPr lang="en-US">
                <a:ea typeface="+mn-lt"/>
                <a:cs typeface="+mn-lt"/>
              </a:rPr>
              <a:t> of size 1 (</a:t>
            </a:r>
            <a:r>
              <a:rPr lang="en-US">
                <a:solidFill>
                  <a:srgbClr val="FF0000"/>
                </a:solidFill>
                <a:ea typeface="+mn-lt"/>
                <a:cs typeface="+mn-lt"/>
              </a:rPr>
              <a:t>each single item</a:t>
            </a:r>
            <a:r>
              <a:rPr lang="en-US">
                <a:ea typeface="+mn-lt"/>
                <a:cs typeface="+mn-lt"/>
              </a:rPr>
              <a:t>) to obtain a set of candidate </a:t>
            </a:r>
            <a:r>
              <a:rPr lang="en-US" err="1">
                <a:ea typeface="+mn-lt"/>
                <a:cs typeface="+mn-lt"/>
              </a:rPr>
              <a:t>itemsets</a:t>
            </a:r>
            <a:r>
              <a:rPr lang="en-US">
                <a:ea typeface="+mn-lt"/>
                <a:cs typeface="+mn-lt"/>
              </a:rPr>
              <a:t> of size 2 (</a:t>
            </a:r>
            <a:r>
              <a:rPr lang="en-US">
                <a:solidFill>
                  <a:srgbClr val="00B050"/>
                </a:solidFill>
                <a:ea typeface="+mn-lt"/>
                <a:cs typeface="+mn-lt"/>
              </a:rPr>
              <a:t>containing 2 items</a:t>
            </a:r>
            <a:r>
              <a:rPr lang="en-US">
                <a:ea typeface="+mn-lt"/>
                <a:cs typeface="+mn-lt"/>
              </a:rPr>
              <a:t>).</a:t>
            </a:r>
            <a:endParaRPr lang="en-US">
              <a:cs typeface="Calibri" panose="020F0502020204030204"/>
            </a:endParaRPr>
          </a:p>
        </p:txBody>
      </p:sp>
      <p:graphicFrame>
        <p:nvGraphicFramePr>
          <p:cNvPr id="7" name="Table 6">
            <a:extLst>
              <a:ext uri="{FF2B5EF4-FFF2-40B4-BE49-F238E27FC236}">
                <a16:creationId xmlns:a16="http://schemas.microsoft.com/office/drawing/2014/main" id="{5C373E4D-C401-401E-AF68-F4CE2ACD60B4}"/>
              </a:ext>
            </a:extLst>
          </p:cNvPr>
          <p:cNvGraphicFramePr>
            <a:graphicFrameLocks noGrp="1"/>
          </p:cNvGraphicFramePr>
          <p:nvPr/>
        </p:nvGraphicFramePr>
        <p:xfrm>
          <a:off x="3715234" y="3318641"/>
          <a:ext cx="1025021" cy="1814044"/>
        </p:xfrm>
        <a:graphic>
          <a:graphicData uri="http://schemas.openxmlformats.org/drawingml/2006/table">
            <a:tbl>
              <a:tblPr firstRow="1" bandRow="1">
                <a:tableStyleId>{5C22544A-7EE6-4342-B048-85BDC9FD1C3A}</a:tableStyleId>
              </a:tblPr>
              <a:tblGrid>
                <a:gridCol w="1025021">
                  <a:extLst>
                    <a:ext uri="{9D8B030D-6E8A-4147-A177-3AD203B41FA5}">
                      <a16:colId xmlns:a16="http://schemas.microsoft.com/office/drawing/2014/main" val="2964716724"/>
                    </a:ext>
                  </a:extLst>
                </a:gridCol>
              </a:tblGrid>
              <a:tr h="372340">
                <a:tc>
                  <a:txBody>
                    <a:bodyPr/>
                    <a:lstStyle/>
                    <a:p>
                      <a:pPr algn="ctr"/>
                      <a:r>
                        <a:rPr lang="en-US"/>
                        <a:t>Itemset</a:t>
                      </a:r>
                    </a:p>
                  </a:txBody>
                  <a:tcPr/>
                </a:tc>
                <a:extLst>
                  <a:ext uri="{0D108BD9-81ED-4DB2-BD59-A6C34878D82A}">
                    <a16:rowId xmlns:a16="http://schemas.microsoft.com/office/drawing/2014/main" val="2385602300"/>
                  </a:ext>
                </a:extLst>
              </a:tr>
              <a:tr h="326707">
                <a:tc>
                  <a:txBody>
                    <a:bodyPr/>
                    <a:lstStyle/>
                    <a:p>
                      <a:r>
                        <a:rPr lang="en-US"/>
                        <a:t>Pasta</a:t>
                      </a:r>
                    </a:p>
                  </a:txBody>
                  <a:tcPr/>
                </a:tc>
                <a:extLst>
                  <a:ext uri="{0D108BD9-81ED-4DB2-BD59-A6C34878D82A}">
                    <a16:rowId xmlns:a16="http://schemas.microsoft.com/office/drawing/2014/main" val="2296022249"/>
                  </a:ext>
                </a:extLst>
              </a:tr>
              <a:tr h="319433">
                <a:tc>
                  <a:txBody>
                    <a:bodyPr/>
                    <a:lstStyle/>
                    <a:p>
                      <a:r>
                        <a:rPr lang="en-US"/>
                        <a:t>Lemon</a:t>
                      </a:r>
                    </a:p>
                  </a:txBody>
                  <a:tcPr/>
                </a:tc>
                <a:extLst>
                  <a:ext uri="{0D108BD9-81ED-4DB2-BD59-A6C34878D82A}">
                    <a16:rowId xmlns:a16="http://schemas.microsoft.com/office/drawing/2014/main" val="985841873"/>
                  </a:ext>
                </a:extLst>
              </a:tr>
              <a:tr h="319433">
                <a:tc>
                  <a:txBody>
                    <a:bodyPr/>
                    <a:lstStyle/>
                    <a:p>
                      <a:pPr lvl="0">
                        <a:buNone/>
                      </a:pPr>
                      <a:r>
                        <a:rPr lang="en-US"/>
                        <a:t>Orange</a:t>
                      </a:r>
                    </a:p>
                  </a:txBody>
                  <a:tcPr/>
                </a:tc>
                <a:extLst>
                  <a:ext uri="{0D108BD9-81ED-4DB2-BD59-A6C34878D82A}">
                    <a16:rowId xmlns:a16="http://schemas.microsoft.com/office/drawing/2014/main" val="3327270051"/>
                  </a:ext>
                </a:extLst>
              </a:tr>
              <a:tr h="319433">
                <a:tc>
                  <a:txBody>
                    <a:bodyPr/>
                    <a:lstStyle/>
                    <a:p>
                      <a:r>
                        <a:rPr lang="en-US"/>
                        <a:t>Cake</a:t>
                      </a:r>
                    </a:p>
                  </a:txBody>
                  <a:tcPr/>
                </a:tc>
                <a:extLst>
                  <a:ext uri="{0D108BD9-81ED-4DB2-BD59-A6C34878D82A}">
                    <a16:rowId xmlns:a16="http://schemas.microsoft.com/office/drawing/2014/main" val="3968996321"/>
                  </a:ext>
                </a:extLst>
              </a:tr>
            </a:tbl>
          </a:graphicData>
        </a:graphic>
      </p:graphicFrame>
      <p:sp>
        <p:nvSpPr>
          <p:cNvPr id="8" name="Arrow: Right 7">
            <a:extLst>
              <a:ext uri="{FF2B5EF4-FFF2-40B4-BE49-F238E27FC236}">
                <a16:creationId xmlns:a16="http://schemas.microsoft.com/office/drawing/2014/main" id="{83F25472-AC31-49D0-B4DF-92B433BE9FE2}"/>
              </a:ext>
            </a:extLst>
          </p:cNvPr>
          <p:cNvSpPr/>
          <p:nvPr/>
        </p:nvSpPr>
        <p:spPr>
          <a:xfrm>
            <a:off x="5251772" y="3967902"/>
            <a:ext cx="978477" cy="48490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a:extLst>
              <a:ext uri="{FF2B5EF4-FFF2-40B4-BE49-F238E27FC236}">
                <a16:creationId xmlns:a16="http://schemas.microsoft.com/office/drawing/2014/main" id="{8D7345F6-900E-42BF-9298-424F3DD95E01}"/>
              </a:ext>
            </a:extLst>
          </p:cNvPr>
          <p:cNvGraphicFramePr>
            <a:graphicFrameLocks noGrp="1"/>
          </p:cNvGraphicFramePr>
          <p:nvPr/>
        </p:nvGraphicFramePr>
        <p:xfrm>
          <a:off x="6624477" y="2863300"/>
          <a:ext cx="1772070" cy="2522982"/>
        </p:xfrm>
        <a:graphic>
          <a:graphicData uri="http://schemas.openxmlformats.org/drawingml/2006/table">
            <a:tbl>
              <a:tblPr firstRow="1" bandRow="1">
                <a:tableStyleId>{5C22544A-7EE6-4342-B048-85BDC9FD1C3A}</a:tableStyleId>
              </a:tblPr>
              <a:tblGrid>
                <a:gridCol w="1772070">
                  <a:extLst>
                    <a:ext uri="{9D8B030D-6E8A-4147-A177-3AD203B41FA5}">
                      <a16:colId xmlns:a16="http://schemas.microsoft.com/office/drawing/2014/main" val="2964716724"/>
                    </a:ext>
                  </a:extLst>
                </a:gridCol>
              </a:tblGrid>
              <a:tr h="326707">
                <a:tc>
                  <a:txBody>
                    <a:bodyPr/>
                    <a:lstStyle/>
                    <a:p>
                      <a:pPr algn="ctr"/>
                      <a:r>
                        <a:rPr lang="en-US" err="1"/>
                        <a:t>Itemsets</a:t>
                      </a:r>
                    </a:p>
                  </a:txBody>
                  <a:tcPr/>
                </a:tc>
                <a:extLst>
                  <a:ext uri="{0D108BD9-81ED-4DB2-BD59-A6C34878D82A}">
                    <a16:rowId xmlns:a16="http://schemas.microsoft.com/office/drawing/2014/main" val="2385602300"/>
                  </a:ext>
                </a:extLst>
              </a:tr>
              <a:tr h="326707">
                <a:tc>
                  <a:txBody>
                    <a:bodyPr/>
                    <a:lstStyle/>
                    <a:p>
                      <a:r>
                        <a:rPr lang="en-US"/>
                        <a:t>Pasta, Lemon</a:t>
                      </a:r>
                    </a:p>
                  </a:txBody>
                  <a:tcPr/>
                </a:tc>
                <a:extLst>
                  <a:ext uri="{0D108BD9-81ED-4DB2-BD59-A6C34878D82A}">
                    <a16:rowId xmlns:a16="http://schemas.microsoft.com/office/drawing/2014/main" val="2296022249"/>
                  </a:ext>
                </a:extLst>
              </a:tr>
              <a:tr h="319433">
                <a:tc>
                  <a:txBody>
                    <a:bodyPr/>
                    <a:lstStyle/>
                    <a:p>
                      <a:r>
                        <a:rPr lang="en-US"/>
                        <a:t>Pasta, Orange</a:t>
                      </a:r>
                    </a:p>
                  </a:txBody>
                  <a:tcPr/>
                </a:tc>
                <a:extLst>
                  <a:ext uri="{0D108BD9-81ED-4DB2-BD59-A6C34878D82A}">
                    <a16:rowId xmlns:a16="http://schemas.microsoft.com/office/drawing/2014/main" val="985841873"/>
                  </a:ext>
                </a:extLst>
              </a:tr>
              <a:tr h="319433">
                <a:tc>
                  <a:txBody>
                    <a:bodyPr/>
                    <a:lstStyle/>
                    <a:p>
                      <a:pPr lvl="0">
                        <a:buNone/>
                      </a:pPr>
                      <a:r>
                        <a:rPr lang="en-US"/>
                        <a:t>Pasta, Cake</a:t>
                      </a:r>
                    </a:p>
                  </a:txBody>
                  <a:tcPr/>
                </a:tc>
                <a:extLst>
                  <a:ext uri="{0D108BD9-81ED-4DB2-BD59-A6C34878D82A}">
                    <a16:rowId xmlns:a16="http://schemas.microsoft.com/office/drawing/2014/main" val="3327270051"/>
                  </a:ext>
                </a:extLst>
              </a:tr>
              <a:tr h="319433">
                <a:tc>
                  <a:txBody>
                    <a:bodyPr/>
                    <a:lstStyle/>
                    <a:p>
                      <a:r>
                        <a:rPr lang="en-US"/>
                        <a:t>Lemon, Orange</a:t>
                      </a:r>
                    </a:p>
                  </a:txBody>
                  <a:tcPr/>
                </a:tc>
                <a:extLst>
                  <a:ext uri="{0D108BD9-81ED-4DB2-BD59-A6C34878D82A}">
                    <a16:rowId xmlns:a16="http://schemas.microsoft.com/office/drawing/2014/main" val="3968996321"/>
                  </a:ext>
                </a:extLst>
              </a:tr>
              <a:tr h="319433">
                <a:tc>
                  <a:txBody>
                    <a:bodyPr/>
                    <a:lstStyle/>
                    <a:p>
                      <a:pPr lvl="0">
                        <a:buNone/>
                      </a:pPr>
                      <a:r>
                        <a:rPr lang="en-US"/>
                        <a:t>Lemon, Cake</a:t>
                      </a:r>
                    </a:p>
                  </a:txBody>
                  <a:tcPr/>
                </a:tc>
                <a:extLst>
                  <a:ext uri="{0D108BD9-81ED-4DB2-BD59-A6C34878D82A}">
                    <a16:rowId xmlns:a16="http://schemas.microsoft.com/office/drawing/2014/main" val="2075891033"/>
                  </a:ext>
                </a:extLst>
              </a:tr>
              <a:tr h="319433">
                <a:tc>
                  <a:txBody>
                    <a:bodyPr/>
                    <a:lstStyle/>
                    <a:p>
                      <a:pPr lvl="0">
                        <a:buNone/>
                      </a:pPr>
                      <a:r>
                        <a:rPr lang="en-US"/>
                        <a:t>Orange, Cake</a:t>
                      </a:r>
                    </a:p>
                  </a:txBody>
                  <a:tcPr/>
                </a:tc>
                <a:extLst>
                  <a:ext uri="{0D108BD9-81ED-4DB2-BD59-A6C34878D82A}">
                    <a16:rowId xmlns:a16="http://schemas.microsoft.com/office/drawing/2014/main" val="1065427203"/>
                  </a:ext>
                </a:extLst>
              </a:tr>
            </a:tbl>
          </a:graphicData>
        </a:graphic>
      </p:graphicFrame>
    </p:spTree>
    <p:extLst>
      <p:ext uri="{BB962C8B-B14F-4D97-AF65-F5344CB8AC3E}">
        <p14:creationId xmlns:p14="http://schemas.microsoft.com/office/powerpoint/2010/main" val="3268000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9CF85B-91D4-4174-86B9-720D35003EA7}"/>
              </a:ext>
            </a:extLst>
          </p:cNvPr>
          <p:cNvSpPr/>
          <p:nvPr/>
        </p:nvSpPr>
        <p:spPr>
          <a:xfrm>
            <a:off x="1626" y="1626"/>
            <a:ext cx="12192000" cy="50180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A8EE771-885A-4433-8C7F-9105A39B8A63}"/>
              </a:ext>
            </a:extLst>
          </p:cNvPr>
          <p:cNvSpPr txBox="1"/>
          <p:nvPr/>
        </p:nvSpPr>
        <p:spPr>
          <a:xfrm>
            <a:off x="4724400" y="68766"/>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bg1"/>
                </a:solidFill>
              </a:rPr>
              <a:t>Step 4</a:t>
            </a:r>
            <a:endParaRPr lang="en-US" b="1">
              <a:solidFill>
                <a:schemeClr val="bg1"/>
              </a:solidFill>
              <a:cs typeface="Calibri"/>
            </a:endParaRPr>
          </a:p>
        </p:txBody>
      </p:sp>
      <p:sp>
        <p:nvSpPr>
          <p:cNvPr id="3" name="TextBox 2">
            <a:extLst>
              <a:ext uri="{FF2B5EF4-FFF2-40B4-BE49-F238E27FC236}">
                <a16:creationId xmlns:a16="http://schemas.microsoft.com/office/drawing/2014/main" id="{A3146146-D589-454B-9752-CA22B4EEA49F}"/>
              </a:ext>
            </a:extLst>
          </p:cNvPr>
          <p:cNvSpPr txBox="1"/>
          <p:nvPr/>
        </p:nvSpPr>
        <p:spPr>
          <a:xfrm>
            <a:off x="2914650" y="957695"/>
            <a:ext cx="656185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Eliminates candidates of size two that have infrequent subset </a:t>
            </a:r>
          </a:p>
        </p:txBody>
      </p:sp>
      <p:sp>
        <p:nvSpPr>
          <p:cNvPr id="8" name="Arrow: Right 7">
            <a:extLst>
              <a:ext uri="{FF2B5EF4-FFF2-40B4-BE49-F238E27FC236}">
                <a16:creationId xmlns:a16="http://schemas.microsoft.com/office/drawing/2014/main" id="{83F25472-AC31-49D0-B4DF-92B433BE9FE2}"/>
              </a:ext>
            </a:extLst>
          </p:cNvPr>
          <p:cNvSpPr/>
          <p:nvPr/>
        </p:nvSpPr>
        <p:spPr>
          <a:xfrm>
            <a:off x="5606794" y="3283834"/>
            <a:ext cx="978477" cy="48490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1CF5A5D-F330-4915-A073-D23C0A529070}"/>
              </a:ext>
            </a:extLst>
          </p:cNvPr>
          <p:cNvSpPr txBox="1"/>
          <p:nvPr/>
        </p:nvSpPr>
        <p:spPr>
          <a:xfrm>
            <a:off x="7460673" y="5001491"/>
            <a:ext cx="35890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(There are </a:t>
            </a:r>
            <a:r>
              <a:rPr lang="en-US">
                <a:solidFill>
                  <a:srgbClr val="00B050"/>
                </a:solidFill>
              </a:rPr>
              <a:t>no</a:t>
            </a:r>
            <a:r>
              <a:rPr lang="en-US">
                <a:solidFill>
                  <a:srgbClr val="FF0000"/>
                </a:solidFill>
              </a:rPr>
              <a:t> infrequent subset)</a:t>
            </a:r>
          </a:p>
        </p:txBody>
      </p:sp>
      <p:graphicFrame>
        <p:nvGraphicFramePr>
          <p:cNvPr id="6" name="Table 5">
            <a:extLst>
              <a:ext uri="{FF2B5EF4-FFF2-40B4-BE49-F238E27FC236}">
                <a16:creationId xmlns:a16="http://schemas.microsoft.com/office/drawing/2014/main" id="{A5B8B12C-6069-4FEE-B434-116F4AF6CEA4}"/>
              </a:ext>
            </a:extLst>
          </p:cNvPr>
          <p:cNvGraphicFramePr>
            <a:graphicFrameLocks noGrp="1"/>
          </p:cNvGraphicFramePr>
          <p:nvPr/>
        </p:nvGraphicFramePr>
        <p:xfrm>
          <a:off x="8183113" y="2352414"/>
          <a:ext cx="1772070" cy="2522982"/>
        </p:xfrm>
        <a:graphic>
          <a:graphicData uri="http://schemas.openxmlformats.org/drawingml/2006/table">
            <a:tbl>
              <a:tblPr firstRow="1" bandRow="1">
                <a:tableStyleId>{5C22544A-7EE6-4342-B048-85BDC9FD1C3A}</a:tableStyleId>
              </a:tblPr>
              <a:tblGrid>
                <a:gridCol w="1772070">
                  <a:extLst>
                    <a:ext uri="{9D8B030D-6E8A-4147-A177-3AD203B41FA5}">
                      <a16:colId xmlns:a16="http://schemas.microsoft.com/office/drawing/2014/main" val="2964716724"/>
                    </a:ext>
                  </a:extLst>
                </a:gridCol>
              </a:tblGrid>
              <a:tr h="326707">
                <a:tc>
                  <a:txBody>
                    <a:bodyPr/>
                    <a:lstStyle/>
                    <a:p>
                      <a:pPr algn="ctr"/>
                      <a:r>
                        <a:rPr lang="en-US" err="1"/>
                        <a:t>Itemsets</a:t>
                      </a:r>
                    </a:p>
                  </a:txBody>
                  <a:tcPr/>
                </a:tc>
                <a:extLst>
                  <a:ext uri="{0D108BD9-81ED-4DB2-BD59-A6C34878D82A}">
                    <a16:rowId xmlns:a16="http://schemas.microsoft.com/office/drawing/2014/main" val="2385602300"/>
                  </a:ext>
                </a:extLst>
              </a:tr>
              <a:tr h="326707">
                <a:tc>
                  <a:txBody>
                    <a:bodyPr/>
                    <a:lstStyle/>
                    <a:p>
                      <a:r>
                        <a:rPr lang="en-US" err="1"/>
                        <a:t>Pasta,Lemon</a:t>
                      </a:r>
                    </a:p>
                  </a:txBody>
                  <a:tcPr/>
                </a:tc>
                <a:extLst>
                  <a:ext uri="{0D108BD9-81ED-4DB2-BD59-A6C34878D82A}">
                    <a16:rowId xmlns:a16="http://schemas.microsoft.com/office/drawing/2014/main" val="2296022249"/>
                  </a:ext>
                </a:extLst>
              </a:tr>
              <a:tr h="319433">
                <a:tc>
                  <a:txBody>
                    <a:bodyPr/>
                    <a:lstStyle/>
                    <a:p>
                      <a:r>
                        <a:rPr lang="en-US" err="1"/>
                        <a:t>Pasta,Orange</a:t>
                      </a:r>
                    </a:p>
                  </a:txBody>
                  <a:tcPr/>
                </a:tc>
                <a:extLst>
                  <a:ext uri="{0D108BD9-81ED-4DB2-BD59-A6C34878D82A}">
                    <a16:rowId xmlns:a16="http://schemas.microsoft.com/office/drawing/2014/main" val="985841873"/>
                  </a:ext>
                </a:extLst>
              </a:tr>
              <a:tr h="319433">
                <a:tc>
                  <a:txBody>
                    <a:bodyPr/>
                    <a:lstStyle/>
                    <a:p>
                      <a:pPr lvl="0">
                        <a:buNone/>
                      </a:pPr>
                      <a:r>
                        <a:rPr lang="en-US" err="1"/>
                        <a:t>Pasta,Cake</a:t>
                      </a:r>
                    </a:p>
                  </a:txBody>
                  <a:tcPr/>
                </a:tc>
                <a:extLst>
                  <a:ext uri="{0D108BD9-81ED-4DB2-BD59-A6C34878D82A}">
                    <a16:rowId xmlns:a16="http://schemas.microsoft.com/office/drawing/2014/main" val="3327270051"/>
                  </a:ext>
                </a:extLst>
              </a:tr>
              <a:tr h="319433">
                <a:tc>
                  <a:txBody>
                    <a:bodyPr/>
                    <a:lstStyle/>
                    <a:p>
                      <a:r>
                        <a:rPr lang="en-US" err="1"/>
                        <a:t>Lemon,Orange</a:t>
                      </a:r>
                    </a:p>
                  </a:txBody>
                  <a:tcPr/>
                </a:tc>
                <a:extLst>
                  <a:ext uri="{0D108BD9-81ED-4DB2-BD59-A6C34878D82A}">
                    <a16:rowId xmlns:a16="http://schemas.microsoft.com/office/drawing/2014/main" val="3968996321"/>
                  </a:ext>
                </a:extLst>
              </a:tr>
              <a:tr h="319433">
                <a:tc>
                  <a:txBody>
                    <a:bodyPr/>
                    <a:lstStyle/>
                    <a:p>
                      <a:pPr lvl="0">
                        <a:buNone/>
                      </a:pPr>
                      <a:r>
                        <a:rPr lang="en-US" err="1"/>
                        <a:t>Lemon,Cake</a:t>
                      </a:r>
                    </a:p>
                  </a:txBody>
                  <a:tcPr/>
                </a:tc>
                <a:extLst>
                  <a:ext uri="{0D108BD9-81ED-4DB2-BD59-A6C34878D82A}">
                    <a16:rowId xmlns:a16="http://schemas.microsoft.com/office/drawing/2014/main" val="2075891033"/>
                  </a:ext>
                </a:extLst>
              </a:tr>
              <a:tr h="319433">
                <a:tc>
                  <a:txBody>
                    <a:bodyPr/>
                    <a:lstStyle/>
                    <a:p>
                      <a:pPr lvl="0">
                        <a:buNone/>
                      </a:pPr>
                      <a:r>
                        <a:rPr lang="en-US" err="1"/>
                        <a:t>Orange,Cake</a:t>
                      </a:r>
                    </a:p>
                  </a:txBody>
                  <a:tcPr/>
                </a:tc>
                <a:extLst>
                  <a:ext uri="{0D108BD9-81ED-4DB2-BD59-A6C34878D82A}">
                    <a16:rowId xmlns:a16="http://schemas.microsoft.com/office/drawing/2014/main" val="1065427203"/>
                  </a:ext>
                </a:extLst>
              </a:tr>
            </a:tbl>
          </a:graphicData>
        </a:graphic>
      </p:graphicFrame>
      <p:graphicFrame>
        <p:nvGraphicFramePr>
          <p:cNvPr id="12" name="Table 11">
            <a:extLst>
              <a:ext uri="{FF2B5EF4-FFF2-40B4-BE49-F238E27FC236}">
                <a16:creationId xmlns:a16="http://schemas.microsoft.com/office/drawing/2014/main" id="{6AFB47B9-C585-459B-86F9-ED94E5171AD8}"/>
              </a:ext>
            </a:extLst>
          </p:cNvPr>
          <p:cNvGraphicFramePr>
            <a:graphicFrameLocks noGrp="1"/>
          </p:cNvGraphicFramePr>
          <p:nvPr/>
        </p:nvGraphicFramePr>
        <p:xfrm>
          <a:off x="2317445" y="2444201"/>
          <a:ext cx="1772070" cy="2522982"/>
        </p:xfrm>
        <a:graphic>
          <a:graphicData uri="http://schemas.openxmlformats.org/drawingml/2006/table">
            <a:tbl>
              <a:tblPr firstRow="1" bandRow="1">
                <a:tableStyleId>{5C22544A-7EE6-4342-B048-85BDC9FD1C3A}</a:tableStyleId>
              </a:tblPr>
              <a:tblGrid>
                <a:gridCol w="1772070">
                  <a:extLst>
                    <a:ext uri="{9D8B030D-6E8A-4147-A177-3AD203B41FA5}">
                      <a16:colId xmlns:a16="http://schemas.microsoft.com/office/drawing/2014/main" val="2964716724"/>
                    </a:ext>
                  </a:extLst>
                </a:gridCol>
              </a:tblGrid>
              <a:tr h="326707">
                <a:tc>
                  <a:txBody>
                    <a:bodyPr/>
                    <a:lstStyle/>
                    <a:p>
                      <a:pPr algn="ctr"/>
                      <a:r>
                        <a:rPr lang="en-US" err="1"/>
                        <a:t>Itemsets</a:t>
                      </a:r>
                    </a:p>
                  </a:txBody>
                  <a:tcPr/>
                </a:tc>
                <a:extLst>
                  <a:ext uri="{0D108BD9-81ED-4DB2-BD59-A6C34878D82A}">
                    <a16:rowId xmlns:a16="http://schemas.microsoft.com/office/drawing/2014/main" val="2385602300"/>
                  </a:ext>
                </a:extLst>
              </a:tr>
              <a:tr h="326707">
                <a:tc>
                  <a:txBody>
                    <a:bodyPr/>
                    <a:lstStyle/>
                    <a:p>
                      <a:r>
                        <a:rPr lang="en-US" err="1"/>
                        <a:t>Pasta,Lemon</a:t>
                      </a:r>
                    </a:p>
                  </a:txBody>
                  <a:tcPr/>
                </a:tc>
                <a:extLst>
                  <a:ext uri="{0D108BD9-81ED-4DB2-BD59-A6C34878D82A}">
                    <a16:rowId xmlns:a16="http://schemas.microsoft.com/office/drawing/2014/main" val="2296022249"/>
                  </a:ext>
                </a:extLst>
              </a:tr>
              <a:tr h="319433">
                <a:tc>
                  <a:txBody>
                    <a:bodyPr/>
                    <a:lstStyle/>
                    <a:p>
                      <a:r>
                        <a:rPr lang="en-US" err="1"/>
                        <a:t>Pasta,Orange</a:t>
                      </a:r>
                    </a:p>
                  </a:txBody>
                  <a:tcPr/>
                </a:tc>
                <a:extLst>
                  <a:ext uri="{0D108BD9-81ED-4DB2-BD59-A6C34878D82A}">
                    <a16:rowId xmlns:a16="http://schemas.microsoft.com/office/drawing/2014/main" val="985841873"/>
                  </a:ext>
                </a:extLst>
              </a:tr>
              <a:tr h="319433">
                <a:tc>
                  <a:txBody>
                    <a:bodyPr/>
                    <a:lstStyle/>
                    <a:p>
                      <a:pPr lvl="0">
                        <a:buNone/>
                      </a:pPr>
                      <a:r>
                        <a:rPr lang="en-US" err="1"/>
                        <a:t>Pasta,Cake</a:t>
                      </a:r>
                    </a:p>
                  </a:txBody>
                  <a:tcPr/>
                </a:tc>
                <a:extLst>
                  <a:ext uri="{0D108BD9-81ED-4DB2-BD59-A6C34878D82A}">
                    <a16:rowId xmlns:a16="http://schemas.microsoft.com/office/drawing/2014/main" val="3327270051"/>
                  </a:ext>
                </a:extLst>
              </a:tr>
              <a:tr h="319433">
                <a:tc>
                  <a:txBody>
                    <a:bodyPr/>
                    <a:lstStyle/>
                    <a:p>
                      <a:r>
                        <a:rPr lang="en-US" err="1"/>
                        <a:t>Lemon,Orange</a:t>
                      </a:r>
                    </a:p>
                  </a:txBody>
                  <a:tcPr/>
                </a:tc>
                <a:extLst>
                  <a:ext uri="{0D108BD9-81ED-4DB2-BD59-A6C34878D82A}">
                    <a16:rowId xmlns:a16="http://schemas.microsoft.com/office/drawing/2014/main" val="3968996321"/>
                  </a:ext>
                </a:extLst>
              </a:tr>
              <a:tr h="319433">
                <a:tc>
                  <a:txBody>
                    <a:bodyPr/>
                    <a:lstStyle/>
                    <a:p>
                      <a:pPr lvl="0">
                        <a:buNone/>
                      </a:pPr>
                      <a:r>
                        <a:rPr lang="en-US" err="1"/>
                        <a:t>Lemon,Cake</a:t>
                      </a:r>
                    </a:p>
                  </a:txBody>
                  <a:tcPr/>
                </a:tc>
                <a:extLst>
                  <a:ext uri="{0D108BD9-81ED-4DB2-BD59-A6C34878D82A}">
                    <a16:rowId xmlns:a16="http://schemas.microsoft.com/office/drawing/2014/main" val="2075891033"/>
                  </a:ext>
                </a:extLst>
              </a:tr>
              <a:tr h="319433">
                <a:tc>
                  <a:txBody>
                    <a:bodyPr/>
                    <a:lstStyle/>
                    <a:p>
                      <a:pPr lvl="0">
                        <a:buNone/>
                      </a:pPr>
                      <a:r>
                        <a:rPr lang="en-US" err="1"/>
                        <a:t>Orange,Cake</a:t>
                      </a:r>
                    </a:p>
                  </a:txBody>
                  <a:tcPr/>
                </a:tc>
                <a:extLst>
                  <a:ext uri="{0D108BD9-81ED-4DB2-BD59-A6C34878D82A}">
                    <a16:rowId xmlns:a16="http://schemas.microsoft.com/office/drawing/2014/main" val="1065427203"/>
                  </a:ext>
                </a:extLst>
              </a:tr>
            </a:tbl>
          </a:graphicData>
        </a:graphic>
      </p:graphicFrame>
    </p:spTree>
    <p:extLst>
      <p:ext uri="{BB962C8B-B14F-4D97-AF65-F5344CB8AC3E}">
        <p14:creationId xmlns:p14="http://schemas.microsoft.com/office/powerpoint/2010/main" val="218707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9CF85B-91D4-4174-86B9-720D35003EA7}"/>
              </a:ext>
            </a:extLst>
          </p:cNvPr>
          <p:cNvSpPr/>
          <p:nvPr/>
        </p:nvSpPr>
        <p:spPr>
          <a:xfrm>
            <a:off x="1626" y="1626"/>
            <a:ext cx="12192000" cy="50180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A8EE771-885A-4433-8C7F-9105A39B8A63}"/>
              </a:ext>
            </a:extLst>
          </p:cNvPr>
          <p:cNvSpPr txBox="1"/>
          <p:nvPr/>
        </p:nvSpPr>
        <p:spPr>
          <a:xfrm>
            <a:off x="4724400" y="68766"/>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bg1"/>
                </a:solidFill>
              </a:rPr>
              <a:t>Step 5</a:t>
            </a:r>
            <a:endParaRPr lang="en-US" b="1">
              <a:solidFill>
                <a:schemeClr val="bg1"/>
              </a:solidFill>
              <a:cs typeface="Calibri"/>
            </a:endParaRPr>
          </a:p>
        </p:txBody>
      </p:sp>
      <p:sp>
        <p:nvSpPr>
          <p:cNvPr id="3" name="TextBox 2">
            <a:extLst>
              <a:ext uri="{FF2B5EF4-FFF2-40B4-BE49-F238E27FC236}">
                <a16:creationId xmlns:a16="http://schemas.microsoft.com/office/drawing/2014/main" id="{E91E95D2-D98C-4AFE-9AB4-C33C53595BB5}"/>
              </a:ext>
            </a:extLst>
          </p:cNvPr>
          <p:cNvSpPr txBox="1"/>
          <p:nvPr/>
        </p:nvSpPr>
        <p:spPr>
          <a:xfrm>
            <a:off x="3321628" y="2957946"/>
            <a:ext cx="5557403" cy="4847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Scan the database and calculate the support of the remaining itemset of size 2</a:t>
            </a:r>
            <a:endParaRPr lang="en-US">
              <a:cs typeface="Calibri"/>
            </a:endParaRPr>
          </a:p>
        </p:txBody>
      </p:sp>
      <p:graphicFrame>
        <p:nvGraphicFramePr>
          <p:cNvPr id="13" name="Table 12">
            <a:extLst>
              <a:ext uri="{FF2B5EF4-FFF2-40B4-BE49-F238E27FC236}">
                <a16:creationId xmlns:a16="http://schemas.microsoft.com/office/drawing/2014/main" id="{FD82CD1F-15E7-4FCF-9D17-A80A831CA0EF}"/>
              </a:ext>
            </a:extLst>
          </p:cNvPr>
          <p:cNvGraphicFramePr>
            <a:graphicFrameLocks noGrp="1"/>
          </p:cNvGraphicFramePr>
          <p:nvPr/>
        </p:nvGraphicFramePr>
        <p:xfrm>
          <a:off x="3948545" y="3948545"/>
          <a:ext cx="4178258" cy="2522982"/>
        </p:xfrm>
        <a:graphic>
          <a:graphicData uri="http://schemas.openxmlformats.org/drawingml/2006/table">
            <a:tbl>
              <a:tblPr firstRow="1" bandRow="1">
                <a:tableStyleId>{5C22544A-7EE6-4342-B048-85BDC9FD1C3A}</a:tableStyleId>
              </a:tblPr>
              <a:tblGrid>
                <a:gridCol w="2089129">
                  <a:extLst>
                    <a:ext uri="{9D8B030D-6E8A-4147-A177-3AD203B41FA5}">
                      <a16:colId xmlns:a16="http://schemas.microsoft.com/office/drawing/2014/main" val="2964716724"/>
                    </a:ext>
                  </a:extLst>
                </a:gridCol>
                <a:gridCol w="2089129">
                  <a:extLst>
                    <a:ext uri="{9D8B030D-6E8A-4147-A177-3AD203B41FA5}">
                      <a16:colId xmlns:a16="http://schemas.microsoft.com/office/drawing/2014/main" val="2282895799"/>
                    </a:ext>
                  </a:extLst>
                </a:gridCol>
              </a:tblGrid>
              <a:tr h="326707">
                <a:tc>
                  <a:txBody>
                    <a:bodyPr/>
                    <a:lstStyle/>
                    <a:p>
                      <a:pPr algn="ctr"/>
                      <a:r>
                        <a:rPr lang="en-US" err="1"/>
                        <a:t>Itemsets</a:t>
                      </a:r>
                    </a:p>
                  </a:txBody>
                  <a:tcPr/>
                </a:tc>
                <a:tc>
                  <a:txBody>
                    <a:bodyPr/>
                    <a:lstStyle/>
                    <a:p>
                      <a:pPr lvl="0" algn="ctr">
                        <a:buNone/>
                      </a:pPr>
                      <a:r>
                        <a:rPr lang="en-US"/>
                        <a:t>Support</a:t>
                      </a:r>
                    </a:p>
                  </a:txBody>
                  <a:tcPr/>
                </a:tc>
                <a:extLst>
                  <a:ext uri="{0D108BD9-81ED-4DB2-BD59-A6C34878D82A}">
                    <a16:rowId xmlns:a16="http://schemas.microsoft.com/office/drawing/2014/main" val="2385602300"/>
                  </a:ext>
                </a:extLst>
              </a:tr>
              <a:tr h="326707">
                <a:tc>
                  <a:txBody>
                    <a:bodyPr/>
                    <a:lstStyle/>
                    <a:p>
                      <a:pPr algn="ctr"/>
                      <a:r>
                        <a:rPr lang="en-US"/>
                        <a:t>Pasta, Lemon</a:t>
                      </a:r>
                    </a:p>
                  </a:txBody>
                  <a:tcPr/>
                </a:tc>
                <a:tc>
                  <a:txBody>
                    <a:bodyPr/>
                    <a:lstStyle/>
                    <a:p>
                      <a:pPr lvl="0" algn="ctr">
                        <a:buNone/>
                      </a:pPr>
                      <a:r>
                        <a:rPr lang="en-US"/>
                        <a:t>3</a:t>
                      </a:r>
                    </a:p>
                  </a:txBody>
                  <a:tcPr/>
                </a:tc>
                <a:extLst>
                  <a:ext uri="{0D108BD9-81ED-4DB2-BD59-A6C34878D82A}">
                    <a16:rowId xmlns:a16="http://schemas.microsoft.com/office/drawing/2014/main" val="2296022249"/>
                  </a:ext>
                </a:extLst>
              </a:tr>
              <a:tr h="319433">
                <a:tc>
                  <a:txBody>
                    <a:bodyPr/>
                    <a:lstStyle/>
                    <a:p>
                      <a:pPr algn="ctr"/>
                      <a:r>
                        <a:rPr lang="en-US"/>
                        <a:t>Pasta, Orange</a:t>
                      </a:r>
                    </a:p>
                  </a:txBody>
                  <a:tcPr/>
                </a:tc>
                <a:tc>
                  <a:txBody>
                    <a:bodyPr/>
                    <a:lstStyle/>
                    <a:p>
                      <a:pPr lvl="0" algn="ctr">
                        <a:buNone/>
                      </a:pPr>
                      <a:r>
                        <a:rPr lang="en-US"/>
                        <a:t>3</a:t>
                      </a:r>
                    </a:p>
                  </a:txBody>
                  <a:tcPr/>
                </a:tc>
                <a:extLst>
                  <a:ext uri="{0D108BD9-81ED-4DB2-BD59-A6C34878D82A}">
                    <a16:rowId xmlns:a16="http://schemas.microsoft.com/office/drawing/2014/main" val="985841873"/>
                  </a:ext>
                </a:extLst>
              </a:tr>
              <a:tr h="319433">
                <a:tc>
                  <a:txBody>
                    <a:bodyPr/>
                    <a:lstStyle/>
                    <a:p>
                      <a:pPr lvl="0" algn="ctr">
                        <a:buNone/>
                      </a:pPr>
                      <a:r>
                        <a:rPr lang="en-US"/>
                        <a:t>Pasta, Cake</a:t>
                      </a:r>
                    </a:p>
                  </a:txBody>
                  <a:tcPr/>
                </a:tc>
                <a:tc>
                  <a:txBody>
                    <a:bodyPr/>
                    <a:lstStyle/>
                    <a:p>
                      <a:pPr lvl="0" algn="ctr">
                        <a:buNone/>
                      </a:pPr>
                      <a:r>
                        <a:rPr lang="en-US"/>
                        <a:t>2</a:t>
                      </a:r>
                    </a:p>
                  </a:txBody>
                  <a:tcPr/>
                </a:tc>
                <a:extLst>
                  <a:ext uri="{0D108BD9-81ED-4DB2-BD59-A6C34878D82A}">
                    <a16:rowId xmlns:a16="http://schemas.microsoft.com/office/drawing/2014/main" val="3327270051"/>
                  </a:ext>
                </a:extLst>
              </a:tr>
              <a:tr h="319433">
                <a:tc>
                  <a:txBody>
                    <a:bodyPr/>
                    <a:lstStyle/>
                    <a:p>
                      <a:pPr algn="ctr"/>
                      <a:r>
                        <a:rPr lang="en-US"/>
                        <a:t>Lemon, Orange</a:t>
                      </a:r>
                    </a:p>
                  </a:txBody>
                  <a:tcPr/>
                </a:tc>
                <a:tc>
                  <a:txBody>
                    <a:bodyPr/>
                    <a:lstStyle/>
                    <a:p>
                      <a:pPr lvl="0" algn="ctr">
                        <a:buNone/>
                      </a:pPr>
                      <a:r>
                        <a:rPr lang="en-US"/>
                        <a:t>2</a:t>
                      </a:r>
                    </a:p>
                  </a:txBody>
                  <a:tcPr/>
                </a:tc>
                <a:extLst>
                  <a:ext uri="{0D108BD9-81ED-4DB2-BD59-A6C34878D82A}">
                    <a16:rowId xmlns:a16="http://schemas.microsoft.com/office/drawing/2014/main" val="3968996321"/>
                  </a:ext>
                </a:extLst>
              </a:tr>
              <a:tr h="319433">
                <a:tc>
                  <a:txBody>
                    <a:bodyPr/>
                    <a:lstStyle/>
                    <a:p>
                      <a:pPr lvl="0" algn="ctr">
                        <a:buNone/>
                      </a:pPr>
                      <a:r>
                        <a:rPr lang="en-US"/>
                        <a:t>Lemon, Cake</a:t>
                      </a:r>
                    </a:p>
                  </a:txBody>
                  <a:tcPr/>
                </a:tc>
                <a:tc>
                  <a:txBody>
                    <a:bodyPr/>
                    <a:lstStyle/>
                    <a:p>
                      <a:pPr lvl="0" algn="ctr">
                        <a:buNone/>
                      </a:pPr>
                      <a:r>
                        <a:rPr lang="en-US"/>
                        <a:t>1</a:t>
                      </a:r>
                    </a:p>
                  </a:txBody>
                  <a:tcPr/>
                </a:tc>
                <a:extLst>
                  <a:ext uri="{0D108BD9-81ED-4DB2-BD59-A6C34878D82A}">
                    <a16:rowId xmlns:a16="http://schemas.microsoft.com/office/drawing/2014/main" val="2075891033"/>
                  </a:ext>
                </a:extLst>
              </a:tr>
              <a:tr h="319433">
                <a:tc>
                  <a:txBody>
                    <a:bodyPr/>
                    <a:lstStyle/>
                    <a:p>
                      <a:pPr lvl="0" algn="ctr">
                        <a:buNone/>
                      </a:pPr>
                      <a:r>
                        <a:rPr lang="en-US"/>
                        <a:t>Orange, Cake</a:t>
                      </a:r>
                    </a:p>
                  </a:txBody>
                  <a:tcPr/>
                </a:tc>
                <a:tc>
                  <a:txBody>
                    <a:bodyPr/>
                    <a:lstStyle/>
                    <a:p>
                      <a:pPr lvl="0" algn="ctr">
                        <a:buNone/>
                      </a:pPr>
                      <a:r>
                        <a:rPr lang="en-US"/>
                        <a:t>2</a:t>
                      </a:r>
                    </a:p>
                  </a:txBody>
                  <a:tcPr/>
                </a:tc>
                <a:extLst>
                  <a:ext uri="{0D108BD9-81ED-4DB2-BD59-A6C34878D82A}">
                    <a16:rowId xmlns:a16="http://schemas.microsoft.com/office/drawing/2014/main" val="1065427203"/>
                  </a:ext>
                </a:extLst>
              </a:tr>
            </a:tbl>
          </a:graphicData>
        </a:graphic>
      </p:graphicFrame>
      <p:graphicFrame>
        <p:nvGraphicFramePr>
          <p:cNvPr id="2" name="Table 2">
            <a:extLst>
              <a:ext uri="{FF2B5EF4-FFF2-40B4-BE49-F238E27FC236}">
                <a16:creationId xmlns:a16="http://schemas.microsoft.com/office/drawing/2014/main" id="{8EB23DFD-36E4-4645-8067-55D1B77B815F}"/>
              </a:ext>
            </a:extLst>
          </p:cNvPr>
          <p:cNvGraphicFramePr>
            <a:graphicFrameLocks noGrp="1"/>
          </p:cNvGraphicFramePr>
          <p:nvPr/>
        </p:nvGraphicFramePr>
        <p:xfrm>
          <a:off x="2002499" y="740738"/>
          <a:ext cx="8168639" cy="1914105"/>
        </p:xfrm>
        <a:graphic>
          <a:graphicData uri="http://schemas.openxmlformats.org/drawingml/2006/table">
            <a:tbl>
              <a:tblPr firstRow="1" bandRow="1">
                <a:tableStyleId>{21E4AEA4-8DFA-4A89-87EB-49C32662AFE0}</a:tableStyleId>
              </a:tblPr>
              <a:tblGrid>
                <a:gridCol w="2518317">
                  <a:extLst>
                    <a:ext uri="{9D8B030D-6E8A-4147-A177-3AD203B41FA5}">
                      <a16:colId xmlns:a16="http://schemas.microsoft.com/office/drawing/2014/main" val="44900771"/>
                    </a:ext>
                  </a:extLst>
                </a:gridCol>
                <a:gridCol w="5650322">
                  <a:extLst>
                    <a:ext uri="{9D8B030D-6E8A-4147-A177-3AD203B41FA5}">
                      <a16:colId xmlns:a16="http://schemas.microsoft.com/office/drawing/2014/main" val="2366811826"/>
                    </a:ext>
                  </a:extLst>
                </a:gridCol>
              </a:tblGrid>
              <a:tr h="388341">
                <a:tc>
                  <a:txBody>
                    <a:bodyPr/>
                    <a:lstStyle/>
                    <a:p>
                      <a:pPr algn="ctr"/>
                      <a:r>
                        <a:rPr lang="en-US"/>
                        <a:t>Transaction</a:t>
                      </a:r>
                    </a:p>
                  </a:txBody>
                  <a:tcPr/>
                </a:tc>
                <a:tc>
                  <a:txBody>
                    <a:bodyPr/>
                    <a:lstStyle/>
                    <a:p>
                      <a:pPr algn="ctr"/>
                      <a:r>
                        <a:rPr lang="en-US"/>
                        <a:t>Items appearing in the transaction</a:t>
                      </a:r>
                      <a:endParaRPr lang="en-US" err="1"/>
                    </a:p>
                  </a:txBody>
                  <a:tcPr/>
                </a:tc>
                <a:extLst>
                  <a:ext uri="{0D108BD9-81ED-4DB2-BD59-A6C34878D82A}">
                    <a16:rowId xmlns:a16="http://schemas.microsoft.com/office/drawing/2014/main" val="2356431420"/>
                  </a:ext>
                </a:extLst>
              </a:tr>
              <a:tr h="388341">
                <a:tc>
                  <a:txBody>
                    <a:bodyPr/>
                    <a:lstStyle/>
                    <a:p>
                      <a:pPr algn="ctr"/>
                      <a:r>
                        <a:rPr lang="en-US"/>
                        <a:t>T1</a:t>
                      </a:r>
                    </a:p>
                  </a:txBody>
                  <a:tcPr/>
                </a:tc>
                <a:tc>
                  <a:txBody>
                    <a:bodyPr/>
                    <a:lstStyle/>
                    <a:p>
                      <a:pPr algn="ctr"/>
                      <a:r>
                        <a:rPr lang="en-US" err="1"/>
                        <a:t>Pasta,Lemon,Bread,Orange</a:t>
                      </a:r>
                    </a:p>
                  </a:txBody>
                  <a:tcPr/>
                </a:tc>
                <a:extLst>
                  <a:ext uri="{0D108BD9-81ED-4DB2-BD59-A6C34878D82A}">
                    <a16:rowId xmlns:a16="http://schemas.microsoft.com/office/drawing/2014/main" val="2102362868"/>
                  </a:ext>
                </a:extLst>
              </a:tr>
              <a:tr h="379141">
                <a:tc>
                  <a:txBody>
                    <a:bodyPr/>
                    <a:lstStyle/>
                    <a:p>
                      <a:pPr algn="ctr"/>
                      <a:r>
                        <a:rPr lang="en-US"/>
                        <a:t>T2</a:t>
                      </a:r>
                    </a:p>
                  </a:txBody>
                  <a:tcPr/>
                </a:tc>
                <a:tc>
                  <a:txBody>
                    <a:bodyPr/>
                    <a:lstStyle/>
                    <a:p>
                      <a:pPr algn="ctr"/>
                      <a:r>
                        <a:rPr lang="en-US" err="1"/>
                        <a:t>Pasta,Lemon</a:t>
                      </a:r>
                    </a:p>
                  </a:txBody>
                  <a:tcPr/>
                </a:tc>
                <a:extLst>
                  <a:ext uri="{0D108BD9-81ED-4DB2-BD59-A6C34878D82A}">
                    <a16:rowId xmlns:a16="http://schemas.microsoft.com/office/drawing/2014/main" val="4023309967"/>
                  </a:ext>
                </a:extLst>
              </a:tr>
              <a:tr h="379141">
                <a:tc>
                  <a:txBody>
                    <a:bodyPr/>
                    <a:lstStyle/>
                    <a:p>
                      <a:pPr algn="ctr"/>
                      <a:r>
                        <a:rPr lang="en-US"/>
                        <a:t>T3</a:t>
                      </a:r>
                    </a:p>
                  </a:txBody>
                  <a:tcPr/>
                </a:tc>
                <a:tc>
                  <a:txBody>
                    <a:bodyPr/>
                    <a:lstStyle/>
                    <a:p>
                      <a:pPr algn="ctr"/>
                      <a:r>
                        <a:rPr lang="en-US" err="1"/>
                        <a:t>Pasta,Orange,Cake</a:t>
                      </a:r>
                    </a:p>
                  </a:txBody>
                  <a:tcPr/>
                </a:tc>
                <a:extLst>
                  <a:ext uri="{0D108BD9-81ED-4DB2-BD59-A6C34878D82A}">
                    <a16:rowId xmlns:a16="http://schemas.microsoft.com/office/drawing/2014/main" val="3046405120"/>
                  </a:ext>
                </a:extLst>
              </a:tr>
              <a:tr h="379141">
                <a:tc>
                  <a:txBody>
                    <a:bodyPr/>
                    <a:lstStyle/>
                    <a:p>
                      <a:pPr algn="ctr"/>
                      <a:r>
                        <a:rPr lang="en-US"/>
                        <a:t>T4</a:t>
                      </a:r>
                    </a:p>
                  </a:txBody>
                  <a:tcPr/>
                </a:tc>
                <a:tc>
                  <a:txBody>
                    <a:bodyPr/>
                    <a:lstStyle/>
                    <a:p>
                      <a:pPr algn="ctr"/>
                      <a:r>
                        <a:rPr lang="en-US" err="1"/>
                        <a:t>Pasta,Lemon,Orange,Cake</a:t>
                      </a:r>
                    </a:p>
                  </a:txBody>
                  <a:tcPr/>
                </a:tc>
                <a:extLst>
                  <a:ext uri="{0D108BD9-81ED-4DB2-BD59-A6C34878D82A}">
                    <a16:rowId xmlns:a16="http://schemas.microsoft.com/office/drawing/2014/main" val="1271837898"/>
                  </a:ext>
                </a:extLst>
              </a:tr>
            </a:tbl>
          </a:graphicData>
        </a:graphic>
      </p:graphicFrame>
    </p:spTree>
    <p:extLst>
      <p:ext uri="{BB962C8B-B14F-4D97-AF65-F5344CB8AC3E}">
        <p14:creationId xmlns:p14="http://schemas.microsoft.com/office/powerpoint/2010/main" val="102387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9CF85B-91D4-4174-86B9-720D35003EA7}"/>
              </a:ext>
            </a:extLst>
          </p:cNvPr>
          <p:cNvSpPr/>
          <p:nvPr/>
        </p:nvSpPr>
        <p:spPr>
          <a:xfrm>
            <a:off x="1626" y="1626"/>
            <a:ext cx="12192000" cy="50180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A8EE771-885A-4433-8C7F-9105A39B8A63}"/>
              </a:ext>
            </a:extLst>
          </p:cNvPr>
          <p:cNvSpPr txBox="1"/>
          <p:nvPr/>
        </p:nvSpPr>
        <p:spPr>
          <a:xfrm>
            <a:off x="4724400" y="68766"/>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bg1"/>
                </a:solidFill>
              </a:rPr>
              <a:t>Step 6</a:t>
            </a:r>
            <a:endParaRPr lang="en-US" b="1">
              <a:solidFill>
                <a:schemeClr val="bg1"/>
              </a:solidFill>
              <a:cs typeface="Calibri"/>
            </a:endParaRPr>
          </a:p>
        </p:txBody>
      </p:sp>
      <p:sp>
        <p:nvSpPr>
          <p:cNvPr id="3" name="TextBox 2">
            <a:extLst>
              <a:ext uri="{FF2B5EF4-FFF2-40B4-BE49-F238E27FC236}">
                <a16:creationId xmlns:a16="http://schemas.microsoft.com/office/drawing/2014/main" id="{E91E95D2-D98C-4AFE-9AB4-C33C53595BB5}"/>
              </a:ext>
            </a:extLst>
          </p:cNvPr>
          <p:cNvSpPr txBox="1"/>
          <p:nvPr/>
        </p:nvSpPr>
        <p:spPr>
          <a:xfrm>
            <a:off x="3321628" y="1252105"/>
            <a:ext cx="5557403" cy="4847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Based on these support </a:t>
            </a:r>
            <a:r>
              <a:rPr lang="en-US" err="1">
                <a:ea typeface="+mn-lt"/>
                <a:cs typeface="+mn-lt"/>
              </a:rPr>
              <a:t>values,in</a:t>
            </a:r>
            <a:r>
              <a:rPr lang="en-US">
                <a:ea typeface="+mn-lt"/>
                <a:cs typeface="+mn-lt"/>
              </a:rPr>
              <a:t> this step the</a:t>
            </a:r>
            <a:r>
              <a:rPr lang="en-US" b="1">
                <a:ea typeface="+mn-lt"/>
                <a:cs typeface="+mn-lt"/>
              </a:rPr>
              <a:t> </a:t>
            </a:r>
            <a:r>
              <a:rPr lang="en-US" b="1" err="1">
                <a:ea typeface="+mn-lt"/>
                <a:cs typeface="+mn-lt"/>
              </a:rPr>
              <a:t>Apriori</a:t>
            </a:r>
            <a:r>
              <a:rPr lang="en-US" b="1">
                <a:ea typeface="+mn-lt"/>
                <a:cs typeface="+mn-lt"/>
              </a:rPr>
              <a:t> Algorithm</a:t>
            </a:r>
            <a:r>
              <a:rPr lang="en-US">
                <a:ea typeface="+mn-lt"/>
                <a:cs typeface="+mn-lt"/>
              </a:rPr>
              <a:t> next eliminates the infrequent candidate </a:t>
            </a:r>
            <a:r>
              <a:rPr lang="en-US" err="1">
                <a:ea typeface="+mn-lt"/>
                <a:cs typeface="+mn-lt"/>
              </a:rPr>
              <a:t>itemsets</a:t>
            </a:r>
            <a:r>
              <a:rPr lang="en-US">
                <a:ea typeface="+mn-lt"/>
                <a:cs typeface="+mn-lt"/>
              </a:rPr>
              <a:t> of size 2. </a:t>
            </a:r>
            <a:endParaRPr lang="en-US"/>
          </a:p>
        </p:txBody>
      </p:sp>
      <p:graphicFrame>
        <p:nvGraphicFramePr>
          <p:cNvPr id="13" name="Table 12">
            <a:extLst>
              <a:ext uri="{FF2B5EF4-FFF2-40B4-BE49-F238E27FC236}">
                <a16:creationId xmlns:a16="http://schemas.microsoft.com/office/drawing/2014/main" id="{FD82CD1F-15E7-4FCF-9D17-A80A831CA0EF}"/>
              </a:ext>
            </a:extLst>
          </p:cNvPr>
          <p:cNvGraphicFramePr>
            <a:graphicFrameLocks noGrp="1"/>
          </p:cNvGraphicFramePr>
          <p:nvPr/>
        </p:nvGraphicFramePr>
        <p:xfrm>
          <a:off x="1013114" y="2563090"/>
          <a:ext cx="4178258" cy="2522982"/>
        </p:xfrm>
        <a:graphic>
          <a:graphicData uri="http://schemas.openxmlformats.org/drawingml/2006/table">
            <a:tbl>
              <a:tblPr firstRow="1" bandRow="1">
                <a:tableStyleId>{5C22544A-7EE6-4342-B048-85BDC9FD1C3A}</a:tableStyleId>
              </a:tblPr>
              <a:tblGrid>
                <a:gridCol w="2089129">
                  <a:extLst>
                    <a:ext uri="{9D8B030D-6E8A-4147-A177-3AD203B41FA5}">
                      <a16:colId xmlns:a16="http://schemas.microsoft.com/office/drawing/2014/main" val="2964716724"/>
                    </a:ext>
                  </a:extLst>
                </a:gridCol>
                <a:gridCol w="2089129">
                  <a:extLst>
                    <a:ext uri="{9D8B030D-6E8A-4147-A177-3AD203B41FA5}">
                      <a16:colId xmlns:a16="http://schemas.microsoft.com/office/drawing/2014/main" val="2282895799"/>
                    </a:ext>
                  </a:extLst>
                </a:gridCol>
              </a:tblGrid>
              <a:tr h="326707">
                <a:tc>
                  <a:txBody>
                    <a:bodyPr/>
                    <a:lstStyle/>
                    <a:p>
                      <a:pPr algn="ctr"/>
                      <a:r>
                        <a:rPr lang="en-US" err="1"/>
                        <a:t>Itemsets</a:t>
                      </a:r>
                    </a:p>
                  </a:txBody>
                  <a:tcPr/>
                </a:tc>
                <a:tc>
                  <a:txBody>
                    <a:bodyPr/>
                    <a:lstStyle/>
                    <a:p>
                      <a:pPr lvl="0" algn="ctr">
                        <a:buNone/>
                      </a:pPr>
                      <a:r>
                        <a:rPr lang="en-US"/>
                        <a:t>Support</a:t>
                      </a:r>
                    </a:p>
                  </a:txBody>
                  <a:tcPr/>
                </a:tc>
                <a:extLst>
                  <a:ext uri="{0D108BD9-81ED-4DB2-BD59-A6C34878D82A}">
                    <a16:rowId xmlns:a16="http://schemas.microsoft.com/office/drawing/2014/main" val="2385602300"/>
                  </a:ext>
                </a:extLst>
              </a:tr>
              <a:tr h="326707">
                <a:tc>
                  <a:txBody>
                    <a:bodyPr/>
                    <a:lstStyle/>
                    <a:p>
                      <a:pPr algn="ctr"/>
                      <a:r>
                        <a:rPr lang="en-US"/>
                        <a:t>Pasta, Lemon</a:t>
                      </a:r>
                    </a:p>
                  </a:txBody>
                  <a:tcPr/>
                </a:tc>
                <a:tc>
                  <a:txBody>
                    <a:bodyPr/>
                    <a:lstStyle/>
                    <a:p>
                      <a:pPr lvl="0" algn="ctr">
                        <a:buNone/>
                      </a:pPr>
                      <a:r>
                        <a:rPr lang="en-US"/>
                        <a:t>3</a:t>
                      </a:r>
                    </a:p>
                  </a:txBody>
                  <a:tcPr/>
                </a:tc>
                <a:extLst>
                  <a:ext uri="{0D108BD9-81ED-4DB2-BD59-A6C34878D82A}">
                    <a16:rowId xmlns:a16="http://schemas.microsoft.com/office/drawing/2014/main" val="2296022249"/>
                  </a:ext>
                </a:extLst>
              </a:tr>
              <a:tr h="319433">
                <a:tc>
                  <a:txBody>
                    <a:bodyPr/>
                    <a:lstStyle/>
                    <a:p>
                      <a:pPr algn="ctr"/>
                      <a:r>
                        <a:rPr lang="en-US"/>
                        <a:t>Pasta, Orange</a:t>
                      </a:r>
                    </a:p>
                  </a:txBody>
                  <a:tcPr/>
                </a:tc>
                <a:tc>
                  <a:txBody>
                    <a:bodyPr/>
                    <a:lstStyle/>
                    <a:p>
                      <a:pPr lvl="0" algn="ctr">
                        <a:buNone/>
                      </a:pPr>
                      <a:r>
                        <a:rPr lang="en-US"/>
                        <a:t>3</a:t>
                      </a:r>
                    </a:p>
                  </a:txBody>
                  <a:tcPr/>
                </a:tc>
                <a:extLst>
                  <a:ext uri="{0D108BD9-81ED-4DB2-BD59-A6C34878D82A}">
                    <a16:rowId xmlns:a16="http://schemas.microsoft.com/office/drawing/2014/main" val="985841873"/>
                  </a:ext>
                </a:extLst>
              </a:tr>
              <a:tr h="319433">
                <a:tc>
                  <a:txBody>
                    <a:bodyPr/>
                    <a:lstStyle/>
                    <a:p>
                      <a:pPr lvl="0" algn="ctr">
                        <a:buNone/>
                      </a:pPr>
                      <a:r>
                        <a:rPr lang="en-US"/>
                        <a:t>Pasta, Cake</a:t>
                      </a:r>
                    </a:p>
                  </a:txBody>
                  <a:tcPr/>
                </a:tc>
                <a:tc>
                  <a:txBody>
                    <a:bodyPr/>
                    <a:lstStyle/>
                    <a:p>
                      <a:pPr lvl="0" algn="ctr">
                        <a:buNone/>
                      </a:pPr>
                      <a:r>
                        <a:rPr lang="en-US"/>
                        <a:t>2</a:t>
                      </a:r>
                    </a:p>
                  </a:txBody>
                  <a:tcPr/>
                </a:tc>
                <a:extLst>
                  <a:ext uri="{0D108BD9-81ED-4DB2-BD59-A6C34878D82A}">
                    <a16:rowId xmlns:a16="http://schemas.microsoft.com/office/drawing/2014/main" val="3327270051"/>
                  </a:ext>
                </a:extLst>
              </a:tr>
              <a:tr h="319433">
                <a:tc>
                  <a:txBody>
                    <a:bodyPr/>
                    <a:lstStyle/>
                    <a:p>
                      <a:pPr algn="ctr"/>
                      <a:r>
                        <a:rPr lang="en-US"/>
                        <a:t>Lemon, Orange</a:t>
                      </a:r>
                    </a:p>
                  </a:txBody>
                  <a:tcPr/>
                </a:tc>
                <a:tc>
                  <a:txBody>
                    <a:bodyPr/>
                    <a:lstStyle/>
                    <a:p>
                      <a:pPr lvl="0" algn="ctr">
                        <a:buNone/>
                      </a:pPr>
                      <a:r>
                        <a:rPr lang="en-US"/>
                        <a:t>2</a:t>
                      </a:r>
                    </a:p>
                  </a:txBody>
                  <a:tcPr/>
                </a:tc>
                <a:extLst>
                  <a:ext uri="{0D108BD9-81ED-4DB2-BD59-A6C34878D82A}">
                    <a16:rowId xmlns:a16="http://schemas.microsoft.com/office/drawing/2014/main" val="3968996321"/>
                  </a:ext>
                </a:extLst>
              </a:tr>
              <a:tr h="319433">
                <a:tc>
                  <a:txBody>
                    <a:bodyPr/>
                    <a:lstStyle/>
                    <a:p>
                      <a:pPr lvl="0" algn="ctr">
                        <a:buNone/>
                      </a:pPr>
                      <a:r>
                        <a:rPr lang="en-US">
                          <a:solidFill>
                            <a:srgbClr val="FF0000"/>
                          </a:solidFill>
                        </a:rPr>
                        <a:t>Lemon, Cake</a:t>
                      </a:r>
                    </a:p>
                  </a:txBody>
                  <a:tcPr/>
                </a:tc>
                <a:tc>
                  <a:txBody>
                    <a:bodyPr/>
                    <a:lstStyle/>
                    <a:p>
                      <a:pPr lvl="0" algn="ctr">
                        <a:buNone/>
                      </a:pPr>
                      <a:r>
                        <a:rPr lang="en-US">
                          <a:solidFill>
                            <a:srgbClr val="FF0000"/>
                          </a:solidFill>
                        </a:rPr>
                        <a:t>1</a:t>
                      </a:r>
                    </a:p>
                  </a:txBody>
                  <a:tcPr/>
                </a:tc>
                <a:extLst>
                  <a:ext uri="{0D108BD9-81ED-4DB2-BD59-A6C34878D82A}">
                    <a16:rowId xmlns:a16="http://schemas.microsoft.com/office/drawing/2014/main" val="2075891033"/>
                  </a:ext>
                </a:extLst>
              </a:tr>
              <a:tr h="319433">
                <a:tc>
                  <a:txBody>
                    <a:bodyPr/>
                    <a:lstStyle/>
                    <a:p>
                      <a:pPr lvl="0" algn="ctr">
                        <a:buNone/>
                      </a:pPr>
                      <a:r>
                        <a:rPr lang="en-US"/>
                        <a:t>Orange, Cake</a:t>
                      </a:r>
                    </a:p>
                  </a:txBody>
                  <a:tcPr/>
                </a:tc>
                <a:tc>
                  <a:txBody>
                    <a:bodyPr/>
                    <a:lstStyle/>
                    <a:p>
                      <a:pPr lvl="0" algn="ctr">
                        <a:buNone/>
                      </a:pPr>
                      <a:r>
                        <a:rPr lang="en-US"/>
                        <a:t>2</a:t>
                      </a:r>
                    </a:p>
                  </a:txBody>
                  <a:tcPr/>
                </a:tc>
                <a:extLst>
                  <a:ext uri="{0D108BD9-81ED-4DB2-BD59-A6C34878D82A}">
                    <a16:rowId xmlns:a16="http://schemas.microsoft.com/office/drawing/2014/main" val="1065427203"/>
                  </a:ext>
                </a:extLst>
              </a:tr>
            </a:tbl>
          </a:graphicData>
        </a:graphic>
      </p:graphicFrame>
      <p:graphicFrame>
        <p:nvGraphicFramePr>
          <p:cNvPr id="6" name="Table 5">
            <a:extLst>
              <a:ext uri="{FF2B5EF4-FFF2-40B4-BE49-F238E27FC236}">
                <a16:creationId xmlns:a16="http://schemas.microsoft.com/office/drawing/2014/main" id="{0C0CDCC5-3F4C-4C83-ABB0-9458C9071B85}"/>
              </a:ext>
            </a:extLst>
          </p:cNvPr>
          <p:cNvGraphicFramePr>
            <a:graphicFrameLocks noGrp="1"/>
          </p:cNvGraphicFramePr>
          <p:nvPr/>
        </p:nvGraphicFramePr>
        <p:xfrm>
          <a:off x="7057158" y="2753590"/>
          <a:ext cx="4178258" cy="2162556"/>
        </p:xfrm>
        <a:graphic>
          <a:graphicData uri="http://schemas.openxmlformats.org/drawingml/2006/table">
            <a:tbl>
              <a:tblPr firstRow="1" bandRow="1">
                <a:tableStyleId>{5C22544A-7EE6-4342-B048-85BDC9FD1C3A}</a:tableStyleId>
              </a:tblPr>
              <a:tblGrid>
                <a:gridCol w="2089129">
                  <a:extLst>
                    <a:ext uri="{9D8B030D-6E8A-4147-A177-3AD203B41FA5}">
                      <a16:colId xmlns:a16="http://schemas.microsoft.com/office/drawing/2014/main" val="2964716724"/>
                    </a:ext>
                  </a:extLst>
                </a:gridCol>
                <a:gridCol w="2089129">
                  <a:extLst>
                    <a:ext uri="{9D8B030D-6E8A-4147-A177-3AD203B41FA5}">
                      <a16:colId xmlns:a16="http://schemas.microsoft.com/office/drawing/2014/main" val="2282895799"/>
                    </a:ext>
                  </a:extLst>
                </a:gridCol>
              </a:tblGrid>
              <a:tr h="326707">
                <a:tc>
                  <a:txBody>
                    <a:bodyPr/>
                    <a:lstStyle/>
                    <a:p>
                      <a:pPr algn="ctr"/>
                      <a:r>
                        <a:rPr lang="en-US" err="1"/>
                        <a:t>Itemsets</a:t>
                      </a:r>
                    </a:p>
                  </a:txBody>
                  <a:tcPr/>
                </a:tc>
                <a:tc>
                  <a:txBody>
                    <a:bodyPr/>
                    <a:lstStyle/>
                    <a:p>
                      <a:pPr lvl="0" algn="ctr">
                        <a:buNone/>
                      </a:pPr>
                      <a:r>
                        <a:rPr lang="en-US"/>
                        <a:t>Support</a:t>
                      </a:r>
                    </a:p>
                  </a:txBody>
                  <a:tcPr/>
                </a:tc>
                <a:extLst>
                  <a:ext uri="{0D108BD9-81ED-4DB2-BD59-A6C34878D82A}">
                    <a16:rowId xmlns:a16="http://schemas.microsoft.com/office/drawing/2014/main" val="2385602300"/>
                  </a:ext>
                </a:extLst>
              </a:tr>
              <a:tr h="326707">
                <a:tc>
                  <a:txBody>
                    <a:bodyPr/>
                    <a:lstStyle/>
                    <a:p>
                      <a:pPr algn="ctr"/>
                      <a:r>
                        <a:rPr lang="en-US"/>
                        <a:t>Pasta, Lemon</a:t>
                      </a:r>
                    </a:p>
                  </a:txBody>
                  <a:tcPr/>
                </a:tc>
                <a:tc>
                  <a:txBody>
                    <a:bodyPr/>
                    <a:lstStyle/>
                    <a:p>
                      <a:pPr lvl="0" algn="ctr">
                        <a:buNone/>
                      </a:pPr>
                      <a:r>
                        <a:rPr lang="en-US"/>
                        <a:t>3</a:t>
                      </a:r>
                    </a:p>
                  </a:txBody>
                  <a:tcPr/>
                </a:tc>
                <a:extLst>
                  <a:ext uri="{0D108BD9-81ED-4DB2-BD59-A6C34878D82A}">
                    <a16:rowId xmlns:a16="http://schemas.microsoft.com/office/drawing/2014/main" val="2296022249"/>
                  </a:ext>
                </a:extLst>
              </a:tr>
              <a:tr h="319433">
                <a:tc>
                  <a:txBody>
                    <a:bodyPr/>
                    <a:lstStyle/>
                    <a:p>
                      <a:pPr algn="ctr"/>
                      <a:r>
                        <a:rPr lang="en-US"/>
                        <a:t>Pasta, Orange</a:t>
                      </a:r>
                    </a:p>
                  </a:txBody>
                  <a:tcPr/>
                </a:tc>
                <a:tc>
                  <a:txBody>
                    <a:bodyPr/>
                    <a:lstStyle/>
                    <a:p>
                      <a:pPr lvl="0" algn="ctr">
                        <a:buNone/>
                      </a:pPr>
                      <a:r>
                        <a:rPr lang="en-US"/>
                        <a:t>3</a:t>
                      </a:r>
                    </a:p>
                  </a:txBody>
                  <a:tcPr/>
                </a:tc>
                <a:extLst>
                  <a:ext uri="{0D108BD9-81ED-4DB2-BD59-A6C34878D82A}">
                    <a16:rowId xmlns:a16="http://schemas.microsoft.com/office/drawing/2014/main" val="985841873"/>
                  </a:ext>
                </a:extLst>
              </a:tr>
              <a:tr h="319433">
                <a:tc>
                  <a:txBody>
                    <a:bodyPr/>
                    <a:lstStyle/>
                    <a:p>
                      <a:pPr lvl="0" algn="ctr">
                        <a:buNone/>
                      </a:pPr>
                      <a:r>
                        <a:rPr lang="en-US"/>
                        <a:t>Pasta, Cake</a:t>
                      </a:r>
                    </a:p>
                  </a:txBody>
                  <a:tcPr/>
                </a:tc>
                <a:tc>
                  <a:txBody>
                    <a:bodyPr/>
                    <a:lstStyle/>
                    <a:p>
                      <a:pPr lvl="0" algn="ctr">
                        <a:buNone/>
                      </a:pPr>
                      <a:r>
                        <a:rPr lang="en-US"/>
                        <a:t>2</a:t>
                      </a:r>
                    </a:p>
                  </a:txBody>
                  <a:tcPr/>
                </a:tc>
                <a:extLst>
                  <a:ext uri="{0D108BD9-81ED-4DB2-BD59-A6C34878D82A}">
                    <a16:rowId xmlns:a16="http://schemas.microsoft.com/office/drawing/2014/main" val="3327270051"/>
                  </a:ext>
                </a:extLst>
              </a:tr>
              <a:tr h="319433">
                <a:tc>
                  <a:txBody>
                    <a:bodyPr/>
                    <a:lstStyle/>
                    <a:p>
                      <a:pPr algn="ctr"/>
                      <a:r>
                        <a:rPr lang="en-US"/>
                        <a:t>Lemon, Orange</a:t>
                      </a:r>
                    </a:p>
                  </a:txBody>
                  <a:tcPr/>
                </a:tc>
                <a:tc>
                  <a:txBody>
                    <a:bodyPr/>
                    <a:lstStyle/>
                    <a:p>
                      <a:pPr lvl="0" algn="ctr">
                        <a:buNone/>
                      </a:pPr>
                      <a:r>
                        <a:rPr lang="en-US"/>
                        <a:t>2</a:t>
                      </a:r>
                    </a:p>
                  </a:txBody>
                  <a:tcPr/>
                </a:tc>
                <a:extLst>
                  <a:ext uri="{0D108BD9-81ED-4DB2-BD59-A6C34878D82A}">
                    <a16:rowId xmlns:a16="http://schemas.microsoft.com/office/drawing/2014/main" val="3968996321"/>
                  </a:ext>
                </a:extLst>
              </a:tr>
              <a:tr h="319433">
                <a:tc>
                  <a:txBody>
                    <a:bodyPr/>
                    <a:lstStyle/>
                    <a:p>
                      <a:pPr lvl="0" algn="ctr">
                        <a:buNone/>
                      </a:pPr>
                      <a:r>
                        <a:rPr lang="en-US"/>
                        <a:t>Orange, Cake</a:t>
                      </a:r>
                    </a:p>
                  </a:txBody>
                  <a:tcPr/>
                </a:tc>
                <a:tc>
                  <a:txBody>
                    <a:bodyPr/>
                    <a:lstStyle/>
                    <a:p>
                      <a:pPr lvl="0" algn="ctr">
                        <a:buNone/>
                      </a:pPr>
                      <a:r>
                        <a:rPr lang="en-US"/>
                        <a:t>2</a:t>
                      </a:r>
                    </a:p>
                  </a:txBody>
                  <a:tcPr/>
                </a:tc>
                <a:extLst>
                  <a:ext uri="{0D108BD9-81ED-4DB2-BD59-A6C34878D82A}">
                    <a16:rowId xmlns:a16="http://schemas.microsoft.com/office/drawing/2014/main" val="1065427203"/>
                  </a:ext>
                </a:extLst>
              </a:tr>
            </a:tbl>
          </a:graphicData>
        </a:graphic>
      </p:graphicFrame>
      <p:sp>
        <p:nvSpPr>
          <p:cNvPr id="2" name="Arrow: Right 1">
            <a:extLst>
              <a:ext uri="{FF2B5EF4-FFF2-40B4-BE49-F238E27FC236}">
                <a16:creationId xmlns:a16="http://schemas.microsoft.com/office/drawing/2014/main" id="{B38A59F3-BF1F-4E0D-9630-D6C80F82E778}"/>
              </a:ext>
            </a:extLst>
          </p:cNvPr>
          <p:cNvSpPr/>
          <p:nvPr/>
        </p:nvSpPr>
        <p:spPr>
          <a:xfrm>
            <a:off x="5606794" y="3465675"/>
            <a:ext cx="978477" cy="48490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5724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9CF85B-91D4-4174-86B9-720D35003EA7}"/>
              </a:ext>
            </a:extLst>
          </p:cNvPr>
          <p:cNvSpPr/>
          <p:nvPr/>
        </p:nvSpPr>
        <p:spPr>
          <a:xfrm>
            <a:off x="1626" y="1626"/>
            <a:ext cx="12192000" cy="50180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A8EE771-885A-4433-8C7F-9105A39B8A63}"/>
              </a:ext>
            </a:extLst>
          </p:cNvPr>
          <p:cNvSpPr txBox="1"/>
          <p:nvPr/>
        </p:nvSpPr>
        <p:spPr>
          <a:xfrm>
            <a:off x="4724400" y="68766"/>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bg1"/>
                </a:solidFill>
              </a:rPr>
              <a:t>Step 8</a:t>
            </a:r>
            <a:endParaRPr lang="en-US" b="1">
              <a:solidFill>
                <a:schemeClr val="bg1"/>
              </a:solidFill>
              <a:cs typeface="Calibri"/>
            </a:endParaRPr>
          </a:p>
        </p:txBody>
      </p:sp>
      <p:sp>
        <p:nvSpPr>
          <p:cNvPr id="2" name="TextBox 1">
            <a:extLst>
              <a:ext uri="{FF2B5EF4-FFF2-40B4-BE49-F238E27FC236}">
                <a16:creationId xmlns:a16="http://schemas.microsoft.com/office/drawing/2014/main" id="{E8FCEDFD-FDF5-42E1-B471-3B27DE338691}"/>
              </a:ext>
            </a:extLst>
          </p:cNvPr>
          <p:cNvSpPr txBox="1"/>
          <p:nvPr/>
        </p:nvSpPr>
        <p:spPr>
          <a:xfrm>
            <a:off x="3486150" y="1061605"/>
            <a:ext cx="5219699" cy="4847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In this step apriori algorithm eliminates candidates of size 3 having a subset of size 2 that is infrequent </a:t>
            </a:r>
          </a:p>
        </p:txBody>
      </p:sp>
      <p:graphicFrame>
        <p:nvGraphicFramePr>
          <p:cNvPr id="3" name="Table 2">
            <a:extLst>
              <a:ext uri="{FF2B5EF4-FFF2-40B4-BE49-F238E27FC236}">
                <a16:creationId xmlns:a16="http://schemas.microsoft.com/office/drawing/2014/main" id="{A62D073C-FA61-4FDB-8BEC-C823FF4A5059}"/>
              </a:ext>
            </a:extLst>
          </p:cNvPr>
          <p:cNvGraphicFramePr>
            <a:graphicFrameLocks noGrp="1"/>
          </p:cNvGraphicFramePr>
          <p:nvPr/>
        </p:nvGraphicFramePr>
        <p:xfrm>
          <a:off x="1575953" y="3195204"/>
          <a:ext cx="3285393" cy="1840055"/>
        </p:xfrm>
        <a:graphic>
          <a:graphicData uri="http://schemas.openxmlformats.org/drawingml/2006/table">
            <a:tbl>
              <a:tblPr firstRow="1" bandRow="1">
                <a:tableStyleId>{5C22544A-7EE6-4342-B048-85BDC9FD1C3A}</a:tableStyleId>
              </a:tblPr>
              <a:tblGrid>
                <a:gridCol w="3285393">
                  <a:extLst>
                    <a:ext uri="{9D8B030D-6E8A-4147-A177-3AD203B41FA5}">
                      <a16:colId xmlns:a16="http://schemas.microsoft.com/office/drawing/2014/main" val="2964716724"/>
                    </a:ext>
                  </a:extLst>
                </a:gridCol>
              </a:tblGrid>
              <a:tr h="368011">
                <a:tc>
                  <a:txBody>
                    <a:bodyPr/>
                    <a:lstStyle/>
                    <a:p>
                      <a:pPr algn="ctr"/>
                      <a:r>
                        <a:rPr lang="en-US" err="1"/>
                        <a:t>Itemsets</a:t>
                      </a:r>
                    </a:p>
                  </a:txBody>
                  <a:tcPr/>
                </a:tc>
                <a:extLst>
                  <a:ext uri="{0D108BD9-81ED-4DB2-BD59-A6C34878D82A}">
                    <a16:rowId xmlns:a16="http://schemas.microsoft.com/office/drawing/2014/main" val="2385602300"/>
                  </a:ext>
                </a:extLst>
              </a:tr>
              <a:tr h="368011">
                <a:tc>
                  <a:txBody>
                    <a:bodyPr/>
                    <a:lstStyle/>
                    <a:p>
                      <a:pPr algn="ctr"/>
                      <a:r>
                        <a:rPr lang="en-US"/>
                        <a:t>Pasta, Lemon, Orange</a:t>
                      </a:r>
                    </a:p>
                  </a:txBody>
                  <a:tcPr/>
                </a:tc>
                <a:extLst>
                  <a:ext uri="{0D108BD9-81ED-4DB2-BD59-A6C34878D82A}">
                    <a16:rowId xmlns:a16="http://schemas.microsoft.com/office/drawing/2014/main" val="2296022249"/>
                  </a:ext>
                </a:extLst>
              </a:tr>
              <a:tr h="368011">
                <a:tc>
                  <a:txBody>
                    <a:bodyPr/>
                    <a:lstStyle/>
                    <a:p>
                      <a:pPr algn="ctr"/>
                      <a:r>
                        <a:rPr lang="en-US">
                          <a:solidFill>
                            <a:srgbClr val="FF0000"/>
                          </a:solidFill>
                        </a:rPr>
                        <a:t>Pasta, Lemon, Cake</a:t>
                      </a:r>
                    </a:p>
                  </a:txBody>
                  <a:tcPr/>
                </a:tc>
                <a:extLst>
                  <a:ext uri="{0D108BD9-81ED-4DB2-BD59-A6C34878D82A}">
                    <a16:rowId xmlns:a16="http://schemas.microsoft.com/office/drawing/2014/main" val="985841873"/>
                  </a:ext>
                </a:extLst>
              </a:tr>
              <a:tr h="368011">
                <a:tc>
                  <a:txBody>
                    <a:bodyPr/>
                    <a:lstStyle/>
                    <a:p>
                      <a:pPr lvl="0" algn="ctr">
                        <a:lnSpc>
                          <a:spcPct val="100000"/>
                        </a:lnSpc>
                        <a:spcBef>
                          <a:spcPts val="0"/>
                        </a:spcBef>
                        <a:spcAft>
                          <a:spcPts val="0"/>
                        </a:spcAft>
                        <a:buNone/>
                      </a:pPr>
                      <a:r>
                        <a:rPr lang="en-US" sz="1800" b="0" i="0" u="none" strike="noStrike" noProof="0">
                          <a:latin typeface="Calibri"/>
                        </a:rPr>
                        <a:t>Pasta, Orange, Cake</a:t>
                      </a:r>
                    </a:p>
                  </a:txBody>
                  <a:tcPr/>
                </a:tc>
                <a:extLst>
                  <a:ext uri="{0D108BD9-81ED-4DB2-BD59-A6C34878D82A}">
                    <a16:rowId xmlns:a16="http://schemas.microsoft.com/office/drawing/2014/main" val="3327270051"/>
                  </a:ext>
                </a:extLst>
              </a:tr>
              <a:tr h="368011">
                <a:tc>
                  <a:txBody>
                    <a:bodyPr/>
                    <a:lstStyle/>
                    <a:p>
                      <a:pPr algn="ctr"/>
                      <a:r>
                        <a:rPr lang="en-US">
                          <a:solidFill>
                            <a:srgbClr val="FF0000"/>
                          </a:solidFill>
                        </a:rPr>
                        <a:t>Lemon, Orange, Cake</a:t>
                      </a:r>
                    </a:p>
                  </a:txBody>
                  <a:tcPr/>
                </a:tc>
                <a:extLst>
                  <a:ext uri="{0D108BD9-81ED-4DB2-BD59-A6C34878D82A}">
                    <a16:rowId xmlns:a16="http://schemas.microsoft.com/office/drawing/2014/main" val="3968996321"/>
                  </a:ext>
                </a:extLst>
              </a:tr>
            </a:tbl>
          </a:graphicData>
        </a:graphic>
      </p:graphicFrame>
      <p:graphicFrame>
        <p:nvGraphicFramePr>
          <p:cNvPr id="8" name="Table 7">
            <a:extLst>
              <a:ext uri="{FF2B5EF4-FFF2-40B4-BE49-F238E27FC236}">
                <a16:creationId xmlns:a16="http://schemas.microsoft.com/office/drawing/2014/main" id="{6F564385-A09A-4753-8C0B-906F98E83FF4}"/>
              </a:ext>
            </a:extLst>
          </p:cNvPr>
          <p:cNvGraphicFramePr>
            <a:graphicFrameLocks noGrp="1"/>
          </p:cNvGraphicFramePr>
          <p:nvPr/>
        </p:nvGraphicFramePr>
        <p:xfrm>
          <a:off x="7187044" y="3437658"/>
          <a:ext cx="3285393" cy="1104033"/>
        </p:xfrm>
        <a:graphic>
          <a:graphicData uri="http://schemas.openxmlformats.org/drawingml/2006/table">
            <a:tbl>
              <a:tblPr firstRow="1" bandRow="1">
                <a:tableStyleId>{5C22544A-7EE6-4342-B048-85BDC9FD1C3A}</a:tableStyleId>
              </a:tblPr>
              <a:tblGrid>
                <a:gridCol w="3285393">
                  <a:extLst>
                    <a:ext uri="{9D8B030D-6E8A-4147-A177-3AD203B41FA5}">
                      <a16:colId xmlns:a16="http://schemas.microsoft.com/office/drawing/2014/main" val="2964716724"/>
                    </a:ext>
                  </a:extLst>
                </a:gridCol>
              </a:tblGrid>
              <a:tr h="368011">
                <a:tc>
                  <a:txBody>
                    <a:bodyPr/>
                    <a:lstStyle/>
                    <a:p>
                      <a:pPr algn="ctr"/>
                      <a:r>
                        <a:rPr lang="en-US" err="1"/>
                        <a:t>Itemsets</a:t>
                      </a:r>
                    </a:p>
                  </a:txBody>
                  <a:tcPr/>
                </a:tc>
                <a:extLst>
                  <a:ext uri="{0D108BD9-81ED-4DB2-BD59-A6C34878D82A}">
                    <a16:rowId xmlns:a16="http://schemas.microsoft.com/office/drawing/2014/main" val="2385602300"/>
                  </a:ext>
                </a:extLst>
              </a:tr>
              <a:tr h="368011">
                <a:tc>
                  <a:txBody>
                    <a:bodyPr/>
                    <a:lstStyle/>
                    <a:p>
                      <a:pPr algn="ctr"/>
                      <a:r>
                        <a:rPr lang="en-US"/>
                        <a:t>Pasta, Lemon, Orange</a:t>
                      </a:r>
                    </a:p>
                  </a:txBody>
                  <a:tcPr/>
                </a:tc>
                <a:extLst>
                  <a:ext uri="{0D108BD9-81ED-4DB2-BD59-A6C34878D82A}">
                    <a16:rowId xmlns:a16="http://schemas.microsoft.com/office/drawing/2014/main" val="2296022249"/>
                  </a:ext>
                </a:extLst>
              </a:tr>
              <a:tr h="368011">
                <a:tc>
                  <a:txBody>
                    <a:bodyPr/>
                    <a:lstStyle/>
                    <a:p>
                      <a:pPr lvl="0" algn="ctr">
                        <a:lnSpc>
                          <a:spcPct val="100000"/>
                        </a:lnSpc>
                        <a:spcBef>
                          <a:spcPts val="0"/>
                        </a:spcBef>
                        <a:spcAft>
                          <a:spcPts val="0"/>
                        </a:spcAft>
                        <a:buNone/>
                      </a:pPr>
                      <a:r>
                        <a:rPr lang="en-US" sz="1800" b="0" i="0" u="none" strike="noStrike" noProof="0">
                          <a:latin typeface="Calibri"/>
                        </a:rPr>
                        <a:t>Pasta, Orange, Cake</a:t>
                      </a:r>
                    </a:p>
                  </a:txBody>
                  <a:tcPr/>
                </a:tc>
                <a:extLst>
                  <a:ext uri="{0D108BD9-81ED-4DB2-BD59-A6C34878D82A}">
                    <a16:rowId xmlns:a16="http://schemas.microsoft.com/office/drawing/2014/main" val="3327270051"/>
                  </a:ext>
                </a:extLst>
              </a:tr>
            </a:tbl>
          </a:graphicData>
        </a:graphic>
      </p:graphicFrame>
      <p:sp>
        <p:nvSpPr>
          <p:cNvPr id="10" name="Arrow: Right 9">
            <a:extLst>
              <a:ext uri="{FF2B5EF4-FFF2-40B4-BE49-F238E27FC236}">
                <a16:creationId xmlns:a16="http://schemas.microsoft.com/office/drawing/2014/main" id="{E6D4D773-8025-47F9-BA2B-B52E5AB252DE}"/>
              </a:ext>
            </a:extLst>
          </p:cNvPr>
          <p:cNvSpPr/>
          <p:nvPr/>
        </p:nvSpPr>
        <p:spPr>
          <a:xfrm>
            <a:off x="5606795" y="3801479"/>
            <a:ext cx="978477" cy="48490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CB4C905-1C37-4355-87CD-507850EFF04D}"/>
              </a:ext>
            </a:extLst>
          </p:cNvPr>
          <p:cNvSpPr txBox="1"/>
          <p:nvPr/>
        </p:nvSpPr>
        <p:spPr>
          <a:xfrm>
            <a:off x="1119715" y="5178637"/>
            <a:ext cx="423256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F0000"/>
                </a:solidFill>
              </a:rPr>
              <a:t>(Because </a:t>
            </a:r>
            <a:r>
              <a:rPr lang="en-US" b="1"/>
              <a:t>{Lemon, Cake}</a:t>
            </a:r>
            <a:r>
              <a:rPr lang="en-US" b="1">
                <a:solidFill>
                  <a:srgbClr val="FF0000"/>
                </a:solidFill>
              </a:rPr>
              <a:t> are infrequent)</a:t>
            </a:r>
          </a:p>
        </p:txBody>
      </p:sp>
    </p:spTree>
    <p:extLst>
      <p:ext uri="{BB962C8B-B14F-4D97-AF65-F5344CB8AC3E}">
        <p14:creationId xmlns:p14="http://schemas.microsoft.com/office/powerpoint/2010/main" val="128060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9CF85B-91D4-4174-86B9-720D35003EA7}"/>
              </a:ext>
            </a:extLst>
          </p:cNvPr>
          <p:cNvSpPr/>
          <p:nvPr/>
        </p:nvSpPr>
        <p:spPr>
          <a:xfrm>
            <a:off x="1626" y="1626"/>
            <a:ext cx="12192000" cy="50180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A8EE771-885A-4433-8C7F-9105A39B8A63}"/>
              </a:ext>
            </a:extLst>
          </p:cNvPr>
          <p:cNvSpPr txBox="1"/>
          <p:nvPr/>
        </p:nvSpPr>
        <p:spPr>
          <a:xfrm>
            <a:off x="4724400" y="68766"/>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bg1"/>
                </a:solidFill>
              </a:rPr>
              <a:t>Step 9</a:t>
            </a:r>
            <a:endParaRPr lang="en-US" b="1">
              <a:solidFill>
                <a:schemeClr val="bg1"/>
              </a:solidFill>
              <a:cs typeface="Calibri"/>
            </a:endParaRPr>
          </a:p>
        </p:txBody>
      </p:sp>
      <p:sp>
        <p:nvSpPr>
          <p:cNvPr id="2" name="TextBox 1">
            <a:extLst>
              <a:ext uri="{FF2B5EF4-FFF2-40B4-BE49-F238E27FC236}">
                <a16:creationId xmlns:a16="http://schemas.microsoft.com/office/drawing/2014/main" id="{34D430CF-4FE3-4D85-AED3-64CF03673BA1}"/>
              </a:ext>
            </a:extLst>
          </p:cNvPr>
          <p:cNvSpPr txBox="1"/>
          <p:nvPr/>
        </p:nvSpPr>
        <p:spPr>
          <a:xfrm>
            <a:off x="3027218" y="1182831"/>
            <a:ext cx="6137562" cy="4847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In this </a:t>
            </a:r>
            <a:r>
              <a:rPr lang="en-US">
                <a:ea typeface="+mn-lt"/>
                <a:cs typeface="+mn-lt"/>
              </a:rPr>
              <a:t>step scan the database to calculate the exact support of the candidate itemsets of size 3, to check if they are really frequent.</a:t>
            </a:r>
            <a:endParaRPr lang="en-US">
              <a:cs typeface="Calibri" panose="020F0502020204030204"/>
            </a:endParaRPr>
          </a:p>
        </p:txBody>
      </p:sp>
      <p:graphicFrame>
        <p:nvGraphicFramePr>
          <p:cNvPr id="3" name="Table 2">
            <a:extLst>
              <a:ext uri="{FF2B5EF4-FFF2-40B4-BE49-F238E27FC236}">
                <a16:creationId xmlns:a16="http://schemas.microsoft.com/office/drawing/2014/main" id="{91C144D5-685B-4B42-BEFE-6E456C7A0C95}"/>
              </a:ext>
            </a:extLst>
          </p:cNvPr>
          <p:cNvGraphicFramePr>
            <a:graphicFrameLocks noGrp="1"/>
          </p:cNvGraphicFramePr>
          <p:nvPr/>
        </p:nvGraphicFramePr>
        <p:xfrm>
          <a:off x="3913908" y="2736272"/>
          <a:ext cx="3963328" cy="1688521"/>
        </p:xfrm>
        <a:graphic>
          <a:graphicData uri="http://schemas.openxmlformats.org/drawingml/2006/table">
            <a:tbl>
              <a:tblPr firstRow="1" bandRow="1">
                <a:tableStyleId>{5C22544A-7EE6-4342-B048-85BDC9FD1C3A}</a:tableStyleId>
              </a:tblPr>
              <a:tblGrid>
                <a:gridCol w="2350324">
                  <a:extLst>
                    <a:ext uri="{9D8B030D-6E8A-4147-A177-3AD203B41FA5}">
                      <a16:colId xmlns:a16="http://schemas.microsoft.com/office/drawing/2014/main" val="2964716724"/>
                    </a:ext>
                  </a:extLst>
                </a:gridCol>
                <a:gridCol w="1613004">
                  <a:extLst>
                    <a:ext uri="{9D8B030D-6E8A-4147-A177-3AD203B41FA5}">
                      <a16:colId xmlns:a16="http://schemas.microsoft.com/office/drawing/2014/main" val="2824324001"/>
                    </a:ext>
                  </a:extLst>
                </a:gridCol>
              </a:tblGrid>
              <a:tr h="376199">
                <a:tc>
                  <a:txBody>
                    <a:bodyPr/>
                    <a:lstStyle/>
                    <a:p>
                      <a:pPr algn="ctr"/>
                      <a:r>
                        <a:rPr lang="en-US" err="1"/>
                        <a:t>Itemsets</a:t>
                      </a:r>
                    </a:p>
                  </a:txBody>
                  <a:tcPr/>
                </a:tc>
                <a:tc>
                  <a:txBody>
                    <a:bodyPr/>
                    <a:lstStyle/>
                    <a:p>
                      <a:pPr lvl="0" algn="ctr">
                        <a:buNone/>
                      </a:pPr>
                      <a:r>
                        <a:rPr lang="en-US"/>
                        <a:t>Support</a:t>
                      </a:r>
                    </a:p>
                  </a:txBody>
                  <a:tcPr/>
                </a:tc>
                <a:extLst>
                  <a:ext uri="{0D108BD9-81ED-4DB2-BD59-A6C34878D82A}">
                    <a16:rowId xmlns:a16="http://schemas.microsoft.com/office/drawing/2014/main" val="2385602300"/>
                  </a:ext>
                </a:extLst>
              </a:tr>
              <a:tr h="656161">
                <a:tc>
                  <a:txBody>
                    <a:bodyPr/>
                    <a:lstStyle/>
                    <a:p>
                      <a:pPr algn="ctr"/>
                      <a:r>
                        <a:rPr lang="en-US"/>
                        <a:t>Pasta, Lemon, Orange</a:t>
                      </a:r>
                    </a:p>
                  </a:txBody>
                  <a:tcPr/>
                </a:tc>
                <a:tc>
                  <a:txBody>
                    <a:bodyPr/>
                    <a:lstStyle/>
                    <a:p>
                      <a:pPr lvl="0" algn="ctr">
                        <a:buNone/>
                      </a:pPr>
                      <a:r>
                        <a:rPr lang="en-US"/>
                        <a:t>2</a:t>
                      </a:r>
                    </a:p>
                  </a:txBody>
                  <a:tcPr/>
                </a:tc>
                <a:extLst>
                  <a:ext uri="{0D108BD9-81ED-4DB2-BD59-A6C34878D82A}">
                    <a16:rowId xmlns:a16="http://schemas.microsoft.com/office/drawing/2014/main" val="2296022249"/>
                  </a:ext>
                </a:extLst>
              </a:tr>
              <a:tr h="656161">
                <a:tc>
                  <a:txBody>
                    <a:bodyPr/>
                    <a:lstStyle/>
                    <a:p>
                      <a:pPr lvl="0" algn="ctr">
                        <a:lnSpc>
                          <a:spcPct val="100000"/>
                        </a:lnSpc>
                        <a:spcBef>
                          <a:spcPts val="0"/>
                        </a:spcBef>
                        <a:spcAft>
                          <a:spcPts val="0"/>
                        </a:spcAft>
                        <a:buNone/>
                      </a:pPr>
                      <a:r>
                        <a:rPr lang="en-US" sz="1800" b="0" i="0" u="none" strike="noStrike" noProof="0">
                          <a:latin typeface="Calibri"/>
                        </a:rPr>
                        <a:t>Pasta, Orange, Cake</a:t>
                      </a:r>
                    </a:p>
                  </a:txBody>
                  <a:tcPr/>
                </a:tc>
                <a:tc>
                  <a:txBody>
                    <a:bodyPr/>
                    <a:lstStyle/>
                    <a:p>
                      <a:pPr lvl="0" algn="ctr">
                        <a:lnSpc>
                          <a:spcPct val="100000"/>
                        </a:lnSpc>
                        <a:spcBef>
                          <a:spcPts val="0"/>
                        </a:spcBef>
                        <a:spcAft>
                          <a:spcPts val="0"/>
                        </a:spcAft>
                        <a:buNone/>
                      </a:pPr>
                      <a:r>
                        <a:rPr lang="en-US" sz="1800" b="0" i="0" u="none" strike="noStrike" noProof="0">
                          <a:latin typeface="Calibri"/>
                        </a:rPr>
                        <a:t>2</a:t>
                      </a:r>
                    </a:p>
                  </a:txBody>
                  <a:tcPr/>
                </a:tc>
                <a:extLst>
                  <a:ext uri="{0D108BD9-81ED-4DB2-BD59-A6C34878D82A}">
                    <a16:rowId xmlns:a16="http://schemas.microsoft.com/office/drawing/2014/main" val="3327270051"/>
                  </a:ext>
                </a:extLst>
              </a:tr>
            </a:tbl>
          </a:graphicData>
        </a:graphic>
      </p:graphicFrame>
    </p:spTree>
    <p:extLst>
      <p:ext uri="{BB962C8B-B14F-4D97-AF65-F5344CB8AC3E}">
        <p14:creationId xmlns:p14="http://schemas.microsoft.com/office/powerpoint/2010/main" val="95161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7298-752B-48BD-843F-683A22D59A7E}"/>
              </a:ext>
            </a:extLst>
          </p:cNvPr>
          <p:cNvSpPr>
            <a:spLocks noGrp="1"/>
          </p:cNvSpPr>
          <p:nvPr>
            <p:ph type="title"/>
          </p:nvPr>
        </p:nvSpPr>
        <p:spPr/>
        <p:txBody>
          <a:bodyPr/>
          <a:lstStyle/>
          <a:p>
            <a:r>
              <a:rPr lang="en-US" sz="5250" b="1">
                <a:latin typeface="Franklin Gothic Book"/>
                <a:cs typeface="Times New Roman"/>
              </a:rPr>
              <a:t>Overview On </a:t>
            </a:r>
            <a:r>
              <a:rPr lang="en-US" sz="5250" b="1" err="1">
                <a:latin typeface="Franklin Gothic Book"/>
                <a:cs typeface="Times New Roman"/>
              </a:rPr>
              <a:t>Apriori</a:t>
            </a:r>
            <a:r>
              <a:rPr lang="en-US" sz="5250" b="1">
                <a:latin typeface="Franklin Gothic Book"/>
                <a:cs typeface="Times New Roman"/>
              </a:rPr>
              <a:t> Machine Learning Algorithm</a:t>
            </a:r>
            <a:endParaRPr lang="en-US" sz="5250">
              <a:latin typeface="Franklin Gothic Book"/>
              <a:ea typeface="+mj-lt"/>
              <a:cs typeface="+mj-lt"/>
            </a:endParaRPr>
          </a:p>
        </p:txBody>
      </p:sp>
      <p:sp>
        <p:nvSpPr>
          <p:cNvPr id="3" name="Text Placeholder 2">
            <a:extLst>
              <a:ext uri="{FF2B5EF4-FFF2-40B4-BE49-F238E27FC236}">
                <a16:creationId xmlns:a16="http://schemas.microsoft.com/office/drawing/2014/main" id="{2BA8E374-5793-40F2-A7B7-2D8AB053A278}"/>
              </a:ext>
            </a:extLst>
          </p:cNvPr>
          <p:cNvSpPr>
            <a:spLocks noGrp="1"/>
          </p:cNvSpPr>
          <p:nvPr>
            <p:ph type="body" sz="quarter" idx="12"/>
          </p:nvPr>
        </p:nvSpPr>
        <p:spPr>
          <a:xfrm>
            <a:off x="543146" y="3591627"/>
            <a:ext cx="9860611" cy="1165866"/>
          </a:xfrm>
        </p:spPr>
        <p:txBody>
          <a:bodyPr vert="horz" wrap="square" lIns="146304" tIns="109728" rIns="146304" bIns="109728" rtlCol="0" anchor="t">
            <a:noAutofit/>
          </a:bodyPr>
          <a:lstStyle/>
          <a:p>
            <a:r>
              <a:rPr lang="en-US" sz="3100" err="1">
                <a:latin typeface="Franklin Gothic Book"/>
                <a:cs typeface="Times New Roman"/>
              </a:rPr>
              <a:t>Sawrav</a:t>
            </a:r>
            <a:r>
              <a:rPr lang="en-US" sz="3100">
                <a:latin typeface="Franklin Gothic Book"/>
                <a:cs typeface="Times New Roman"/>
              </a:rPr>
              <a:t> Chowdhury</a:t>
            </a:r>
            <a:endParaRPr lang="en-US" sz="3100">
              <a:latin typeface="Franklin Gothic Book"/>
              <a:ea typeface="+mj-lt"/>
              <a:cs typeface="+mj-lt"/>
            </a:endParaRPr>
          </a:p>
          <a:p>
            <a:r>
              <a:rPr lang="en-US" sz="2400">
                <a:latin typeface="Franklin Gothic Book"/>
                <a:cs typeface="Times New Roman"/>
              </a:rPr>
              <a:t>@</a:t>
            </a:r>
            <a:r>
              <a:rPr lang="en-US" sz="2400">
                <a:ea typeface="+mj-lt"/>
                <a:cs typeface="+mj-lt"/>
              </a:rPr>
              <a:t>sawravchy</a:t>
            </a:r>
          </a:p>
          <a:p>
            <a:endParaRPr lang="en-US" sz="3100">
              <a:cs typeface="Segoe UI Light"/>
            </a:endParaRPr>
          </a:p>
        </p:txBody>
      </p:sp>
      <p:pic>
        <p:nvPicPr>
          <p:cNvPr id="4" name="Picture 4" descr="A picture containing clipart&#10;&#10;Description generated with high confidence">
            <a:extLst>
              <a:ext uri="{FF2B5EF4-FFF2-40B4-BE49-F238E27FC236}">
                <a16:creationId xmlns:a16="http://schemas.microsoft.com/office/drawing/2014/main" id="{B7DD06E9-8466-452C-A9F5-9F7BCFCD1269}"/>
              </a:ext>
            </a:extLst>
          </p:cNvPr>
          <p:cNvPicPr>
            <a:picLocks noChangeAspect="1"/>
          </p:cNvPicPr>
          <p:nvPr/>
        </p:nvPicPr>
        <p:blipFill>
          <a:blip r:embed="rId3"/>
          <a:stretch>
            <a:fillRect/>
          </a:stretch>
        </p:blipFill>
        <p:spPr>
          <a:xfrm>
            <a:off x="6064786" y="5212341"/>
            <a:ext cx="3780621" cy="803343"/>
          </a:xfrm>
          <a:prstGeom prst="rect">
            <a:avLst/>
          </a:prstGeom>
        </p:spPr>
      </p:pic>
    </p:spTree>
    <p:extLst>
      <p:ext uri="{BB962C8B-B14F-4D97-AF65-F5344CB8AC3E}">
        <p14:creationId xmlns:p14="http://schemas.microsoft.com/office/powerpoint/2010/main" val="47750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9CF85B-91D4-4174-86B9-720D35003EA7}"/>
              </a:ext>
            </a:extLst>
          </p:cNvPr>
          <p:cNvSpPr/>
          <p:nvPr/>
        </p:nvSpPr>
        <p:spPr>
          <a:xfrm>
            <a:off x="1626" y="1626"/>
            <a:ext cx="12192000" cy="50180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A8EE771-885A-4433-8C7F-9105A39B8A63}"/>
              </a:ext>
            </a:extLst>
          </p:cNvPr>
          <p:cNvSpPr txBox="1"/>
          <p:nvPr/>
        </p:nvSpPr>
        <p:spPr>
          <a:xfrm>
            <a:off x="4724400" y="68766"/>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bg1"/>
                </a:solidFill>
              </a:rPr>
              <a:t>Step 10</a:t>
            </a:r>
            <a:endParaRPr lang="en-US" b="1">
              <a:solidFill>
                <a:schemeClr val="bg1"/>
              </a:solidFill>
              <a:cs typeface="Calibri"/>
            </a:endParaRPr>
          </a:p>
        </p:txBody>
      </p:sp>
      <p:sp>
        <p:nvSpPr>
          <p:cNvPr id="2" name="TextBox 1">
            <a:extLst>
              <a:ext uri="{FF2B5EF4-FFF2-40B4-BE49-F238E27FC236}">
                <a16:creationId xmlns:a16="http://schemas.microsoft.com/office/drawing/2014/main" id="{E21B8057-C6E8-4181-9EDD-EB2B8F52FBCB}"/>
              </a:ext>
            </a:extLst>
          </p:cNvPr>
          <p:cNvSpPr txBox="1"/>
          <p:nvPr/>
        </p:nvSpPr>
        <p:spPr>
          <a:xfrm>
            <a:off x="3962401" y="1269423"/>
            <a:ext cx="4258539"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In this step </a:t>
            </a:r>
            <a:r>
              <a:rPr lang="en-US">
                <a:ea typeface="+mn-lt"/>
                <a:cs typeface="+mn-lt"/>
              </a:rPr>
              <a:t>algorithm next eliminates the infrequent candidate itemsets of size 3 o obtain the frequent itemset of size 3.</a:t>
            </a:r>
            <a:endParaRPr lang="en-US">
              <a:cs typeface="Calibri" panose="020F0502020204030204"/>
            </a:endParaRPr>
          </a:p>
        </p:txBody>
      </p:sp>
      <p:graphicFrame>
        <p:nvGraphicFramePr>
          <p:cNvPr id="7" name="Table 6">
            <a:extLst>
              <a:ext uri="{FF2B5EF4-FFF2-40B4-BE49-F238E27FC236}">
                <a16:creationId xmlns:a16="http://schemas.microsoft.com/office/drawing/2014/main" id="{96F5C960-14A2-4634-83EE-136F1F423FB8}"/>
              </a:ext>
            </a:extLst>
          </p:cNvPr>
          <p:cNvGraphicFramePr>
            <a:graphicFrameLocks noGrp="1"/>
          </p:cNvGraphicFramePr>
          <p:nvPr/>
        </p:nvGraphicFramePr>
        <p:xfrm>
          <a:off x="753340" y="2944090"/>
          <a:ext cx="3963328" cy="1688521"/>
        </p:xfrm>
        <a:graphic>
          <a:graphicData uri="http://schemas.openxmlformats.org/drawingml/2006/table">
            <a:tbl>
              <a:tblPr firstRow="1" bandRow="1">
                <a:tableStyleId>{5C22544A-7EE6-4342-B048-85BDC9FD1C3A}</a:tableStyleId>
              </a:tblPr>
              <a:tblGrid>
                <a:gridCol w="2350324">
                  <a:extLst>
                    <a:ext uri="{9D8B030D-6E8A-4147-A177-3AD203B41FA5}">
                      <a16:colId xmlns:a16="http://schemas.microsoft.com/office/drawing/2014/main" val="2964716724"/>
                    </a:ext>
                  </a:extLst>
                </a:gridCol>
                <a:gridCol w="1613004">
                  <a:extLst>
                    <a:ext uri="{9D8B030D-6E8A-4147-A177-3AD203B41FA5}">
                      <a16:colId xmlns:a16="http://schemas.microsoft.com/office/drawing/2014/main" val="2824324001"/>
                    </a:ext>
                  </a:extLst>
                </a:gridCol>
              </a:tblGrid>
              <a:tr h="376199">
                <a:tc>
                  <a:txBody>
                    <a:bodyPr/>
                    <a:lstStyle/>
                    <a:p>
                      <a:pPr algn="ctr"/>
                      <a:r>
                        <a:rPr lang="en-US" err="1"/>
                        <a:t>Itemsets</a:t>
                      </a:r>
                    </a:p>
                  </a:txBody>
                  <a:tcPr/>
                </a:tc>
                <a:tc>
                  <a:txBody>
                    <a:bodyPr/>
                    <a:lstStyle/>
                    <a:p>
                      <a:pPr lvl="0" algn="ctr">
                        <a:buNone/>
                      </a:pPr>
                      <a:r>
                        <a:rPr lang="en-US"/>
                        <a:t>Support</a:t>
                      </a:r>
                    </a:p>
                  </a:txBody>
                  <a:tcPr/>
                </a:tc>
                <a:extLst>
                  <a:ext uri="{0D108BD9-81ED-4DB2-BD59-A6C34878D82A}">
                    <a16:rowId xmlns:a16="http://schemas.microsoft.com/office/drawing/2014/main" val="2385602300"/>
                  </a:ext>
                </a:extLst>
              </a:tr>
              <a:tr h="656161">
                <a:tc>
                  <a:txBody>
                    <a:bodyPr/>
                    <a:lstStyle/>
                    <a:p>
                      <a:pPr algn="ctr"/>
                      <a:r>
                        <a:rPr lang="en-US"/>
                        <a:t>Pasta, Lemon, Orange</a:t>
                      </a:r>
                    </a:p>
                  </a:txBody>
                  <a:tcPr/>
                </a:tc>
                <a:tc>
                  <a:txBody>
                    <a:bodyPr/>
                    <a:lstStyle/>
                    <a:p>
                      <a:pPr lvl="0" algn="ctr">
                        <a:buNone/>
                      </a:pPr>
                      <a:r>
                        <a:rPr lang="en-US"/>
                        <a:t>2</a:t>
                      </a:r>
                    </a:p>
                  </a:txBody>
                  <a:tcPr/>
                </a:tc>
                <a:extLst>
                  <a:ext uri="{0D108BD9-81ED-4DB2-BD59-A6C34878D82A}">
                    <a16:rowId xmlns:a16="http://schemas.microsoft.com/office/drawing/2014/main" val="2296022249"/>
                  </a:ext>
                </a:extLst>
              </a:tr>
              <a:tr h="656161">
                <a:tc>
                  <a:txBody>
                    <a:bodyPr/>
                    <a:lstStyle/>
                    <a:p>
                      <a:pPr lvl="0" algn="ctr">
                        <a:lnSpc>
                          <a:spcPct val="100000"/>
                        </a:lnSpc>
                        <a:spcBef>
                          <a:spcPts val="0"/>
                        </a:spcBef>
                        <a:spcAft>
                          <a:spcPts val="0"/>
                        </a:spcAft>
                        <a:buNone/>
                      </a:pPr>
                      <a:r>
                        <a:rPr lang="en-US" sz="1800" b="0" i="0" u="none" strike="noStrike" noProof="0">
                          <a:latin typeface="Calibri"/>
                        </a:rPr>
                        <a:t>Pasta, Orange, Cake</a:t>
                      </a:r>
                    </a:p>
                  </a:txBody>
                  <a:tcPr/>
                </a:tc>
                <a:tc>
                  <a:txBody>
                    <a:bodyPr/>
                    <a:lstStyle/>
                    <a:p>
                      <a:pPr lvl="0" algn="ctr">
                        <a:lnSpc>
                          <a:spcPct val="100000"/>
                        </a:lnSpc>
                        <a:spcBef>
                          <a:spcPts val="0"/>
                        </a:spcBef>
                        <a:spcAft>
                          <a:spcPts val="0"/>
                        </a:spcAft>
                        <a:buNone/>
                      </a:pPr>
                      <a:r>
                        <a:rPr lang="en-US" sz="1800" b="0" i="0" u="none" strike="noStrike" noProof="0">
                          <a:latin typeface="Calibri"/>
                        </a:rPr>
                        <a:t>2</a:t>
                      </a:r>
                    </a:p>
                  </a:txBody>
                  <a:tcPr/>
                </a:tc>
                <a:extLst>
                  <a:ext uri="{0D108BD9-81ED-4DB2-BD59-A6C34878D82A}">
                    <a16:rowId xmlns:a16="http://schemas.microsoft.com/office/drawing/2014/main" val="3327270051"/>
                  </a:ext>
                </a:extLst>
              </a:tr>
            </a:tbl>
          </a:graphicData>
        </a:graphic>
      </p:graphicFrame>
      <p:sp>
        <p:nvSpPr>
          <p:cNvPr id="9" name="Arrow: Right 8">
            <a:extLst>
              <a:ext uri="{FF2B5EF4-FFF2-40B4-BE49-F238E27FC236}">
                <a16:creationId xmlns:a16="http://schemas.microsoft.com/office/drawing/2014/main" id="{FCA7C785-2002-4057-B340-FC0B8AF2F4AA}"/>
              </a:ext>
            </a:extLst>
          </p:cNvPr>
          <p:cNvSpPr/>
          <p:nvPr/>
        </p:nvSpPr>
        <p:spPr>
          <a:xfrm>
            <a:off x="5606795" y="3507070"/>
            <a:ext cx="978477" cy="48490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a:extLst>
              <a:ext uri="{FF2B5EF4-FFF2-40B4-BE49-F238E27FC236}">
                <a16:creationId xmlns:a16="http://schemas.microsoft.com/office/drawing/2014/main" id="{B172BFFF-0028-42D5-9F21-840F86AA60FC}"/>
              </a:ext>
            </a:extLst>
          </p:cNvPr>
          <p:cNvGraphicFramePr>
            <a:graphicFrameLocks noGrp="1"/>
          </p:cNvGraphicFramePr>
          <p:nvPr/>
        </p:nvGraphicFramePr>
        <p:xfrm>
          <a:off x="7308271" y="2952749"/>
          <a:ext cx="3963328" cy="1688521"/>
        </p:xfrm>
        <a:graphic>
          <a:graphicData uri="http://schemas.openxmlformats.org/drawingml/2006/table">
            <a:tbl>
              <a:tblPr firstRow="1" bandRow="1">
                <a:tableStyleId>{5C22544A-7EE6-4342-B048-85BDC9FD1C3A}</a:tableStyleId>
              </a:tblPr>
              <a:tblGrid>
                <a:gridCol w="2350324">
                  <a:extLst>
                    <a:ext uri="{9D8B030D-6E8A-4147-A177-3AD203B41FA5}">
                      <a16:colId xmlns:a16="http://schemas.microsoft.com/office/drawing/2014/main" val="2964716724"/>
                    </a:ext>
                  </a:extLst>
                </a:gridCol>
                <a:gridCol w="1613004">
                  <a:extLst>
                    <a:ext uri="{9D8B030D-6E8A-4147-A177-3AD203B41FA5}">
                      <a16:colId xmlns:a16="http://schemas.microsoft.com/office/drawing/2014/main" val="2824324001"/>
                    </a:ext>
                  </a:extLst>
                </a:gridCol>
              </a:tblGrid>
              <a:tr h="376199">
                <a:tc>
                  <a:txBody>
                    <a:bodyPr/>
                    <a:lstStyle/>
                    <a:p>
                      <a:pPr algn="ctr"/>
                      <a:r>
                        <a:rPr lang="en-US" err="1"/>
                        <a:t>Itemsets</a:t>
                      </a:r>
                    </a:p>
                  </a:txBody>
                  <a:tcPr/>
                </a:tc>
                <a:tc>
                  <a:txBody>
                    <a:bodyPr/>
                    <a:lstStyle/>
                    <a:p>
                      <a:pPr lvl="0" algn="ctr">
                        <a:buNone/>
                      </a:pPr>
                      <a:r>
                        <a:rPr lang="en-US"/>
                        <a:t>Support</a:t>
                      </a:r>
                    </a:p>
                  </a:txBody>
                  <a:tcPr/>
                </a:tc>
                <a:extLst>
                  <a:ext uri="{0D108BD9-81ED-4DB2-BD59-A6C34878D82A}">
                    <a16:rowId xmlns:a16="http://schemas.microsoft.com/office/drawing/2014/main" val="2385602300"/>
                  </a:ext>
                </a:extLst>
              </a:tr>
              <a:tr h="656161">
                <a:tc>
                  <a:txBody>
                    <a:bodyPr/>
                    <a:lstStyle/>
                    <a:p>
                      <a:pPr algn="ctr"/>
                      <a:r>
                        <a:rPr lang="en-US"/>
                        <a:t>Pasta, Lemon, Orange</a:t>
                      </a:r>
                    </a:p>
                  </a:txBody>
                  <a:tcPr/>
                </a:tc>
                <a:tc>
                  <a:txBody>
                    <a:bodyPr/>
                    <a:lstStyle/>
                    <a:p>
                      <a:pPr lvl="0" algn="ctr">
                        <a:buNone/>
                      </a:pPr>
                      <a:r>
                        <a:rPr lang="en-US"/>
                        <a:t>2</a:t>
                      </a:r>
                    </a:p>
                  </a:txBody>
                  <a:tcPr/>
                </a:tc>
                <a:extLst>
                  <a:ext uri="{0D108BD9-81ED-4DB2-BD59-A6C34878D82A}">
                    <a16:rowId xmlns:a16="http://schemas.microsoft.com/office/drawing/2014/main" val="2296022249"/>
                  </a:ext>
                </a:extLst>
              </a:tr>
              <a:tr h="656161">
                <a:tc>
                  <a:txBody>
                    <a:bodyPr/>
                    <a:lstStyle/>
                    <a:p>
                      <a:pPr lvl="0" algn="ctr">
                        <a:lnSpc>
                          <a:spcPct val="100000"/>
                        </a:lnSpc>
                        <a:spcBef>
                          <a:spcPts val="0"/>
                        </a:spcBef>
                        <a:spcAft>
                          <a:spcPts val="0"/>
                        </a:spcAft>
                        <a:buNone/>
                      </a:pPr>
                      <a:r>
                        <a:rPr lang="en-US" sz="1800" b="0" i="0" u="none" strike="noStrike" noProof="0">
                          <a:latin typeface="Calibri"/>
                        </a:rPr>
                        <a:t>Pasta, Orange, Cake</a:t>
                      </a:r>
                    </a:p>
                  </a:txBody>
                  <a:tcPr/>
                </a:tc>
                <a:tc>
                  <a:txBody>
                    <a:bodyPr/>
                    <a:lstStyle/>
                    <a:p>
                      <a:pPr lvl="0" algn="ctr">
                        <a:lnSpc>
                          <a:spcPct val="100000"/>
                        </a:lnSpc>
                        <a:spcBef>
                          <a:spcPts val="0"/>
                        </a:spcBef>
                        <a:spcAft>
                          <a:spcPts val="0"/>
                        </a:spcAft>
                        <a:buNone/>
                      </a:pPr>
                      <a:r>
                        <a:rPr lang="en-US" sz="1800" b="0" i="0" u="none" strike="noStrike" noProof="0">
                          <a:latin typeface="Calibri"/>
                        </a:rPr>
                        <a:t>2</a:t>
                      </a:r>
                    </a:p>
                  </a:txBody>
                  <a:tcPr/>
                </a:tc>
                <a:extLst>
                  <a:ext uri="{0D108BD9-81ED-4DB2-BD59-A6C34878D82A}">
                    <a16:rowId xmlns:a16="http://schemas.microsoft.com/office/drawing/2014/main" val="3327270051"/>
                  </a:ext>
                </a:extLst>
              </a:tr>
            </a:tbl>
          </a:graphicData>
        </a:graphic>
      </p:graphicFrame>
      <p:sp>
        <p:nvSpPr>
          <p:cNvPr id="11" name="TextBox 10">
            <a:extLst>
              <a:ext uri="{FF2B5EF4-FFF2-40B4-BE49-F238E27FC236}">
                <a16:creationId xmlns:a16="http://schemas.microsoft.com/office/drawing/2014/main" id="{4D65D70A-9115-4DC1-9ABE-DEA8A549A7F6}"/>
              </a:ext>
            </a:extLst>
          </p:cNvPr>
          <p:cNvSpPr txBox="1"/>
          <p:nvPr/>
        </p:nvSpPr>
        <p:spPr>
          <a:xfrm>
            <a:off x="7807037" y="4672445"/>
            <a:ext cx="374765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(There are no infrequent subset)</a:t>
            </a:r>
            <a:r>
              <a:rPr lang="en-US">
                <a:cs typeface="Calibri"/>
              </a:rPr>
              <a:t>​</a:t>
            </a:r>
            <a:endParaRPr lang="en-US"/>
          </a:p>
        </p:txBody>
      </p:sp>
    </p:spTree>
    <p:extLst>
      <p:ext uri="{BB962C8B-B14F-4D97-AF65-F5344CB8AC3E}">
        <p14:creationId xmlns:p14="http://schemas.microsoft.com/office/powerpoint/2010/main" val="106010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9CF85B-91D4-4174-86B9-720D35003EA7}"/>
              </a:ext>
            </a:extLst>
          </p:cNvPr>
          <p:cNvSpPr/>
          <p:nvPr/>
        </p:nvSpPr>
        <p:spPr>
          <a:xfrm>
            <a:off x="1626" y="1626"/>
            <a:ext cx="12192000" cy="50180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A8EE771-885A-4433-8C7F-9105A39B8A63}"/>
              </a:ext>
            </a:extLst>
          </p:cNvPr>
          <p:cNvSpPr txBox="1"/>
          <p:nvPr/>
        </p:nvSpPr>
        <p:spPr>
          <a:xfrm>
            <a:off x="4724400" y="68766"/>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bg1"/>
                </a:solidFill>
              </a:rPr>
              <a:t>Step 11</a:t>
            </a:r>
            <a:endParaRPr lang="en-US" b="1">
              <a:solidFill>
                <a:schemeClr val="bg1"/>
              </a:solidFill>
              <a:cs typeface="Calibri"/>
            </a:endParaRPr>
          </a:p>
        </p:txBody>
      </p:sp>
      <p:sp>
        <p:nvSpPr>
          <p:cNvPr id="2" name="TextBox 1">
            <a:extLst>
              <a:ext uri="{FF2B5EF4-FFF2-40B4-BE49-F238E27FC236}">
                <a16:creationId xmlns:a16="http://schemas.microsoft.com/office/drawing/2014/main" id="{16FB8DF2-C5EB-4522-8EE0-75C60048B812}"/>
              </a:ext>
            </a:extLst>
          </p:cNvPr>
          <p:cNvSpPr txBox="1"/>
          <p:nvPr/>
        </p:nvSpPr>
        <p:spPr>
          <a:xfrm>
            <a:off x="2663537" y="1182832"/>
            <a:ext cx="6873584" cy="4847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ea typeface="+mn-lt"/>
                <a:cs typeface="+mn-lt"/>
              </a:rPr>
              <a:t>Apriori</a:t>
            </a:r>
            <a:r>
              <a:rPr lang="en-US">
                <a:ea typeface="+mn-lt"/>
                <a:cs typeface="+mn-lt"/>
              </a:rPr>
              <a:t> algorithm will try to generate </a:t>
            </a:r>
            <a:r>
              <a:rPr lang="en-US" b="1">
                <a:ea typeface="+mn-lt"/>
                <a:cs typeface="+mn-lt"/>
              </a:rPr>
              <a:t>candidate itemsets of size</a:t>
            </a:r>
            <a:r>
              <a:rPr lang="en-US">
                <a:ea typeface="+mn-lt"/>
                <a:cs typeface="+mn-lt"/>
              </a:rPr>
              <a:t> 4. This is done by combining pairs of </a:t>
            </a:r>
            <a:r>
              <a:rPr lang="en-US" b="1">
                <a:ea typeface="+mn-lt"/>
                <a:cs typeface="+mn-lt"/>
              </a:rPr>
              <a:t>frequent itemsets </a:t>
            </a:r>
            <a:r>
              <a:rPr lang="en-US">
                <a:ea typeface="+mn-lt"/>
                <a:cs typeface="+mn-lt"/>
              </a:rPr>
              <a:t>of size 3. </a:t>
            </a:r>
            <a:endParaRPr lang="en-US">
              <a:cs typeface="Calibri" panose="020F0502020204030204"/>
            </a:endParaRPr>
          </a:p>
        </p:txBody>
      </p:sp>
      <p:graphicFrame>
        <p:nvGraphicFramePr>
          <p:cNvPr id="3" name="Table 2">
            <a:extLst>
              <a:ext uri="{FF2B5EF4-FFF2-40B4-BE49-F238E27FC236}">
                <a16:creationId xmlns:a16="http://schemas.microsoft.com/office/drawing/2014/main" id="{D33640EA-BDC7-4C6D-9C1B-06FAD28A1E54}"/>
              </a:ext>
            </a:extLst>
          </p:cNvPr>
          <p:cNvGraphicFramePr>
            <a:graphicFrameLocks noGrp="1"/>
          </p:cNvGraphicFramePr>
          <p:nvPr/>
        </p:nvGraphicFramePr>
        <p:xfrm>
          <a:off x="1904998" y="3368385"/>
          <a:ext cx="3285393" cy="1104033"/>
        </p:xfrm>
        <a:graphic>
          <a:graphicData uri="http://schemas.openxmlformats.org/drawingml/2006/table">
            <a:tbl>
              <a:tblPr firstRow="1" bandRow="1">
                <a:tableStyleId>{5C22544A-7EE6-4342-B048-85BDC9FD1C3A}</a:tableStyleId>
              </a:tblPr>
              <a:tblGrid>
                <a:gridCol w="3285393">
                  <a:extLst>
                    <a:ext uri="{9D8B030D-6E8A-4147-A177-3AD203B41FA5}">
                      <a16:colId xmlns:a16="http://schemas.microsoft.com/office/drawing/2014/main" val="2964716724"/>
                    </a:ext>
                  </a:extLst>
                </a:gridCol>
              </a:tblGrid>
              <a:tr h="368011">
                <a:tc>
                  <a:txBody>
                    <a:bodyPr/>
                    <a:lstStyle/>
                    <a:p>
                      <a:pPr algn="ctr"/>
                      <a:r>
                        <a:rPr lang="en-US" err="1"/>
                        <a:t>Itemsets</a:t>
                      </a:r>
                    </a:p>
                  </a:txBody>
                  <a:tcPr/>
                </a:tc>
                <a:extLst>
                  <a:ext uri="{0D108BD9-81ED-4DB2-BD59-A6C34878D82A}">
                    <a16:rowId xmlns:a16="http://schemas.microsoft.com/office/drawing/2014/main" val="2385602300"/>
                  </a:ext>
                </a:extLst>
              </a:tr>
              <a:tr h="368011">
                <a:tc>
                  <a:txBody>
                    <a:bodyPr/>
                    <a:lstStyle/>
                    <a:p>
                      <a:pPr algn="ctr"/>
                      <a:r>
                        <a:rPr lang="en-US"/>
                        <a:t>Pasta, Lemon, Orange</a:t>
                      </a:r>
                    </a:p>
                  </a:txBody>
                  <a:tcPr/>
                </a:tc>
                <a:extLst>
                  <a:ext uri="{0D108BD9-81ED-4DB2-BD59-A6C34878D82A}">
                    <a16:rowId xmlns:a16="http://schemas.microsoft.com/office/drawing/2014/main" val="2296022249"/>
                  </a:ext>
                </a:extLst>
              </a:tr>
              <a:tr h="368011">
                <a:tc>
                  <a:txBody>
                    <a:bodyPr/>
                    <a:lstStyle/>
                    <a:p>
                      <a:pPr lvl="0" algn="ctr">
                        <a:lnSpc>
                          <a:spcPct val="100000"/>
                        </a:lnSpc>
                        <a:spcBef>
                          <a:spcPts val="0"/>
                        </a:spcBef>
                        <a:spcAft>
                          <a:spcPts val="0"/>
                        </a:spcAft>
                        <a:buNone/>
                      </a:pPr>
                      <a:r>
                        <a:rPr lang="en-US" sz="1800" b="0" i="0" u="none" strike="noStrike" noProof="0">
                          <a:latin typeface="Calibri"/>
                        </a:rPr>
                        <a:t>Pasta, Orange, Cake</a:t>
                      </a:r>
                    </a:p>
                  </a:txBody>
                  <a:tcPr/>
                </a:tc>
                <a:extLst>
                  <a:ext uri="{0D108BD9-81ED-4DB2-BD59-A6C34878D82A}">
                    <a16:rowId xmlns:a16="http://schemas.microsoft.com/office/drawing/2014/main" val="3327270051"/>
                  </a:ext>
                </a:extLst>
              </a:tr>
            </a:tbl>
          </a:graphicData>
        </a:graphic>
      </p:graphicFrame>
      <p:sp>
        <p:nvSpPr>
          <p:cNvPr id="8" name="Arrow: Right 7">
            <a:extLst>
              <a:ext uri="{FF2B5EF4-FFF2-40B4-BE49-F238E27FC236}">
                <a16:creationId xmlns:a16="http://schemas.microsoft.com/office/drawing/2014/main" id="{68BEF7A6-230B-4E30-9D23-7340D649A40A}"/>
              </a:ext>
            </a:extLst>
          </p:cNvPr>
          <p:cNvSpPr/>
          <p:nvPr/>
        </p:nvSpPr>
        <p:spPr>
          <a:xfrm>
            <a:off x="5606795" y="3680252"/>
            <a:ext cx="978477" cy="48490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B8C9BA0A-3526-480E-9713-AB32512D300E}"/>
              </a:ext>
            </a:extLst>
          </p:cNvPr>
          <p:cNvGraphicFramePr>
            <a:graphicFrameLocks noGrp="1"/>
          </p:cNvGraphicFramePr>
          <p:nvPr/>
        </p:nvGraphicFramePr>
        <p:xfrm>
          <a:off x="6935929" y="3602180"/>
          <a:ext cx="3285393" cy="736022"/>
        </p:xfrm>
        <a:graphic>
          <a:graphicData uri="http://schemas.openxmlformats.org/drawingml/2006/table">
            <a:tbl>
              <a:tblPr firstRow="1" bandRow="1">
                <a:tableStyleId>{5C22544A-7EE6-4342-B048-85BDC9FD1C3A}</a:tableStyleId>
              </a:tblPr>
              <a:tblGrid>
                <a:gridCol w="3285393">
                  <a:extLst>
                    <a:ext uri="{9D8B030D-6E8A-4147-A177-3AD203B41FA5}">
                      <a16:colId xmlns:a16="http://schemas.microsoft.com/office/drawing/2014/main" val="2964716724"/>
                    </a:ext>
                  </a:extLst>
                </a:gridCol>
              </a:tblGrid>
              <a:tr h="368011">
                <a:tc>
                  <a:txBody>
                    <a:bodyPr/>
                    <a:lstStyle/>
                    <a:p>
                      <a:pPr algn="ctr"/>
                      <a:r>
                        <a:rPr lang="en-US" err="1"/>
                        <a:t>Itemsets</a:t>
                      </a:r>
                    </a:p>
                  </a:txBody>
                  <a:tcPr/>
                </a:tc>
                <a:extLst>
                  <a:ext uri="{0D108BD9-81ED-4DB2-BD59-A6C34878D82A}">
                    <a16:rowId xmlns:a16="http://schemas.microsoft.com/office/drawing/2014/main" val="2385602300"/>
                  </a:ext>
                </a:extLst>
              </a:tr>
              <a:tr h="368011">
                <a:tc>
                  <a:txBody>
                    <a:bodyPr/>
                    <a:lstStyle/>
                    <a:p>
                      <a:pPr lvl="0" algn="ctr">
                        <a:lnSpc>
                          <a:spcPct val="100000"/>
                        </a:lnSpc>
                        <a:spcBef>
                          <a:spcPts val="0"/>
                        </a:spcBef>
                        <a:spcAft>
                          <a:spcPts val="0"/>
                        </a:spcAft>
                        <a:buNone/>
                      </a:pPr>
                      <a:r>
                        <a:rPr lang="en-US" sz="1800" b="0" i="0" u="none" strike="noStrike" noProof="0">
                          <a:latin typeface="Calibri"/>
                        </a:rPr>
                        <a:t>Pasta, Lemon, Orange, Cake</a:t>
                      </a:r>
                    </a:p>
                  </a:txBody>
                  <a:tcPr/>
                </a:tc>
                <a:extLst>
                  <a:ext uri="{0D108BD9-81ED-4DB2-BD59-A6C34878D82A}">
                    <a16:rowId xmlns:a16="http://schemas.microsoft.com/office/drawing/2014/main" val="3327270051"/>
                  </a:ext>
                </a:extLst>
              </a:tr>
            </a:tbl>
          </a:graphicData>
        </a:graphic>
      </p:graphicFrame>
    </p:spTree>
    <p:extLst>
      <p:ext uri="{BB962C8B-B14F-4D97-AF65-F5344CB8AC3E}">
        <p14:creationId xmlns:p14="http://schemas.microsoft.com/office/powerpoint/2010/main" val="30120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9CF85B-91D4-4174-86B9-720D35003EA7}"/>
              </a:ext>
            </a:extLst>
          </p:cNvPr>
          <p:cNvSpPr/>
          <p:nvPr/>
        </p:nvSpPr>
        <p:spPr>
          <a:xfrm>
            <a:off x="1626" y="1626"/>
            <a:ext cx="12192000" cy="50180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A8EE771-885A-4433-8C7F-9105A39B8A63}"/>
              </a:ext>
            </a:extLst>
          </p:cNvPr>
          <p:cNvSpPr txBox="1"/>
          <p:nvPr/>
        </p:nvSpPr>
        <p:spPr>
          <a:xfrm>
            <a:off x="4724400" y="68766"/>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bg1"/>
                </a:solidFill>
              </a:rPr>
              <a:t>Step 12</a:t>
            </a:r>
            <a:endParaRPr lang="en-US" b="1">
              <a:solidFill>
                <a:schemeClr val="bg1"/>
              </a:solidFill>
              <a:cs typeface="Calibri"/>
            </a:endParaRPr>
          </a:p>
        </p:txBody>
      </p:sp>
      <p:sp>
        <p:nvSpPr>
          <p:cNvPr id="8" name="TextBox 7">
            <a:extLst>
              <a:ext uri="{FF2B5EF4-FFF2-40B4-BE49-F238E27FC236}">
                <a16:creationId xmlns:a16="http://schemas.microsoft.com/office/drawing/2014/main" id="{709F92B7-5BFE-45DC-B6E2-2965CB53F3D4}"/>
              </a:ext>
            </a:extLst>
          </p:cNvPr>
          <p:cNvSpPr txBox="1"/>
          <p:nvPr/>
        </p:nvSpPr>
        <p:spPr>
          <a:xfrm>
            <a:off x="3191741" y="1330036"/>
            <a:ext cx="5817176" cy="4847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In this step algorithm eliminates Itemset of size 4 having a subset of size 3 that is infrequent.</a:t>
            </a:r>
          </a:p>
        </p:txBody>
      </p:sp>
      <p:graphicFrame>
        <p:nvGraphicFramePr>
          <p:cNvPr id="10" name="Table 9">
            <a:extLst>
              <a:ext uri="{FF2B5EF4-FFF2-40B4-BE49-F238E27FC236}">
                <a16:creationId xmlns:a16="http://schemas.microsoft.com/office/drawing/2014/main" id="{A60E448E-9B62-4696-8794-B538A1F77329}"/>
              </a:ext>
            </a:extLst>
          </p:cNvPr>
          <p:cNvGraphicFramePr>
            <a:graphicFrameLocks noGrp="1"/>
          </p:cNvGraphicFramePr>
          <p:nvPr/>
        </p:nvGraphicFramePr>
        <p:xfrm>
          <a:off x="4390156" y="2892135"/>
          <a:ext cx="3285393" cy="736022"/>
        </p:xfrm>
        <a:graphic>
          <a:graphicData uri="http://schemas.openxmlformats.org/drawingml/2006/table">
            <a:tbl>
              <a:tblPr firstRow="1" bandRow="1">
                <a:tableStyleId>{5C22544A-7EE6-4342-B048-85BDC9FD1C3A}</a:tableStyleId>
              </a:tblPr>
              <a:tblGrid>
                <a:gridCol w="3285393">
                  <a:extLst>
                    <a:ext uri="{9D8B030D-6E8A-4147-A177-3AD203B41FA5}">
                      <a16:colId xmlns:a16="http://schemas.microsoft.com/office/drawing/2014/main" val="2964716724"/>
                    </a:ext>
                  </a:extLst>
                </a:gridCol>
              </a:tblGrid>
              <a:tr h="368011">
                <a:tc>
                  <a:txBody>
                    <a:bodyPr/>
                    <a:lstStyle/>
                    <a:p>
                      <a:pPr algn="ctr"/>
                      <a:r>
                        <a:rPr lang="en-US" err="1"/>
                        <a:t>Itemsets</a:t>
                      </a:r>
                    </a:p>
                  </a:txBody>
                  <a:tcPr/>
                </a:tc>
                <a:extLst>
                  <a:ext uri="{0D108BD9-81ED-4DB2-BD59-A6C34878D82A}">
                    <a16:rowId xmlns:a16="http://schemas.microsoft.com/office/drawing/2014/main" val="2385602300"/>
                  </a:ext>
                </a:extLst>
              </a:tr>
              <a:tr h="368011">
                <a:tc>
                  <a:txBody>
                    <a:bodyPr/>
                    <a:lstStyle/>
                    <a:p>
                      <a:pPr lvl="0" algn="ctr">
                        <a:lnSpc>
                          <a:spcPct val="100000"/>
                        </a:lnSpc>
                        <a:spcBef>
                          <a:spcPts val="0"/>
                        </a:spcBef>
                        <a:spcAft>
                          <a:spcPts val="0"/>
                        </a:spcAft>
                        <a:buNone/>
                      </a:pPr>
                      <a:r>
                        <a:rPr lang="en-US" sz="1800" b="0" i="0" u="none" strike="sngStrike" noProof="0">
                          <a:solidFill>
                            <a:srgbClr val="FF0000"/>
                          </a:solidFill>
                          <a:latin typeface="Calibri"/>
                        </a:rPr>
                        <a:t>Pasta, Lemon, Orange, Cake</a:t>
                      </a:r>
                    </a:p>
                  </a:txBody>
                  <a:tcPr/>
                </a:tc>
                <a:extLst>
                  <a:ext uri="{0D108BD9-81ED-4DB2-BD59-A6C34878D82A}">
                    <a16:rowId xmlns:a16="http://schemas.microsoft.com/office/drawing/2014/main" val="3327270051"/>
                  </a:ext>
                </a:extLst>
              </a:tr>
            </a:tbl>
          </a:graphicData>
        </a:graphic>
      </p:graphicFrame>
    </p:spTree>
    <p:extLst>
      <p:ext uri="{BB962C8B-B14F-4D97-AF65-F5344CB8AC3E}">
        <p14:creationId xmlns:p14="http://schemas.microsoft.com/office/powerpoint/2010/main" val="186162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9CF85B-91D4-4174-86B9-720D35003EA7}"/>
              </a:ext>
            </a:extLst>
          </p:cNvPr>
          <p:cNvSpPr/>
          <p:nvPr/>
        </p:nvSpPr>
        <p:spPr>
          <a:xfrm>
            <a:off x="2521421" y="122854"/>
            <a:ext cx="6935932" cy="50180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A8EE771-885A-4433-8C7F-9105A39B8A63}"/>
              </a:ext>
            </a:extLst>
          </p:cNvPr>
          <p:cNvSpPr txBox="1"/>
          <p:nvPr/>
        </p:nvSpPr>
        <p:spPr>
          <a:xfrm>
            <a:off x="4620491" y="189994"/>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bg1"/>
                </a:solidFill>
              </a:rPr>
              <a:t>Final Itemset Result</a:t>
            </a:r>
            <a:endParaRPr lang="en-US">
              <a:solidFill>
                <a:schemeClr val="bg1"/>
              </a:solidFill>
            </a:endParaRPr>
          </a:p>
        </p:txBody>
      </p:sp>
      <p:graphicFrame>
        <p:nvGraphicFramePr>
          <p:cNvPr id="2" name="Table 2">
            <a:extLst>
              <a:ext uri="{FF2B5EF4-FFF2-40B4-BE49-F238E27FC236}">
                <a16:creationId xmlns:a16="http://schemas.microsoft.com/office/drawing/2014/main" id="{B65CFC2F-24FF-4D0D-B91C-FD1D0E260575}"/>
              </a:ext>
            </a:extLst>
          </p:cNvPr>
          <p:cNvGraphicFramePr>
            <a:graphicFrameLocks noGrp="1"/>
          </p:cNvGraphicFramePr>
          <p:nvPr/>
        </p:nvGraphicFramePr>
        <p:xfrm>
          <a:off x="2485159" y="891886"/>
          <a:ext cx="6997974" cy="4325112"/>
        </p:xfrm>
        <a:graphic>
          <a:graphicData uri="http://schemas.openxmlformats.org/drawingml/2006/table">
            <a:tbl>
              <a:tblPr firstRow="1" bandRow="1">
                <a:tableStyleId>{0660B408-B3CF-4A94-85FC-2B1E0A45F4A2}</a:tableStyleId>
              </a:tblPr>
              <a:tblGrid>
                <a:gridCol w="3498987">
                  <a:extLst>
                    <a:ext uri="{9D8B030D-6E8A-4147-A177-3AD203B41FA5}">
                      <a16:colId xmlns:a16="http://schemas.microsoft.com/office/drawing/2014/main" val="3050878553"/>
                    </a:ext>
                  </a:extLst>
                </a:gridCol>
                <a:gridCol w="3498987">
                  <a:extLst>
                    <a:ext uri="{9D8B030D-6E8A-4147-A177-3AD203B41FA5}">
                      <a16:colId xmlns:a16="http://schemas.microsoft.com/office/drawing/2014/main" val="469847410"/>
                    </a:ext>
                  </a:extLst>
                </a:gridCol>
              </a:tblGrid>
              <a:tr h="355022">
                <a:tc>
                  <a:txBody>
                    <a:bodyPr/>
                    <a:lstStyle/>
                    <a:p>
                      <a:pPr algn="ctr"/>
                      <a:r>
                        <a:rPr lang="en-US"/>
                        <a:t>Itemset</a:t>
                      </a:r>
                    </a:p>
                  </a:txBody>
                  <a:tcPr/>
                </a:tc>
                <a:tc>
                  <a:txBody>
                    <a:bodyPr/>
                    <a:lstStyle/>
                    <a:p>
                      <a:pPr algn="ctr"/>
                      <a:r>
                        <a:rPr lang="en-US"/>
                        <a:t>Support</a:t>
                      </a:r>
                    </a:p>
                  </a:txBody>
                  <a:tcPr/>
                </a:tc>
                <a:extLst>
                  <a:ext uri="{0D108BD9-81ED-4DB2-BD59-A6C34878D82A}">
                    <a16:rowId xmlns:a16="http://schemas.microsoft.com/office/drawing/2014/main" val="901216412"/>
                  </a:ext>
                </a:extLst>
              </a:tr>
              <a:tr h="355022">
                <a:tc>
                  <a:txBody>
                    <a:bodyPr/>
                    <a:lstStyle/>
                    <a:p>
                      <a:pPr algn="ctr"/>
                      <a:r>
                        <a:rPr lang="en-US"/>
                        <a:t>Pasta</a:t>
                      </a:r>
                    </a:p>
                  </a:txBody>
                  <a:tcPr/>
                </a:tc>
                <a:tc>
                  <a:txBody>
                    <a:bodyPr/>
                    <a:lstStyle/>
                    <a:p>
                      <a:pPr algn="ctr"/>
                      <a:r>
                        <a:rPr lang="en-US"/>
                        <a:t>4</a:t>
                      </a:r>
                    </a:p>
                  </a:txBody>
                  <a:tcPr/>
                </a:tc>
                <a:extLst>
                  <a:ext uri="{0D108BD9-81ED-4DB2-BD59-A6C34878D82A}">
                    <a16:rowId xmlns:a16="http://schemas.microsoft.com/office/drawing/2014/main" val="2700799421"/>
                  </a:ext>
                </a:extLst>
              </a:tr>
              <a:tr h="355022">
                <a:tc>
                  <a:txBody>
                    <a:bodyPr/>
                    <a:lstStyle/>
                    <a:p>
                      <a:pPr algn="ctr"/>
                      <a:r>
                        <a:rPr lang="en-US"/>
                        <a:t>Lemon</a:t>
                      </a:r>
                    </a:p>
                  </a:txBody>
                  <a:tcPr/>
                </a:tc>
                <a:tc>
                  <a:txBody>
                    <a:bodyPr/>
                    <a:lstStyle/>
                    <a:p>
                      <a:pPr algn="ctr"/>
                      <a:r>
                        <a:rPr lang="en-US"/>
                        <a:t>3</a:t>
                      </a:r>
                    </a:p>
                  </a:txBody>
                  <a:tcPr/>
                </a:tc>
                <a:extLst>
                  <a:ext uri="{0D108BD9-81ED-4DB2-BD59-A6C34878D82A}">
                    <a16:rowId xmlns:a16="http://schemas.microsoft.com/office/drawing/2014/main" val="618102063"/>
                  </a:ext>
                </a:extLst>
              </a:tr>
              <a:tr h="355022">
                <a:tc>
                  <a:txBody>
                    <a:bodyPr/>
                    <a:lstStyle/>
                    <a:p>
                      <a:pPr algn="ctr"/>
                      <a:r>
                        <a:rPr lang="en-US"/>
                        <a:t>Orange</a:t>
                      </a:r>
                    </a:p>
                  </a:txBody>
                  <a:tcPr/>
                </a:tc>
                <a:tc>
                  <a:txBody>
                    <a:bodyPr/>
                    <a:lstStyle/>
                    <a:p>
                      <a:pPr algn="ctr"/>
                      <a:r>
                        <a:rPr lang="en-US"/>
                        <a:t>3</a:t>
                      </a:r>
                    </a:p>
                  </a:txBody>
                  <a:tcPr/>
                </a:tc>
                <a:extLst>
                  <a:ext uri="{0D108BD9-81ED-4DB2-BD59-A6C34878D82A}">
                    <a16:rowId xmlns:a16="http://schemas.microsoft.com/office/drawing/2014/main" val="2931782102"/>
                  </a:ext>
                </a:extLst>
              </a:tr>
              <a:tr h="355022">
                <a:tc>
                  <a:txBody>
                    <a:bodyPr/>
                    <a:lstStyle/>
                    <a:p>
                      <a:pPr algn="ctr"/>
                      <a:r>
                        <a:rPr lang="en-US"/>
                        <a:t>Cake</a:t>
                      </a:r>
                    </a:p>
                  </a:txBody>
                  <a:tcPr/>
                </a:tc>
                <a:tc>
                  <a:txBody>
                    <a:bodyPr/>
                    <a:lstStyle/>
                    <a:p>
                      <a:pPr algn="ctr"/>
                      <a:r>
                        <a:rPr lang="en-US"/>
                        <a:t>2</a:t>
                      </a:r>
                    </a:p>
                  </a:txBody>
                  <a:tcPr/>
                </a:tc>
                <a:extLst>
                  <a:ext uri="{0D108BD9-81ED-4DB2-BD59-A6C34878D82A}">
                    <a16:rowId xmlns:a16="http://schemas.microsoft.com/office/drawing/2014/main" val="3892317289"/>
                  </a:ext>
                </a:extLst>
              </a:tr>
              <a:tr h="355022">
                <a:tc>
                  <a:txBody>
                    <a:bodyPr/>
                    <a:lstStyle/>
                    <a:p>
                      <a:pPr algn="ctr"/>
                      <a:r>
                        <a:rPr lang="en-US"/>
                        <a:t>Pasta, Lemon</a:t>
                      </a:r>
                    </a:p>
                  </a:txBody>
                  <a:tcPr/>
                </a:tc>
                <a:tc>
                  <a:txBody>
                    <a:bodyPr/>
                    <a:lstStyle/>
                    <a:p>
                      <a:pPr algn="ctr"/>
                      <a:r>
                        <a:rPr lang="en-US"/>
                        <a:t>3</a:t>
                      </a:r>
                    </a:p>
                  </a:txBody>
                  <a:tcPr/>
                </a:tc>
                <a:extLst>
                  <a:ext uri="{0D108BD9-81ED-4DB2-BD59-A6C34878D82A}">
                    <a16:rowId xmlns:a16="http://schemas.microsoft.com/office/drawing/2014/main" val="1786798375"/>
                  </a:ext>
                </a:extLst>
              </a:tr>
              <a:tr h="355022">
                <a:tc>
                  <a:txBody>
                    <a:bodyPr/>
                    <a:lstStyle/>
                    <a:p>
                      <a:pPr algn="ctr"/>
                      <a:r>
                        <a:rPr lang="en-US"/>
                        <a:t>Pasta, Orange</a:t>
                      </a:r>
                    </a:p>
                  </a:txBody>
                  <a:tcPr/>
                </a:tc>
                <a:tc>
                  <a:txBody>
                    <a:bodyPr/>
                    <a:lstStyle/>
                    <a:p>
                      <a:pPr algn="ctr"/>
                      <a:r>
                        <a:rPr lang="en-US"/>
                        <a:t>3</a:t>
                      </a:r>
                    </a:p>
                  </a:txBody>
                  <a:tcPr/>
                </a:tc>
                <a:extLst>
                  <a:ext uri="{0D108BD9-81ED-4DB2-BD59-A6C34878D82A}">
                    <a16:rowId xmlns:a16="http://schemas.microsoft.com/office/drawing/2014/main" val="927917124"/>
                  </a:ext>
                </a:extLst>
              </a:tr>
              <a:tr h="355022">
                <a:tc>
                  <a:txBody>
                    <a:bodyPr/>
                    <a:lstStyle/>
                    <a:p>
                      <a:pPr algn="ctr"/>
                      <a:r>
                        <a:rPr lang="en-US"/>
                        <a:t>Pasta, Cake</a:t>
                      </a:r>
                    </a:p>
                  </a:txBody>
                  <a:tcPr/>
                </a:tc>
                <a:tc>
                  <a:txBody>
                    <a:bodyPr/>
                    <a:lstStyle/>
                    <a:p>
                      <a:pPr algn="ctr"/>
                      <a:r>
                        <a:rPr lang="en-US"/>
                        <a:t>2</a:t>
                      </a:r>
                    </a:p>
                  </a:txBody>
                  <a:tcPr/>
                </a:tc>
                <a:extLst>
                  <a:ext uri="{0D108BD9-81ED-4DB2-BD59-A6C34878D82A}">
                    <a16:rowId xmlns:a16="http://schemas.microsoft.com/office/drawing/2014/main" val="2024704665"/>
                  </a:ext>
                </a:extLst>
              </a:tr>
              <a:tr h="355022">
                <a:tc>
                  <a:txBody>
                    <a:bodyPr/>
                    <a:lstStyle/>
                    <a:p>
                      <a:pPr lvl="0" algn="ctr">
                        <a:buNone/>
                      </a:pPr>
                      <a:r>
                        <a:rPr lang="en-US"/>
                        <a:t>Lemon, Orange</a:t>
                      </a:r>
                    </a:p>
                  </a:txBody>
                  <a:tcPr/>
                </a:tc>
                <a:tc>
                  <a:txBody>
                    <a:bodyPr/>
                    <a:lstStyle/>
                    <a:p>
                      <a:pPr lvl="0" algn="ctr">
                        <a:buNone/>
                      </a:pPr>
                      <a:r>
                        <a:rPr lang="en-US"/>
                        <a:t>2</a:t>
                      </a:r>
                    </a:p>
                  </a:txBody>
                  <a:tcPr/>
                </a:tc>
                <a:extLst>
                  <a:ext uri="{0D108BD9-81ED-4DB2-BD59-A6C34878D82A}">
                    <a16:rowId xmlns:a16="http://schemas.microsoft.com/office/drawing/2014/main" val="2493472557"/>
                  </a:ext>
                </a:extLst>
              </a:tr>
              <a:tr h="355022">
                <a:tc>
                  <a:txBody>
                    <a:bodyPr/>
                    <a:lstStyle/>
                    <a:p>
                      <a:pPr lvl="0" algn="ctr">
                        <a:buNone/>
                      </a:pPr>
                      <a:r>
                        <a:rPr lang="en-US"/>
                        <a:t>Orange, Cake</a:t>
                      </a:r>
                    </a:p>
                  </a:txBody>
                  <a:tcPr/>
                </a:tc>
                <a:tc>
                  <a:txBody>
                    <a:bodyPr/>
                    <a:lstStyle/>
                    <a:p>
                      <a:pPr lvl="0" algn="ctr">
                        <a:buNone/>
                      </a:pPr>
                      <a:r>
                        <a:rPr lang="en-US"/>
                        <a:t>2</a:t>
                      </a:r>
                    </a:p>
                  </a:txBody>
                  <a:tcPr/>
                </a:tc>
                <a:extLst>
                  <a:ext uri="{0D108BD9-81ED-4DB2-BD59-A6C34878D82A}">
                    <a16:rowId xmlns:a16="http://schemas.microsoft.com/office/drawing/2014/main" val="3491358893"/>
                  </a:ext>
                </a:extLst>
              </a:tr>
              <a:tr h="355022">
                <a:tc>
                  <a:txBody>
                    <a:bodyPr/>
                    <a:lstStyle/>
                    <a:p>
                      <a:pPr lvl="0" algn="ctr">
                        <a:buNone/>
                      </a:pPr>
                      <a:r>
                        <a:rPr lang="en-US"/>
                        <a:t>Pasta, Lemon, Orange</a:t>
                      </a:r>
                    </a:p>
                  </a:txBody>
                  <a:tcPr/>
                </a:tc>
                <a:tc>
                  <a:txBody>
                    <a:bodyPr/>
                    <a:lstStyle/>
                    <a:p>
                      <a:pPr lvl="0" algn="ctr">
                        <a:buNone/>
                      </a:pPr>
                      <a:r>
                        <a:rPr lang="en-US"/>
                        <a:t>2</a:t>
                      </a:r>
                    </a:p>
                  </a:txBody>
                  <a:tcPr/>
                </a:tc>
                <a:extLst>
                  <a:ext uri="{0D108BD9-81ED-4DB2-BD59-A6C34878D82A}">
                    <a16:rowId xmlns:a16="http://schemas.microsoft.com/office/drawing/2014/main" val="1850053652"/>
                  </a:ext>
                </a:extLst>
              </a:tr>
              <a:tr h="355022">
                <a:tc>
                  <a:txBody>
                    <a:bodyPr/>
                    <a:lstStyle/>
                    <a:p>
                      <a:pPr lvl="0" algn="ctr">
                        <a:buNone/>
                      </a:pPr>
                      <a:r>
                        <a:rPr lang="en-US"/>
                        <a:t>Pasta, Orange, Cake</a:t>
                      </a:r>
                    </a:p>
                  </a:txBody>
                  <a:tcPr/>
                </a:tc>
                <a:tc>
                  <a:txBody>
                    <a:bodyPr/>
                    <a:lstStyle/>
                    <a:p>
                      <a:pPr lvl="0" algn="ctr">
                        <a:buNone/>
                      </a:pPr>
                      <a:r>
                        <a:rPr lang="en-US"/>
                        <a:t>2</a:t>
                      </a:r>
                    </a:p>
                  </a:txBody>
                  <a:tcPr/>
                </a:tc>
                <a:extLst>
                  <a:ext uri="{0D108BD9-81ED-4DB2-BD59-A6C34878D82A}">
                    <a16:rowId xmlns:a16="http://schemas.microsoft.com/office/drawing/2014/main" val="2442393875"/>
                  </a:ext>
                </a:extLst>
              </a:tr>
            </a:tbl>
          </a:graphicData>
        </a:graphic>
      </p:graphicFrame>
    </p:spTree>
    <p:extLst>
      <p:ext uri="{BB962C8B-B14F-4D97-AF65-F5344CB8AC3E}">
        <p14:creationId xmlns:p14="http://schemas.microsoft.com/office/powerpoint/2010/main" val="253886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280D5-6084-41FB-8993-0146A5A8C31E}"/>
              </a:ext>
            </a:extLst>
          </p:cNvPr>
          <p:cNvSpPr>
            <a:spLocks noGrp="1"/>
          </p:cNvSpPr>
          <p:nvPr/>
        </p:nvSpPr>
        <p:spPr>
          <a:xfrm>
            <a:off x="1884544" y="2002067"/>
            <a:ext cx="8423663" cy="3484031"/>
          </a:xfrm>
          <a:prstGeom prst="rect">
            <a:avLst/>
          </a:prstGeom>
          <a:noFill/>
          <a:ln>
            <a:noFill/>
          </a:ln>
        </p:spPr>
        <p:txBody>
          <a:bodyPr vert="horz" wrap="square" lIns="146304" tIns="91440" rIns="146304" bIns="91440" rtlCol="0" anchor="t" anchorCtr="0">
            <a:spAutoFit/>
          </a:bodyPr>
          <a:lstStyle>
            <a:lvl1pPr algn="l" defTabSz="914367" rtl="0" eaLnBrk="1" latinLnBrk="0" hangingPunct="1">
              <a:lnSpc>
                <a:spcPct val="90000"/>
              </a:lnSpc>
              <a:spcBef>
                <a:spcPct val="0"/>
              </a:spcBef>
              <a:buNone/>
              <a:defRPr lang="en-US" sz="7058" b="0" kern="1200" cap="none" spc="-98" baseline="0">
                <a:ln w="3175">
                  <a:noFill/>
                </a:ln>
                <a:solidFill>
                  <a:schemeClr val="tx1"/>
                </a:solidFill>
                <a:effectLst/>
                <a:latin typeface="+mj-lt"/>
                <a:ea typeface="+mn-ea"/>
                <a:cs typeface="Segoe UI" pitchFamily="34" charset="0"/>
              </a:defRPr>
            </a:lvl1pPr>
          </a:lstStyle>
          <a:p>
            <a:pPr algn="ctr"/>
            <a:r>
              <a:rPr lang="en-US" sz="3200" b="1">
                <a:latin typeface="Calibri Light"/>
                <a:ea typeface="+mj-lt"/>
                <a:cs typeface="Calibri Light"/>
              </a:rPr>
              <a:t>Advantages of Apriori Algorithm</a:t>
            </a:r>
            <a:endParaRPr lang="en-US" sz="3200">
              <a:ea typeface="+mj-lt"/>
              <a:cs typeface="+mj-lt"/>
            </a:endParaRPr>
          </a:p>
          <a:p>
            <a:pPr marL="285750" indent="-285750">
              <a:lnSpc>
                <a:spcPct val="100000"/>
              </a:lnSpc>
              <a:spcBef>
                <a:spcPts val="0"/>
              </a:spcBef>
              <a:buFont typeface="Arial"/>
              <a:buChar char="•"/>
            </a:pPr>
            <a:r>
              <a:rPr lang="en-US" sz="3200">
                <a:ea typeface="+mj-lt"/>
                <a:cs typeface="+mj-lt"/>
              </a:rPr>
              <a:t>It is easy to implement and can be parallelized easily.</a:t>
            </a:r>
          </a:p>
          <a:p>
            <a:pPr marL="285750" indent="-285750">
              <a:lnSpc>
                <a:spcPct val="100000"/>
              </a:lnSpc>
              <a:spcBef>
                <a:spcPts val="0"/>
              </a:spcBef>
              <a:buFont typeface="Arial"/>
              <a:buChar char="•"/>
            </a:pPr>
            <a:r>
              <a:rPr lang="en-US" sz="3200">
                <a:ea typeface="+mj-lt"/>
                <a:cs typeface="+mj-lt"/>
              </a:rPr>
              <a:t>Apriori implementation makes use of large item set properties.</a:t>
            </a:r>
          </a:p>
          <a:p>
            <a:pPr algn="ctr"/>
            <a:endParaRPr lang="en-US" sz="3200" b="1">
              <a:latin typeface="Calibri Light"/>
              <a:ea typeface="+mj-lt"/>
              <a:cs typeface="Calibri Light"/>
            </a:endParaRPr>
          </a:p>
          <a:p>
            <a:pPr algn="ctr"/>
            <a:endParaRPr lang="en-US" sz="3200" b="1">
              <a:latin typeface="Calibri Light"/>
              <a:cs typeface="Calibri Light"/>
            </a:endParaRPr>
          </a:p>
        </p:txBody>
      </p:sp>
    </p:spTree>
    <p:extLst>
      <p:ext uri="{BB962C8B-B14F-4D97-AF65-F5344CB8AC3E}">
        <p14:creationId xmlns:p14="http://schemas.microsoft.com/office/powerpoint/2010/main" val="1110611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logo&#10;&#10;Description generated with high confidence">
            <a:extLst>
              <a:ext uri="{FF2B5EF4-FFF2-40B4-BE49-F238E27FC236}">
                <a16:creationId xmlns:a16="http://schemas.microsoft.com/office/drawing/2014/main" id="{BE5BA4AE-EA3F-48FA-B992-141587652C5D}"/>
              </a:ext>
            </a:extLst>
          </p:cNvPr>
          <p:cNvPicPr>
            <a:picLocks noChangeAspect="1"/>
          </p:cNvPicPr>
          <p:nvPr/>
        </p:nvPicPr>
        <p:blipFill rotWithShape="1">
          <a:blip r:embed="rId3"/>
          <a:srcRect l="6775" r="3617" b="50"/>
          <a:stretch/>
        </p:blipFill>
        <p:spPr>
          <a:xfrm>
            <a:off x="0" y="-36926"/>
            <a:ext cx="12198643" cy="6891641"/>
          </a:xfrm>
          <a:prstGeom prst="rect">
            <a:avLst/>
          </a:prstGeom>
        </p:spPr>
      </p:pic>
      <p:sp>
        <p:nvSpPr>
          <p:cNvPr id="6" name="TextBox 5">
            <a:extLst>
              <a:ext uri="{FF2B5EF4-FFF2-40B4-BE49-F238E27FC236}">
                <a16:creationId xmlns:a16="http://schemas.microsoft.com/office/drawing/2014/main" id="{53B5F135-8CC0-4AEA-956A-D875632D5CC3}"/>
              </a:ext>
            </a:extLst>
          </p:cNvPr>
          <p:cNvSpPr txBox="1"/>
          <p:nvPr/>
        </p:nvSpPr>
        <p:spPr>
          <a:xfrm>
            <a:off x="9883966" y="6395291"/>
            <a:ext cx="2743199" cy="346249"/>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1200" b="1">
                <a:gradFill>
                  <a:gsLst>
                    <a:gs pos="2917">
                      <a:schemeClr val="tx1"/>
                    </a:gs>
                    <a:gs pos="30000">
                      <a:schemeClr val="tx1"/>
                    </a:gs>
                  </a:gsLst>
                  <a:lin ang="5400000" scaled="0"/>
                </a:gradFill>
                <a:latin typeface="Times New Roman"/>
                <a:cs typeface="Times New Roman"/>
              </a:rPr>
              <a:t>Source: Microsoft AI School</a:t>
            </a:r>
            <a:endParaRPr lang="en-US" sz="1200" b="1">
              <a:latin typeface="Times New Roman"/>
              <a:cs typeface="Times New Roman"/>
            </a:endParaRPr>
          </a:p>
        </p:txBody>
      </p:sp>
    </p:spTree>
    <p:extLst>
      <p:ext uri="{BB962C8B-B14F-4D97-AF65-F5344CB8AC3E}">
        <p14:creationId xmlns:p14="http://schemas.microsoft.com/office/powerpoint/2010/main" val="38512952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504C-C15B-4B85-88CA-781AD4B14DC8}"/>
              </a:ext>
            </a:extLst>
          </p:cNvPr>
          <p:cNvSpPr>
            <a:spLocks noGrp="1"/>
          </p:cNvSpPr>
          <p:nvPr>
            <p:ph type="title"/>
          </p:nvPr>
        </p:nvSpPr>
        <p:spPr>
          <a:xfrm>
            <a:off x="543146" y="1925787"/>
            <a:ext cx="11062699" cy="1793090"/>
          </a:xfrm>
          <a:ln>
            <a:noFill/>
          </a:ln>
        </p:spPr>
        <p:txBody>
          <a:bodyPr/>
          <a:lstStyle/>
          <a:p>
            <a:pPr algn="just"/>
            <a:r>
              <a:rPr lang="en-US" sz="3200" err="1">
                <a:solidFill>
                  <a:srgbClr val="FFFFFF"/>
                </a:solidFill>
                <a:latin typeface="Times New Roman"/>
                <a:ea typeface="+mj-lt"/>
                <a:cs typeface="+mj-lt"/>
              </a:rPr>
              <a:t>Apriori</a:t>
            </a:r>
            <a:r>
              <a:rPr lang="en-US" sz="3200">
                <a:solidFill>
                  <a:srgbClr val="FFFFFF"/>
                </a:solidFill>
                <a:latin typeface="Times New Roman"/>
                <a:ea typeface="+mj-lt"/>
                <a:cs typeface="+mj-lt"/>
              </a:rPr>
              <a:t> algorithm is an </a:t>
            </a:r>
            <a:r>
              <a:rPr lang="en-US" sz="3200" b="1">
                <a:solidFill>
                  <a:srgbClr val="00B050"/>
                </a:solidFill>
                <a:latin typeface="Times New Roman"/>
                <a:ea typeface="+mj-lt"/>
                <a:cs typeface="+mj-lt"/>
              </a:rPr>
              <a:t>Unsupervised</a:t>
            </a:r>
            <a:r>
              <a:rPr lang="en-US" sz="3200">
                <a:solidFill>
                  <a:srgbClr val="00B050"/>
                </a:solidFill>
                <a:latin typeface="Times New Roman"/>
                <a:ea typeface="+mj-lt"/>
                <a:cs typeface="+mj-lt"/>
              </a:rPr>
              <a:t> </a:t>
            </a:r>
            <a:r>
              <a:rPr lang="en-US" sz="3200">
                <a:solidFill>
                  <a:srgbClr val="FFFFFF"/>
                </a:solidFill>
                <a:latin typeface="Times New Roman"/>
                <a:ea typeface="+mj-lt"/>
                <a:cs typeface="+mj-lt"/>
              </a:rPr>
              <a:t>machine learning algorithm that generates association rules from a given data set. Association rule implies that if an item A occurs, then item B also occurs with a certain probability. Most of the association rules generated are in the </a:t>
            </a:r>
            <a:r>
              <a:rPr lang="en-US" sz="3200" b="1">
                <a:solidFill>
                  <a:srgbClr val="FF0000"/>
                </a:solidFill>
                <a:latin typeface="Times New Roman"/>
                <a:ea typeface="+mj-lt"/>
                <a:cs typeface="+mj-lt"/>
              </a:rPr>
              <a:t>IF_THEN</a:t>
            </a:r>
            <a:r>
              <a:rPr lang="en-US" sz="3200">
                <a:solidFill>
                  <a:srgbClr val="FFFFFF"/>
                </a:solidFill>
                <a:latin typeface="Times New Roman"/>
                <a:ea typeface="+mj-lt"/>
                <a:cs typeface="+mj-lt"/>
              </a:rPr>
              <a:t> format. </a:t>
            </a:r>
            <a:endParaRPr lang="en-US" sz="3200">
              <a:latin typeface="Times New Roman"/>
            </a:endParaRPr>
          </a:p>
          <a:p>
            <a:endParaRPr lang="en-US" sz="3200">
              <a:solidFill>
                <a:srgbClr val="FFFFFF"/>
              </a:solidFill>
              <a:latin typeface="Times New Roman"/>
            </a:endParaRPr>
          </a:p>
        </p:txBody>
      </p:sp>
    </p:spTree>
    <p:extLst>
      <p:ext uri="{BB962C8B-B14F-4D97-AF65-F5344CB8AC3E}">
        <p14:creationId xmlns:p14="http://schemas.microsoft.com/office/powerpoint/2010/main" val="181269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553983-026F-441C-A1C6-F852C3887C5B}"/>
              </a:ext>
            </a:extLst>
          </p:cNvPr>
          <p:cNvSpPr/>
          <p:nvPr/>
        </p:nvSpPr>
        <p:spPr bwMode="auto">
          <a:xfrm>
            <a:off x="6712944" y="-2756"/>
            <a:ext cx="6266760" cy="686350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1">
            <a:extLst>
              <a:ext uri="{FF2B5EF4-FFF2-40B4-BE49-F238E27FC236}">
                <a16:creationId xmlns:a16="http://schemas.microsoft.com/office/drawing/2014/main" id="{0D6481AE-7D53-4455-B7C9-9AB0FC592ABE}"/>
              </a:ext>
            </a:extLst>
          </p:cNvPr>
          <p:cNvSpPr>
            <a:spLocks noGrp="1"/>
          </p:cNvSpPr>
          <p:nvPr/>
        </p:nvSpPr>
        <p:spPr>
          <a:xfrm>
            <a:off x="338530" y="1955641"/>
            <a:ext cx="6185967" cy="2843855"/>
          </a:xfrm>
          <a:prstGeom prst="rect">
            <a:avLst/>
          </a:prstGeom>
          <a:noFill/>
          <a:ln>
            <a:noFill/>
          </a:ln>
        </p:spPr>
        <p:txBody>
          <a:bodyPr vert="horz" wrap="square" lIns="146304" tIns="91440" rIns="146304" bIns="91440" rtlCol="0" anchor="t" anchorCtr="0">
            <a:spAutoFit/>
          </a:bodyPr>
          <a:lstStyle>
            <a:lvl1pPr algn="l" defTabSz="914367" rtl="0" eaLnBrk="1" latinLnBrk="0" hangingPunct="1">
              <a:lnSpc>
                <a:spcPct val="90000"/>
              </a:lnSpc>
              <a:spcBef>
                <a:spcPct val="0"/>
              </a:spcBef>
              <a:buNone/>
              <a:defRPr lang="en-US" sz="7058" b="0" kern="1200" cap="none" spc="-98" baseline="0">
                <a:ln w="3175">
                  <a:noFill/>
                </a:ln>
                <a:solidFill>
                  <a:schemeClr val="tx1"/>
                </a:solidFill>
                <a:effectLst/>
                <a:latin typeface="+mj-lt"/>
                <a:ea typeface="+mn-ea"/>
                <a:cs typeface="Segoe UI" pitchFamily="34" charset="0"/>
              </a:defRPr>
            </a:lvl1pPr>
          </a:lstStyle>
          <a:p>
            <a:pPr algn="just"/>
            <a:r>
              <a:rPr lang="en-US" sz="2400" dirty="0">
                <a:latin typeface="Times New Roman"/>
                <a:ea typeface="+mj-lt"/>
                <a:cs typeface="+mj-lt"/>
              </a:rPr>
              <a:t>For example, </a:t>
            </a:r>
            <a:r>
              <a:rPr lang="en-US" sz="2400" dirty="0">
                <a:solidFill>
                  <a:srgbClr val="FF0000"/>
                </a:solidFill>
                <a:latin typeface="Times New Roman"/>
                <a:ea typeface="+mj-lt"/>
                <a:cs typeface="+mj-lt"/>
              </a:rPr>
              <a:t>IF</a:t>
            </a:r>
            <a:r>
              <a:rPr lang="en-US" sz="2400" dirty="0">
                <a:latin typeface="Times New Roman"/>
                <a:ea typeface="+mj-lt"/>
                <a:cs typeface="+mj-lt"/>
              </a:rPr>
              <a:t> people buy a Surface Book </a:t>
            </a:r>
            <a:r>
              <a:rPr lang="en-US" sz="2400" dirty="0">
                <a:solidFill>
                  <a:srgbClr val="FF0000"/>
                </a:solidFill>
                <a:latin typeface="Times New Roman"/>
                <a:ea typeface="+mj-lt"/>
                <a:cs typeface="+mj-lt"/>
              </a:rPr>
              <a:t>THEN</a:t>
            </a:r>
            <a:r>
              <a:rPr lang="en-US" sz="2400" dirty="0">
                <a:latin typeface="Times New Roman"/>
                <a:ea typeface="+mj-lt"/>
                <a:cs typeface="+mj-lt"/>
              </a:rPr>
              <a:t> they also buy a Surface Book Case to protect it. For the algorithm to derive such conclusions, it first observes the number of people who bought an Surface Book case while purchasing an Surface Book. This way a ratio is derived out of the 100 people who purchased a Surface Book, 85 people also purchased a Surface Book Case.</a:t>
            </a:r>
          </a:p>
        </p:txBody>
      </p:sp>
      <p:pic>
        <p:nvPicPr>
          <p:cNvPr id="9" name="Picture 9" descr="An open computer&#10;&#10;Description generated with very high confidence">
            <a:extLst>
              <a:ext uri="{FF2B5EF4-FFF2-40B4-BE49-F238E27FC236}">
                <a16:creationId xmlns:a16="http://schemas.microsoft.com/office/drawing/2014/main" id="{B379B7E9-D022-44CE-97B6-8690BBB7C62E}"/>
              </a:ext>
            </a:extLst>
          </p:cNvPr>
          <p:cNvPicPr>
            <a:picLocks noChangeAspect="1"/>
          </p:cNvPicPr>
          <p:nvPr/>
        </p:nvPicPr>
        <p:blipFill>
          <a:blip r:embed="rId3"/>
          <a:stretch>
            <a:fillRect/>
          </a:stretch>
        </p:blipFill>
        <p:spPr>
          <a:xfrm>
            <a:off x="6716617" y="1619848"/>
            <a:ext cx="5524959" cy="3122545"/>
          </a:xfrm>
          <a:prstGeom prst="rect">
            <a:avLst/>
          </a:prstGeom>
        </p:spPr>
      </p:pic>
    </p:spTree>
    <p:extLst>
      <p:ext uri="{BB962C8B-B14F-4D97-AF65-F5344CB8AC3E}">
        <p14:creationId xmlns:p14="http://schemas.microsoft.com/office/powerpoint/2010/main" val="38696746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a:extLst>
              <a:ext uri="{FF2B5EF4-FFF2-40B4-BE49-F238E27FC236}">
                <a16:creationId xmlns:a16="http://schemas.microsoft.com/office/drawing/2014/main" id="{0B6D02B3-81AD-4B79-8398-3B880B06C1BE}"/>
              </a:ext>
            </a:extLst>
          </p:cNvPr>
          <p:cNvSpPr txBox="1"/>
          <p:nvPr/>
        </p:nvSpPr>
        <p:spPr>
          <a:xfrm>
            <a:off x="925772" y="1330861"/>
            <a:ext cx="10340455" cy="4050340"/>
          </a:xfrm>
          <a:prstGeom prst="rect">
            <a:avLst/>
          </a:prstGeom>
          <a:noFill/>
        </p:spPr>
        <p:txBody>
          <a:bodyPr rot="0" spcFirstLastPara="0" vert="horz" wrap="square" lIns="182880" tIns="146304" rIns="182880" bIns="146304"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800" b="1">
              <a:latin typeface="Times New Roman"/>
              <a:ea typeface="+mn-lt"/>
              <a:cs typeface="+mn-lt"/>
            </a:endParaRPr>
          </a:p>
          <a:p>
            <a:pPr algn="ctr"/>
            <a:r>
              <a:rPr lang="en-US" sz="2800" b="1">
                <a:latin typeface="Times New Roman"/>
                <a:ea typeface="+mn-lt"/>
                <a:cs typeface="+mn-lt"/>
              </a:rPr>
              <a:t>Frequent Item sets </a:t>
            </a:r>
            <a:endParaRPr lang="en-US" sz="2800">
              <a:latin typeface="Times New Roman"/>
              <a:ea typeface="+mn-lt"/>
              <a:cs typeface="+mn-lt"/>
            </a:endParaRPr>
          </a:p>
          <a:p>
            <a:pPr algn="ctr"/>
            <a:r>
              <a:rPr lang="en-US" sz="2400">
                <a:latin typeface="Times New Roman"/>
                <a:ea typeface="+mn-lt"/>
                <a:cs typeface="+mn-lt"/>
              </a:rPr>
              <a:t>The sets of item which has minimum support </a:t>
            </a:r>
            <a:endParaRPr lang="en-US" sz="2400">
              <a:latin typeface="Times New Roman"/>
              <a:cs typeface="Segoe UI"/>
            </a:endParaRPr>
          </a:p>
          <a:p>
            <a:pPr algn="ctr"/>
            <a:endParaRPr lang="en-US" sz="2800" b="1">
              <a:latin typeface="Times New Roman"/>
              <a:ea typeface="+mn-lt"/>
              <a:cs typeface="+mn-lt"/>
            </a:endParaRPr>
          </a:p>
          <a:p>
            <a:pPr algn="ctr"/>
            <a:r>
              <a:rPr lang="en-US" sz="2800" b="1" err="1">
                <a:latin typeface="Times New Roman"/>
                <a:ea typeface="+mn-lt"/>
                <a:cs typeface="+mn-lt"/>
              </a:rPr>
              <a:t>Apriori</a:t>
            </a:r>
            <a:r>
              <a:rPr lang="en-US" sz="2800" b="1">
                <a:latin typeface="Times New Roman"/>
                <a:ea typeface="+mn-lt"/>
                <a:cs typeface="+mn-lt"/>
              </a:rPr>
              <a:t> Property</a:t>
            </a:r>
            <a:endParaRPr lang="en-US" sz="2800">
              <a:latin typeface="Segoe UI"/>
              <a:ea typeface="+mn-lt"/>
              <a:cs typeface="+mn-lt"/>
            </a:endParaRPr>
          </a:p>
          <a:p>
            <a:pPr algn="ctr"/>
            <a:r>
              <a:rPr lang="en-US" sz="2800">
                <a:latin typeface="Times New Roman"/>
                <a:ea typeface="+mn-lt"/>
                <a:cs typeface="+mn-lt"/>
              </a:rPr>
              <a:t> </a:t>
            </a:r>
            <a:r>
              <a:rPr lang="en-US" sz="2400">
                <a:latin typeface="Times New Roman"/>
                <a:ea typeface="+mn-lt"/>
                <a:cs typeface="+mn-lt"/>
              </a:rPr>
              <a:t>Any subset of frequent itemset must be frequent.</a:t>
            </a:r>
            <a:endParaRPr lang="en-US" sz="2400">
              <a:cs typeface="Segoe UI"/>
            </a:endParaRPr>
          </a:p>
          <a:p>
            <a:pPr algn="ctr"/>
            <a:endParaRPr lang="en-US" sz="2800" b="1">
              <a:latin typeface="Times New Roman"/>
              <a:ea typeface="+mn-lt"/>
              <a:cs typeface="+mn-lt"/>
            </a:endParaRPr>
          </a:p>
          <a:p>
            <a:pPr algn="ctr"/>
            <a:r>
              <a:rPr lang="en-US" sz="2800" b="1">
                <a:latin typeface="Times New Roman"/>
                <a:ea typeface="+mn-lt"/>
                <a:cs typeface="+mn-lt"/>
              </a:rPr>
              <a:t>Join Operation</a:t>
            </a:r>
            <a:r>
              <a:rPr lang="en-US" sz="2800">
                <a:latin typeface="Times New Roman"/>
                <a:ea typeface="+mn-lt"/>
                <a:cs typeface="+mn-lt"/>
              </a:rPr>
              <a:t> </a:t>
            </a:r>
            <a:endParaRPr lang="en-US" sz="2800">
              <a:cs typeface="Segoe UI"/>
            </a:endParaRPr>
          </a:p>
          <a:p>
            <a:pPr algn="ctr"/>
            <a:r>
              <a:rPr lang="en-US" sz="2400">
                <a:latin typeface="Times New Roman"/>
                <a:ea typeface="+mn-lt"/>
                <a:cs typeface="+mn-lt"/>
              </a:rPr>
              <a:t>To find L</a:t>
            </a:r>
            <a:r>
              <a:rPr lang="en-US" sz="1200">
                <a:latin typeface="Times New Roman"/>
                <a:ea typeface="+mn-lt"/>
                <a:cs typeface="+mn-lt"/>
              </a:rPr>
              <a:t>k</a:t>
            </a:r>
            <a:r>
              <a:rPr lang="en-US" sz="2400">
                <a:latin typeface="Times New Roman"/>
                <a:ea typeface="+mn-lt"/>
                <a:cs typeface="+mn-lt"/>
              </a:rPr>
              <a:t>, a set of candidate k-</a:t>
            </a:r>
            <a:r>
              <a:rPr lang="en-US" sz="2400" err="1">
                <a:latin typeface="Times New Roman"/>
                <a:ea typeface="+mn-lt"/>
                <a:cs typeface="+mn-lt"/>
              </a:rPr>
              <a:t>itemsets</a:t>
            </a:r>
            <a:r>
              <a:rPr lang="en-US" sz="2400">
                <a:latin typeface="Times New Roman"/>
                <a:ea typeface="+mn-lt"/>
                <a:cs typeface="+mn-lt"/>
              </a:rPr>
              <a:t> is generated by joining L</a:t>
            </a:r>
            <a:r>
              <a:rPr lang="en-US" sz="1100">
                <a:latin typeface="Times New Roman"/>
                <a:ea typeface="+mn-lt"/>
                <a:cs typeface="+mn-lt"/>
              </a:rPr>
              <a:t>k-1</a:t>
            </a:r>
            <a:r>
              <a:rPr lang="en-US" sz="2400">
                <a:latin typeface="Times New Roman"/>
                <a:ea typeface="+mn-lt"/>
                <a:cs typeface="+mn-lt"/>
              </a:rPr>
              <a:t>with itself. </a:t>
            </a:r>
            <a:endParaRPr lang="en-US" sz="2400">
              <a:latin typeface="Times New Roman"/>
              <a:cs typeface="Segoe UI"/>
            </a:endParaRPr>
          </a:p>
        </p:txBody>
      </p:sp>
      <p:sp>
        <p:nvSpPr>
          <p:cNvPr id="5" name="Title 1">
            <a:extLst>
              <a:ext uri="{FF2B5EF4-FFF2-40B4-BE49-F238E27FC236}">
                <a16:creationId xmlns:a16="http://schemas.microsoft.com/office/drawing/2014/main" id="{F9793CFD-2700-4250-8691-A370B2557D5A}"/>
              </a:ext>
            </a:extLst>
          </p:cNvPr>
          <p:cNvSpPr>
            <a:spLocks noGrp="1"/>
          </p:cNvSpPr>
          <p:nvPr/>
        </p:nvSpPr>
        <p:spPr>
          <a:xfrm>
            <a:off x="1882979" y="997821"/>
            <a:ext cx="8423663" cy="1071062"/>
          </a:xfrm>
          <a:prstGeom prst="rect">
            <a:avLst/>
          </a:prstGeom>
          <a:noFill/>
          <a:ln>
            <a:noFill/>
          </a:ln>
        </p:spPr>
        <p:txBody>
          <a:bodyPr vert="horz" wrap="square" lIns="146304" tIns="91440" rIns="146304" bIns="91440" rtlCol="0" anchor="t" anchorCtr="0">
            <a:spAutoFit/>
          </a:bodyPr>
          <a:lstStyle>
            <a:lvl1pPr algn="l" defTabSz="914367" rtl="0" eaLnBrk="1" latinLnBrk="0" hangingPunct="1">
              <a:lnSpc>
                <a:spcPct val="90000"/>
              </a:lnSpc>
              <a:spcBef>
                <a:spcPct val="0"/>
              </a:spcBef>
              <a:buNone/>
              <a:defRPr lang="en-US" sz="7058" b="0" kern="1200" cap="none" spc="-98" baseline="0">
                <a:ln w="3175">
                  <a:noFill/>
                </a:ln>
                <a:solidFill>
                  <a:schemeClr val="tx1"/>
                </a:solidFill>
                <a:effectLst/>
                <a:latin typeface="+mj-lt"/>
                <a:ea typeface="+mn-ea"/>
                <a:cs typeface="Segoe UI" pitchFamily="34" charset="0"/>
              </a:defRPr>
            </a:lvl1pPr>
          </a:lstStyle>
          <a:p>
            <a:pPr algn="ctr"/>
            <a:r>
              <a:rPr lang="en-US" sz="3200" b="1">
                <a:solidFill>
                  <a:srgbClr val="FFFFFF"/>
                </a:solidFill>
                <a:latin typeface="Times New Roman"/>
                <a:ea typeface="+mj-lt"/>
                <a:cs typeface="Calibri Light"/>
              </a:rPr>
              <a:t>Key Concepts Of </a:t>
            </a:r>
            <a:r>
              <a:rPr lang="en-US" sz="3200" b="1" err="1">
                <a:solidFill>
                  <a:srgbClr val="FFFFFF"/>
                </a:solidFill>
                <a:latin typeface="Times New Roman"/>
                <a:ea typeface="+mj-lt"/>
                <a:cs typeface="Calibri Light"/>
              </a:rPr>
              <a:t>Apriori</a:t>
            </a:r>
            <a:r>
              <a:rPr lang="en-US" sz="3200" b="1">
                <a:solidFill>
                  <a:srgbClr val="FFFFFF"/>
                </a:solidFill>
                <a:latin typeface="Times New Roman"/>
                <a:ea typeface="+mj-lt"/>
                <a:cs typeface="Calibri Light"/>
              </a:rPr>
              <a:t> Algorithm </a:t>
            </a:r>
            <a:endParaRPr lang="en-US" sz="3200" b="1">
              <a:latin typeface="Times New Roman"/>
              <a:ea typeface="+mj-lt"/>
              <a:cs typeface="Calibri Light"/>
            </a:endParaRPr>
          </a:p>
          <a:p>
            <a:pPr algn="ctr"/>
            <a:endParaRPr lang="en-US" sz="3200">
              <a:solidFill>
                <a:srgbClr val="FFFFFF"/>
              </a:solidFill>
              <a:cs typeface="Segoe UI Light"/>
            </a:endParaRPr>
          </a:p>
        </p:txBody>
      </p:sp>
    </p:spTree>
    <p:extLst>
      <p:ext uri="{BB962C8B-B14F-4D97-AF65-F5344CB8AC3E}">
        <p14:creationId xmlns:p14="http://schemas.microsoft.com/office/powerpoint/2010/main" val="4848370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6672A-14FA-4000-A907-7DB2B8866677}"/>
              </a:ext>
            </a:extLst>
          </p:cNvPr>
          <p:cNvSpPr>
            <a:spLocks noGrp="1"/>
          </p:cNvSpPr>
          <p:nvPr/>
        </p:nvSpPr>
        <p:spPr>
          <a:xfrm>
            <a:off x="1882979" y="2962704"/>
            <a:ext cx="8423663" cy="1181862"/>
          </a:xfrm>
          <a:prstGeom prst="rect">
            <a:avLst/>
          </a:prstGeom>
          <a:noFill/>
          <a:ln>
            <a:noFill/>
          </a:ln>
        </p:spPr>
        <p:txBody>
          <a:bodyPr vert="horz" wrap="square" lIns="146304" tIns="91440" rIns="146304" bIns="91440" rtlCol="0" anchor="t" anchorCtr="0">
            <a:spAutoFit/>
          </a:bodyPr>
          <a:lstStyle>
            <a:lvl1pPr algn="l" defTabSz="914367" rtl="0" eaLnBrk="1" latinLnBrk="0" hangingPunct="1">
              <a:lnSpc>
                <a:spcPct val="90000"/>
              </a:lnSpc>
              <a:spcBef>
                <a:spcPct val="0"/>
              </a:spcBef>
              <a:buNone/>
              <a:defRPr lang="en-US" sz="7058" b="0" kern="1200" cap="none" spc="-98" baseline="0">
                <a:ln w="3175">
                  <a:noFill/>
                </a:ln>
                <a:solidFill>
                  <a:schemeClr val="tx1"/>
                </a:solidFill>
                <a:effectLst/>
                <a:latin typeface="+mj-lt"/>
                <a:ea typeface="+mn-ea"/>
                <a:cs typeface="Segoe UI" pitchFamily="34" charset="0"/>
              </a:defRPr>
            </a:lvl1pPr>
          </a:lstStyle>
          <a:p>
            <a:pPr algn="ctr"/>
            <a:r>
              <a:rPr lang="en-US" sz="4000" b="1">
                <a:latin typeface="Times New Roman"/>
                <a:ea typeface="+mj-lt"/>
                <a:cs typeface="Calibri Light"/>
              </a:rPr>
              <a:t>Applications of </a:t>
            </a:r>
            <a:r>
              <a:rPr lang="en-US" sz="4000" b="1" err="1">
                <a:latin typeface="Times New Roman"/>
                <a:ea typeface="+mj-lt"/>
                <a:cs typeface="Calibri Light"/>
              </a:rPr>
              <a:t>Apriori</a:t>
            </a:r>
            <a:r>
              <a:rPr lang="en-US" sz="4000" b="1">
                <a:latin typeface="Times New Roman"/>
                <a:ea typeface="+mj-lt"/>
                <a:cs typeface="Calibri Light"/>
              </a:rPr>
              <a:t> Algorithm</a:t>
            </a:r>
            <a:endParaRPr lang="en-US" sz="4000">
              <a:latin typeface="Times New Roman"/>
              <a:ea typeface="+mj-lt"/>
              <a:cs typeface="+mj-lt"/>
            </a:endParaRPr>
          </a:p>
          <a:p>
            <a:pPr algn="ctr"/>
            <a:endParaRPr lang="en-US" sz="3200" b="1">
              <a:solidFill>
                <a:srgbClr val="FFFFFF"/>
              </a:solidFill>
              <a:latin typeface="Calibri Light"/>
              <a:cs typeface="Calibri Light"/>
            </a:endParaRPr>
          </a:p>
        </p:txBody>
      </p:sp>
    </p:spTree>
    <p:extLst>
      <p:ext uri="{BB962C8B-B14F-4D97-AF65-F5344CB8AC3E}">
        <p14:creationId xmlns:p14="http://schemas.microsoft.com/office/powerpoint/2010/main" val="62414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23C50E-5B6E-4A45-95EB-08E445DD461A}"/>
              </a:ext>
            </a:extLst>
          </p:cNvPr>
          <p:cNvSpPr/>
          <p:nvPr/>
        </p:nvSpPr>
        <p:spPr bwMode="auto">
          <a:xfrm>
            <a:off x="-2597" y="3149311"/>
            <a:ext cx="12197193" cy="3711285"/>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TextBox 1">
            <a:extLst>
              <a:ext uri="{FF2B5EF4-FFF2-40B4-BE49-F238E27FC236}">
                <a16:creationId xmlns:a16="http://schemas.microsoft.com/office/drawing/2014/main" id="{FD564622-6354-4838-A31D-6477E1F4F6CF}"/>
              </a:ext>
            </a:extLst>
          </p:cNvPr>
          <p:cNvSpPr txBox="1"/>
          <p:nvPr/>
        </p:nvSpPr>
        <p:spPr>
          <a:xfrm>
            <a:off x="426953" y="483401"/>
            <a:ext cx="11534847" cy="4164217"/>
          </a:xfrm>
          <a:prstGeom prst="rect">
            <a:avLst/>
          </a:prstGeom>
          <a:noFill/>
        </p:spPr>
        <p:txBody>
          <a:bodyPr rot="0" spcFirstLastPara="0" vert="horz" wrap="square" lIns="182880" tIns="146304" rIns="182880" bIns="146304"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3200" b="1">
                <a:latin typeface="Times New Roman"/>
                <a:ea typeface="+mn-lt"/>
                <a:cs typeface="+mn-lt"/>
              </a:rPr>
              <a:t>`  Market Basket Analysis</a:t>
            </a:r>
            <a:endParaRPr lang="en-US" sz="3200">
              <a:latin typeface="Times New Roman"/>
              <a:ea typeface="+mn-lt"/>
              <a:cs typeface="+mn-lt"/>
            </a:endParaRPr>
          </a:p>
          <a:p>
            <a:pPr algn="ctr">
              <a:lnSpc>
                <a:spcPct val="90000"/>
              </a:lnSpc>
              <a:spcAft>
                <a:spcPts val="600"/>
              </a:spcAft>
            </a:pPr>
            <a:endParaRPr lang="en-US" sz="2400">
              <a:latin typeface="Times New Roman"/>
              <a:ea typeface="+mn-lt"/>
              <a:cs typeface="+mn-lt"/>
            </a:endParaRPr>
          </a:p>
          <a:p>
            <a:pPr algn="ctr">
              <a:lnSpc>
                <a:spcPct val="90000"/>
              </a:lnSpc>
              <a:spcAft>
                <a:spcPts val="600"/>
              </a:spcAft>
            </a:pPr>
            <a:r>
              <a:rPr lang="en-US" sz="2400">
                <a:latin typeface="Times New Roman"/>
                <a:ea typeface="+mn-lt"/>
                <a:cs typeface="+mn-lt"/>
              </a:rPr>
              <a:t>Many e-commerce giants use Apriori to draw data insights on which products are likely to be purchased together and which are most responsive to promotion. For example, a retailer might use </a:t>
            </a:r>
            <a:r>
              <a:rPr lang="en-US" sz="2400" err="1">
                <a:latin typeface="Times New Roman"/>
                <a:ea typeface="+mn-lt"/>
                <a:cs typeface="+mn-lt"/>
              </a:rPr>
              <a:t>Apriori</a:t>
            </a:r>
            <a:r>
              <a:rPr lang="en-US" sz="2400">
                <a:latin typeface="Times New Roman"/>
                <a:ea typeface="+mn-lt"/>
                <a:cs typeface="+mn-lt"/>
              </a:rPr>
              <a:t> to predict that people who buy sugar and flour are likely to.</a:t>
            </a:r>
            <a:endParaRPr lang="en-US" sz="2800" b="1">
              <a:latin typeface="Times New Roman"/>
              <a:ea typeface="+mn-lt"/>
              <a:cs typeface="+mn-lt"/>
            </a:endParaRPr>
          </a:p>
          <a:p>
            <a:pPr algn="ctr">
              <a:lnSpc>
                <a:spcPct val="90000"/>
              </a:lnSpc>
              <a:spcAft>
                <a:spcPts val="600"/>
              </a:spcAft>
            </a:pPr>
            <a:br>
              <a:rPr lang="en-US" sz="2400">
                <a:ea typeface="+mn-lt"/>
                <a:cs typeface="+mn-lt"/>
              </a:rPr>
            </a:br>
            <a:endParaRPr lang="en-US" sz="3200">
              <a:latin typeface="Times New Roman"/>
              <a:ea typeface="+mn-lt"/>
              <a:cs typeface="+mn-lt"/>
            </a:endParaRPr>
          </a:p>
          <a:p>
            <a:pPr marL="285750" indent="-228600" algn="ctr">
              <a:lnSpc>
                <a:spcPct val="90000"/>
              </a:lnSpc>
              <a:spcAft>
                <a:spcPts val="600"/>
              </a:spcAft>
              <a:buFont typeface="Arial,Sans-Serif"/>
              <a:buChar char="•"/>
            </a:pPr>
            <a:endParaRPr lang="en-US" sz="3200">
              <a:latin typeface="Times New Roman"/>
              <a:ea typeface="+mn-lt"/>
              <a:cs typeface="+mn-lt"/>
            </a:endParaRPr>
          </a:p>
          <a:p>
            <a:pPr algn="ctr"/>
            <a:endParaRPr lang="en-US" sz="3200">
              <a:latin typeface="Times New Roman"/>
              <a:cs typeface="Segoe UI"/>
            </a:endParaRPr>
          </a:p>
        </p:txBody>
      </p:sp>
      <p:pic>
        <p:nvPicPr>
          <p:cNvPr id="6" name="Picture 6" descr="A screenshot of a computer&#10;&#10;Description generated with very high confidence">
            <a:extLst>
              <a:ext uri="{FF2B5EF4-FFF2-40B4-BE49-F238E27FC236}">
                <a16:creationId xmlns:a16="http://schemas.microsoft.com/office/drawing/2014/main" id="{A1C818FE-E968-4BBE-94D2-C0E7D20A1C9D}"/>
              </a:ext>
            </a:extLst>
          </p:cNvPr>
          <p:cNvPicPr>
            <a:picLocks noChangeAspect="1"/>
          </p:cNvPicPr>
          <p:nvPr/>
        </p:nvPicPr>
        <p:blipFill>
          <a:blip r:embed="rId3"/>
          <a:stretch>
            <a:fillRect/>
          </a:stretch>
        </p:blipFill>
        <p:spPr>
          <a:xfrm>
            <a:off x="1771650" y="3427352"/>
            <a:ext cx="8198427" cy="3111908"/>
          </a:xfrm>
          <a:prstGeom prst="rect">
            <a:avLst/>
          </a:prstGeom>
        </p:spPr>
      </p:pic>
      <p:sp>
        <p:nvSpPr>
          <p:cNvPr id="9" name="Rectangle 8">
            <a:extLst>
              <a:ext uri="{FF2B5EF4-FFF2-40B4-BE49-F238E27FC236}">
                <a16:creationId xmlns:a16="http://schemas.microsoft.com/office/drawing/2014/main" id="{46C22289-4F0E-4B29-81BD-769CCEC4E97B}"/>
              </a:ext>
            </a:extLst>
          </p:cNvPr>
          <p:cNvSpPr/>
          <p:nvPr/>
        </p:nvSpPr>
        <p:spPr bwMode="auto">
          <a:xfrm>
            <a:off x="9881755" y="3292187"/>
            <a:ext cx="914399" cy="326967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06DFBD5A-7E10-4A37-B4E5-F761BCF8ACFA}"/>
              </a:ext>
            </a:extLst>
          </p:cNvPr>
          <p:cNvSpPr/>
          <p:nvPr/>
        </p:nvSpPr>
        <p:spPr bwMode="auto">
          <a:xfrm>
            <a:off x="2274743" y="4569402"/>
            <a:ext cx="7850330" cy="2057398"/>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590610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09BE-4A96-4791-B67D-6E09AF6477FA}"/>
              </a:ext>
            </a:extLst>
          </p:cNvPr>
          <p:cNvSpPr>
            <a:spLocks noGrp="1"/>
          </p:cNvSpPr>
          <p:nvPr/>
        </p:nvSpPr>
        <p:spPr>
          <a:xfrm>
            <a:off x="1479028" y="1310174"/>
            <a:ext cx="10202010" cy="3086999"/>
          </a:xfrm>
          <a:prstGeom prst="rect">
            <a:avLst/>
          </a:prstGeom>
          <a:noFill/>
          <a:ln>
            <a:noFill/>
          </a:ln>
        </p:spPr>
        <p:txBody>
          <a:bodyPr vert="horz" wrap="square" lIns="146304" tIns="91440" rIns="146304" bIns="91440" rtlCol="0" anchor="t" anchorCtr="0">
            <a:spAutoFit/>
          </a:bodyPr>
          <a:lstStyle>
            <a:lvl1pPr algn="l" defTabSz="914367" rtl="0" eaLnBrk="1" latinLnBrk="0" hangingPunct="1">
              <a:lnSpc>
                <a:spcPct val="90000"/>
              </a:lnSpc>
              <a:spcBef>
                <a:spcPct val="0"/>
              </a:spcBef>
              <a:buNone/>
              <a:defRPr lang="en-US" sz="7058" b="0" kern="1200" cap="none" spc="-98" baseline="0">
                <a:ln w="3175">
                  <a:noFill/>
                </a:ln>
                <a:solidFill>
                  <a:schemeClr val="tx1"/>
                </a:solidFill>
                <a:effectLst/>
                <a:latin typeface="+mj-lt"/>
                <a:ea typeface="+mn-ea"/>
                <a:cs typeface="Segoe UI" pitchFamily="34" charset="0"/>
              </a:defRPr>
            </a:lvl1pPr>
          </a:lstStyle>
          <a:p>
            <a:pPr algn="ctr">
              <a:spcBef>
                <a:spcPts val="0"/>
              </a:spcBef>
              <a:spcAft>
                <a:spcPts val="600"/>
              </a:spcAft>
            </a:pPr>
            <a:r>
              <a:rPr lang="en-US" sz="3200" b="1">
                <a:latin typeface="Times New Roman"/>
                <a:ea typeface="+mj-lt"/>
                <a:cs typeface="+mj-lt"/>
              </a:rPr>
              <a:t>Detecting Adverse Drug Reactions</a:t>
            </a:r>
            <a:br>
              <a:rPr lang="en-US" sz="3200" b="1">
                <a:latin typeface="Times New Roman"/>
                <a:ea typeface="+mj-lt"/>
                <a:cs typeface="+mj-lt"/>
              </a:rPr>
            </a:br>
            <a:endParaRPr lang="en-US" sz="3200">
              <a:latin typeface="Times New Roman"/>
              <a:ea typeface="+mj-lt"/>
              <a:cs typeface="+mj-lt"/>
            </a:endParaRPr>
          </a:p>
          <a:p>
            <a:pPr algn="ctr">
              <a:spcBef>
                <a:spcPts val="0"/>
              </a:spcBef>
              <a:spcAft>
                <a:spcPts val="600"/>
              </a:spcAft>
            </a:pPr>
            <a:r>
              <a:rPr lang="en-US" sz="2800" err="1">
                <a:latin typeface="Times New Roman"/>
                <a:ea typeface="+mj-lt"/>
                <a:cs typeface="+mj-lt"/>
              </a:rPr>
              <a:t>Apriori</a:t>
            </a:r>
            <a:r>
              <a:rPr lang="en-US" sz="2800">
                <a:latin typeface="Times New Roman"/>
                <a:ea typeface="+mj-lt"/>
                <a:cs typeface="+mj-lt"/>
              </a:rPr>
              <a:t> Algorithm is used for association analysis on healthcare data like-the drugs taken by patients, characteristics of each patient, adverse ill-effects patients experience, initial diagnosis, etc. This analysis produces association rules that help identify the combination of patient characteristics and medications that lead to adverse side effects of the drugs.</a:t>
            </a:r>
            <a:endParaRPr lang="en-US" sz="2800">
              <a:latin typeface="Times New Roman"/>
            </a:endParaRPr>
          </a:p>
        </p:txBody>
      </p:sp>
    </p:spTree>
    <p:extLst>
      <p:ext uri="{BB962C8B-B14F-4D97-AF65-F5344CB8AC3E}">
        <p14:creationId xmlns:p14="http://schemas.microsoft.com/office/powerpoint/2010/main" val="3805251286"/>
      </p:ext>
    </p:extLst>
  </p:cSld>
  <p:clrMapOvr>
    <a:masterClrMapping/>
  </p:clrMapOvr>
  <p:transition>
    <p:fade/>
  </p:transition>
</p:sld>
</file>

<file path=ppt/theme/theme1.xml><?xml version="1.0" encoding="utf-8"?>
<a:theme xmlns:a="http://schemas.openxmlformats.org/drawingml/2006/main" name="Dotnet_Template">
  <a:themeElements>
    <a:clrScheme name="Dotnet">
      <a:dk1>
        <a:srgbClr val="505050"/>
      </a:dk1>
      <a:lt1>
        <a:srgbClr val="FFFFFF"/>
      </a:lt1>
      <a:dk2>
        <a:srgbClr val="32145A"/>
      </a:dk2>
      <a:lt2>
        <a:srgbClr val="F2F2F2"/>
      </a:lt2>
      <a:accent1>
        <a:srgbClr val="511C74"/>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2F88B0CCF1BBA489747F146E6B5E06D" ma:contentTypeVersion="11" ma:contentTypeDescription="Create a new document." ma:contentTypeScope="" ma:versionID="4679f38185fefde8b23806f702b522cc">
  <xsd:schema xmlns:xsd="http://www.w3.org/2001/XMLSchema" xmlns:xs="http://www.w3.org/2001/XMLSchema" xmlns:p="http://schemas.microsoft.com/office/2006/metadata/properties" xmlns:ns1="http://schemas.microsoft.com/sharepoint/v3" xmlns:ns2="569b343d-e775-480b-9b2b-6a6986deb9b0" xmlns:ns3="11245976-3b4d-4794-a754-317688483df2" targetNamespace="http://schemas.microsoft.com/office/2006/metadata/properties" ma:root="true" ma:fieldsID="366371b317520ec9a5ad3c1303c823ef" ns1:_="" ns2:_="" ns3:_="">
    <xsd:import namespace="http://schemas.microsoft.com/sharepoint/v3"/>
    <xsd:import namespace="569b343d-e775-480b-9b2b-6a6986deb9b0"/>
    <xsd:import namespace="11245976-3b4d-4794-a754-317688483df2"/>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AutoTags" minOccurs="0"/>
                <xsd:element ref="ns3:SharedWithUsers" minOccurs="0"/>
                <xsd:element ref="ns3:SharedWithDetails" minOccurs="0"/>
                <xsd:element ref="ns3:LastSharedByUser" minOccurs="0"/>
                <xsd:element ref="ns3:LastSharedByTime"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9b343d-e775-480b-9b2b-6a6986deb9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1245976-3b4d-4794-a754-317688483df2"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LastSharedByUser" ma:index="15" nillable="true" ma:displayName="Last Shared By User" ma:description="" ma:hidden="true" ma:internalName="LastSharedByUser" ma:readOnly="true">
      <xsd:simpleType>
        <xsd:restriction base="dms:Note"/>
      </xsd:simpleType>
    </xsd:element>
    <xsd:element name="LastSharedByTime" ma:index="16"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ip_UnifiedCompliancePolicyUIAction xmlns="http://schemas.microsoft.com/sharepoint/v3" xsi:nil="true"/>
    <LastSharedByUser xmlns="11245976-3b4d-4794-a754-317688483df2">jogallow@microsoft.com</LastSharedByUser>
    <SharedWithUsers xmlns="11245976-3b4d-4794-a754-317688483df2">
      <UserInfo>
        <DisplayName>Martin Woodward</DisplayName>
        <AccountId>67</AccountId>
        <AccountType/>
      </UserInfo>
    </SharedWithUsers>
    <LastSharedByTime xmlns="11245976-3b4d-4794-a754-317688483df2">2018-03-16T04:12:59+00:00</LastSharedByTime>
  </documentManagement>
</p:properties>
</file>

<file path=customXml/itemProps1.xml><?xml version="1.0" encoding="utf-8"?>
<ds:datastoreItem xmlns:ds="http://schemas.openxmlformats.org/officeDocument/2006/customXml" ds:itemID="{093821A7-5528-48BE-BD00-067FBFDD28D5}">
  <ds:schemaRefs>
    <ds:schemaRef ds:uri="http://schemas.microsoft.com/sharepoint/v3/contenttype/forms"/>
  </ds:schemaRefs>
</ds:datastoreItem>
</file>

<file path=customXml/itemProps2.xml><?xml version="1.0" encoding="utf-8"?>
<ds:datastoreItem xmlns:ds="http://schemas.openxmlformats.org/officeDocument/2006/customXml" ds:itemID="{16E8CB18-CF19-487B-A6ED-834044BC87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69b343d-e775-480b-9b2b-6a6986deb9b0"/>
    <ds:schemaRef ds:uri="11245976-3b4d-4794-a754-317688483d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3E43D6-DB2F-4C33-A8C8-D28F777A5DE7}">
  <ds:schemaRefs>
    <ds:schemaRef ds:uri="http://schemas.microsoft.com/office/2006/metadata/properties"/>
    <ds:schemaRef ds:uri="http://schemas.microsoft.com/office/infopath/2007/PartnerControls"/>
    <ds:schemaRef ds:uri="http://schemas.microsoft.com/sharepoint/v3"/>
    <ds:schemaRef ds:uri="11245976-3b4d-4794-a754-317688483df2"/>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24</Slides>
  <Notes>12</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Dotnet_Template</vt:lpstr>
      <vt:lpstr>PowerPoint Presentation</vt:lpstr>
      <vt:lpstr>Overview On Apriori Machine Learning Algorithm</vt:lpstr>
      <vt:lpstr>PowerPoint Presentation</vt:lpstr>
      <vt:lpstr>Apriori algorithm is an Unsupervised machine learning algorithm that generates association rules from a given data set. Association rule implies that if an item A occurs, then item B also occurs with a certain probability. Most of the association rules generated are in the IF_THEN format.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Massi</dc:creator>
  <cp:revision>6</cp:revision>
  <dcterms:created xsi:type="dcterms:W3CDTF">2018-01-09T22:22:16Z</dcterms:created>
  <dcterms:modified xsi:type="dcterms:W3CDTF">2019-09-28T13:05:01Z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bethma@microsoft.com</vt:lpwstr>
  </property>
  <property fmtid="{D5CDD505-2E9C-101B-9397-08002B2CF9AE}" pid="5" name="MSIP_Label_f42aa342-8706-4288-bd11-ebb85995028c_SetDate">
    <vt:lpwstr>2018-01-09T22:28:27.0429869Z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0x01010022F88B0CCF1BBA489747F146E6B5E06D</vt:lpwstr>
  </property>
</Properties>
</file>