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5" r:id="rId1"/>
  </p:sldMasterIdLst>
  <p:notesMasterIdLst>
    <p:notesMasterId r:id="rId32"/>
  </p:notesMasterIdLst>
  <p:sldIdLst>
    <p:sldId id="256" r:id="rId2"/>
    <p:sldId id="264" r:id="rId3"/>
    <p:sldId id="278" r:id="rId4"/>
    <p:sldId id="265" r:id="rId5"/>
    <p:sldId id="260" r:id="rId6"/>
    <p:sldId id="275" r:id="rId7"/>
    <p:sldId id="9411" r:id="rId8"/>
    <p:sldId id="9410" r:id="rId9"/>
    <p:sldId id="9412" r:id="rId10"/>
    <p:sldId id="9413" r:id="rId11"/>
    <p:sldId id="9415" r:id="rId12"/>
    <p:sldId id="9414" r:id="rId13"/>
    <p:sldId id="9416" r:id="rId14"/>
    <p:sldId id="261" r:id="rId15"/>
    <p:sldId id="9419" r:id="rId16"/>
    <p:sldId id="9417" r:id="rId17"/>
    <p:sldId id="266" r:id="rId18"/>
    <p:sldId id="9392" r:id="rId19"/>
    <p:sldId id="3627" r:id="rId20"/>
    <p:sldId id="9407" r:id="rId21"/>
    <p:sldId id="2783" r:id="rId22"/>
    <p:sldId id="9393" r:id="rId23"/>
    <p:sldId id="268" r:id="rId24"/>
    <p:sldId id="9394" r:id="rId25"/>
    <p:sldId id="9418" r:id="rId26"/>
    <p:sldId id="269" r:id="rId27"/>
    <p:sldId id="270" r:id="rId28"/>
    <p:sldId id="274" r:id="rId29"/>
    <p:sldId id="9408" r:id="rId30"/>
    <p:sldId id="940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A0B4A14-7F6D-4728-80C5-61C7FF281B6F}">
          <p14:sldIdLst>
            <p14:sldId id="256"/>
            <p14:sldId id="264"/>
            <p14:sldId id="278"/>
            <p14:sldId id="265"/>
          </p14:sldIdLst>
        </p14:section>
        <p14:section name="Speed" id="{CB1F6486-6168-4BA6-9D22-08EB883E8169}">
          <p14:sldIdLst>
            <p14:sldId id="260"/>
            <p14:sldId id="275"/>
            <p14:sldId id="9411"/>
            <p14:sldId id="9410"/>
            <p14:sldId id="9412"/>
            <p14:sldId id="9413"/>
            <p14:sldId id="9415"/>
            <p14:sldId id="9414"/>
            <p14:sldId id="9416"/>
            <p14:sldId id="261"/>
            <p14:sldId id="9419"/>
            <p14:sldId id="9417"/>
          </p14:sldIdLst>
        </p14:section>
        <p14:section name="Modernization - XAML Islands" id="{40F419A3-2545-48AE-98D0-B00C4E22B6BC}">
          <p14:sldIdLst>
            <p14:sldId id="266"/>
            <p14:sldId id="9392"/>
            <p14:sldId id="3627"/>
            <p14:sldId id="9407"/>
            <p14:sldId id="2783"/>
            <p14:sldId id="9393"/>
            <p14:sldId id="268"/>
            <p14:sldId id="9394"/>
            <p14:sldId id="9418"/>
          </p14:sldIdLst>
        </p14:section>
        <p14:section name="Looking Forward" id="{94B08DD2-2AAB-4A0C-AC2B-1D1ED36B4395}">
          <p14:sldIdLst>
            <p14:sldId id="269"/>
            <p14:sldId id="270"/>
            <p14:sldId id="274"/>
          </p14:sldIdLst>
        </p14:section>
        <p14:section name="Closing" id="{4FFB6685-69C8-4818-993E-E9CA373CAC3C}">
          <p14:sldIdLst>
            <p14:sldId id="9408"/>
            <p14:sldId id="94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68C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709CDD-F81E-4B32-967A-D6C5C9DF860C}" v="176" dt="2019-09-24T21:47:51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196" autoAdjust="0"/>
  </p:normalViewPr>
  <p:slideViewPr>
    <p:cSldViewPr snapToGrid="0">
      <p:cViewPr varScale="1">
        <p:scale>
          <a:sx n="105" d="100"/>
          <a:sy n="105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C472F-914A-4970-849B-59C5FD2CA7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43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9/24/2019 12:25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376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9/24/2019 12:25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36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8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390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28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31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24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3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23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11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595DA-CF7E-4166-A0AD-4FA5F8C385E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66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C29070-1FD3-47A5-811F-38481046D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www.dotnetconf.net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36CAB-BD5F-4C86-A113-114B7C54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58800-1F05-443D-B18C-AAC294F0C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C7F36-9C01-4DA1-A2B9-F60FB8724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4E81-2B93-4B77-B99A-7C8E96C82B8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62204-D0DD-4EDD-867E-09E21BFA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B0F4E-3A91-4E63-863A-154982D0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E765-F7BF-4858-A13C-DF251DCF8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22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70D568-7505-4C0A-BA25-A4A93A50B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4E81-2B93-4B77-B99A-7C8E96C82B8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C00A6E-2825-4AD1-B678-1CC30FC56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0A5DA-E318-439F-BEB5-F02573EA9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E765-F7BF-4858-A13C-DF251DCF8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7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  <p:sldLayoutId id="2147483755" r:id="rId16"/>
    <p:sldLayoutId id="2147483756" r:id="rId17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docs-xamldesigner" TargetMode="External"/><Relationship Id="rId2" Type="http://schemas.openxmlformats.org/officeDocument/2006/relationships/hyperlink" Target="https://aka.ms/docs-hotreload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ka.ms/docs-xamllivetools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aka.ms/docs-xamlislands" TargetMode="Externa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microsoft-ui-xaml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aka.ms/DesktopCommunityStandup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tnetconf.net/agenda" TargetMode="Externa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5C19B93-9F26-4FBE-B849-60B928E70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889" y="1147444"/>
            <a:ext cx="8040222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41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D69ED8E-B3C7-4EED-AD5B-76683E74B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231" y="1128391"/>
            <a:ext cx="7973538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12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B5134F7-3378-436B-9E14-52B7A67D5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15" y="1147444"/>
            <a:ext cx="8021169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98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5F83-6B20-4F3D-AF48-154F88B5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XAML Suggested 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66D37-00C4-4A81-AC39-0609A3D06A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207579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First preview will support: </a:t>
            </a:r>
            <a:r>
              <a:rPr lang="en-US" sz="3200" dirty="0"/>
              <a:t>Border, Button, Canvas, </a:t>
            </a:r>
            <a:r>
              <a:rPr lang="en-US" sz="3200" dirty="0" err="1"/>
              <a:t>ComboBox</a:t>
            </a:r>
            <a:r>
              <a:rPr lang="en-US" sz="3200" dirty="0"/>
              <a:t>, Grid, Image, Label, </a:t>
            </a:r>
            <a:r>
              <a:rPr lang="en-US" sz="3200" dirty="0" err="1"/>
              <a:t>ListBox</a:t>
            </a:r>
            <a:r>
              <a:rPr lang="en-US" sz="3200" dirty="0"/>
              <a:t>, </a:t>
            </a:r>
            <a:r>
              <a:rPr lang="en-US" sz="3200" dirty="0" err="1"/>
              <a:t>ListView</a:t>
            </a:r>
            <a:r>
              <a:rPr lang="en-US" sz="3200" dirty="0"/>
              <a:t>, </a:t>
            </a:r>
            <a:r>
              <a:rPr lang="en-US" sz="3200" dirty="0" err="1"/>
              <a:t>StackPanel</a:t>
            </a:r>
            <a:r>
              <a:rPr lang="en-US" sz="3200" dirty="0"/>
              <a:t>, </a:t>
            </a:r>
            <a:r>
              <a:rPr lang="en-US" sz="3200" dirty="0" err="1"/>
              <a:t>TextBlock</a:t>
            </a:r>
            <a:r>
              <a:rPr lang="en-US" sz="3200" dirty="0"/>
              <a:t>, </a:t>
            </a:r>
            <a:r>
              <a:rPr lang="en-US" sz="3200" dirty="0" err="1"/>
              <a:t>TextBox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Coming under feature flag in future releases (16.4 future previews most likely)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What’s Next?</a:t>
            </a:r>
          </a:p>
          <a:p>
            <a:r>
              <a:rPr lang="en-US" sz="3200" dirty="0"/>
              <a:t>Support more controls + actions (think creating new tab in tab control)</a:t>
            </a:r>
          </a:p>
          <a:p>
            <a:r>
              <a:rPr lang="en-US" sz="3200" dirty="0"/>
              <a:t>Adding extensibility</a:t>
            </a:r>
          </a:p>
        </p:txBody>
      </p:sp>
    </p:spTree>
    <p:extLst>
      <p:ext uri="{BB962C8B-B14F-4D97-AF65-F5344CB8AC3E}">
        <p14:creationId xmlns:p14="http://schemas.microsoft.com/office/powerpoint/2010/main" val="125806145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2D4BB-6ED5-4CC8-9B0E-9CEE3D27D1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108321"/>
          </a:xfrm>
        </p:spPr>
        <p:txBody>
          <a:bodyPr/>
          <a:lstStyle/>
          <a:p>
            <a:r>
              <a:rPr lang="en-US" dirty="0"/>
              <a:t>XAML Designer</a:t>
            </a:r>
          </a:p>
          <a:p>
            <a:pPr lvl="1"/>
            <a:r>
              <a:rPr lang="en-US" dirty="0"/>
              <a:t>WPF Core – Designer GA</a:t>
            </a:r>
          </a:p>
          <a:p>
            <a:pPr lvl="1"/>
            <a:r>
              <a:rPr lang="en-US" dirty="0"/>
              <a:t>Suggested Actions – coming in future releases</a:t>
            </a:r>
          </a:p>
          <a:p>
            <a:r>
              <a:rPr lang="en-US" dirty="0"/>
              <a:t>XAML Code Editor</a:t>
            </a:r>
          </a:p>
          <a:p>
            <a:pPr lvl="1"/>
            <a:r>
              <a:rPr lang="en-US" dirty="0" err="1"/>
              <a:t>IntelliCode</a:t>
            </a:r>
            <a:r>
              <a:rPr lang="en-US" dirty="0"/>
              <a:t>, #regions</a:t>
            </a:r>
          </a:p>
          <a:p>
            <a:r>
              <a:rPr lang="en-US" dirty="0"/>
              <a:t>Hot Reload + Tools == winning</a:t>
            </a:r>
          </a:p>
          <a:p>
            <a:pPr lvl="1"/>
            <a:r>
              <a:rPr lang="en-US" dirty="0"/>
              <a:t>In-app toolbar, Live Visual Tree &amp; Live Property Explorer </a:t>
            </a:r>
          </a:p>
          <a:p>
            <a:r>
              <a:rPr lang="en-US" dirty="0"/>
              <a:t>Hot Reload for WPF Framework, WPF Core &amp;UWP</a:t>
            </a:r>
          </a:p>
          <a:p>
            <a:pPr lvl="1"/>
            <a:r>
              <a:rPr lang="en-US" dirty="0"/>
              <a:t>Editing/Creating Resources now works for WPF</a:t>
            </a:r>
          </a:p>
          <a:p>
            <a:pPr lvl="1"/>
            <a:r>
              <a:rPr lang="en-US" dirty="0"/>
              <a:t>Editing x:bind now works for UWP (if project is targeting 1809+)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F304BD-7470-4997-AE8F-7D7F847FE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211469032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E2E74-FC75-43BB-8B02-A8C0985D61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598147"/>
          </a:xfrm>
        </p:spPr>
        <p:txBody>
          <a:bodyPr/>
          <a:lstStyle/>
          <a:p>
            <a:r>
              <a:rPr lang="en-US" dirty="0"/>
              <a:t>XAML Hot Reload: </a:t>
            </a:r>
            <a:r>
              <a:rPr lang="en-US" dirty="0">
                <a:hlinkClick r:id="rId2"/>
              </a:rPr>
              <a:t>https://aka.ms/docs-hotreload</a:t>
            </a:r>
            <a:endParaRPr lang="en-US" dirty="0"/>
          </a:p>
          <a:p>
            <a:r>
              <a:rPr lang="en-US" dirty="0"/>
              <a:t>XAML Designer: </a:t>
            </a:r>
            <a:r>
              <a:rPr lang="en-US" dirty="0">
                <a:hlinkClick r:id="rId3"/>
              </a:rPr>
              <a:t>https://aka.ms/docs-xamldesigner</a:t>
            </a:r>
            <a:endParaRPr lang="en-US" dirty="0"/>
          </a:p>
          <a:p>
            <a:r>
              <a:rPr lang="en-US" dirty="0"/>
              <a:t>XAML Live Editing Tools (Live Visual Tree, In-app toolbar, etc.): </a:t>
            </a:r>
            <a:r>
              <a:rPr lang="en-US" dirty="0">
                <a:hlinkClick r:id="rId4"/>
              </a:rPr>
              <a:t>https://aka.ms/docs-xamllivetools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36F2B0-E0A9-4F1C-B499-D4FD26619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81311084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2139688"/>
          </a:xfrm>
        </p:spPr>
        <p:txBody>
          <a:bodyPr/>
          <a:lstStyle/>
          <a:p>
            <a:r>
              <a:rPr lang="en-US" b="1" dirty="0"/>
              <a:t>Modernizing your existing app</a:t>
            </a:r>
            <a:r>
              <a:rPr lang="en-US" dirty="0"/>
              <a:t>s: XAML Islands</a:t>
            </a:r>
          </a:p>
        </p:txBody>
      </p:sp>
    </p:spTree>
    <p:extLst>
      <p:ext uri="{BB962C8B-B14F-4D97-AF65-F5344CB8AC3E}">
        <p14:creationId xmlns:p14="http://schemas.microsoft.com/office/powerpoint/2010/main" val="283565213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2722C-9648-4F4B-A1F5-8B30938F6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XAML Islands 1.0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1DBC899-3B3A-4F04-BEB3-6C2C6A10DEF0}"/>
              </a:ext>
            </a:extLst>
          </p:cNvPr>
          <p:cNvGrpSpPr/>
          <p:nvPr/>
        </p:nvGrpSpPr>
        <p:grpSpPr>
          <a:xfrm>
            <a:off x="2897335" y="2559652"/>
            <a:ext cx="1563852" cy="1563852"/>
            <a:chOff x="3846687" y="2559652"/>
            <a:chExt cx="1563852" cy="156385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4E68D58-BE7F-492B-975D-FB7D4AA52D50}"/>
                </a:ext>
              </a:extLst>
            </p:cNvPr>
            <p:cNvSpPr/>
            <p:nvPr/>
          </p:nvSpPr>
          <p:spPr bwMode="auto">
            <a:xfrm>
              <a:off x="3846687" y="2559652"/>
              <a:ext cx="1563852" cy="15638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30" b="1" dirty="0">
                  <a:solidFill>
                    <a:schemeClr val="accent1"/>
                  </a:solidFill>
                  <a:latin typeface="Segoe UI Semibold" panose="020B0702040204020203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WinForms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3BFD902-599B-4277-8038-D072E0CF65BC}"/>
                </a:ext>
              </a:extLst>
            </p:cNvPr>
            <p:cNvSpPr/>
            <p:nvPr/>
          </p:nvSpPr>
          <p:spPr bwMode="auto">
            <a:xfrm>
              <a:off x="4316240" y="3487214"/>
              <a:ext cx="624746" cy="57363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accent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UWP</a:t>
              </a:r>
            </a:p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accent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XAML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73E05BA-C6B4-426C-9039-15493AF8BF56}"/>
              </a:ext>
            </a:extLst>
          </p:cNvPr>
          <p:cNvGrpSpPr/>
          <p:nvPr/>
        </p:nvGrpSpPr>
        <p:grpSpPr>
          <a:xfrm>
            <a:off x="4532148" y="2559652"/>
            <a:ext cx="1563852" cy="1563852"/>
            <a:chOff x="6458289" y="2559652"/>
            <a:chExt cx="1563852" cy="156385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5C63A7A-9F11-4DA1-A55C-D63FF832B50E}"/>
                </a:ext>
              </a:extLst>
            </p:cNvPr>
            <p:cNvSpPr/>
            <p:nvPr/>
          </p:nvSpPr>
          <p:spPr bwMode="auto">
            <a:xfrm>
              <a:off x="6458289" y="2559652"/>
              <a:ext cx="1563852" cy="15638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30" b="1" dirty="0">
                  <a:solidFill>
                    <a:schemeClr val="accent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WPF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6912F4E-BE02-4937-9108-A59C5F0AE8EE}"/>
                </a:ext>
              </a:extLst>
            </p:cNvPr>
            <p:cNvSpPr/>
            <p:nvPr/>
          </p:nvSpPr>
          <p:spPr bwMode="auto">
            <a:xfrm>
              <a:off x="6927842" y="3487213"/>
              <a:ext cx="624746" cy="57363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accent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UWP</a:t>
              </a:r>
            </a:p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accent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XAML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EBAFBA8-4FA6-41C8-9BC5-CDF7DC86CD41}"/>
              </a:ext>
            </a:extLst>
          </p:cNvPr>
          <p:cNvGrpSpPr/>
          <p:nvPr/>
        </p:nvGrpSpPr>
        <p:grpSpPr>
          <a:xfrm>
            <a:off x="1235085" y="2559652"/>
            <a:ext cx="1563852" cy="1563852"/>
            <a:chOff x="1235085" y="2559652"/>
            <a:chExt cx="1563852" cy="156385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4DE5E12-26C0-4AD5-88B2-23328B385769}"/>
                </a:ext>
              </a:extLst>
            </p:cNvPr>
            <p:cNvSpPr/>
            <p:nvPr/>
          </p:nvSpPr>
          <p:spPr bwMode="auto">
            <a:xfrm>
              <a:off x="1235085" y="2559652"/>
              <a:ext cx="1563852" cy="15638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30" b="1" dirty="0">
                  <a:solidFill>
                    <a:schemeClr val="accent1"/>
                  </a:solidFill>
                  <a:latin typeface="Segoe UI Semibold" panose="020B0702040204020203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Win32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ED632B0-9CD5-41E2-BB5F-FCA426F612F2}"/>
                </a:ext>
              </a:extLst>
            </p:cNvPr>
            <p:cNvSpPr/>
            <p:nvPr/>
          </p:nvSpPr>
          <p:spPr bwMode="auto">
            <a:xfrm>
              <a:off x="1753837" y="3487212"/>
              <a:ext cx="624746" cy="57363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accent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UWP</a:t>
              </a:r>
            </a:p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accent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XAML</a:t>
              </a:r>
            </a:p>
          </p:txBody>
        </p:sp>
      </p:grpSp>
      <p:sp>
        <p:nvSpPr>
          <p:cNvPr id="11" name="Left Brace 10">
            <a:extLst>
              <a:ext uri="{FF2B5EF4-FFF2-40B4-BE49-F238E27FC236}">
                <a16:creationId xmlns:a16="http://schemas.microsoft.com/office/drawing/2014/main" id="{75DF766B-EB05-48C5-8404-D68CCBF428C8}"/>
              </a:ext>
            </a:extLst>
          </p:cNvPr>
          <p:cNvSpPr/>
          <p:nvPr/>
        </p:nvSpPr>
        <p:spPr>
          <a:xfrm rot="16200000">
            <a:off x="3572743" y="2003629"/>
            <a:ext cx="174266" cy="4872248"/>
          </a:xfrm>
          <a:prstGeom prst="leftBrace">
            <a:avLst>
              <a:gd name="adj1" fmla="val 8333"/>
              <a:gd name="adj2" fmla="val 4913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2D9CC9-658D-4B8F-B9A4-8F14C7EAB093}"/>
              </a:ext>
            </a:extLst>
          </p:cNvPr>
          <p:cNvSpPr txBox="1"/>
          <p:nvPr/>
        </p:nvSpPr>
        <p:spPr>
          <a:xfrm>
            <a:off x="2665120" y="4619073"/>
            <a:ext cx="26489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Win32 app model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EF47E00-93E2-4C5F-8244-0A33BDBC629B}"/>
              </a:ext>
            </a:extLst>
          </p:cNvPr>
          <p:cNvSpPr/>
          <p:nvPr/>
        </p:nvSpPr>
        <p:spPr bwMode="auto">
          <a:xfrm>
            <a:off x="6336953" y="1006475"/>
            <a:ext cx="5486400" cy="5486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6E577F-18C9-45B9-988F-D5739506A11B}"/>
              </a:ext>
            </a:extLst>
          </p:cNvPr>
          <p:cNvSpPr/>
          <p:nvPr/>
        </p:nvSpPr>
        <p:spPr bwMode="auto">
          <a:xfrm>
            <a:off x="7448736" y="3316545"/>
            <a:ext cx="3017520" cy="30175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3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WinRT APIs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87F40D5-4A4B-45A6-9060-D047E547250D}"/>
              </a:ext>
            </a:extLst>
          </p:cNvPr>
          <p:cNvSpPr/>
          <p:nvPr/>
        </p:nvSpPr>
        <p:spPr bwMode="auto">
          <a:xfrm>
            <a:off x="9808876" y="2300392"/>
            <a:ext cx="1563852" cy="15638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3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UWP app model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58F1A92-131A-439D-B28A-91E8CC5123E4}"/>
              </a:ext>
            </a:extLst>
          </p:cNvPr>
          <p:cNvSpPr/>
          <p:nvPr/>
        </p:nvSpPr>
        <p:spPr bwMode="auto">
          <a:xfrm>
            <a:off x="6760301" y="2047848"/>
            <a:ext cx="1563852" cy="15638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3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MSIX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395CAEF-7583-4A4E-9D12-86A830AFC1E7}"/>
              </a:ext>
            </a:extLst>
          </p:cNvPr>
          <p:cNvSpPr/>
          <p:nvPr/>
        </p:nvSpPr>
        <p:spPr bwMode="auto">
          <a:xfrm>
            <a:off x="9123783" y="5028702"/>
            <a:ext cx="914400" cy="914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3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…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FEB2991-4487-4100-A936-DC97F4CA5B36}"/>
              </a:ext>
            </a:extLst>
          </p:cNvPr>
          <p:cNvSpPr/>
          <p:nvPr/>
        </p:nvSpPr>
        <p:spPr bwMode="auto">
          <a:xfrm>
            <a:off x="8549567" y="2111670"/>
            <a:ext cx="1109653" cy="112354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WinRT Components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88B0BD9-7500-466F-8E96-8EC7FA3DF89D}"/>
              </a:ext>
            </a:extLst>
          </p:cNvPr>
          <p:cNvSpPr/>
          <p:nvPr/>
        </p:nvSpPr>
        <p:spPr>
          <a:xfrm>
            <a:off x="10131196" y="3380868"/>
            <a:ext cx="9973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AppContainer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5E79748-28CE-4660-8499-53CF87626B31}"/>
              </a:ext>
            </a:extLst>
          </p:cNvPr>
          <p:cNvSpPr/>
          <p:nvPr/>
        </p:nvSpPr>
        <p:spPr>
          <a:xfrm>
            <a:off x="8661365" y="2571515"/>
            <a:ext cx="853118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7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Activation</a:t>
            </a:r>
          </a:p>
          <a:p>
            <a:pPr algn="ctr"/>
            <a:r>
              <a:rPr lang="en-US" sz="7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ASTA Model</a:t>
            </a:r>
            <a:endParaRPr lang="en-US" sz="7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A8C2630-2650-40A3-8AC3-371864AB3F71}"/>
              </a:ext>
            </a:extLst>
          </p:cNvPr>
          <p:cNvSpPr/>
          <p:nvPr/>
        </p:nvSpPr>
        <p:spPr>
          <a:xfrm>
            <a:off x="9962264" y="3140308"/>
            <a:ext cx="12570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Run-Resume-</a:t>
            </a:r>
            <a:r>
              <a:rPr lang="en-US" sz="1000" b="1" dirty="0" err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Susp</a:t>
            </a:r>
            <a:endParaRPr lang="en-US" sz="10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A0E8D1F-0443-498C-BCDD-56EB18C1038A}"/>
              </a:ext>
            </a:extLst>
          </p:cNvPr>
          <p:cNvSpPr/>
          <p:nvPr/>
        </p:nvSpPr>
        <p:spPr>
          <a:xfrm>
            <a:off x="7118879" y="2718890"/>
            <a:ext cx="8322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Package ID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66B3970-FA27-4F59-B3CF-92DE96ED6431}"/>
              </a:ext>
            </a:extLst>
          </p:cNvPr>
          <p:cNvSpPr/>
          <p:nvPr/>
        </p:nvSpPr>
        <p:spPr bwMode="auto">
          <a:xfrm>
            <a:off x="10676367" y="4063426"/>
            <a:ext cx="750722" cy="69494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Store</a:t>
            </a:r>
            <a:endParaRPr lang="en-US" sz="10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756003C-3F5B-47A0-B424-DA2F039D1264}"/>
              </a:ext>
            </a:extLst>
          </p:cNvPr>
          <p:cNvSpPr/>
          <p:nvPr/>
        </p:nvSpPr>
        <p:spPr bwMode="auto">
          <a:xfrm>
            <a:off x="6576104" y="3692765"/>
            <a:ext cx="844013" cy="8278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PRI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0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386F4F8-80ED-44BB-88B6-134C5DCF3EC3}"/>
              </a:ext>
            </a:extLst>
          </p:cNvPr>
          <p:cNvSpPr/>
          <p:nvPr/>
        </p:nvSpPr>
        <p:spPr>
          <a:xfrm>
            <a:off x="6695680" y="4078055"/>
            <a:ext cx="6520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err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Resw</a:t>
            </a:r>
            <a:endParaRPr lang="en-US" sz="10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MRT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ED62A36-81FA-4785-B4DB-4120C786256A}"/>
              </a:ext>
            </a:extLst>
          </p:cNvPr>
          <p:cNvSpPr/>
          <p:nvPr/>
        </p:nvSpPr>
        <p:spPr>
          <a:xfrm>
            <a:off x="8488434" y="1275641"/>
            <a:ext cx="1109599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UWP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8702195-57FB-4AA1-BF3B-6111CFA32557}"/>
              </a:ext>
            </a:extLst>
          </p:cNvPr>
          <p:cNvSpPr/>
          <p:nvPr/>
        </p:nvSpPr>
        <p:spPr>
          <a:xfrm>
            <a:off x="7142923" y="2966714"/>
            <a:ext cx="7841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Certificate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CCB13BF-C8E0-4944-8D82-972D2793169C}"/>
              </a:ext>
            </a:extLst>
          </p:cNvPr>
          <p:cNvSpPr/>
          <p:nvPr/>
        </p:nvSpPr>
        <p:spPr bwMode="auto">
          <a:xfrm>
            <a:off x="9184130" y="4260438"/>
            <a:ext cx="624746" cy="5736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UWP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XAML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788BFD6-D309-48DB-A931-EFB0C6371DF1}"/>
              </a:ext>
            </a:extLst>
          </p:cNvPr>
          <p:cNvSpPr/>
          <p:nvPr/>
        </p:nvSpPr>
        <p:spPr bwMode="auto">
          <a:xfrm>
            <a:off x="8323207" y="4425904"/>
            <a:ext cx="624746" cy="5736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Input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6D8FA4D-BF81-43BC-A715-0154C26E06D4}"/>
              </a:ext>
            </a:extLst>
          </p:cNvPr>
          <p:cNvSpPr/>
          <p:nvPr/>
        </p:nvSpPr>
        <p:spPr bwMode="auto">
          <a:xfrm>
            <a:off x="8370700" y="5292950"/>
            <a:ext cx="624746" cy="5736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Comp</a:t>
            </a:r>
          </a:p>
        </p:txBody>
      </p:sp>
    </p:spTree>
    <p:extLst>
      <p:ext uri="{BB962C8B-B14F-4D97-AF65-F5344CB8AC3E}">
        <p14:creationId xmlns:p14="http://schemas.microsoft.com/office/powerpoint/2010/main" val="2393218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E28094C-0C45-4FCC-B53B-69B3547285F3}"/>
              </a:ext>
            </a:extLst>
          </p:cNvPr>
          <p:cNvSpPr/>
          <p:nvPr/>
        </p:nvSpPr>
        <p:spPr>
          <a:xfrm>
            <a:off x="2071018" y="2086540"/>
            <a:ext cx="2854894" cy="22860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WPF app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54A9C8-2F07-4185-9E8D-6345D22E2F6F}"/>
              </a:ext>
            </a:extLst>
          </p:cNvPr>
          <p:cNvSpPr/>
          <p:nvPr/>
        </p:nvSpPr>
        <p:spPr>
          <a:xfrm>
            <a:off x="5036630" y="2086539"/>
            <a:ext cx="2854894" cy="22860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WinForms app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7078A1-3B4F-4BEF-B118-A730C51EF53B}"/>
              </a:ext>
            </a:extLst>
          </p:cNvPr>
          <p:cNvSpPr/>
          <p:nvPr/>
        </p:nvSpPr>
        <p:spPr>
          <a:xfrm>
            <a:off x="2230306" y="3420195"/>
            <a:ext cx="2468880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/>
              <a:t>WPF XAML Host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71606F-CEC3-4373-B9BA-D17D9D80AA7B}"/>
              </a:ext>
            </a:extLst>
          </p:cNvPr>
          <p:cNvSpPr/>
          <p:nvPr/>
        </p:nvSpPr>
        <p:spPr>
          <a:xfrm>
            <a:off x="5228149" y="3420195"/>
            <a:ext cx="2468880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/>
              <a:t>WinForms XAML Host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17641-BE3F-4F2F-9C48-0ABB7079CA88}"/>
              </a:ext>
            </a:extLst>
          </p:cNvPr>
          <p:cNvSpPr/>
          <p:nvPr/>
        </p:nvSpPr>
        <p:spPr>
          <a:xfrm>
            <a:off x="2230306" y="2843316"/>
            <a:ext cx="2468880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WPF Control Wrappers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D5BCE9-80B8-4462-9D7B-D691B2655987}"/>
              </a:ext>
            </a:extLst>
          </p:cNvPr>
          <p:cNvSpPr/>
          <p:nvPr/>
        </p:nvSpPr>
        <p:spPr>
          <a:xfrm>
            <a:off x="3630592" y="1145397"/>
            <a:ext cx="2651760" cy="4572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UWP Custom Controls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BE3D8F-D138-4CEE-ABAB-4DDAB9942BD9}"/>
              </a:ext>
            </a:extLst>
          </p:cNvPr>
          <p:cNvSpPr/>
          <p:nvPr/>
        </p:nvSpPr>
        <p:spPr>
          <a:xfrm>
            <a:off x="4893352" y="4974928"/>
            <a:ext cx="2758261" cy="47102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Segoe UI"/>
              </a:rPr>
              <a:t>Xaml Hosting API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4600DE-D236-4656-B0AB-FC58D841B5B4}"/>
              </a:ext>
            </a:extLst>
          </p:cNvPr>
          <p:cNvSpPr/>
          <p:nvPr/>
        </p:nvSpPr>
        <p:spPr>
          <a:xfrm flipH="1">
            <a:off x="10151192" y="517869"/>
            <a:ext cx="182880" cy="18288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86CB6D-F916-4012-A314-C9BB7698F950}"/>
              </a:ext>
            </a:extLst>
          </p:cNvPr>
          <p:cNvSpPr/>
          <p:nvPr/>
        </p:nvSpPr>
        <p:spPr>
          <a:xfrm flipH="1">
            <a:off x="10151192" y="868833"/>
            <a:ext cx="182880" cy="18288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A67FA0-D48F-4145-9DDA-28E03F8D3CD8}"/>
              </a:ext>
            </a:extLst>
          </p:cNvPr>
          <p:cNvSpPr/>
          <p:nvPr/>
        </p:nvSpPr>
        <p:spPr>
          <a:xfrm>
            <a:off x="10334072" y="449682"/>
            <a:ext cx="1782211" cy="281002"/>
          </a:xfrm>
          <a:prstGeom prst="rect">
            <a:avLst/>
          </a:prstGeom>
          <a:noFill/>
          <a:ln w="25400"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Windows shipped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B42892-A58B-4402-A4CE-ABA5C0C96C02}"/>
              </a:ext>
            </a:extLst>
          </p:cNvPr>
          <p:cNvSpPr/>
          <p:nvPr/>
        </p:nvSpPr>
        <p:spPr>
          <a:xfrm>
            <a:off x="10307064" y="706230"/>
            <a:ext cx="1782211" cy="435845"/>
          </a:xfrm>
          <a:prstGeom prst="rect">
            <a:avLst/>
          </a:prstGeom>
          <a:noFill/>
          <a:ln w="25400"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App developer </a:t>
            </a:r>
            <a:r>
              <a:rPr lang="en-US" sz="1100" dirty="0">
                <a:solidFill>
                  <a:srgbClr val="505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ode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5C0A38F-4A03-4757-A991-7B5326394617}"/>
              </a:ext>
            </a:extLst>
          </p:cNvPr>
          <p:cNvSpPr txBox="1">
            <a:spLocks/>
          </p:cNvSpPr>
          <p:nvPr/>
        </p:nvSpPr>
        <p:spPr>
          <a:xfrm>
            <a:off x="180765" y="171596"/>
            <a:ext cx="10515600" cy="674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XAML Islands Components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178246-A895-4F26-B806-63399D7BAAA6}"/>
              </a:ext>
            </a:extLst>
          </p:cNvPr>
          <p:cNvSpPr/>
          <p:nvPr/>
        </p:nvSpPr>
        <p:spPr>
          <a:xfrm>
            <a:off x="4893353" y="5537022"/>
            <a:ext cx="2758260" cy="47102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Segoe UI"/>
              </a:rPr>
              <a:t>Inbox Xaml Controls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36333E-6D62-42DE-A723-B70C94D5FD42}"/>
              </a:ext>
            </a:extLst>
          </p:cNvPr>
          <p:cNvSpPr/>
          <p:nvPr/>
        </p:nvSpPr>
        <p:spPr>
          <a:xfrm>
            <a:off x="5228149" y="2843316"/>
            <a:ext cx="2468880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WinForms Control Wrappers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0EA2E2-BB61-401D-B2F8-BA86FC361741}"/>
              </a:ext>
            </a:extLst>
          </p:cNvPr>
          <p:cNvSpPr/>
          <p:nvPr/>
        </p:nvSpPr>
        <p:spPr>
          <a:xfrm>
            <a:off x="8002242" y="2088693"/>
            <a:ext cx="2854894" cy="22860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C++ Win32 app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A094DF-3EE2-47FE-A181-B264035C6837}"/>
              </a:ext>
            </a:extLst>
          </p:cNvPr>
          <p:cNvCxnSpPr>
            <a:cxnSpLocks/>
          </p:cNvCxnSpPr>
          <p:nvPr/>
        </p:nvCxnSpPr>
        <p:spPr>
          <a:xfrm flipV="1">
            <a:off x="1321041" y="4803886"/>
            <a:ext cx="9549918" cy="3924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512D326-28EF-4FCA-A801-16B5863A2316}"/>
              </a:ext>
            </a:extLst>
          </p:cNvPr>
          <p:cNvSpPr txBox="1"/>
          <p:nvPr/>
        </p:nvSpPr>
        <p:spPr>
          <a:xfrm>
            <a:off x="631995" y="4823506"/>
            <a:ext cx="1554782" cy="635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Windows 10 Platform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984480-61A8-4898-B52C-01CA84F7E504}"/>
              </a:ext>
            </a:extLst>
          </p:cNvPr>
          <p:cNvSpPr/>
          <p:nvPr/>
        </p:nvSpPr>
        <p:spPr>
          <a:xfrm>
            <a:off x="5818208" y="4608560"/>
            <a:ext cx="989502" cy="27529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/>
              <a:t>HWnd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5992D0-ADAF-4118-B3A1-F8F66052EDAC}"/>
              </a:ext>
            </a:extLst>
          </p:cNvPr>
          <p:cNvSpPr txBox="1"/>
          <p:nvPr/>
        </p:nvSpPr>
        <p:spPr>
          <a:xfrm>
            <a:off x="631995" y="4439940"/>
            <a:ext cx="1148071" cy="363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App code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34B3113-326E-46A7-B89D-78E0E54BF7D1}"/>
              </a:ext>
            </a:extLst>
          </p:cNvPr>
          <p:cNvSpPr/>
          <p:nvPr/>
        </p:nvSpPr>
        <p:spPr>
          <a:xfrm>
            <a:off x="6671154" y="1147655"/>
            <a:ext cx="2651760" cy="4572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WinUI controls</a:t>
            </a:r>
          </a:p>
        </p:txBody>
      </p:sp>
    </p:spTree>
    <p:extLst>
      <p:ext uri="{BB962C8B-B14F-4D97-AF65-F5344CB8AC3E}">
        <p14:creationId xmlns:p14="http://schemas.microsoft.com/office/powerpoint/2010/main" val="10111172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3" grpId="0" animBg="1"/>
      <p:bldP spid="13" grpId="1" animBg="1"/>
      <p:bldP spid="22" grpId="0" animBg="1"/>
      <p:bldP spid="22" grpId="1" animBg="1"/>
      <p:bldP spid="23" grpId="0" animBg="1"/>
      <p:bldP spid="23" grpId="1" animBg="1"/>
      <p:bldP spid="26" grpId="0" animBg="1"/>
      <p:bldP spid="26" grpId="1" animBg="1"/>
      <p:bldP spid="14" grpId="0" animBg="1"/>
      <p:bldP spid="14" grpId="1" animBg="1"/>
      <p:bldP spid="54" grpId="0" animBg="1"/>
      <p:bldP spid="5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4BA7-2B28-4220-8809-A45F67AB8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Tour what’s new for XAML tools &amp; </a:t>
            </a:r>
            <a:r>
              <a:rPr lang="en-US" b="1" dirty="0" err="1"/>
              <a:t>Xaml</a:t>
            </a:r>
            <a:r>
              <a:rPr lang="en-US" b="1" dirty="0"/>
              <a:t> Islands in Visual Studio 2019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69FFA-5D10-420F-B946-E62AFE25A5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800" b="1" dirty="0"/>
              <a:t>Dmitry Lyalin – follow me @</a:t>
            </a:r>
            <a:r>
              <a:rPr lang="en-US" sz="2800" b="1" dirty="0" err="1"/>
              <a:t>lyalindotcom</a:t>
            </a:r>
            <a:endParaRPr lang="en-US" sz="2800" b="1" dirty="0"/>
          </a:p>
          <a:p>
            <a:r>
              <a:rPr lang="en-US" sz="2800" dirty="0"/>
              <a:t>Sr. Program Manager for Visual Studio XAML Tools (WPF/UWP)</a:t>
            </a:r>
          </a:p>
        </p:txBody>
      </p:sp>
    </p:spTree>
    <p:extLst>
      <p:ext uri="{BB962C8B-B14F-4D97-AF65-F5344CB8AC3E}">
        <p14:creationId xmlns:p14="http://schemas.microsoft.com/office/powerpoint/2010/main" val="64087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FBE3D8F-D138-4CEE-ABAB-4DDAB9942BD9}"/>
              </a:ext>
            </a:extLst>
          </p:cNvPr>
          <p:cNvSpPr/>
          <p:nvPr/>
        </p:nvSpPr>
        <p:spPr>
          <a:xfrm>
            <a:off x="3264175" y="5142236"/>
            <a:ext cx="2758261" cy="47102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400" dirty="0">
                <a:solidFill>
                  <a:schemeClr val="bg1"/>
                </a:solidFill>
              </a:rPr>
              <a:t>Xaml Hosting APIs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178246-A895-4F26-B806-63399D7BAAA6}"/>
              </a:ext>
            </a:extLst>
          </p:cNvPr>
          <p:cNvSpPr/>
          <p:nvPr/>
        </p:nvSpPr>
        <p:spPr>
          <a:xfrm>
            <a:off x="6162572" y="5143873"/>
            <a:ext cx="2758260" cy="47102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400" dirty="0">
                <a:solidFill>
                  <a:schemeClr val="bg1"/>
                </a:solidFill>
              </a:rPr>
              <a:t>Xaml Controls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A094DF-3EE2-47FE-A181-B264035C6837}"/>
              </a:ext>
            </a:extLst>
          </p:cNvPr>
          <p:cNvCxnSpPr>
            <a:cxnSpLocks/>
          </p:cNvCxnSpPr>
          <p:nvPr/>
        </p:nvCxnSpPr>
        <p:spPr>
          <a:xfrm>
            <a:off x="478172" y="4840448"/>
            <a:ext cx="11228665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E5992D0-ADAF-4118-B3A1-F8F66052EDAC}"/>
              </a:ext>
            </a:extLst>
          </p:cNvPr>
          <p:cNvSpPr txBox="1"/>
          <p:nvPr/>
        </p:nvSpPr>
        <p:spPr>
          <a:xfrm>
            <a:off x="370863" y="4513757"/>
            <a:ext cx="771365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rgbClr val="505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App 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D5BCE9-80B8-4462-9D7B-D691B2655987}"/>
              </a:ext>
            </a:extLst>
          </p:cNvPr>
          <p:cNvSpPr/>
          <p:nvPr/>
        </p:nvSpPr>
        <p:spPr>
          <a:xfrm>
            <a:off x="3479199" y="3372378"/>
            <a:ext cx="265176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UWP XAML Custom Controls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34B3113-326E-46A7-B89D-78E0E54BF7D1}"/>
              </a:ext>
            </a:extLst>
          </p:cNvPr>
          <p:cNvSpPr/>
          <p:nvPr/>
        </p:nvSpPr>
        <p:spPr>
          <a:xfrm>
            <a:off x="6258459" y="3372378"/>
            <a:ext cx="2651760" cy="67422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 defTabSz="914400"/>
            <a:r>
              <a:rPr lang="en-US" sz="1400" b="1" dirty="0">
                <a:solidFill>
                  <a:schemeClr val="bg1"/>
                </a:solidFill>
              </a:rPr>
              <a:t>WinUI 2.x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CC47CD45-C234-4510-AB80-36CCF78CAE07}"/>
              </a:ext>
            </a:extLst>
          </p:cNvPr>
          <p:cNvGraphicFramePr>
            <a:graphicFrameLocks noGrp="1"/>
          </p:cNvGraphicFramePr>
          <p:nvPr/>
        </p:nvGraphicFramePr>
        <p:xfrm>
          <a:off x="408356" y="5835797"/>
          <a:ext cx="11375288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1911">
                  <a:extLst>
                    <a:ext uri="{9D8B030D-6E8A-4147-A177-3AD203B41FA5}">
                      <a16:colId xmlns:a16="http://schemas.microsoft.com/office/drawing/2014/main" val="1774350865"/>
                    </a:ext>
                  </a:extLst>
                </a:gridCol>
                <a:gridCol w="1421911">
                  <a:extLst>
                    <a:ext uri="{9D8B030D-6E8A-4147-A177-3AD203B41FA5}">
                      <a16:colId xmlns:a16="http://schemas.microsoft.com/office/drawing/2014/main" val="1798867481"/>
                    </a:ext>
                  </a:extLst>
                </a:gridCol>
                <a:gridCol w="1421911">
                  <a:extLst>
                    <a:ext uri="{9D8B030D-6E8A-4147-A177-3AD203B41FA5}">
                      <a16:colId xmlns:a16="http://schemas.microsoft.com/office/drawing/2014/main" val="1838184043"/>
                    </a:ext>
                  </a:extLst>
                </a:gridCol>
                <a:gridCol w="1421911">
                  <a:extLst>
                    <a:ext uri="{9D8B030D-6E8A-4147-A177-3AD203B41FA5}">
                      <a16:colId xmlns:a16="http://schemas.microsoft.com/office/drawing/2014/main" val="1137552167"/>
                    </a:ext>
                  </a:extLst>
                </a:gridCol>
                <a:gridCol w="1421911">
                  <a:extLst>
                    <a:ext uri="{9D8B030D-6E8A-4147-A177-3AD203B41FA5}">
                      <a16:colId xmlns:a16="http://schemas.microsoft.com/office/drawing/2014/main" val="3552098583"/>
                    </a:ext>
                  </a:extLst>
                </a:gridCol>
                <a:gridCol w="1421911">
                  <a:extLst>
                    <a:ext uri="{9D8B030D-6E8A-4147-A177-3AD203B41FA5}">
                      <a16:colId xmlns:a16="http://schemas.microsoft.com/office/drawing/2014/main" val="415411547"/>
                    </a:ext>
                  </a:extLst>
                </a:gridCol>
                <a:gridCol w="1421911">
                  <a:extLst>
                    <a:ext uri="{9D8B030D-6E8A-4147-A177-3AD203B41FA5}">
                      <a16:colId xmlns:a16="http://schemas.microsoft.com/office/drawing/2014/main" val="1840633928"/>
                    </a:ext>
                  </a:extLst>
                </a:gridCol>
                <a:gridCol w="1421911">
                  <a:extLst>
                    <a:ext uri="{9D8B030D-6E8A-4147-A177-3AD203B41FA5}">
                      <a16:colId xmlns:a16="http://schemas.microsoft.com/office/drawing/2014/main" val="15222728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Windows 10 </a:t>
                      </a:r>
                      <a:r>
                        <a:rPr lang="en-US" sz="1800" kern="0" dirty="0">
                          <a:solidFill>
                            <a:srgbClr val="FFFFFF"/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Subsystems: DirectX, kernel, drivers, device access, …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6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1803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1903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06218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03E53FA-505F-4964-9AA5-EFE1C979E401}"/>
              </a:ext>
            </a:extLst>
          </p:cNvPr>
          <p:cNvSpPr/>
          <p:nvPr/>
        </p:nvSpPr>
        <p:spPr>
          <a:xfrm>
            <a:off x="408356" y="5142236"/>
            <a:ext cx="2758261" cy="47102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400" dirty="0">
                <a:solidFill>
                  <a:schemeClr val="bg1"/>
                </a:solidFill>
              </a:rPr>
              <a:t>Xaml Framework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893AD92-30EA-4307-B295-2BF64A8CEF0D}"/>
              </a:ext>
            </a:extLst>
          </p:cNvPr>
          <p:cNvSpPr/>
          <p:nvPr/>
        </p:nvSpPr>
        <p:spPr>
          <a:xfrm>
            <a:off x="9018391" y="5142236"/>
            <a:ext cx="2758260" cy="47102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400" dirty="0">
                <a:solidFill>
                  <a:schemeClr val="bg1"/>
                </a:solidFill>
              </a:rPr>
              <a:t>Composition, Animation, Input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894442-0B44-44DA-BB78-8A3CA4EF3BFE}"/>
              </a:ext>
            </a:extLst>
          </p:cNvPr>
          <p:cNvSpPr txBox="1"/>
          <p:nvPr/>
        </p:nvSpPr>
        <p:spPr>
          <a:xfrm>
            <a:off x="370862" y="4847291"/>
            <a:ext cx="1460656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rgbClr val="505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Windows 10 Platform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AA4CCD-3610-426A-A3E7-CBF70FFD5064}"/>
              </a:ext>
            </a:extLst>
          </p:cNvPr>
          <p:cNvSpPr txBox="1"/>
          <p:nvPr/>
        </p:nvSpPr>
        <p:spPr>
          <a:xfrm>
            <a:off x="2041948" y="1545927"/>
            <a:ext cx="1981982" cy="116821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WPF app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09E782-D2AF-4EA6-A431-F712E14F03D2}"/>
              </a:ext>
            </a:extLst>
          </p:cNvPr>
          <p:cNvSpPr txBox="1"/>
          <p:nvPr/>
        </p:nvSpPr>
        <p:spPr>
          <a:xfrm>
            <a:off x="4151430" y="1534061"/>
            <a:ext cx="1981982" cy="116821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WinForms app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142C86-5ECA-4160-9053-C6C5DB2505B2}"/>
              </a:ext>
            </a:extLst>
          </p:cNvPr>
          <p:cNvSpPr txBox="1"/>
          <p:nvPr/>
        </p:nvSpPr>
        <p:spPr>
          <a:xfrm>
            <a:off x="6268198" y="1534061"/>
            <a:ext cx="1981982" cy="116821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C++ Win32 app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983CCA-DEBE-4045-AAE6-755455D2819E}"/>
              </a:ext>
            </a:extLst>
          </p:cNvPr>
          <p:cNvSpPr txBox="1"/>
          <p:nvPr/>
        </p:nvSpPr>
        <p:spPr>
          <a:xfrm>
            <a:off x="8470292" y="1545927"/>
            <a:ext cx="1981982" cy="116821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UWP 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A9D6E0-0789-4D67-90FF-35B42910AA8C}"/>
              </a:ext>
            </a:extLst>
          </p:cNvPr>
          <p:cNvSpPr txBox="1"/>
          <p:nvPr/>
        </p:nvSpPr>
        <p:spPr>
          <a:xfrm>
            <a:off x="3467007" y="2271414"/>
            <a:ext cx="464311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22F999-2D40-4252-A603-A04F561BC391}"/>
              </a:ext>
            </a:extLst>
          </p:cNvPr>
          <p:cNvSpPr txBox="1"/>
          <p:nvPr/>
        </p:nvSpPr>
        <p:spPr>
          <a:xfrm>
            <a:off x="5660932" y="2271414"/>
            <a:ext cx="464311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BC7A02-EB1C-4873-AB52-691CA866D0D9}"/>
              </a:ext>
            </a:extLst>
          </p:cNvPr>
          <p:cNvSpPr txBox="1"/>
          <p:nvPr/>
        </p:nvSpPr>
        <p:spPr>
          <a:xfrm>
            <a:off x="7781972" y="2258729"/>
            <a:ext cx="464311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🏝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2DD88D-2AA5-405B-9010-3DC60A3FFC3D}"/>
              </a:ext>
            </a:extLst>
          </p:cNvPr>
          <p:cNvSpPr/>
          <p:nvPr/>
        </p:nvSpPr>
        <p:spPr>
          <a:xfrm>
            <a:off x="6338269" y="3668325"/>
            <a:ext cx="2448512" cy="2663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400" dirty="0">
                <a:solidFill>
                  <a:schemeClr val="tx1"/>
                </a:solidFill>
              </a:rPr>
              <a:t>New XAML Controls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8D1493AD-248A-4949-8B78-CE400AF0D6F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UWP XAML today</a:t>
            </a:r>
          </a:p>
        </p:txBody>
      </p:sp>
    </p:spTree>
    <p:extLst>
      <p:ext uri="{BB962C8B-B14F-4D97-AF65-F5344CB8AC3E}">
        <p14:creationId xmlns:p14="http://schemas.microsoft.com/office/powerpoint/2010/main" val="3428568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4A7B-6C3C-4731-97CD-CE8A9AC6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Wrappers Controls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D9AF684-1D17-4118-A1CD-BB5EBA01B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2" y="1189178"/>
            <a:ext cx="9582726" cy="2052030"/>
          </a:xfrm>
        </p:spPr>
        <p:txBody>
          <a:bodyPr>
            <a:normAutofit fontScale="85000" lnSpcReduction="20000"/>
          </a:bodyPr>
          <a:lstStyle/>
          <a:p>
            <a:pPr marL="457200" lvl="1" indent="0" fontAlgn="base">
              <a:buNone/>
            </a:pPr>
            <a:r>
              <a:rPr lang="en-US" dirty="0"/>
              <a:t>UWP controls wrapped into Windows Forms or WPF controls, hiding UWP concepts from the developer.</a:t>
            </a:r>
          </a:p>
          <a:p>
            <a:pPr lvl="1" fontAlgn="base"/>
            <a:endParaRPr lang="en-US" dirty="0"/>
          </a:p>
          <a:p>
            <a:pPr lvl="1" fontAlgn="base"/>
            <a:r>
              <a:rPr lang="en-US" dirty="0"/>
              <a:t>WebView and </a:t>
            </a:r>
            <a:r>
              <a:rPr lang="en-US" dirty="0" err="1"/>
              <a:t>WebViewCompatible</a:t>
            </a:r>
            <a:endParaRPr lang="en-US" sz="3600" dirty="0"/>
          </a:p>
          <a:p>
            <a:pPr lvl="1" fontAlgn="base"/>
            <a:r>
              <a:rPr lang="en-US" dirty="0"/>
              <a:t>InkCanvas and InkToolbar</a:t>
            </a:r>
            <a:endParaRPr lang="en-US" sz="3600" dirty="0"/>
          </a:p>
          <a:p>
            <a:pPr lvl="1" fontAlgn="base"/>
            <a:r>
              <a:rPr lang="en-US" dirty="0"/>
              <a:t>MediaPlayerElement</a:t>
            </a:r>
            <a:endParaRPr lang="en-US" sz="3600" dirty="0"/>
          </a:p>
          <a:p>
            <a:pPr lvl="1" fontAlgn="base"/>
            <a:r>
              <a:rPr lang="en-US" dirty="0"/>
              <a:t>MapControl</a:t>
            </a:r>
            <a:endParaRPr lang="en-US" sz="3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2" name="Picture 2" descr="See the source image">
            <a:extLst>
              <a:ext uri="{FF2B5EF4-FFF2-40B4-BE49-F238E27FC236}">
                <a16:creationId xmlns:a16="http://schemas.microsoft.com/office/drawing/2014/main" id="{3F0BA708-C9B1-4E10-BCDA-3509A5B4D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680" y="1050132"/>
            <a:ext cx="1273629" cy="127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E9A4DAA-C3C1-4AE0-9855-F721DE69D8F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51967" y="323381"/>
            <a:ext cx="1429114" cy="1359824"/>
          </a:xfrm>
          <a:prstGeom prst="rect">
            <a:avLst/>
          </a:prstGeom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127D7E4F-EEE9-41C0-B454-EBAAEDB40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931" y="5459104"/>
            <a:ext cx="895280" cy="89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F1D1F86-623F-4034-985C-791F0AA8EA26}"/>
              </a:ext>
            </a:extLst>
          </p:cNvPr>
          <p:cNvSpPr/>
          <p:nvPr/>
        </p:nvSpPr>
        <p:spPr>
          <a:xfrm>
            <a:off x="3048000" y="516808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Microsoft.Toolkit.Forms.UI.Controls</a:t>
            </a:r>
            <a:r>
              <a:rPr lang="en-US" dirty="0"/>
              <a:t> </a:t>
            </a:r>
          </a:p>
          <a:p>
            <a:r>
              <a:rPr lang="en-US" dirty="0" err="1"/>
              <a:t>Microsoft.Toolkit.Forms.UI.Controls.WebView</a:t>
            </a:r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Microsoft.Toolkit.Wpf.UI.Controls </a:t>
            </a:r>
          </a:p>
          <a:p>
            <a:r>
              <a:rPr lang="en-US" dirty="0" err="1"/>
              <a:t>Microsoft.Toolkit.Wpf.UI.Controls.WebView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80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4A7B-6C3C-4731-97CD-CE8A9AC6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XAML Islands Hosting Controls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D9AF684-1D17-4118-A1CD-BB5EBA01B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8"/>
            <a:ext cx="9511447" cy="205203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Allow most of the built-in and 3rd party UWP XAML controls be hosted in a XAML Island. WinUI 2.x controls can be hosted as well</a:t>
            </a:r>
          </a:p>
        </p:txBody>
      </p:sp>
      <p:pic>
        <p:nvPicPr>
          <p:cNvPr id="7" name="Picture 2" descr="See the source image">
            <a:extLst>
              <a:ext uri="{FF2B5EF4-FFF2-40B4-BE49-F238E27FC236}">
                <a16:creationId xmlns:a16="http://schemas.microsoft.com/office/drawing/2014/main" id="{0102B9EE-5571-4E7D-A844-F2344305C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3140" y="455805"/>
            <a:ext cx="1273629" cy="127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F8E764-7AAC-4ADE-892F-7FCFAE6980A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72377" y="230188"/>
            <a:ext cx="1429114" cy="1359824"/>
          </a:xfrm>
          <a:prstGeom prst="rect">
            <a:avLst/>
          </a:prstGeom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784A8C26-65AA-40AF-A20E-C45A53BE5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931" y="5459104"/>
            <a:ext cx="895280" cy="89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DF702F8-2483-4354-BA30-8A4C4B8BF3F1}"/>
              </a:ext>
            </a:extLst>
          </p:cNvPr>
          <p:cNvSpPr/>
          <p:nvPr/>
        </p:nvSpPr>
        <p:spPr>
          <a:xfrm>
            <a:off x="3048000" y="5501563"/>
            <a:ext cx="8305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Microsoft.Toolkit.Wpf.UI.XamlHost</a:t>
            </a:r>
            <a:r>
              <a:rPr lang="en-US" dirty="0"/>
              <a:t> </a:t>
            </a:r>
          </a:p>
          <a:p>
            <a:r>
              <a:rPr lang="en-US" dirty="0" err="1"/>
              <a:t>Microsoft.Toolkit.Forms.UI.XamlHost</a:t>
            </a:r>
            <a:endParaRPr lang="en-US" dirty="0"/>
          </a:p>
          <a:p>
            <a:r>
              <a:rPr lang="en-US" dirty="0"/>
              <a:t>Microsoft.Toolkit.Win32.UI.XamlApplication</a:t>
            </a:r>
            <a:r>
              <a:rPr lang="en-US" sz="1000" dirty="0"/>
              <a:t> </a:t>
            </a:r>
          </a:p>
          <a:p>
            <a:r>
              <a:rPr lang="en-US" sz="1000" dirty="0"/>
              <a:t>   (allows XAML Application run on Islands)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CAEC7F-55C1-48C2-BE22-5FADBFC88577}"/>
              </a:ext>
            </a:extLst>
          </p:cNvPr>
          <p:cNvSpPr/>
          <p:nvPr/>
        </p:nvSpPr>
        <p:spPr>
          <a:xfrm>
            <a:off x="1208315" y="3124131"/>
            <a:ext cx="98910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Window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…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xaml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clr-namespace:Microsoft.Toolkit.Wpf.UI.XamlHost;assembly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Microsoft.Toolkit.Wpf.UI.XamlHost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…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xaml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WindowsXamlHost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InitialTypeName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AppUIBasics.NavigationRootPage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Window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011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426110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98D86-DE71-438B-AF72-E715F4B2D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XAML Islands v1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DF51B-8B70-44F2-BA11-7E6079591051}"/>
              </a:ext>
            </a:extLst>
          </p:cNvPr>
          <p:cNvSpPr txBox="1">
            <a:spLocks/>
          </p:cNvSpPr>
          <p:nvPr/>
        </p:nvSpPr>
        <p:spPr>
          <a:xfrm>
            <a:off x="951148" y="1541403"/>
            <a:ext cx="10609481" cy="215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  <a:cs typeface="+mn-cs"/>
              </a:rPr>
              <a:t>WebView inside of an XAML Island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  <a:cs typeface="+mn-cs"/>
              </a:rPr>
              <a:t>Support Connected Animations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  <a:cs typeface="+mn-cs"/>
              </a:rPr>
              <a:t>Inline inking textboxes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  <a:cs typeface="+mn-cs"/>
              </a:rPr>
              <a:t>Make Acrylic and Reveal work in 3rd parties 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  <a:cs typeface="+mn-cs"/>
              </a:rPr>
              <a:t>Make UWP </a:t>
            </a:r>
            <a:r>
              <a:rPr lang="en-US" sz="2000" dirty="0" err="1">
                <a:solidFill>
                  <a:schemeClr val="tx1"/>
                </a:solidFill>
                <a:latin typeface="+mn-lt"/>
                <a:cs typeface="+mn-cs"/>
              </a:rPr>
              <a:t>ContentDialogs</a:t>
            </a:r>
            <a:r>
              <a:rPr lang="en-US" sz="2000" dirty="0">
                <a:solidFill>
                  <a:schemeClr val="tx1"/>
                </a:solidFill>
                <a:latin typeface="+mn-lt"/>
                <a:cs typeface="+mn-cs"/>
              </a:rPr>
              <a:t> modal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  <a:cs typeface="+mn-cs"/>
              </a:rPr>
              <a:t>Improve Light dismiss for flyouts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F14F440-81C1-4717-8E0E-A0981F3B4409}"/>
              </a:ext>
            </a:extLst>
          </p:cNvPr>
          <p:cNvGraphicFramePr>
            <a:graphicFrameLocks noGrp="1"/>
          </p:cNvGraphicFramePr>
          <p:nvPr/>
        </p:nvGraphicFramePr>
        <p:xfrm>
          <a:off x="5653768" y="3535135"/>
          <a:ext cx="6021053" cy="3045913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959169">
                  <a:extLst>
                    <a:ext uri="{9D8B030D-6E8A-4147-A177-3AD203B41FA5}">
                      <a16:colId xmlns:a16="http://schemas.microsoft.com/office/drawing/2014/main" val="569293015"/>
                    </a:ext>
                  </a:extLst>
                </a:gridCol>
                <a:gridCol w="2030942">
                  <a:extLst>
                    <a:ext uri="{9D8B030D-6E8A-4147-A177-3AD203B41FA5}">
                      <a16:colId xmlns:a16="http://schemas.microsoft.com/office/drawing/2014/main" val="1030093087"/>
                    </a:ext>
                  </a:extLst>
                </a:gridCol>
                <a:gridCol w="2030942">
                  <a:extLst>
                    <a:ext uri="{9D8B030D-6E8A-4147-A177-3AD203B41FA5}">
                      <a16:colId xmlns:a16="http://schemas.microsoft.com/office/drawing/2014/main" val="1713802255"/>
                    </a:ext>
                  </a:extLst>
                </a:gridCol>
              </a:tblGrid>
              <a:tr h="560624">
                <a:tc rowSpan="2">
                  <a:txBody>
                    <a:bodyPr/>
                    <a:lstStyle/>
                    <a:p>
                      <a:pPr algn="ctr" rtl="0" fontAlgn="base"/>
                      <a:r>
                        <a:rPr lang="en-US" sz="16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Desktop </a:t>
                      </a:r>
                    </a:p>
                    <a:p>
                      <a:pPr algn="ctr" rtl="0" fontAlgn="base"/>
                      <a:r>
                        <a:rPr lang="en-US" sz="16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App Type </a:t>
                      </a:r>
                    </a:p>
                  </a:txBody>
                  <a:tcPr marL="27983" marR="27983" marT="13991" marB="13991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ase"/>
                      <a:r>
                        <a:rPr lang="en-US" sz="16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1600" baseline="300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rd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Party WinRT Components </a:t>
                      </a:r>
                    </a:p>
                  </a:txBody>
                  <a:tcPr marL="27983" marR="27983" marT="13991" marB="13991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456132"/>
                  </a:ext>
                </a:extLst>
              </a:tr>
              <a:tr h="4149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Managed </a:t>
                      </a:r>
                    </a:p>
                  </a:txBody>
                  <a:tcPr marL="27983" marR="27983" marT="13991" marB="13991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Native </a:t>
                      </a:r>
                    </a:p>
                  </a:txBody>
                  <a:tcPr marL="27983" marR="27983" marT="13991" marB="13991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755535"/>
                  </a:ext>
                </a:extLst>
              </a:tr>
              <a:tr h="69011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Native Win32 </a:t>
                      </a:r>
                    </a:p>
                  </a:txBody>
                  <a:tcPr marL="27983" marR="27983" marT="13991" marB="13991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❌</a:t>
                      </a:r>
                    </a:p>
                  </a:txBody>
                  <a:tcPr marL="27983" marR="27983" marT="13991" marB="13991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✔</a:t>
                      </a:r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27983" marR="27983" marT="13991" marB="13991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329034"/>
                  </a:ext>
                </a:extLst>
              </a:tr>
              <a:tr h="69011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Managed </a:t>
                      </a:r>
                    </a:p>
                    <a:p>
                      <a:pPr algn="ctr" rtl="0" fontAlgn="base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.NET Framework </a:t>
                      </a:r>
                    </a:p>
                  </a:txBody>
                  <a:tcPr marL="27983" marR="27983" marT="13991" marB="13991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❌</a:t>
                      </a:r>
                    </a:p>
                  </a:txBody>
                  <a:tcPr marL="27983" marR="27983" marT="13991" marB="13991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✔*</a:t>
                      </a:r>
                    </a:p>
                  </a:txBody>
                  <a:tcPr marL="27983" marR="27983" marT="13991" marB="13991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2558195"/>
                  </a:ext>
                </a:extLst>
              </a:tr>
              <a:tr h="69011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Managed </a:t>
                      </a:r>
                    </a:p>
                    <a:p>
                      <a:pPr algn="ctr" rtl="0" fontAlgn="base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.NET Core 3 </a:t>
                      </a:r>
                    </a:p>
                  </a:txBody>
                  <a:tcPr marL="27983" marR="27983" marT="13991" marB="13991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✔ </a:t>
                      </a:r>
                    </a:p>
                  </a:txBody>
                  <a:tcPr marL="27983" marR="27983" marT="13991" marB="13991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✔ </a:t>
                      </a:r>
                    </a:p>
                  </a:txBody>
                  <a:tcPr marL="27983" marR="27983" marT="13991" marB="13991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730211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36B0EED4-43A3-42CC-BAC8-5C3593B9A1DE}"/>
              </a:ext>
            </a:extLst>
          </p:cNvPr>
          <p:cNvSpPr/>
          <p:nvPr/>
        </p:nvSpPr>
        <p:spPr>
          <a:xfrm>
            <a:off x="6487886" y="3138199"/>
            <a:ext cx="4251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WinRT components support for v1</a:t>
            </a:r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2167035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D0299-EF69-426C-9470-DD3BC1489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F73AA-8D9F-4087-9CE1-4F46CFA6E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7277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https://aka.ms/docs-xamlislands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63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162178"/>
          </a:xfrm>
        </p:spPr>
        <p:txBody>
          <a:bodyPr/>
          <a:lstStyle/>
          <a:p>
            <a:r>
              <a:rPr lang="en-US" dirty="0"/>
              <a:t>Looking Forward</a:t>
            </a:r>
          </a:p>
        </p:txBody>
      </p:sp>
    </p:spTree>
    <p:extLst>
      <p:ext uri="{BB962C8B-B14F-4D97-AF65-F5344CB8AC3E}">
        <p14:creationId xmlns:p14="http://schemas.microsoft.com/office/powerpoint/2010/main" val="1367205826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43F002-3D0F-4E6A-AAC4-3AB93CB37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Tooling Improvement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4957E1-3F12-4937-A432-6C7809E04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1211075"/>
            <a:ext cx="5378548" cy="5266570"/>
          </a:xfrm>
        </p:spPr>
        <p:txBody>
          <a:bodyPr/>
          <a:lstStyle/>
          <a:p>
            <a:r>
              <a:rPr lang="en-US" b="1" dirty="0"/>
              <a:t>Under Consideration </a:t>
            </a:r>
            <a:r>
              <a:rPr lang="en-US" dirty="0"/>
              <a:t>(no ETA)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Making it </a:t>
            </a:r>
            <a:r>
              <a:rPr lang="en-US" sz="2800" b="1" dirty="0"/>
              <a:t>easier to debug data binding problems </a:t>
            </a:r>
            <a:r>
              <a:rPr lang="en-US" sz="2800" dirty="0"/>
              <a:t>in the running apps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Making it easier to merge resource dictionaries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Drag Image to XAML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Improved IntelliSense for XAML #regions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Fit all default behavior for XAML Designer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5B057B-696F-4383-B63E-B3F10D3ADF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44214" y="1211075"/>
            <a:ext cx="5378548" cy="4724883"/>
          </a:xfrm>
        </p:spPr>
        <p:txBody>
          <a:bodyPr/>
          <a:lstStyle/>
          <a:p>
            <a:r>
              <a:rPr lang="en-US" b="1" dirty="0"/>
              <a:t>Just Exploring…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Adding Color visualizers to XAML editor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Bringing Blend Rulers/Guidelines to VS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Enabling Live Visual Tree to visualize mixed framework apps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Expanding design-time data options for WPF/UWP apps</a:t>
            </a:r>
          </a:p>
        </p:txBody>
      </p:sp>
    </p:spTree>
    <p:extLst>
      <p:ext uri="{BB962C8B-B14F-4D97-AF65-F5344CB8AC3E}">
        <p14:creationId xmlns:p14="http://schemas.microsoft.com/office/powerpoint/2010/main" val="237434983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EAD11-C9A7-47E7-8BD7-5D93F43414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391407"/>
          </a:xfrm>
        </p:spPr>
        <p:txBody>
          <a:bodyPr/>
          <a:lstStyle/>
          <a:p>
            <a:r>
              <a:rPr lang="en-US" dirty="0"/>
              <a:t>WinUI 3.0</a:t>
            </a:r>
          </a:p>
          <a:p>
            <a:r>
              <a:rPr lang="en-US" dirty="0"/>
              <a:t>XAML Islands 2.0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A5D593-C5AB-4DC0-83B1-98343305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 with platform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200D3-6C35-43BD-836F-B6401A2E0D1F}"/>
              </a:ext>
            </a:extLst>
          </p:cNvPr>
          <p:cNvSpPr/>
          <p:nvPr/>
        </p:nvSpPr>
        <p:spPr>
          <a:xfrm>
            <a:off x="1295647" y="3757578"/>
            <a:ext cx="96007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2"/>
              </a:rPr>
              <a:t>https://github.com/microsoft/microsoft-ui-xaml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9648363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FBCDCF-C046-4A44-9BDE-3BEFE21790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684214"/>
          </a:xfrm>
        </p:spPr>
        <p:txBody>
          <a:bodyPr/>
          <a:lstStyle/>
          <a:p>
            <a:r>
              <a:rPr lang="en-US" dirty="0"/>
              <a:t>Monthly conversation about desktop development hosted by Olia and Dmitry</a:t>
            </a:r>
          </a:p>
          <a:p>
            <a:r>
              <a:rPr lang="en-US" dirty="0"/>
              <a:t>Monthly, every 4</a:t>
            </a:r>
            <a:r>
              <a:rPr lang="en-US" baseline="30000" dirty="0"/>
              <a:t>th</a:t>
            </a:r>
            <a:r>
              <a:rPr lang="en-US" dirty="0"/>
              <a:t> Thursday</a:t>
            </a:r>
          </a:p>
          <a:p>
            <a:r>
              <a:rPr lang="en-US" dirty="0"/>
              <a:t>Recent topics include .NET Core for Desktop apps, WinUI roadmap, XAML Islands Overview and much more to come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10AB1B-D91A-4AB3-94C1-F592C9A48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.NET Desktop Community Standup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DFCDFB-F088-4E41-9C1D-A32B6238F9B4}"/>
              </a:ext>
            </a:extLst>
          </p:cNvPr>
          <p:cNvSpPr/>
          <p:nvPr/>
        </p:nvSpPr>
        <p:spPr>
          <a:xfrm>
            <a:off x="744919" y="5799048"/>
            <a:ext cx="1070216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hlinkClick r:id="rId2"/>
              </a:rPr>
              <a:t>http://aka.ms/DesktopCommunityStandup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7125441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67D6AA-46C0-4A5E-BA12-38C77036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Conf 2019 </a:t>
            </a:r>
            <a:r>
              <a:rPr lang="en-US"/>
              <a:t>Desktop Sessions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5B4ED-A41D-4353-AD88-692B03DEE5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4916731"/>
          </a:xfrm>
        </p:spPr>
        <p:txBody>
          <a:bodyPr/>
          <a:lstStyle/>
          <a:p>
            <a:pPr marL="0" indent="0">
              <a:buNone/>
            </a:pPr>
            <a:r>
              <a:rPr lang="en-US" sz="2500" b="1" dirty="0">
                <a:solidFill>
                  <a:srgbClr val="0070C0"/>
                </a:solidFill>
              </a:rPr>
              <a:t>Day 1</a:t>
            </a:r>
            <a:endParaRPr lang="en-US" sz="2500" b="1" dirty="0"/>
          </a:p>
          <a:p>
            <a:pPr marL="0" indent="0">
              <a:buNone/>
            </a:pPr>
            <a:r>
              <a:rPr lang="en-US" sz="2500" b="1" dirty="0"/>
              <a:t>Modernizing .NET Desktop Applications with .NET Core</a:t>
            </a:r>
          </a:p>
          <a:p>
            <a:pPr marL="0" indent="0">
              <a:buNone/>
            </a:pPr>
            <a:r>
              <a:rPr lang="en-US" sz="2500" dirty="0"/>
              <a:t>Speaker: Olia Gavrysh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b="1" dirty="0"/>
              <a:t>Get Started with DevOps for .NET Windows Desktop Apps and Visual Studio App Center</a:t>
            </a:r>
          </a:p>
          <a:p>
            <a:pPr marL="0" indent="0">
              <a:buNone/>
            </a:pPr>
            <a:r>
              <a:rPr lang="en-US" sz="2500" dirty="0"/>
              <a:t>Speakers: Daniel Jacobson &amp; Matt Korwel </a:t>
            </a:r>
          </a:p>
          <a:p>
            <a:pPr marL="0" indent="0">
              <a:buNone/>
            </a:pPr>
            <a:endParaRPr lang="en-US" sz="2500" b="1" dirty="0">
              <a:solidFill>
                <a:srgbClr val="0070C0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1110EE-37E2-4ACE-B6D5-57DFD72AA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4224233"/>
          </a:xfrm>
        </p:spPr>
        <p:txBody>
          <a:bodyPr/>
          <a:lstStyle/>
          <a:p>
            <a:r>
              <a:rPr lang="en-US" sz="2500" b="1" dirty="0">
                <a:solidFill>
                  <a:srgbClr val="0070C0"/>
                </a:solidFill>
              </a:rPr>
              <a:t>Day 2</a:t>
            </a:r>
          </a:p>
          <a:p>
            <a:r>
              <a:rPr lang="en-US" sz="2500" b="1" dirty="0"/>
              <a:t>What’s new in XAML tools in Visual Studio 2019 for WPF &amp; UWP</a:t>
            </a:r>
          </a:p>
          <a:p>
            <a:r>
              <a:rPr lang="en-US" sz="2500" dirty="0"/>
              <a:t>Speaker: Dmitry Lyalin</a:t>
            </a:r>
          </a:p>
          <a:p>
            <a:endParaRPr lang="en-US" sz="2500" b="1" dirty="0">
              <a:solidFill>
                <a:srgbClr val="0070C0"/>
              </a:solidFill>
            </a:endParaRPr>
          </a:p>
          <a:p>
            <a:r>
              <a:rPr lang="en-US" sz="2500" b="1" dirty="0">
                <a:solidFill>
                  <a:srgbClr val="0070C0"/>
                </a:solidFill>
              </a:rPr>
              <a:t>Day 3</a:t>
            </a:r>
            <a:endParaRPr lang="en-US" sz="2500" dirty="0"/>
          </a:p>
          <a:p>
            <a:r>
              <a:rPr lang="en-US" sz="2500" b="1" dirty="0">
                <a:sym typeface="Wingdings" panose="05000000000000000000" pitchFamily="2" charset="2"/>
              </a:rPr>
              <a:t>Modernizing .NET Applications with .NET Core - Beyond the Basics</a:t>
            </a:r>
          </a:p>
          <a:p>
            <a:r>
              <a:rPr lang="en-US" sz="2500" dirty="0"/>
              <a:t>Speaker: Mike Rousos</a:t>
            </a:r>
            <a:endParaRPr lang="en-US" sz="2500" b="1" dirty="0">
              <a:sym typeface="Wingdings" panose="05000000000000000000" pitchFamily="2" charset="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A8D257-CD25-436F-9CE0-A38D9C72E6FF}"/>
              </a:ext>
            </a:extLst>
          </p:cNvPr>
          <p:cNvSpPr/>
          <p:nvPr/>
        </p:nvSpPr>
        <p:spPr>
          <a:xfrm>
            <a:off x="8613223" y="5986780"/>
            <a:ext cx="3309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Tip: Missed a live session? watch on-demand!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5A1BF3-F7E5-42C9-97D0-A8C39184FA19}"/>
              </a:ext>
            </a:extLst>
          </p:cNvPr>
          <p:cNvSpPr/>
          <p:nvPr/>
        </p:nvSpPr>
        <p:spPr>
          <a:xfrm>
            <a:off x="460482" y="6199157"/>
            <a:ext cx="4664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Details: </a:t>
            </a:r>
            <a:r>
              <a:rPr lang="en-US" dirty="0">
                <a:hlinkClick r:id="rId2"/>
              </a:rPr>
              <a:t>https://www.dotnetconf.net/agenda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41279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82CB7E-F0B8-4611-B46B-870A6E38F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E86F5-D461-4D4C-B2EA-3B661445C8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3146" y="3833174"/>
            <a:ext cx="9860611" cy="1165866"/>
          </a:xfrm>
        </p:spPr>
        <p:txBody>
          <a:bodyPr/>
          <a:lstStyle/>
          <a:p>
            <a:r>
              <a:rPr lang="en-US" dirty="0"/>
              <a:t>dmitry.lyalin@microsoft.com</a:t>
            </a:r>
          </a:p>
          <a:p>
            <a:r>
              <a:rPr lang="en-US" dirty="0"/>
              <a:t>@</a:t>
            </a:r>
            <a:r>
              <a:rPr lang="en-US" dirty="0" err="1"/>
              <a:t>lyalindotcom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77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71FD55-DEE5-4E22-B904-FEBF1881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Agenda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5B54AC-2B03-4B1A-880B-7D30E6D714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1243928"/>
            <a:ext cx="5378548" cy="3968266"/>
          </a:xfrm>
        </p:spPr>
        <p:txBody>
          <a:bodyPr/>
          <a:lstStyle/>
          <a:p>
            <a:r>
              <a:rPr lang="en-US" b="1" dirty="0"/>
              <a:t>What’s New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1" dirty="0"/>
              <a:t>Tour through XAML Tools </a:t>
            </a:r>
            <a:r>
              <a:rPr lang="en-US" dirty="0"/>
              <a:t>with what’s new for XAML developers (Hot Reload, Designer &amp; Code Editor)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1" dirty="0"/>
              <a:t>Modernizing your existing app</a:t>
            </a:r>
            <a:r>
              <a:rPr lang="en-US" dirty="0"/>
              <a:t>s with .NET Core, XAML Islands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27BB52-8FC2-49F2-8F26-45D6EF55A2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44214" y="1243928"/>
            <a:ext cx="5378548" cy="2818720"/>
          </a:xfrm>
        </p:spPr>
        <p:txBody>
          <a:bodyPr/>
          <a:lstStyle/>
          <a:p>
            <a:r>
              <a:rPr lang="en-US" b="1" dirty="0"/>
              <a:t>Looking Forward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WinUI 2.x &amp; beyond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Tooling roadmap – what’s coming to XAML Tools?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Make your voice heard</a:t>
            </a:r>
          </a:p>
        </p:txBody>
      </p:sp>
    </p:spTree>
    <p:extLst>
      <p:ext uri="{BB962C8B-B14F-4D97-AF65-F5344CB8AC3E}">
        <p14:creationId xmlns:p14="http://schemas.microsoft.com/office/powerpoint/2010/main" val="404901814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162178"/>
          </a:xfrm>
        </p:spPr>
        <p:txBody>
          <a:bodyPr/>
          <a:lstStyle/>
          <a:p>
            <a:r>
              <a:rPr lang="en-US" dirty="0"/>
              <a:t>Tour through XAML Tools</a:t>
            </a:r>
          </a:p>
        </p:txBody>
      </p:sp>
    </p:spTree>
    <p:extLst>
      <p:ext uri="{BB962C8B-B14F-4D97-AF65-F5344CB8AC3E}">
        <p14:creationId xmlns:p14="http://schemas.microsoft.com/office/powerpoint/2010/main" val="386967465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0C4755-34C4-4163-A983-7CC9D522C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2019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58765-2460-43E0-8A62-9A29C025F9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XAML </a:t>
            </a:r>
            <a:br>
              <a:rPr lang="en-US" dirty="0"/>
            </a:br>
            <a:r>
              <a:rPr lang="en-US" dirty="0"/>
              <a:t>Designers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B7F3D3-440C-4066-8E16-90A7FB6DC8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XAML </a:t>
            </a:r>
            <a:br>
              <a:rPr lang="en-US" dirty="0"/>
            </a:br>
            <a:r>
              <a:rPr lang="en-US" dirty="0"/>
              <a:t>Code Editors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71E213-AE9D-47F3-85D2-C5EE4A6B0E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XAML </a:t>
            </a:r>
            <a:br>
              <a:rPr lang="en-US" dirty="0"/>
            </a:br>
            <a:r>
              <a:rPr lang="en-US" dirty="0"/>
              <a:t>Hot Reload</a:t>
            </a:r>
          </a:p>
        </p:txBody>
      </p:sp>
    </p:spTree>
    <p:extLst>
      <p:ext uri="{BB962C8B-B14F-4D97-AF65-F5344CB8AC3E}">
        <p14:creationId xmlns:p14="http://schemas.microsoft.com/office/powerpoint/2010/main" val="307042965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19AFE9F-BA59-44BA-8BE4-7FF148E23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XAML Suggested Actions</a:t>
            </a:r>
          </a:p>
        </p:txBody>
      </p:sp>
    </p:spTree>
    <p:extLst>
      <p:ext uri="{BB962C8B-B14F-4D97-AF65-F5344CB8AC3E}">
        <p14:creationId xmlns:p14="http://schemas.microsoft.com/office/powerpoint/2010/main" val="279666018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4DF7E2A-B10B-4D88-884E-A2EA3FCC7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994" y="1099812"/>
            <a:ext cx="7964011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43921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EC17FB-515D-4D8F-BA02-0EE173B50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336" y="371048"/>
            <a:ext cx="7897327" cy="61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1313"/>
      </p:ext>
    </p:extLst>
  </p:cSld>
  <p:clrMapOvr>
    <a:masterClrMapping/>
  </p:clrMapOvr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1049</Words>
  <Application>Microsoft Office PowerPoint</Application>
  <PresentationFormat>Widescreen</PresentationFormat>
  <Paragraphs>244</Paragraphs>
  <Slides>30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Dotnet_Template</vt:lpstr>
      <vt:lpstr>PowerPoint Presentation</vt:lpstr>
      <vt:lpstr>Tour what’s new for XAML tools &amp; Xaml Islands in Visual Studio 2019</vt:lpstr>
      <vt:lpstr>.NET Conf 2019 Desktop Sessions</vt:lpstr>
      <vt:lpstr>Session Agenda</vt:lpstr>
      <vt:lpstr>Tour through XAML Tools</vt:lpstr>
      <vt:lpstr>Visual Studio 2019</vt:lpstr>
      <vt:lpstr>XAML Suggested Actions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XAML Suggested Actions</vt:lpstr>
      <vt:lpstr>Demo Time!</vt:lpstr>
      <vt:lpstr>Recap</vt:lpstr>
      <vt:lpstr>Resources</vt:lpstr>
      <vt:lpstr>Modernizing your existing apps: XAML Islands</vt:lpstr>
      <vt:lpstr>XAML Islands 1.0</vt:lpstr>
      <vt:lpstr>PowerPoint Presentation</vt:lpstr>
      <vt:lpstr>PowerPoint Presentation</vt:lpstr>
      <vt:lpstr>.NET Wrappers Controls</vt:lpstr>
      <vt:lpstr>.NET XAML Islands Hosting Controls</vt:lpstr>
      <vt:lpstr>Demo Time!</vt:lpstr>
      <vt:lpstr>Limitations XAML Islands v1</vt:lpstr>
      <vt:lpstr>Resources</vt:lpstr>
      <vt:lpstr>Looking Forward</vt:lpstr>
      <vt:lpstr>Future Tooling Improvement</vt:lpstr>
      <vt:lpstr>What’s next with platform</vt:lpstr>
      <vt:lpstr>Monthly .NET Desktop Community Standup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2019-09-26T18:28:28Z</dcterms:created>
  <dcterms:modified xsi:type="dcterms:W3CDTF">2019-09-26T18:28:37Z</dcterms:modified>
</cp:coreProperties>
</file>