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263" r:id="rId7"/>
    <p:sldId id="260" r:id="rId8"/>
    <p:sldId id="527" r:id="rId9"/>
    <p:sldId id="528" r:id="rId10"/>
    <p:sldId id="529" r:id="rId11"/>
    <p:sldId id="1971" r:id="rId12"/>
    <p:sldId id="1968" r:id="rId13"/>
    <p:sldId id="1942" r:id="rId14"/>
    <p:sldId id="1943" r:id="rId15"/>
    <p:sldId id="1944" r:id="rId16"/>
    <p:sldId id="1978" r:id="rId17"/>
    <p:sldId id="1977" r:id="rId18"/>
    <p:sldId id="1975" r:id="rId19"/>
    <p:sldId id="1976" r:id="rId20"/>
    <p:sldId id="261" r:id="rId21"/>
    <p:sldId id="1970" r:id="rId22"/>
    <p:sldId id="515" r:id="rId23"/>
    <p:sldId id="270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527"/>
            <p14:sldId id="528"/>
            <p14:sldId id="529"/>
            <p14:sldId id="1971"/>
            <p14:sldId id="1968"/>
            <p14:sldId id="1942"/>
            <p14:sldId id="1943"/>
            <p14:sldId id="1944"/>
            <p14:sldId id="1978"/>
            <p14:sldId id="1977"/>
            <p14:sldId id="1975"/>
            <p14:sldId id="1976"/>
            <p14:sldId id="261"/>
            <p14:sldId id="1970"/>
            <p14:sldId id="515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16C2-E4D7-2149-BF5F-4477D7C81A8C}" v="113" dt="2019-09-23T16:17:11.159"/>
    <p1510:client id="{E87483B5-BADF-42EA-8CFA-D200BEE84D91}" v="36" dt="2019-09-23T17:49:4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AA797F53-2E95-4D2F-A05A-5B63E977B09B}"/>
    <pc:docChg chg="delSld modSection">
      <pc:chgData name="Beth Massi" userId="478c1bcf29534cd8" providerId="LiveId" clId="{AA797F53-2E95-4D2F-A05A-5B63E977B09B}" dt="2019-09-23T22:03:32.338" v="0" actId="47"/>
      <pc:docMkLst>
        <pc:docMk/>
      </pc:docMkLst>
      <pc:sldChg chg="del">
        <pc:chgData name="Beth Massi" userId="478c1bcf29534cd8" providerId="LiveId" clId="{AA797F53-2E95-4D2F-A05A-5B63E977B09B}" dt="2019-09-23T22:03:32.338" v="0" actId="47"/>
        <pc:sldMkLst>
          <pc:docMk/>
          <pc:sldMk cId="4257167703" sldId="1972"/>
        </pc:sldMkLst>
      </pc:sldChg>
    </pc:docChg>
  </pc:docChgLst>
  <pc:docChgLst>
    <pc:chgData name="David Fowler" userId="ea0bd58a-e0de-42db-9c9a-ee2beaa270c8" providerId="ADAL" clId="{E87483B5-BADF-42EA-8CFA-D200BEE84D91}"/>
    <pc:docChg chg="undo modSld">
      <pc:chgData name="David Fowler" userId="ea0bd58a-e0de-42db-9c9a-ee2beaa270c8" providerId="ADAL" clId="{E87483B5-BADF-42EA-8CFA-D200BEE84D91}" dt="2019-09-23T17:49:49.145" v="35" actId="20577"/>
      <pc:docMkLst>
        <pc:docMk/>
      </pc:docMkLst>
      <pc:sldChg chg="modSp modTransition">
        <pc:chgData name="David Fowler" userId="ea0bd58a-e0de-42db-9c9a-ee2beaa270c8" providerId="ADAL" clId="{E87483B5-BADF-42EA-8CFA-D200BEE84D91}" dt="2019-09-23T17:49:49.145" v="35" actId="20577"/>
        <pc:sldMkLst>
          <pc:docMk/>
          <pc:sldMk cId="1507861551" sldId="263"/>
        </pc:sldMkLst>
        <pc:spChg chg="mod">
          <ac:chgData name="David Fowler" userId="ea0bd58a-e0de-42db-9c9a-ee2beaa270c8" providerId="ADAL" clId="{E87483B5-BADF-42EA-8CFA-D200BEE84D91}" dt="2019-09-23T17:49:49.145" v="35" actId="20577"/>
          <ac:spMkLst>
            <pc:docMk/>
            <pc:sldMk cId="1507861551" sldId="263"/>
            <ac:spMk id="2" creationId="{9854F6B1-9A29-47D2-8AA6-EA9FFD02BA9D}"/>
          </ac:spMkLst>
        </pc:spChg>
      </pc:sldChg>
      <pc:sldChg chg="modSp">
        <pc:chgData name="David Fowler" userId="ea0bd58a-e0de-42db-9c9a-ee2beaa270c8" providerId="ADAL" clId="{E87483B5-BADF-42EA-8CFA-D200BEE84D91}" dt="2019-09-23T16:15:25.291" v="10" actId="20577"/>
        <pc:sldMkLst>
          <pc:docMk/>
          <pc:sldMk cId="731789152" sldId="515"/>
        </pc:sldMkLst>
        <pc:spChg chg="mod">
          <ac:chgData name="David Fowler" userId="ea0bd58a-e0de-42db-9c9a-ee2beaa270c8" providerId="ADAL" clId="{E87483B5-BADF-42EA-8CFA-D200BEE84D91}" dt="2019-09-23T16:15:25.291" v="10" actId="20577"/>
          <ac:spMkLst>
            <pc:docMk/>
            <pc:sldMk cId="731789152" sldId="515"/>
            <ac:spMk id="4" creationId="{9379EDEC-5BB0-9348-B25B-AE66D21B46BE}"/>
          </ac:spMkLst>
        </pc:spChg>
      </pc:sldChg>
      <pc:sldChg chg="modTransition">
        <pc:chgData name="David Fowler" userId="ea0bd58a-e0de-42db-9c9a-ee2beaa270c8" providerId="ADAL" clId="{E87483B5-BADF-42EA-8CFA-D200BEE84D91}" dt="2019-09-23T17:16:46.765" v="11"/>
        <pc:sldMkLst>
          <pc:docMk/>
          <pc:sldMk cId="4257167703" sldId="1972"/>
        </pc:sldMkLst>
      </pc:sldChg>
    </pc:docChg>
  </pc:docChgLst>
  <pc:docChgLst>
    <pc:chgData name="Stephen Halter" userId="fa0003aa-c30b-4371-a193-8fb098787c4d" providerId="ADAL" clId="{024216C2-E4D7-2149-BF5F-4477D7C81A8C}"/>
    <pc:docChg chg="custSel addSld delSld modSld sldOrd modSection">
      <pc:chgData name="Stephen Halter" userId="fa0003aa-c30b-4371-a193-8fb098787c4d" providerId="ADAL" clId="{024216C2-E4D7-2149-BF5F-4477D7C81A8C}" dt="2019-09-23T16:17:11.159" v="115" actId="20577"/>
      <pc:docMkLst>
        <pc:docMk/>
      </pc:docMkLst>
      <pc:sldChg chg="modNotesTx">
        <pc:chgData name="Stephen Halter" userId="fa0003aa-c30b-4371-a193-8fb098787c4d" providerId="ADAL" clId="{024216C2-E4D7-2149-BF5F-4477D7C81A8C}" dt="2019-09-19T22:59:00.198" v="96" actId="20577"/>
        <pc:sldMkLst>
          <pc:docMk/>
          <pc:sldMk cId="866261365" sldId="256"/>
        </pc:sldMkLst>
      </pc:sldChg>
      <pc:sldChg chg="modSp">
        <pc:chgData name="Stephen Halter" userId="fa0003aa-c30b-4371-a193-8fb098787c4d" providerId="ADAL" clId="{024216C2-E4D7-2149-BF5F-4477D7C81A8C}" dt="2019-09-23T16:17:11.159" v="115" actId="20577"/>
        <pc:sldMkLst>
          <pc:docMk/>
          <pc:sldMk cId="477504486" sldId="257"/>
        </pc:sldMkLst>
        <pc:spChg chg="mod">
          <ac:chgData name="Stephen Halter" userId="fa0003aa-c30b-4371-a193-8fb098787c4d" providerId="ADAL" clId="{024216C2-E4D7-2149-BF5F-4477D7C81A8C}" dt="2019-09-23T16:17:11.159" v="115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mod modShow">
        <pc:chgData name="Stephen Halter" userId="fa0003aa-c30b-4371-a193-8fb098787c4d" providerId="ADAL" clId="{024216C2-E4D7-2149-BF5F-4477D7C81A8C}" dt="2019-09-19T22:48:05.565" v="4" actId="729"/>
        <pc:sldMkLst>
          <pc:docMk/>
          <pc:sldMk cId="1507861551" sldId="263"/>
        </pc:sldMkLst>
      </pc:sldChg>
      <pc:sldChg chg="ord">
        <pc:chgData name="Stephen Halter" userId="fa0003aa-c30b-4371-a193-8fb098787c4d" providerId="ADAL" clId="{024216C2-E4D7-2149-BF5F-4477D7C81A8C}" dt="2019-09-19T22:47:41.179" v="3"/>
        <pc:sldMkLst>
          <pc:docMk/>
          <pc:sldMk cId="4257167703" sldId="1972"/>
        </pc:sldMkLst>
      </pc:sldChg>
      <pc:sldChg chg="add">
        <pc:chgData name="Stephen Halter" userId="fa0003aa-c30b-4371-a193-8fb098787c4d" providerId="ADAL" clId="{024216C2-E4D7-2149-BF5F-4477D7C81A8C}" dt="2019-09-19T22:47:29.552" v="2"/>
        <pc:sldMkLst>
          <pc:docMk/>
          <pc:sldMk cId="2730385081" sldId="1977"/>
        </pc:sldMkLst>
      </pc:sldChg>
      <pc:sldChg chg="del">
        <pc:chgData name="Stephen Halter" userId="fa0003aa-c30b-4371-a193-8fb098787c4d" providerId="ADAL" clId="{024216C2-E4D7-2149-BF5F-4477D7C81A8C}" dt="2019-09-19T22:47:22.921" v="0" actId="2696"/>
        <pc:sldMkLst>
          <pc:docMk/>
          <pc:sldMk cId="4080029098" sldId="1977"/>
        </pc:sldMkLst>
      </pc:sldChg>
      <pc:sldChg chg="add ord">
        <pc:chgData name="Stephen Halter" userId="fa0003aa-c30b-4371-a193-8fb098787c4d" providerId="ADAL" clId="{024216C2-E4D7-2149-BF5F-4477D7C81A8C}" dt="2019-09-19T22:56:19.124" v="5"/>
        <pc:sldMkLst>
          <pc:docMk/>
          <pc:sldMk cId="462621632" sldId="1978"/>
        </pc:sldMkLst>
      </pc:sldChg>
      <pc:sldChg chg="del">
        <pc:chgData name="Stephen Halter" userId="fa0003aa-c30b-4371-a193-8fb098787c4d" providerId="ADAL" clId="{024216C2-E4D7-2149-BF5F-4477D7C81A8C}" dt="2019-09-19T22:47:22.957" v="1" actId="2696"/>
        <pc:sldMkLst>
          <pc:docMk/>
          <pc:sldMk cId="495550897" sldId="19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IoT Sensor Sample</a:t>
            </a:r>
          </a:p>
          <a:p>
            <a:pPr marL="171450" indent="-171450">
              <a:buFontTx/>
              <a:buChar char="-"/>
            </a:pPr>
            <a:r>
              <a:rPr lang="en-US"/>
              <a:t>C# client to publish sensor data</a:t>
            </a:r>
          </a:p>
          <a:p>
            <a:pPr marL="171450" indent="-171450">
              <a:buFontTx/>
              <a:buChar char="-"/>
            </a:pPr>
            <a:r>
              <a:rPr lang="en-US"/>
              <a:t>JS client to subscribe to sensor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demo that should show how to acquire SignalR from the new @</a:t>
            </a:r>
            <a:r>
              <a:rPr lang="en-US" err="1"/>
              <a:t>microsoft</a:t>
            </a:r>
            <a:r>
              <a:rPr lang="en-US"/>
              <a:t>/</a:t>
            </a:r>
            <a:r>
              <a:rPr lang="en-US" err="1"/>
              <a:t>signalr</a:t>
            </a:r>
            <a:r>
              <a:rPr lang="en-US"/>
              <a:t> location and getting a simple hub wired up and working with +1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Streaming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Streaming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0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355075"/>
            <a:ext cx="11277599" cy="5025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459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01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3" Type="http://schemas.openxmlformats.org/officeDocument/2006/relationships/image" Target="../media/image31.svg"/><Relationship Id="rId7" Type="http://schemas.openxmlformats.org/officeDocument/2006/relationships/image" Target="../media/image25.sv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image" Target="../media/image43.svg"/><Relationship Id="rId5" Type="http://schemas.openxmlformats.org/officeDocument/2006/relationships/image" Target="../media/image33.svg"/><Relationship Id="rId1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35.sv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0.png"/><Relationship Id="rId3" Type="http://schemas.openxmlformats.org/officeDocument/2006/relationships/image" Target="../media/image31.svg"/><Relationship Id="rId7" Type="http://schemas.openxmlformats.org/officeDocument/2006/relationships/image" Target="../media/image25.svg"/><Relationship Id="rId12" Type="http://schemas.openxmlformats.org/officeDocument/2006/relationships/image" Target="../media/image38.png"/><Relationship Id="rId17" Type="http://schemas.openxmlformats.org/officeDocument/2006/relationships/image" Target="../media/image23.sv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6.png"/><Relationship Id="rId19" Type="http://schemas.openxmlformats.org/officeDocument/2006/relationships/image" Target="../media/image41.svg"/><Relationship Id="rId4" Type="http://schemas.openxmlformats.org/officeDocument/2006/relationships/image" Target="../media/image32.png"/><Relationship Id="rId9" Type="http://schemas.openxmlformats.org/officeDocument/2006/relationships/image" Target="../media/image35.sv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4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0" y="1894306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2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867" y="2668458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289" y="3899782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381" y="1100770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258" y="3366382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8" y="2046707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89" y="1280941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4" y="2808707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1" y="4492200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09" y="3399817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247" y="4840313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4622" y="1250899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3424" y="1406388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58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537" y="2570295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8009" y="5024410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434" y="4626805"/>
            <a:ext cx="503054" cy="503054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083" y="2448850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6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6999" y="4302750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287" y="3673038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0630" y="2353414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0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1459" y="3318277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614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5" y="1277387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387" y="1983301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64" y="2732508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583" y="3211933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714" y="2358935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7469" y="3457322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938" y="4871693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636" y="3980277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61" y="3796536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858" y="3456164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9860" y="3408774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854" y="2762853"/>
            <a:ext cx="503054" cy="503054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031" y="4171265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530" y="3063798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2377" y="3466402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37" y="3126449"/>
            <a:ext cx="503054" cy="503054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747" y="1761810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4108" y="3921750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4898" y="4391646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54" y="1198283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670" y="1648017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1403" y="888409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8601" y="1180569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991" y="1277387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098" y="1338108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7601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872" y="3565338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2056" y="4732310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51" y="1083529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174" y="1087554"/>
            <a:ext cx="503054" cy="503054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952" y="874428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6852" y="5061844"/>
            <a:ext cx="503054" cy="503054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40" y="5005980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197" y="2914553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82" y="5008057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829" y="1968557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4" y="4744921"/>
            <a:ext cx="633847" cy="6338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5B2148F-74BC-6B4B-A51F-BEEE3A6143CA}"/>
              </a:ext>
            </a:extLst>
          </p:cNvPr>
          <p:cNvSpPr txBox="1"/>
          <p:nvPr/>
        </p:nvSpPr>
        <p:spPr>
          <a:xfrm>
            <a:off x="5497974" y="5976620"/>
            <a:ext cx="14427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3977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4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0" y="1894306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2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867" y="2668458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289" y="3899782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381" y="1100770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258" y="3366382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8" y="2046707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89" y="1280941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4" y="2808707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1" y="4492200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09" y="3399817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247" y="4840313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4622" y="1250899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3424" y="1406388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58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537" y="2570295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8009" y="5024410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434" y="4626805"/>
            <a:ext cx="503054" cy="503054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083" y="2448850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6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6999" y="4302750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1287" y="3673038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0630" y="2353414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0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1459" y="3318277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614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5" y="1277387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387" y="1983301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64" y="2732508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583" y="3211933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714" y="2358935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7469" y="3457322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938" y="4871693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636" y="3980277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61" y="3796536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858" y="3456164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9860" y="3408774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854" y="2762853"/>
            <a:ext cx="503054" cy="503054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031" y="4171265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530" y="3063798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2377" y="3466402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37" y="3126449"/>
            <a:ext cx="503054" cy="503054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747" y="1761810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4108" y="3921750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4898" y="4391646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54" y="1198283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670" y="1648017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1403" y="888409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8601" y="1180569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991" y="1277387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098" y="1338108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7601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872" y="3565338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2056" y="4732310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51" y="1083529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174" y="1087554"/>
            <a:ext cx="503054" cy="503054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952" y="874428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6852" y="5061844"/>
            <a:ext cx="503054" cy="503054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40" y="5005980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197" y="2914553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82" y="5008057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829" y="1968557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4" y="4744921"/>
            <a:ext cx="633847" cy="6338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388080E-AA48-1545-A3CC-0939A38DAF56}"/>
              </a:ext>
            </a:extLst>
          </p:cNvPr>
          <p:cNvSpPr txBox="1"/>
          <p:nvPr/>
        </p:nvSpPr>
        <p:spPr>
          <a:xfrm>
            <a:off x="5429882" y="5976620"/>
            <a:ext cx="15789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02D09-5681-7846-9AF7-212D3D2CAC7E}"/>
              </a:ext>
            </a:extLst>
          </p:cNvPr>
          <p:cNvSpPr txBox="1"/>
          <p:nvPr/>
        </p:nvSpPr>
        <p:spPr>
          <a:xfrm>
            <a:off x="4112819" y="5309210"/>
            <a:ext cx="18090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UserId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Anthony</a:t>
            </a:r>
          </a:p>
        </p:txBody>
      </p:sp>
    </p:spTree>
    <p:extLst>
      <p:ext uri="{BB962C8B-B14F-4D97-AF65-F5344CB8AC3E}">
        <p14:creationId xmlns:p14="http://schemas.microsoft.com/office/powerpoint/2010/main" val="6631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4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0" y="1894306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2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867" y="2668458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289" y="3899782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381" y="1100770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258" y="3366382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8" y="2046707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89" y="1280941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4" y="2808707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1" y="4492200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09" y="3399817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247" y="4840313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4622" y="1250899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3424" y="1406388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58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537" y="2570295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8009" y="5024410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434" y="4626805"/>
            <a:ext cx="503054" cy="503054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083" y="2448850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6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6999" y="4302750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287" y="3673038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0630" y="2353414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0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1459" y="3318277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8614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5" y="1277387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387" y="1983301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96364" y="2732508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8583" y="3211933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714" y="2358935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7469" y="3457322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938" y="4871693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636" y="3980277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61" y="3796536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858" y="3456164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09860" y="3408774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1854" y="2762853"/>
            <a:ext cx="503054" cy="503054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5031" y="4171265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6530" y="3063798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2377" y="3466402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37" y="3126449"/>
            <a:ext cx="503054" cy="503054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8747" y="1761810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108" y="3921750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4898" y="4391646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7854" y="1198283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670" y="1648017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1403" y="888409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8601" y="1180569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6991" y="1277387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9098" y="1338108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07601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7872" y="3565338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2056" y="4732310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5351" y="1083529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2174" y="1087554"/>
            <a:ext cx="503054" cy="503054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5952" y="874428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6852" y="5061844"/>
            <a:ext cx="503054" cy="503054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6640" y="5005980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197" y="2914553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2082" y="5008057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829" y="1968557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4" y="4744921"/>
            <a:ext cx="633847" cy="6338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388080E-AA48-1545-A3CC-0939A38DAF56}"/>
              </a:ext>
            </a:extLst>
          </p:cNvPr>
          <p:cNvSpPr txBox="1"/>
          <p:nvPr/>
        </p:nvSpPr>
        <p:spPr>
          <a:xfrm>
            <a:off x="5148103" y="5976620"/>
            <a:ext cx="214251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 of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CC9DC-7B8C-6A4A-96AF-FA32CF3A3A41}"/>
              </a:ext>
            </a:extLst>
          </p:cNvPr>
          <p:cNvSpPr txBox="1"/>
          <p:nvPr/>
        </p:nvSpPr>
        <p:spPr>
          <a:xfrm>
            <a:off x="3759532" y="5322192"/>
            <a:ext cx="22420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GroupName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Seattle</a:t>
            </a:r>
          </a:p>
        </p:txBody>
      </p:sp>
    </p:spTree>
    <p:extLst>
      <p:ext uri="{BB962C8B-B14F-4D97-AF65-F5344CB8AC3E}">
        <p14:creationId xmlns:p14="http://schemas.microsoft.com/office/powerpoint/2010/main" val="7021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Client-to-server Streaming</a:t>
            </a:r>
          </a:p>
        </p:txBody>
      </p:sp>
    </p:spTree>
    <p:extLst>
      <p:ext uri="{BB962C8B-B14F-4D97-AF65-F5344CB8AC3E}">
        <p14:creationId xmlns:p14="http://schemas.microsoft.com/office/powerpoint/2010/main" val="4626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Server-to-client Streaming</a:t>
            </a:r>
          </a:p>
        </p:txBody>
      </p:sp>
    </p:spTree>
    <p:extLst>
      <p:ext uri="{BB962C8B-B14F-4D97-AF65-F5344CB8AC3E}">
        <p14:creationId xmlns:p14="http://schemas.microsoft.com/office/powerpoint/2010/main" val="27303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30106-4DC1-C147-A659-E95DF4423072}"/>
              </a:ext>
            </a:extLst>
          </p:cNvPr>
          <p:cNvSpPr txBox="1"/>
          <p:nvPr/>
        </p:nvSpPr>
        <p:spPr>
          <a:xfrm>
            <a:off x="902910" y="1673690"/>
            <a:ext cx="5882901" cy="22898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if the connection…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8C9C97-3C6C-1245-9F03-DE45CB20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606" y="1050758"/>
            <a:ext cx="4756484" cy="4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9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30106-4DC1-C147-A659-E95DF4423072}"/>
              </a:ext>
            </a:extLst>
          </p:cNvPr>
          <p:cNvSpPr txBox="1"/>
          <p:nvPr/>
        </p:nvSpPr>
        <p:spPr>
          <a:xfrm>
            <a:off x="902910" y="1673690"/>
            <a:ext cx="5882901" cy="32870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if the connection breaks?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DD8C99-545A-2B46-B6E9-2E157CD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822808"/>
            <a:ext cx="5212384" cy="52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49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Reconnections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270173"/>
          </a:xfrm>
        </p:spPr>
        <p:txBody>
          <a:bodyPr/>
          <a:lstStyle/>
          <a:p>
            <a:r>
              <a:rPr lang="en-US"/>
              <a:t>Scale out with </a:t>
            </a:r>
            <a:br>
              <a:rPr lang="en-US"/>
            </a:br>
            <a:r>
              <a:rPr lang="en-US" sz="8000"/>
              <a:t>Azure SignalR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1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2B4E-16CA-634D-BFD6-91BB555C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SignalR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9EDEC-5BB0-9348-B25B-AE66D21B46BE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/>
              <a:t>Offload ASP.NET Core </a:t>
            </a:r>
            <a:r>
              <a:rPr lang="en-US" err="1"/>
              <a:t>SignalR</a:t>
            </a:r>
            <a:r>
              <a:rPr lang="en-US"/>
              <a:t> scale-out to a managed service</a:t>
            </a:r>
          </a:p>
          <a:p>
            <a:r>
              <a:rPr lang="en-US"/>
              <a:t>Free tier – Up to 20 connections</a:t>
            </a:r>
          </a:p>
          <a:p>
            <a:r>
              <a:rPr lang="en-US"/>
              <a:t>Pay for “units” of 1,000 connections, up to 100,000 connections</a:t>
            </a:r>
          </a:p>
          <a:p>
            <a:r>
              <a:rPr lang="en-US"/>
              <a:t>Add NuGet package and 1 line of code</a:t>
            </a:r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5CCE4843-08D3-B942-8DE1-AD3A0B303693}"/>
              </a:ext>
            </a:extLst>
          </p:cNvPr>
          <p:cNvSpPr/>
          <p:nvPr/>
        </p:nvSpPr>
        <p:spPr>
          <a:xfrm>
            <a:off x="9915925" y="4777176"/>
            <a:ext cx="1729550" cy="1743238"/>
          </a:xfrm>
          <a:custGeom>
            <a:avLst/>
            <a:gdLst>
              <a:gd name="connsiteX0" fmla="*/ 1787857 w 3575714"/>
              <a:gd name="connsiteY0" fmla="*/ 0 h 3575714"/>
              <a:gd name="connsiteX1" fmla="*/ 3575714 w 3575714"/>
              <a:gd name="connsiteY1" fmla="*/ 1787857 h 3575714"/>
              <a:gd name="connsiteX2" fmla="*/ 2925100 w 3575714"/>
              <a:gd name="connsiteY2" fmla="*/ 3167455 h 3575714"/>
              <a:gd name="connsiteX3" fmla="*/ 2813407 w 3575714"/>
              <a:gd name="connsiteY3" fmla="*/ 3250977 h 3575714"/>
              <a:gd name="connsiteX4" fmla="*/ 2166450 w 3575714"/>
              <a:gd name="connsiteY4" fmla="*/ 2605650 h 3575714"/>
              <a:gd name="connsiteX5" fmla="*/ 2234550 w 3575714"/>
              <a:gd name="connsiteY5" fmla="*/ 2599092 h 3575714"/>
              <a:gd name="connsiteX6" fmla="*/ 2922894 w 3575714"/>
              <a:gd name="connsiteY6" fmla="*/ 1792406 h 3575714"/>
              <a:gd name="connsiteX7" fmla="*/ 2234550 w 3575714"/>
              <a:gd name="connsiteY7" fmla="*/ 985720 h 3575714"/>
              <a:gd name="connsiteX8" fmla="*/ 2182203 w 3575714"/>
              <a:gd name="connsiteY8" fmla="*/ 978089 h 3575714"/>
              <a:gd name="connsiteX9" fmla="*/ 2114336 w 3575714"/>
              <a:gd name="connsiteY9" fmla="*/ 978089 h 3575714"/>
              <a:gd name="connsiteX10" fmla="*/ 1936191 w 3575714"/>
              <a:gd name="connsiteY10" fmla="*/ 978089 h 3575714"/>
              <a:gd name="connsiteX11" fmla="*/ 1456523 w 3575714"/>
              <a:gd name="connsiteY11" fmla="*/ 978089 h 3575714"/>
              <a:gd name="connsiteX12" fmla="*/ 1456523 w 3575714"/>
              <a:gd name="connsiteY12" fmla="*/ 663536 h 3575714"/>
              <a:gd name="connsiteX13" fmla="*/ 1136422 w 3575714"/>
              <a:gd name="connsiteY13" fmla="*/ 978089 h 3575714"/>
              <a:gd name="connsiteX14" fmla="*/ 1135807 w 3575714"/>
              <a:gd name="connsiteY14" fmla="*/ 978089 h 3575714"/>
              <a:gd name="connsiteX15" fmla="*/ 647534 w 3575714"/>
              <a:gd name="connsiteY15" fmla="*/ 1466362 h 3575714"/>
              <a:gd name="connsiteX16" fmla="*/ 2114336 w 3575714"/>
              <a:gd name="connsiteY16" fmla="*/ 1466362 h 3575714"/>
              <a:gd name="connsiteX17" fmla="*/ 2114336 w 3575714"/>
              <a:gd name="connsiteY17" fmla="*/ 1465899 h 3575714"/>
              <a:gd name="connsiteX18" fmla="*/ 2170041 w 3575714"/>
              <a:gd name="connsiteY18" fmla="*/ 1471515 h 3575714"/>
              <a:gd name="connsiteX19" fmla="*/ 2431575 w 3575714"/>
              <a:gd name="connsiteY19" fmla="*/ 1792406 h 3575714"/>
              <a:gd name="connsiteX20" fmla="*/ 2104029 w 3575714"/>
              <a:gd name="connsiteY20" fmla="*/ 2119952 h 3575714"/>
              <a:gd name="connsiteX21" fmla="*/ 1680331 w 3575714"/>
              <a:gd name="connsiteY21" fmla="*/ 2119952 h 3575714"/>
              <a:gd name="connsiteX22" fmla="*/ 1468804 w 3575714"/>
              <a:gd name="connsiteY22" fmla="*/ 2616480 h 3575714"/>
              <a:gd name="connsiteX23" fmla="*/ 2341728 w 3575714"/>
              <a:gd name="connsiteY23" fmla="*/ 3487204 h 3575714"/>
              <a:gd name="connsiteX24" fmla="*/ 2319511 w 3575714"/>
              <a:gd name="connsiteY24" fmla="*/ 3495336 h 3575714"/>
              <a:gd name="connsiteX25" fmla="*/ 1787857 w 3575714"/>
              <a:gd name="connsiteY25" fmla="*/ 3575714 h 3575714"/>
              <a:gd name="connsiteX26" fmla="*/ 0 w 3575714"/>
              <a:gd name="connsiteY26" fmla="*/ 1787857 h 3575714"/>
              <a:gd name="connsiteX27" fmla="*/ 1787857 w 3575714"/>
              <a:gd name="connsiteY27" fmla="*/ 0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5714" h="3575714">
                <a:moveTo>
                  <a:pt x="1787857" y="0"/>
                </a:moveTo>
                <a:cubicBezTo>
                  <a:pt x="2775263" y="0"/>
                  <a:pt x="3575714" y="800451"/>
                  <a:pt x="3575714" y="1787857"/>
                </a:cubicBezTo>
                <a:cubicBezTo>
                  <a:pt x="3575714" y="2343273"/>
                  <a:pt x="3322447" y="2839535"/>
                  <a:pt x="2925100" y="3167455"/>
                </a:cubicBezTo>
                <a:lnTo>
                  <a:pt x="2813407" y="3250977"/>
                </a:lnTo>
                <a:lnTo>
                  <a:pt x="2166450" y="2605650"/>
                </a:lnTo>
                <a:lnTo>
                  <a:pt x="2234550" y="2599092"/>
                </a:lnTo>
                <a:cubicBezTo>
                  <a:pt x="2627388" y="2522312"/>
                  <a:pt x="2922894" y="2190321"/>
                  <a:pt x="2922894" y="1792406"/>
                </a:cubicBezTo>
                <a:cubicBezTo>
                  <a:pt x="2922894" y="1394491"/>
                  <a:pt x="2627388" y="1062500"/>
                  <a:pt x="2234550" y="985720"/>
                </a:cubicBezTo>
                <a:lnTo>
                  <a:pt x="2182203" y="978089"/>
                </a:lnTo>
                <a:lnTo>
                  <a:pt x="2114336" y="978089"/>
                </a:lnTo>
                <a:lnTo>
                  <a:pt x="1936191" y="978089"/>
                </a:lnTo>
                <a:lnTo>
                  <a:pt x="1456523" y="978089"/>
                </a:lnTo>
                <a:lnTo>
                  <a:pt x="1456523" y="663536"/>
                </a:lnTo>
                <a:lnTo>
                  <a:pt x="1136422" y="978089"/>
                </a:lnTo>
                <a:lnTo>
                  <a:pt x="1135807" y="978089"/>
                </a:lnTo>
                <a:lnTo>
                  <a:pt x="647534" y="1466362"/>
                </a:lnTo>
                <a:lnTo>
                  <a:pt x="2114336" y="1466362"/>
                </a:lnTo>
                <a:lnTo>
                  <a:pt x="2114336" y="1465899"/>
                </a:lnTo>
                <a:lnTo>
                  <a:pt x="2170041" y="1471515"/>
                </a:lnTo>
                <a:cubicBezTo>
                  <a:pt x="2319299" y="1502057"/>
                  <a:pt x="2431575" y="1634120"/>
                  <a:pt x="2431575" y="1792406"/>
                </a:cubicBezTo>
                <a:cubicBezTo>
                  <a:pt x="2431575" y="1973305"/>
                  <a:pt x="2284928" y="2119952"/>
                  <a:pt x="2104029" y="2119952"/>
                </a:cubicBezTo>
                <a:lnTo>
                  <a:pt x="1680331" y="2119952"/>
                </a:lnTo>
                <a:lnTo>
                  <a:pt x="1468804" y="2616480"/>
                </a:lnTo>
                <a:lnTo>
                  <a:pt x="2341728" y="3487204"/>
                </a:lnTo>
                <a:lnTo>
                  <a:pt x="2319511" y="3495336"/>
                </a:lnTo>
                <a:cubicBezTo>
                  <a:pt x="2151562" y="3547573"/>
                  <a:pt x="1972996" y="3575714"/>
                  <a:pt x="1787857" y="3575714"/>
                </a:cubicBezTo>
                <a:cubicBezTo>
                  <a:pt x="800451" y="3575714"/>
                  <a:pt x="0" y="2775263"/>
                  <a:pt x="0" y="1787857"/>
                </a:cubicBezTo>
                <a:cubicBezTo>
                  <a:pt x="0" y="800451"/>
                  <a:pt x="800451" y="0"/>
                  <a:pt x="1787857" y="0"/>
                </a:cubicBezTo>
                <a:close/>
              </a:path>
            </a:pathLst>
          </a:cu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SignalR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Stephen Halter &amp; David Fowler</a:t>
            </a:r>
          </a:p>
          <a:p>
            <a:r>
              <a:rPr lang="en-US"/>
              <a:t>@halter73		  @</a:t>
            </a:r>
            <a:r>
              <a:rPr lang="en-US" err="1"/>
              <a:t>davidfowl</a:t>
            </a: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47812" y="121025"/>
            <a:ext cx="11712493" cy="511655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1309464" y="1522682"/>
            <a:ext cx="3596199" cy="20236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</a:t>
            </a:r>
            <a:r>
              <a:rPr 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NET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3702359" y="1895911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5164311" y="5635743"/>
            <a:ext cx="1598710" cy="104559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646350" y="2884992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505913" y="4057766"/>
            <a:ext cx="2658399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4561921" y="3068686"/>
            <a:ext cx="602390" cy="3089857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886937" y="6004654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Web traffic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3D0B5-643E-D04D-B334-776E66D920D7}"/>
              </a:ext>
            </a:extLst>
          </p:cNvPr>
          <p:cNvSpPr txBox="1"/>
          <p:nvPr/>
        </p:nvSpPr>
        <p:spPr>
          <a:xfrm>
            <a:off x="3957098" y="5160634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SignalR traffic</a:t>
            </a:r>
          </a:p>
        </p:txBody>
      </p:sp>
    </p:spTree>
    <p:extLst>
      <p:ext uri="{BB962C8B-B14F-4D97-AF65-F5344CB8AC3E}">
        <p14:creationId xmlns:p14="http://schemas.microsoft.com/office/powerpoint/2010/main" val="9778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47812" y="121025"/>
            <a:ext cx="11712493" cy="510988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1309464" y="1522682"/>
            <a:ext cx="3596199" cy="20236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3702359" y="1895911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5164311" y="5635743"/>
            <a:ext cx="1598710" cy="104559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646350" y="2884992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5C02BB58-3EC6-4347-84B7-CE4B9C34C3C4}"/>
              </a:ext>
            </a:extLst>
          </p:cNvPr>
          <p:cNvSpPr/>
          <p:nvPr/>
        </p:nvSpPr>
        <p:spPr bwMode="auto">
          <a:xfrm>
            <a:off x="7021670" y="1522682"/>
            <a:ext cx="3596199" cy="2023600"/>
          </a:xfrm>
          <a:prstGeom prst="roundRect">
            <a:avLst/>
          </a:prstGeom>
          <a:solidFill>
            <a:srgbClr val="07214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663AAFAD-298A-5C40-9C0E-716FDAC72954}"/>
              </a:ext>
            </a:extLst>
          </p:cNvPr>
          <p:cNvSpPr/>
          <p:nvPr/>
        </p:nvSpPr>
        <p:spPr bwMode="auto">
          <a:xfrm>
            <a:off x="8561860" y="2884992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EF2703A1-2318-DA46-B657-46D3C9627D83}"/>
              </a:ext>
            </a:extLst>
          </p:cNvPr>
          <p:cNvSpPr/>
          <p:nvPr/>
        </p:nvSpPr>
        <p:spPr bwMode="auto">
          <a:xfrm>
            <a:off x="6505851" y="1895911"/>
            <a:ext cx="1719123" cy="1172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normalizeH="0" baseline="0" noProof="0">
                <a:ln w="0"/>
                <a:solidFill>
                  <a:schemeClr val="accent6">
                    <a:lumMod val="50000"/>
                  </a:schemeClr>
                </a:solidFill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505913" y="4057766"/>
            <a:ext cx="2658399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6763021" y="4057766"/>
            <a:ext cx="2658401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715632-97A8-E541-8A14-B9160DE3256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421482" y="2482298"/>
            <a:ext cx="108436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B0F6A5-ACBF-7C43-839D-057B867FB101}"/>
              </a:ext>
            </a:extLst>
          </p:cNvPr>
          <p:cNvSpPr txBox="1"/>
          <p:nvPr/>
        </p:nvSpPr>
        <p:spPr>
          <a:xfrm>
            <a:off x="8010882" y="6004654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SignalR traffic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886937" y="6004654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Web traffic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9A6F05-A170-F34B-93FC-638C1947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82" y="1600576"/>
            <a:ext cx="1129079" cy="1139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22D1AF-7107-EC4E-8A8D-21F3E3E25F6A}"/>
              </a:ext>
            </a:extLst>
          </p:cNvPr>
          <p:cNvSpPr txBox="1"/>
          <p:nvPr/>
        </p:nvSpPr>
        <p:spPr>
          <a:xfrm>
            <a:off x="7306726" y="1013210"/>
            <a:ext cx="30260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19000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/>
              <a:t>What is </a:t>
            </a:r>
            <a:r>
              <a:rPr lang="en-US" err="1"/>
              <a:t>SignalR</a:t>
            </a:r>
            <a:r>
              <a:rPr lang="en-US"/>
              <a:t>?</a:t>
            </a:r>
          </a:p>
          <a:p>
            <a:r>
              <a:rPr lang="en-US"/>
              <a:t>New NPM Organization</a:t>
            </a:r>
          </a:p>
          <a:p>
            <a:r>
              <a:rPr lang="en-US"/>
              <a:t>Client-to-server &amp; server-to-client streaming</a:t>
            </a:r>
          </a:p>
          <a:p>
            <a:r>
              <a:rPr lang="en-US"/>
              <a:t>Automatic Reconnections</a:t>
            </a:r>
          </a:p>
          <a:p>
            <a:r>
              <a:rPr lang="en-US"/>
              <a:t>Powers Server-side </a:t>
            </a:r>
            <a:r>
              <a:rPr lang="en-US" err="1"/>
              <a:t>Blazor</a:t>
            </a:r>
            <a:endParaRPr lang="en-US"/>
          </a:p>
          <a:p>
            <a:r>
              <a:rPr lang="en-US"/>
              <a:t>Azure </a:t>
            </a:r>
            <a:r>
              <a:rPr lang="en-US" err="1"/>
              <a:t>SignalR</a:t>
            </a:r>
            <a:r>
              <a:rPr lang="en-US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SignalR? 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polling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051560"/>
            <a:ext cx="11277600" cy="49303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727200" y="2124559"/>
            <a:ext cx="8242300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Request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80DA7-F6AA-5243-903B-7739C4762D99}"/>
              </a:ext>
            </a:extLst>
          </p:cNvPr>
          <p:cNvSpPr/>
          <p:nvPr/>
        </p:nvSpPr>
        <p:spPr>
          <a:xfrm flipH="1">
            <a:off x="1727200" y="4260849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Response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245FF56-75EE-FF42-91CC-87EE23DB2C44}"/>
              </a:ext>
            </a:extLst>
          </p:cNvPr>
          <p:cNvSpPr/>
          <p:nvPr/>
        </p:nvSpPr>
        <p:spPr>
          <a:xfrm>
            <a:off x="1727200" y="4920103"/>
            <a:ext cx="8242301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Request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C917F-B4C3-FA43-8186-A9A8757BC8EE}"/>
              </a:ext>
            </a:extLst>
          </p:cNvPr>
          <p:cNvGrpSpPr/>
          <p:nvPr/>
        </p:nvGrpSpPr>
        <p:grpSpPr>
          <a:xfrm>
            <a:off x="10198099" y="4189854"/>
            <a:ext cx="1028851" cy="819149"/>
            <a:chOff x="10198098" y="4443854"/>
            <a:chExt cx="1028851" cy="819149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0406DD83-B529-A04B-9FE1-BDB255D19411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33E943-B438-4C4F-BE18-CE6D57D1058B}"/>
                </a:ext>
              </a:extLst>
            </p:cNvPr>
            <p:cNvSpPr txBox="1"/>
            <p:nvPr/>
          </p:nvSpPr>
          <p:spPr>
            <a:xfrm>
              <a:off x="10706101" y="4713730"/>
              <a:ext cx="520848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/>
                <a:t>Event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451739" y="1703284"/>
            <a:ext cx="73930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9401937" y="1703284"/>
            <a:ext cx="820546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929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Server-sent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051560"/>
            <a:ext cx="11277600" cy="49303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727200" y="2124559"/>
            <a:ext cx="8242300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new </a:t>
            </a:r>
            <a:r>
              <a:rPr lang="en-US" err="1">
                <a:solidFill>
                  <a:schemeClr val="bg2"/>
                </a:solidFill>
              </a:rPr>
              <a:t>EventSource</a:t>
            </a:r>
            <a:r>
              <a:rPr lang="en-US">
                <a:solidFill>
                  <a:schemeClr val="bg2"/>
                </a:solidFill>
              </a:rPr>
              <a:t>(…)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80DA7-F6AA-5243-903B-7739C4762D99}"/>
              </a:ext>
            </a:extLst>
          </p:cNvPr>
          <p:cNvSpPr/>
          <p:nvPr/>
        </p:nvSpPr>
        <p:spPr>
          <a:xfrm flipH="1">
            <a:off x="1727200" y="3740149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C917F-B4C3-FA43-8186-A9A8757BC8EE}"/>
              </a:ext>
            </a:extLst>
          </p:cNvPr>
          <p:cNvGrpSpPr/>
          <p:nvPr/>
        </p:nvGrpSpPr>
        <p:grpSpPr>
          <a:xfrm>
            <a:off x="10198099" y="3669154"/>
            <a:ext cx="1028851" cy="819149"/>
            <a:chOff x="10198098" y="4443854"/>
            <a:chExt cx="1028851" cy="819149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0406DD83-B529-A04B-9FE1-BDB255D19411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33E943-B438-4C4F-BE18-CE6D57D1058B}"/>
                </a:ext>
              </a:extLst>
            </p:cNvPr>
            <p:cNvSpPr txBox="1"/>
            <p:nvPr/>
          </p:nvSpPr>
          <p:spPr>
            <a:xfrm>
              <a:off x="10706101" y="4713730"/>
              <a:ext cx="520848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/>
                <a:t>Event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451739" y="1703284"/>
            <a:ext cx="73930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9401937" y="1703284"/>
            <a:ext cx="820546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Server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66A3A41-3C33-BC48-A980-4F5F84D1B10A}"/>
              </a:ext>
            </a:extLst>
          </p:cNvPr>
          <p:cNvSpPr/>
          <p:nvPr/>
        </p:nvSpPr>
        <p:spPr>
          <a:xfrm flipH="1">
            <a:off x="1727200" y="4557095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5BF62F-6780-EA43-B297-B7853FCF55F6}"/>
              </a:ext>
            </a:extLst>
          </p:cNvPr>
          <p:cNvGrpSpPr/>
          <p:nvPr/>
        </p:nvGrpSpPr>
        <p:grpSpPr>
          <a:xfrm>
            <a:off x="10198099" y="4486100"/>
            <a:ext cx="1028851" cy="819149"/>
            <a:chOff x="10198098" y="4443854"/>
            <a:chExt cx="1028851" cy="819149"/>
          </a:xfrm>
        </p:grpSpPr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101AAD6D-6709-5747-BECD-04983DDD22E8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27DB04-1E51-1449-8BF1-23761FB5B7DE}"/>
                </a:ext>
              </a:extLst>
            </p:cNvPr>
            <p:cNvSpPr txBox="1"/>
            <p:nvPr/>
          </p:nvSpPr>
          <p:spPr>
            <a:xfrm>
              <a:off x="10706101" y="4713730"/>
              <a:ext cx="520848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/>
                <a:t>Event</a:t>
              </a:r>
            </a:p>
          </p:txBody>
        </p: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3B94FC7-0703-A444-A41B-F653DCDB4D79}"/>
              </a:ext>
            </a:extLst>
          </p:cNvPr>
          <p:cNvSpPr/>
          <p:nvPr/>
        </p:nvSpPr>
        <p:spPr>
          <a:xfrm flipH="1">
            <a:off x="1727200" y="5377237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Message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5869D-C8C6-5E40-87AF-EA2E12123C11}"/>
              </a:ext>
            </a:extLst>
          </p:cNvPr>
          <p:cNvGrpSpPr/>
          <p:nvPr/>
        </p:nvGrpSpPr>
        <p:grpSpPr>
          <a:xfrm>
            <a:off x="10198099" y="5306242"/>
            <a:ext cx="1028851" cy="819149"/>
            <a:chOff x="10198098" y="4443854"/>
            <a:chExt cx="1028851" cy="819149"/>
          </a:xfrm>
        </p:grpSpPr>
        <p:sp>
          <p:nvSpPr>
            <p:cNvPr id="23" name="Lightning Bolt 22">
              <a:extLst>
                <a:ext uri="{FF2B5EF4-FFF2-40B4-BE49-F238E27FC236}">
                  <a16:creationId xmlns:a16="http://schemas.microsoft.com/office/drawing/2014/main" id="{107E286E-2CBE-6245-811D-CF4C0596A0A3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0A3B75-51BC-9C48-B908-901BAFF7483E}"/>
                </a:ext>
              </a:extLst>
            </p:cNvPr>
            <p:cNvSpPr txBox="1"/>
            <p:nvPr/>
          </p:nvSpPr>
          <p:spPr>
            <a:xfrm>
              <a:off x="10706101" y="4713730"/>
              <a:ext cx="520848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8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WebSockets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051560"/>
            <a:ext cx="11277600" cy="49303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727200" y="2124559"/>
            <a:ext cx="8242300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upgrade: </a:t>
            </a:r>
            <a:r>
              <a:rPr lang="en-US" err="1">
                <a:solidFill>
                  <a:schemeClr val="bg2"/>
                </a:solidFill>
              </a:rPr>
              <a:t>websocket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451739" y="1703284"/>
            <a:ext cx="73930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9401937" y="1703284"/>
            <a:ext cx="820546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/>
              <a:t>Server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46C9BAE3-0CC0-2745-A535-E80596A93C0D}"/>
              </a:ext>
            </a:extLst>
          </p:cNvPr>
          <p:cNvSpPr/>
          <p:nvPr/>
        </p:nvSpPr>
        <p:spPr>
          <a:xfrm>
            <a:off x="1727199" y="3931053"/>
            <a:ext cx="8242300" cy="6477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messages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34CB0E0-E989-4148-B09C-ED6D5A9F2248}"/>
              </a:ext>
            </a:extLst>
          </p:cNvPr>
          <p:cNvSpPr/>
          <p:nvPr/>
        </p:nvSpPr>
        <p:spPr>
          <a:xfrm flipH="1">
            <a:off x="1727199" y="2703956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HTTP/1.1 101 Switching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7F43F-6E42-B84A-BC32-A39448C188CA}"/>
              </a:ext>
            </a:extLst>
          </p:cNvPr>
          <p:cNvSpPr txBox="1"/>
          <p:nvPr/>
        </p:nvSpPr>
        <p:spPr>
          <a:xfrm>
            <a:off x="10222483" y="2612992"/>
            <a:ext cx="230832" cy="73866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800"/>
              <a:t>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6DBF4-B3B1-FF49-8645-E14F06BCCD68}"/>
              </a:ext>
            </a:extLst>
          </p:cNvPr>
          <p:cNvSpPr txBox="1"/>
          <p:nvPr/>
        </p:nvSpPr>
        <p:spPr>
          <a:xfrm>
            <a:off x="10222483" y="3981853"/>
            <a:ext cx="615553" cy="73866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4800"/>
              <a:t>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2F009-60AE-EC43-B890-BBC841C46E43}"/>
              </a:ext>
            </a:extLst>
          </p:cNvPr>
          <p:cNvSpPr txBox="1"/>
          <p:nvPr/>
        </p:nvSpPr>
        <p:spPr>
          <a:xfrm>
            <a:off x="888998" y="3981853"/>
            <a:ext cx="615553" cy="73866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4800"/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34506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25" grpId="0" animBg="1"/>
      <p:bldP spid="11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33733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4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0" y="1894306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2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1867" y="2668458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8289" y="3899782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3381" y="1100770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6258" y="3366382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8" y="2046707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89" y="1280941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4" y="2808707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1" y="4492200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2909" y="3399817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7247" y="4840313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24622" y="1250899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43424" y="1406388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29058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42537" y="2570295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8009" y="5024410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97434" y="4626805"/>
            <a:ext cx="503054" cy="503054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083" y="2448850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6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6999" y="4302750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287" y="3673038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0630" y="2353414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0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1459" y="3318277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8614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5" y="1277387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387" y="1983301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64" y="2732508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583" y="3211933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79714" y="2358935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7469" y="3457322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98938" y="4871693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62636" y="3980277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0261" y="3796536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65858" y="3456164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9860" y="3408774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854" y="2762853"/>
            <a:ext cx="503054" cy="503054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031" y="4171265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530" y="3063798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2377" y="3466402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91537" y="3126449"/>
            <a:ext cx="503054" cy="503054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8747" y="1761810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108" y="3921750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4898" y="4391646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54" y="1198283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670" y="1648017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1403" y="888409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98601" y="1180569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991" y="1277387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99098" y="1338108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07601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67872" y="3565338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2056" y="4732310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95351" y="1083529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42174" y="1087554"/>
            <a:ext cx="503054" cy="503054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5952" y="874428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6852" y="5061844"/>
            <a:ext cx="503054" cy="503054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40" y="5005980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197" y="2914553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2082" y="5008057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829" y="1968557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4" y="4744921"/>
            <a:ext cx="633847" cy="6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Widescreen</PresentationFormat>
  <Paragraphs>87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Segoe Semibold</vt:lpstr>
      <vt:lpstr>Segoe UI</vt:lpstr>
      <vt:lpstr>Segoe UI Light</vt:lpstr>
      <vt:lpstr>Wingdings</vt:lpstr>
      <vt:lpstr>Dotnet_Template</vt:lpstr>
      <vt:lpstr>PowerPoint Presentation</vt:lpstr>
      <vt:lpstr>What’s new in SignalR in .NET Core 3.0</vt:lpstr>
      <vt:lpstr>Agenda</vt:lpstr>
      <vt:lpstr>What is SignalR? </vt:lpstr>
      <vt:lpstr>Long polling</vt:lpstr>
      <vt:lpstr>Server-sent events</vt:lpstr>
      <vt:lpstr>WebSockets</vt:lpstr>
      <vt:lpstr>Quick Demo</vt:lpstr>
      <vt:lpstr>PowerPoint Presentation</vt:lpstr>
      <vt:lpstr>PowerPoint Presentation</vt:lpstr>
      <vt:lpstr>PowerPoint Presentation</vt:lpstr>
      <vt:lpstr>PowerPoint Presentation</vt:lpstr>
      <vt:lpstr>Client-to-server Streaming</vt:lpstr>
      <vt:lpstr>Server-to-client Streaming</vt:lpstr>
      <vt:lpstr>PowerPoint Presentation</vt:lpstr>
      <vt:lpstr>PowerPoint Presentation</vt:lpstr>
      <vt:lpstr>Automatic Reconnections</vt:lpstr>
      <vt:lpstr>Scale out with  Azure SignalR Service</vt:lpstr>
      <vt:lpstr>Azure SignalR Service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1</cp:revision>
  <dcterms:created xsi:type="dcterms:W3CDTF">2018-01-09T22:22:16Z</dcterms:created>
  <dcterms:modified xsi:type="dcterms:W3CDTF">2019-09-23T22:03:37Z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