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256" r:id="rId5"/>
    <p:sldId id="257" r:id="rId6"/>
    <p:sldId id="288" r:id="rId7"/>
    <p:sldId id="1933" r:id="rId8"/>
    <p:sldId id="1925" r:id="rId9"/>
    <p:sldId id="2076136778" r:id="rId10"/>
    <p:sldId id="2076136779" r:id="rId11"/>
    <p:sldId id="2076136780" r:id="rId12"/>
    <p:sldId id="2076136786" r:id="rId13"/>
    <p:sldId id="2076136781" r:id="rId14"/>
    <p:sldId id="2076136783" r:id="rId15"/>
    <p:sldId id="2076136784" r:id="rId16"/>
    <p:sldId id="207613678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88"/>
            <p14:sldId id="1933"/>
            <p14:sldId id="1925"/>
            <p14:sldId id="2076136778"/>
            <p14:sldId id="2076136779"/>
            <p14:sldId id="2076136780"/>
            <p14:sldId id="2076136786"/>
            <p14:sldId id="2076136781"/>
            <p14:sldId id="2076136783"/>
            <p14:sldId id="2076136784"/>
            <p14:sldId id="207613678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  <a:srgbClr val="6A2C91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33" d="100"/>
          <a:sy n="33" d="100"/>
        </p:scale>
        <p:origin x="254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DDF1-948D-4526-BE7B-3487445566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1/14/2020 12:47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80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1/14/2020 12:47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02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76052-BB1A-4D55-BE82-5990609C6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focus.dotnetconf.net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4B2EE-6514-4383-9C17-E3E55811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C485-19CF-4204-AABB-A77C7F258BF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BA2FB-5576-4818-8283-43F2F58B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CE55-D669-4B92-A4BA-CAF86B23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352-E52F-433A-B96E-A47BCD18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199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9E26-58B5-41F1-AF94-B1C67D10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8138-FC68-4397-8929-0A6B7760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C650-42D3-47B7-B6F0-349609DF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F0B3D-B5E6-49B3-BE23-4620FA20A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4B7DE-D040-40F4-A9AC-D8383DEC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1EB42-C760-477F-BF02-9723E17C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C485-19CF-4204-AABB-A77C7F258BF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89A11-0B71-418A-AAB4-303D69B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F64CC-7F3C-42D5-B6BB-D9F17A4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352-E52F-433A-B96E-A47BCD18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971C-4F44-4160-BD87-EE0603F5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8600-307D-40C6-9BDC-D19AF838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9BC2-B2AD-4847-B8F5-9DA9A352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C485-19CF-4204-AABB-A77C7F258BF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F3C2-785E-4E28-BB4F-A68EBDA7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A720-7B9C-4B77-B769-BE62A092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352-E52F-433A-B96E-A47BCD18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21145"/>
            <a:ext cx="9074088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4DA5CA-F8A0-4AC7-8122-7D6A39C60A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57" y="388620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2B09-D8DD-46F7-8AAC-2EF1AD92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CF2A-46E1-4625-A7FC-63541339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DDED-19CF-4EC7-BF27-417F8402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5CB2-3529-4D4E-BC65-5D1332B8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C485-19CF-4204-AABB-A77C7F258BF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E6FA-A7BA-4F6A-9F86-53D6C42D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666E-896C-4F02-A74B-97C2325D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352-E52F-433A-B96E-A47BCD18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8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145-8B0A-4E52-ADDA-67A0D3B9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EBFE-492D-4587-8A4C-C1DFBE04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2D20-2780-4028-ACF3-36658BF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C485-19CF-4204-AABB-A77C7F258BF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24A9-A0D4-4E44-A8B2-8293B70D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F165-8A21-4580-8BFA-E27BE120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352-E52F-433A-B96E-A47BCD18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37B835-94F0-4F14-B3DF-D72C9E91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for Blazor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F5E9F-4259-4241-BAF8-A16608D02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Architecture concerns</a:t>
            </a:r>
          </a:p>
          <a:p>
            <a:r>
              <a:rPr lang="en-US" dirty="0"/>
              <a:t>C# in *.razor templates</a:t>
            </a:r>
          </a:p>
          <a:p>
            <a:r>
              <a:rPr lang="en-US" dirty="0"/>
              <a:t>.NET Standard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control libraries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3F1677-BD93-49CE-8656-E971EE03EA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Code concerns</a:t>
            </a:r>
          </a:p>
          <a:p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&lt;%# Eval</a:t>
            </a:r>
          </a:p>
          <a:p>
            <a:r>
              <a:rPr lang="en-US" dirty="0" err="1"/>
              <a:t>FindControl</a:t>
            </a:r>
            <a:endParaRPr lang="en-US" dirty="0"/>
          </a:p>
          <a:p>
            <a:r>
              <a:rPr lang="en-US" dirty="0"/>
              <a:t>Page Events are not supported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AAEDE1-3949-44D2-92E0-D75677C5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/>
              <a:t>eShopOnBlazor</a:t>
            </a:r>
            <a:r>
              <a:rPr lang="en-US" dirty="0"/>
              <a:t>: </a:t>
            </a:r>
            <a:r>
              <a:rPr lang="en-US" dirty="0" err="1"/>
              <a:t>WebForms</a:t>
            </a:r>
            <a:r>
              <a:rPr lang="en-US" dirty="0"/>
              <a:t> migration to Blazor </a:t>
            </a:r>
          </a:p>
        </p:txBody>
      </p:sp>
    </p:spTree>
    <p:extLst>
      <p:ext uri="{BB962C8B-B14F-4D97-AF65-F5344CB8AC3E}">
        <p14:creationId xmlns:p14="http://schemas.microsoft.com/office/powerpoint/2010/main" val="11840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90AE-40DA-4602-ADC2-A1FD52F1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 </a:t>
            </a:r>
            <a:r>
              <a:rPr lang="en-US" dirty="0" err="1"/>
              <a:t>BlazorWebFormsComponents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FB0F-1B08-490C-AB77-062D604B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Conceived as part of Microsoft Ignite 2019 Live</a:t>
            </a:r>
          </a:p>
          <a:p>
            <a:r>
              <a:rPr lang="en-US" dirty="0"/>
              <a:t>A ‘shim library’ of components that looks like the ASP.NET Web Forms components</a:t>
            </a:r>
          </a:p>
          <a:p>
            <a:endParaRPr lang="en-US" dirty="0"/>
          </a:p>
          <a:p>
            <a:r>
              <a:rPr lang="en-US" dirty="0"/>
              <a:t>Goal: copy and paste markup with minimal changes into a Blazor component and it “just works”</a:t>
            </a:r>
          </a:p>
        </p:txBody>
      </p:sp>
    </p:spTree>
    <p:extLst>
      <p:ext uri="{BB962C8B-B14F-4D97-AF65-F5344CB8AC3E}">
        <p14:creationId xmlns:p14="http://schemas.microsoft.com/office/powerpoint/2010/main" val="375562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AAEDE1-3949-44D2-92E0-D75677C5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/>
              <a:t>eShopOnBlazor</a:t>
            </a:r>
            <a:r>
              <a:rPr lang="en-US" dirty="0"/>
              <a:t> + </a:t>
            </a:r>
            <a:r>
              <a:rPr lang="en-US" dirty="0" err="1"/>
              <a:t>BlazorWebFormsComponents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178E-DA1A-4C17-A1A4-B92AACD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4EE106B-5795-4ACA-BD0C-961C465B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242" y="617975"/>
            <a:ext cx="7350369" cy="5874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b="1" dirty="0"/>
              <a:t>Blazor for ASP.NET Web Forms Developers</a:t>
            </a:r>
          </a:p>
          <a:p>
            <a:pPr marL="0" indent="0">
              <a:buNone/>
            </a:pPr>
            <a:r>
              <a:rPr lang="en-US" sz="2200" b="1" dirty="0"/>
              <a:t>https://dotnet.microsoft.com/learn/aspnet/architecture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https://github.com/fritzandfriends/BlazorWebFormsComponents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3000" b="1" dirty="0"/>
              <a:t>Twitter.com/csharpfritz</a:t>
            </a:r>
          </a:p>
          <a:p>
            <a:pPr marL="0" indent="0">
              <a:buNone/>
            </a:pPr>
            <a:r>
              <a:rPr lang="en-US" sz="3000" b="1" dirty="0"/>
              <a:t>Twitch.tv/csharpfritz</a:t>
            </a:r>
          </a:p>
          <a:p>
            <a:pPr marL="0" indent="0">
              <a:buNone/>
            </a:pPr>
            <a:r>
              <a:rPr lang="en-US" sz="3000" b="1" dirty="0"/>
              <a:t>Github.com/csharpfritz</a:t>
            </a:r>
          </a:p>
          <a:p>
            <a:pPr marL="0" indent="0">
              <a:buNone/>
            </a:pPr>
            <a:r>
              <a:rPr lang="en-US" sz="3000" b="1" dirty="0"/>
              <a:t>YouTube.com/csharpfritz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live.csharpfritz.com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6C094F-5849-49CC-A0AA-CFD6C8AA1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690688"/>
            <a:ext cx="4640484" cy="46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for Web Forms</a:t>
            </a:r>
            <a:br>
              <a:rPr lang="en-US" dirty="0"/>
            </a:br>
            <a:r>
              <a:rPr lang="en-US" dirty="0"/>
              <a:t>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Jeffrey T. Fritz</a:t>
            </a:r>
          </a:p>
          <a:p>
            <a:r>
              <a:rPr lang="en-US" dirty="0"/>
              <a:t>@csharpfritz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4EEBA8-74CC-452B-A3D1-71CF7BFB5375}"/>
              </a:ext>
            </a:extLst>
          </p:cNvPr>
          <p:cNvGrpSpPr/>
          <p:nvPr/>
        </p:nvGrpSpPr>
        <p:grpSpPr>
          <a:xfrm>
            <a:off x="708946" y="1137367"/>
            <a:ext cx="4748598" cy="4316605"/>
            <a:chOff x="6763966" y="1195735"/>
            <a:chExt cx="4748598" cy="431660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4EC0D7C-53F6-4EC1-9111-842973CF8D29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ABDE9EB-9326-410F-91C5-CA24DD615031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2B00A20-5DD9-44FC-9907-E07B18135C1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329E9B-1526-476B-8F47-4EBC4A00D056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D2930C3-1FCB-4587-A4A3-712B9100D663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rgbClr val="505050">
                <a:lumMod val="65000"/>
                <a:lumOff val="3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687BB3-2B54-4150-A841-98C7FBA67DB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rgbClr val="505050">
                <a:lumMod val="65000"/>
                <a:lumOff val="3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6F1079EA-2F6F-46C7-B2E0-286CC590FFFE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rgbClr val="505050">
                <a:lumMod val="75000"/>
                <a:lumOff val="2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72D59C0-FA45-4F51-AA61-49D6AE2135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rgbClr val="50505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3116850-4643-4093-A10B-78915C8A5F9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rgbClr val="50505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329B5F-747C-463E-9949-6FEC674C84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rgbClr val="50505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73A3126-5666-4357-990F-B0389F88AD17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B8A9EB6-4FC3-402E-A331-14298614FE25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ECE6EB6-60BA-4E0F-AE76-5DD1598AB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EE1E239-0E26-4D55-A144-F0A3768E713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46AF46C-F035-46D8-A311-86902DE018A1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42BA40C-E2A4-40F5-ADE9-94EF8DB04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B3E03C6-28FC-4CA6-8183-F4FEF4268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9BA4132-1059-4807-9244-AEF0201E9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BF741B8-CEB8-48AB-AC85-E58438562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</p:grp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1331163-379C-4672-8BD4-7586DB62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653" y="2576564"/>
            <a:ext cx="955914" cy="101281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E6F797C9-AD60-4BCA-AA82-AB90C3FC3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2427638"/>
            <a:ext cx="1855154" cy="131066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499CF9-B96A-42C4-9335-6251B16DF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2610050"/>
            <a:ext cx="1091565" cy="945841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9E80F66-3B84-4FE8-9870-546AEE00E236}"/>
              </a:ext>
            </a:extLst>
          </p:cNvPr>
          <p:cNvSpPr/>
          <p:nvPr/>
        </p:nvSpPr>
        <p:spPr>
          <a:xfrm>
            <a:off x="1057995" y="4064041"/>
            <a:ext cx="4050500" cy="945841"/>
          </a:xfrm>
          <a:prstGeom prst="rect">
            <a:avLst/>
          </a:prstGeom>
          <a:solidFill>
            <a:srgbClr val="FFDB01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9A66E5-8D51-42AD-B030-8B4CD2BF67F4}"/>
              </a:ext>
            </a:extLst>
          </p:cNvPr>
          <p:cNvGrpSpPr/>
          <p:nvPr/>
        </p:nvGrpSpPr>
        <p:grpSpPr>
          <a:xfrm rot="21106531">
            <a:off x="5390997" y="2157820"/>
            <a:ext cx="2274957" cy="2542359"/>
            <a:chOff x="4860128" y="2197348"/>
            <a:chExt cx="1590712" cy="2542359"/>
          </a:xfrm>
        </p:grpSpPr>
        <p:pic>
          <p:nvPicPr>
            <p:cNvPr id="130" name="Graphic 129" descr="Line Arrow: Clockwise curve">
              <a:extLst>
                <a:ext uri="{FF2B5EF4-FFF2-40B4-BE49-F238E27FC236}">
                  <a16:creationId xmlns:a16="http://schemas.microsoft.com/office/drawing/2014/main" id="{87769623-DAFE-40B3-B90F-9115432A4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131" name="Graphic 130" descr="Line Arrow: Clockwise curve">
              <a:extLst>
                <a:ext uri="{FF2B5EF4-FFF2-40B4-BE49-F238E27FC236}">
                  <a16:creationId xmlns:a16="http://schemas.microsoft.com/office/drawing/2014/main" id="{BE3F1324-BEC9-46AF-9FCF-D27EE180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pic>
        <p:nvPicPr>
          <p:cNvPr id="132" name="Graphic 131" descr="Server">
            <a:extLst>
              <a:ext uri="{FF2B5EF4-FFF2-40B4-BE49-F238E27FC236}">
                <a16:creationId xmlns:a16="http://schemas.microsoft.com/office/drawing/2014/main" id="{7D01174F-64CD-4F35-B77F-6EC428640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972" y="997626"/>
            <a:ext cx="3738664" cy="3738664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D30B6F-D7A7-4313-BB93-38C30AA12C24}"/>
              </a:ext>
            </a:extLst>
          </p:cNvPr>
          <p:cNvGrpSpPr/>
          <p:nvPr/>
        </p:nvGrpSpPr>
        <p:grpSpPr>
          <a:xfrm>
            <a:off x="7528157" y="2301360"/>
            <a:ext cx="4158294" cy="2767915"/>
            <a:chOff x="435991" y="2301360"/>
            <a:chExt cx="4158294" cy="2767915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6A68E72-FB2F-41A3-8324-F553767D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68B709E-7A5B-42CB-BBBA-F6E92BC66B6D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rgbClr val="FFFFFF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F43395B-4EFE-41E9-9CFA-2348DD0BB24B}"/>
              </a:ext>
            </a:extLst>
          </p:cNvPr>
          <p:cNvGrpSpPr/>
          <p:nvPr/>
        </p:nvGrpSpPr>
        <p:grpSpPr>
          <a:xfrm>
            <a:off x="9003227" y="3425887"/>
            <a:ext cx="1392768" cy="1163498"/>
            <a:chOff x="2476688" y="4553310"/>
            <a:chExt cx="2280129" cy="190479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43D079-7AC8-4DCC-B8D0-12AAACAACBA5}"/>
                </a:ext>
              </a:extLst>
            </p:cNvPr>
            <p:cNvSpPr/>
            <p:nvPr/>
          </p:nvSpPr>
          <p:spPr>
            <a:xfrm>
              <a:off x="2664806" y="4553310"/>
              <a:ext cx="1964014" cy="1895502"/>
            </a:xfrm>
            <a:prstGeom prst="rect">
              <a:avLst/>
            </a:prstGeom>
            <a:solidFill>
              <a:srgbClr val="68217A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001EAAE-0DC0-456B-90F2-452C3BE67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76688" y="4955242"/>
              <a:ext cx="2280129" cy="1502861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65B06B6-32FA-47F3-8068-E29B477C35B5}"/>
              </a:ext>
            </a:extLst>
          </p:cNvPr>
          <p:cNvGrpSpPr/>
          <p:nvPr/>
        </p:nvGrpSpPr>
        <p:grpSpPr>
          <a:xfrm>
            <a:off x="1034063" y="3022105"/>
            <a:ext cx="3838873" cy="791647"/>
            <a:chOff x="1034063" y="3022105"/>
            <a:chExt cx="3838873" cy="79164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9CB0F8C-30EF-4970-8E0D-9C108377DCE7}"/>
                </a:ext>
              </a:extLst>
            </p:cNvPr>
            <p:cNvGrpSpPr/>
            <p:nvPr/>
          </p:nvGrpSpPr>
          <p:grpSpPr>
            <a:xfrm>
              <a:off x="1034063" y="3022105"/>
              <a:ext cx="935363" cy="791647"/>
              <a:chOff x="809408" y="5164739"/>
              <a:chExt cx="1531302" cy="129602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6F0A577-D519-4632-B7B5-F39ECA46C042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7192378F-042B-46CF-AFAB-EDA8F87E0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052A9A6-5AEF-4E39-872A-D570056D1FC2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rgbClr val="505050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AD30AA2-934D-4D07-9376-F3099C29B69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2870D0C-FBBD-47BC-906B-A19516932E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203E4B2-FCF4-4E1E-9D61-AE1359745678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D3CD93F-6DE1-4F7E-B5F9-BC8CB3C8B600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8F5FECD-7BDC-4989-A8F8-4A6ED7F81402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BA13A1A-9BF2-4842-AF80-99605BEEF5E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457200"/>
            <a:ext cx="1020660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Blazor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3447098"/>
          </a:xfrm>
        </p:spPr>
        <p:txBody>
          <a:bodyPr/>
          <a:lstStyle/>
          <a:p>
            <a:r>
              <a:rPr lang="en-US" sz="3200" dirty="0"/>
              <a:t>Build client-side web UI with .NET instead of JavaScript</a:t>
            </a:r>
          </a:p>
          <a:p>
            <a:r>
              <a:rPr lang="en-US" sz="3200" dirty="0"/>
              <a:t>Write reusable web UI components with C# and Razor</a:t>
            </a:r>
          </a:p>
          <a:p>
            <a:r>
              <a:rPr lang="en-US" sz="3200" dirty="0"/>
              <a:t>Share .NET code with both the client and the server </a:t>
            </a:r>
          </a:p>
          <a:p>
            <a:r>
              <a:rPr lang="en-US" sz="3200" dirty="0"/>
              <a:t>Call into JavaScript libraries &amp; browser APIs as needed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Get started: </a:t>
            </a:r>
            <a:r>
              <a:rPr lang="en-US" sz="3200" dirty="0">
                <a:hlinkClick r:id="rId2"/>
              </a:rPr>
              <a:t>https://blazor.net</a:t>
            </a:r>
            <a:r>
              <a:rPr lang="en-US" sz="3200" dirty="0"/>
              <a:t> 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EAE1DC0A-EE0F-4BD6-B259-7505FC7E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8389" y="3501733"/>
            <a:ext cx="4263189" cy="426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6D849-DA86-4DA0-83E3-090D0F58368A}"/>
              </a:ext>
            </a:extLst>
          </p:cNvPr>
          <p:cNvSpPr txBox="1"/>
          <p:nvPr/>
        </p:nvSpPr>
        <p:spPr>
          <a:xfrm>
            <a:off x="9129962" y="4891734"/>
            <a:ext cx="15400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DFD0F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7DEF4-A546-475D-BF5B-54F3EF96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0" y="331901"/>
            <a:ext cx="682676" cy="6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27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client or server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B5474-B88E-4CA0-A743-AE07DF51B758}"/>
              </a:ext>
            </a:extLst>
          </p:cNvPr>
          <p:cNvGrpSpPr/>
          <p:nvPr/>
        </p:nvGrpSpPr>
        <p:grpSpPr>
          <a:xfrm>
            <a:off x="523468" y="2327395"/>
            <a:ext cx="4046299" cy="3358240"/>
            <a:chOff x="6763966" y="1195735"/>
            <a:chExt cx="6758067" cy="41946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E6827E-544E-4091-B17A-C80C1575ABED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F6D1F1-92B5-40A1-83F9-7D5EAD335CFD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9C9D23-A190-44C9-9F38-1EA3CA527C62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7535C6-86F6-47B2-9AE8-C0A97782B10E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84E043-1990-404A-BD2B-18D348C60074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78F32B-ECD7-493A-80B6-D3A84D407387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17975F0-36F8-4C21-83FC-FF788557F119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9CF92F-1388-4A11-8980-92CB6E0C3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4C466D-41C5-402F-8016-7C5D65E18D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D8659-2C5E-4B19-8ED1-A862A4554C0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4DB4F6-3E68-41E1-88B5-C2BA3058729B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997A2A-34EA-4304-AD6B-ABDE0DCB539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01C98B8-D977-4FD9-A500-8945B85B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943C7B-23FF-4605-9DD2-FCC003A8812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5EFCA9-620C-463A-B032-E93EFBDEBE25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81D99F3-D544-45CD-AD8A-402CD770F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1D71F2-1906-4BA4-A05C-7E8420F28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D2DEAFF-E152-4397-866B-FAC4238C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3666F0-E7D5-4C15-8D83-E3E1D4250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C50E93F-0AA0-4071-A883-020A8DFD912A}"/>
              </a:ext>
            </a:extLst>
          </p:cNvPr>
          <p:cNvSpPr/>
          <p:nvPr/>
        </p:nvSpPr>
        <p:spPr>
          <a:xfrm>
            <a:off x="340524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DOM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E3EA9E-AA04-49C7-800A-22F78335BCEB}"/>
              </a:ext>
            </a:extLst>
          </p:cNvPr>
          <p:cNvGrpSpPr/>
          <p:nvPr/>
        </p:nvGrpSpPr>
        <p:grpSpPr>
          <a:xfrm>
            <a:off x="715769" y="3321410"/>
            <a:ext cx="2259720" cy="2123864"/>
            <a:chOff x="2044967" y="2687833"/>
            <a:chExt cx="2259720" cy="21238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78217AC-9179-4530-AEAF-D8BA3964F30B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18DF077-4A0E-43FE-9178-D3290A51922F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C3D0A59-A5B7-431E-8D32-7D5571CEC82A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0C957E7F-09F4-40AB-8800-6C10C88DFDEE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CF261EC-7396-4728-BE46-90EEB2DC388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645D6BF-EDAD-4238-B68E-2F7E64E6DEE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248F79-64F9-46F3-9EED-F6E15E7353C3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EE893BC-1323-40F6-9661-551D06C6C43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4E00654-234E-4FFA-B813-5357F6EBBD5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60EA71-123D-4D0F-B9EF-494ABD4A0A43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18086C-6DE8-450B-9FF3-FCD6D50D0844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3E49DB-0E2B-4660-9DE2-D28475ED28A7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73" name="Graphic 72" descr="Line Arrow: Clockwise curve">
            <a:extLst>
              <a:ext uri="{FF2B5EF4-FFF2-40B4-BE49-F238E27FC236}">
                <a16:creationId xmlns:a16="http://schemas.microsoft.com/office/drawing/2014/main" id="{4E2081DD-422C-4ED2-BACD-126E87B4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782" flipH="1" flipV="1">
            <a:off x="3053862" y="3964483"/>
            <a:ext cx="351788" cy="575702"/>
          </a:xfrm>
          <a:prstGeom prst="rect">
            <a:avLst/>
          </a:prstGeom>
        </p:spPr>
      </p:pic>
      <p:pic>
        <p:nvPicPr>
          <p:cNvPr id="74" name="Graphic 73" descr="Line Arrow: Clockwise curve">
            <a:extLst>
              <a:ext uri="{FF2B5EF4-FFF2-40B4-BE49-F238E27FC236}">
                <a16:creationId xmlns:a16="http://schemas.microsoft.com/office/drawing/2014/main" id="{B0782A8F-C961-4037-BE7A-7F369F52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53512" flipH="1" flipV="1">
            <a:off x="2982307" y="4225870"/>
            <a:ext cx="351788" cy="575702"/>
          </a:xfrm>
          <a:prstGeom prst="rect">
            <a:avLst/>
          </a:prstGeom>
        </p:spPr>
      </p:pic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00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533454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977685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DOM</a:t>
              </a:r>
              <a:endPara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6322853" y="3699604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ASP.NET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>
            <a:off x="892264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 flipH="1" flipV="1">
            <a:off x="895887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8973818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47004C3-FFE7-4729-AE30-10D43596B11F}"/>
              </a:ext>
            </a:extLst>
          </p:cNvPr>
          <p:cNvSpPr txBox="1"/>
          <p:nvPr/>
        </p:nvSpPr>
        <p:spPr>
          <a:xfrm>
            <a:off x="624115" y="1291037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</a:t>
            </a:r>
            <a:r>
              <a:rPr kumimoji="0" lang="en-US" sz="3200" b="0" i="0" u="none" strike="noStrike" kern="1200" cap="none" spc="-100" normalizeH="0" baseline="0" noProof="0" dirty="0" err="1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WebAssembly</a:t>
            </a:r>
            <a:endParaRPr kumimoji="0" lang="en-US" sz="3200" b="0" i="0" u="none" strike="noStrike" kern="1200" cap="none" spc="-100" normalizeH="0" baseline="0" noProof="0" dirty="0">
              <a:ln w="3175">
                <a:noFill/>
              </a:ln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7254349" y="1308873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CD836-6997-4F72-8905-1098A8E0CB22}"/>
              </a:ext>
            </a:extLst>
          </p:cNvPr>
          <p:cNvGrpSpPr/>
          <p:nvPr/>
        </p:nvGrpSpPr>
        <p:grpSpPr>
          <a:xfrm>
            <a:off x="6156160" y="4181646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7637363" y="5909618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41FEC-C7FE-4EA8-899B-DF2A56358F74}"/>
              </a:ext>
            </a:extLst>
          </p:cNvPr>
          <p:cNvSpPr txBox="1"/>
          <p:nvPr/>
        </p:nvSpPr>
        <p:spPr>
          <a:xfrm>
            <a:off x="1894012" y="5909618"/>
            <a:ext cx="12057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65416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35" grpId="0"/>
      <p:bldP spid="138" grpId="0"/>
      <p:bldP spid="141" grpId="0"/>
      <p:bldP spid="142" grpId="0"/>
      <p:bldP spid="4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client or server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B5474-B88E-4CA0-A743-AE07DF51B758}"/>
              </a:ext>
            </a:extLst>
          </p:cNvPr>
          <p:cNvGrpSpPr/>
          <p:nvPr/>
        </p:nvGrpSpPr>
        <p:grpSpPr>
          <a:xfrm>
            <a:off x="523468" y="2327395"/>
            <a:ext cx="4046299" cy="3358240"/>
            <a:chOff x="6763966" y="1195735"/>
            <a:chExt cx="6758067" cy="41946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E6827E-544E-4091-B17A-C80C1575ABED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F6D1F1-92B5-40A1-83F9-7D5EAD335CFD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9C9D23-A190-44C9-9F38-1EA3CA527C62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7535C6-86F6-47B2-9AE8-C0A97782B10E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84E043-1990-404A-BD2B-18D348C60074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78F32B-ECD7-493A-80B6-D3A84D407387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17975F0-36F8-4C21-83FC-FF788557F119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9CF92F-1388-4A11-8980-92CB6E0C3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4C466D-41C5-402F-8016-7C5D65E18D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D8659-2C5E-4B19-8ED1-A862A4554C0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4DB4F6-3E68-41E1-88B5-C2BA3058729B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997A2A-34EA-4304-AD6B-ABDE0DCB539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01C98B8-D977-4FD9-A500-8945B85B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943C7B-23FF-4605-9DD2-FCC003A8812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5EFCA9-620C-463A-B032-E93EFBDEBE25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81D99F3-D544-45CD-AD8A-402CD770F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1D71F2-1906-4BA4-A05C-7E8420F28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D2DEAFF-E152-4397-866B-FAC4238C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3666F0-E7D5-4C15-8D83-E3E1D4250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C50E93F-0AA0-4071-A883-020A8DFD912A}"/>
              </a:ext>
            </a:extLst>
          </p:cNvPr>
          <p:cNvSpPr/>
          <p:nvPr/>
        </p:nvSpPr>
        <p:spPr>
          <a:xfrm>
            <a:off x="340524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DOM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E3EA9E-AA04-49C7-800A-22F78335BCEB}"/>
              </a:ext>
            </a:extLst>
          </p:cNvPr>
          <p:cNvGrpSpPr/>
          <p:nvPr/>
        </p:nvGrpSpPr>
        <p:grpSpPr>
          <a:xfrm>
            <a:off x="715769" y="3321410"/>
            <a:ext cx="2259720" cy="2123864"/>
            <a:chOff x="2044967" y="2687833"/>
            <a:chExt cx="2259720" cy="21238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78217AC-9179-4530-AEAF-D8BA3964F30B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18DF077-4A0E-43FE-9178-D3290A51922F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C3D0A59-A5B7-431E-8D32-7D5571CEC82A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0C957E7F-09F4-40AB-8800-6C10C88DFDEE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CF261EC-7396-4728-BE46-90EEB2DC388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645D6BF-EDAD-4238-B68E-2F7E64E6DEE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248F79-64F9-46F3-9EED-F6E15E7353C3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EE893BC-1323-40F6-9661-551D06C6C43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4E00654-234E-4FFA-B813-5357F6EBBD5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60EA71-123D-4D0F-B9EF-494ABD4A0A43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18086C-6DE8-450B-9FF3-FCD6D50D0844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3E49DB-0E2B-4660-9DE2-D28475ED28A7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73" name="Graphic 72" descr="Line Arrow: Clockwise curve">
            <a:extLst>
              <a:ext uri="{FF2B5EF4-FFF2-40B4-BE49-F238E27FC236}">
                <a16:creationId xmlns:a16="http://schemas.microsoft.com/office/drawing/2014/main" id="{4E2081DD-422C-4ED2-BACD-126E87B4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782" flipH="1" flipV="1">
            <a:off x="3053862" y="3964483"/>
            <a:ext cx="351788" cy="575702"/>
          </a:xfrm>
          <a:prstGeom prst="rect">
            <a:avLst/>
          </a:prstGeom>
        </p:spPr>
      </p:pic>
      <p:pic>
        <p:nvPicPr>
          <p:cNvPr id="74" name="Graphic 73" descr="Line Arrow: Clockwise curve">
            <a:extLst>
              <a:ext uri="{FF2B5EF4-FFF2-40B4-BE49-F238E27FC236}">
                <a16:creationId xmlns:a16="http://schemas.microsoft.com/office/drawing/2014/main" id="{B0782A8F-C961-4037-BE7A-7F369F52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53512" flipH="1" flipV="1">
            <a:off x="2982307" y="4225870"/>
            <a:ext cx="351788" cy="575702"/>
          </a:xfrm>
          <a:prstGeom prst="rect">
            <a:avLst/>
          </a:prstGeom>
        </p:spPr>
      </p:pic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00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533454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977685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DOM</a:t>
              </a:r>
              <a:endPara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6322853" y="3699604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ASP.NET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>
            <a:off x="892264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 flipH="1" flipV="1">
            <a:off x="895887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8973818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47004C3-FFE7-4729-AE30-10D43596B11F}"/>
              </a:ext>
            </a:extLst>
          </p:cNvPr>
          <p:cNvSpPr txBox="1"/>
          <p:nvPr/>
        </p:nvSpPr>
        <p:spPr>
          <a:xfrm>
            <a:off x="624115" y="1291037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</a:t>
            </a:r>
            <a:r>
              <a:rPr kumimoji="0" lang="en-US" sz="3200" b="0" i="0" u="none" strike="noStrike" kern="1200" cap="none" spc="-100" normalizeH="0" baseline="0" noProof="0" dirty="0" err="1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WebAssembly</a:t>
            </a:r>
            <a:endParaRPr kumimoji="0" lang="en-US" sz="3200" b="0" i="0" u="none" strike="noStrike" kern="1200" cap="none" spc="-100" normalizeH="0" baseline="0" noProof="0" dirty="0">
              <a:ln w="3175">
                <a:noFill/>
              </a:ln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7254349" y="1308873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CD836-6997-4F72-8905-1098A8E0CB22}"/>
              </a:ext>
            </a:extLst>
          </p:cNvPr>
          <p:cNvGrpSpPr/>
          <p:nvPr/>
        </p:nvGrpSpPr>
        <p:grpSpPr>
          <a:xfrm>
            <a:off x="6156160" y="4181646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7476955" y="5906156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41FEC-C7FE-4EA8-899B-DF2A56358F74}"/>
              </a:ext>
            </a:extLst>
          </p:cNvPr>
          <p:cNvSpPr txBox="1"/>
          <p:nvPr/>
        </p:nvSpPr>
        <p:spPr>
          <a:xfrm>
            <a:off x="1894012" y="5909618"/>
            <a:ext cx="12057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337CE-E8CB-4158-8F0E-77738771E15B}"/>
              </a:ext>
            </a:extLst>
          </p:cNvPr>
          <p:cNvSpPr/>
          <p:nvPr/>
        </p:nvSpPr>
        <p:spPr bwMode="auto">
          <a:xfrm>
            <a:off x="5171846" y="2047537"/>
            <a:ext cx="6876281" cy="38620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EA7BE3-EECB-4967-AE8A-9A2F8D78263B}"/>
              </a:ext>
            </a:extLst>
          </p:cNvPr>
          <p:cNvSpPr/>
          <p:nvPr/>
        </p:nvSpPr>
        <p:spPr bwMode="auto">
          <a:xfrm>
            <a:off x="290882" y="2033536"/>
            <a:ext cx="4497512" cy="38620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071FB5-0FB7-413E-B136-43663A175B55}"/>
              </a:ext>
            </a:extLst>
          </p:cNvPr>
          <p:cNvGrpSpPr/>
          <p:nvPr/>
        </p:nvGrpSpPr>
        <p:grpSpPr>
          <a:xfrm>
            <a:off x="390392" y="2258321"/>
            <a:ext cx="4337917" cy="2154078"/>
            <a:chOff x="390392" y="2258321"/>
            <a:chExt cx="4337917" cy="215407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4489183-B702-4BD3-85D8-A2E8072509A5}"/>
                </a:ext>
              </a:extLst>
            </p:cNvPr>
            <p:cNvSpPr/>
            <p:nvPr/>
          </p:nvSpPr>
          <p:spPr bwMode="auto">
            <a:xfrm>
              <a:off x="390392" y="2258321"/>
              <a:ext cx="4337917" cy="2154078"/>
            </a:xfrm>
            <a:prstGeom prst="round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50E547-9229-43E9-97CA-1341A1CEECA4}"/>
                </a:ext>
              </a:extLst>
            </p:cNvPr>
            <p:cNvSpPr txBox="1"/>
            <p:nvPr/>
          </p:nvSpPr>
          <p:spPr>
            <a:xfrm>
              <a:off x="588263" y="2401455"/>
              <a:ext cx="3960443" cy="17235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Great for: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Offline support / PWA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Zero latency UI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Static site hosting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C0FB4-32FE-4370-AB08-5E284128F307}"/>
              </a:ext>
            </a:extLst>
          </p:cNvPr>
          <p:cNvGrpSpPr/>
          <p:nvPr/>
        </p:nvGrpSpPr>
        <p:grpSpPr>
          <a:xfrm>
            <a:off x="6367965" y="2264323"/>
            <a:ext cx="4337917" cy="2154078"/>
            <a:chOff x="6277933" y="2254117"/>
            <a:chExt cx="4337917" cy="215407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7F75C-AD5C-4CEC-BA4F-419590F68D52}"/>
                </a:ext>
              </a:extLst>
            </p:cNvPr>
            <p:cNvSpPr/>
            <p:nvPr/>
          </p:nvSpPr>
          <p:spPr bwMode="auto">
            <a:xfrm>
              <a:off x="6277933" y="2254117"/>
              <a:ext cx="4337917" cy="2154078"/>
            </a:xfrm>
            <a:prstGeom prst="round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064BF2E-8A7D-4388-B02E-0607F4EB9AEA}"/>
                </a:ext>
              </a:extLst>
            </p:cNvPr>
            <p:cNvSpPr txBox="1"/>
            <p:nvPr/>
          </p:nvSpPr>
          <p:spPr>
            <a:xfrm>
              <a:off x="6559071" y="2401455"/>
              <a:ext cx="3918765" cy="17235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Great for: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Thin client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Full runtime</a:t>
              </a:r>
            </a:p>
            <a:p>
              <a:pPr marL="457200" marR="0" lvl="0" indent="-45720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All code on the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642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8717B-9AAE-4F95-9F58-B584CAB6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 and Blazor - Similarities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B75F-E0F2-430A-B822-CD680954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7211"/>
            <a:ext cx="5157787" cy="627864"/>
          </a:xfrm>
        </p:spPr>
        <p:txBody>
          <a:bodyPr/>
          <a:lstStyle/>
          <a:p>
            <a:r>
              <a:rPr lang="en-US" sz="3200" dirty="0"/>
              <a:t>Web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FC93B-0282-4572-8BE2-456D2141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105739"/>
          </a:xfrm>
        </p:spPr>
        <p:txBody>
          <a:bodyPr/>
          <a:lstStyle/>
          <a:p>
            <a:r>
              <a:rPr lang="en-US" sz="2800" dirty="0"/>
              <a:t>Application configured in </a:t>
            </a:r>
            <a:r>
              <a:rPr lang="en-US" sz="2800" dirty="0" err="1"/>
              <a:t>global.asax</a:t>
            </a:r>
            <a:endParaRPr lang="en-US" sz="2800" dirty="0"/>
          </a:p>
          <a:p>
            <a:r>
              <a:rPr lang="en-US" sz="2800" dirty="0"/>
              <a:t>Pages and Controls</a:t>
            </a:r>
          </a:p>
          <a:p>
            <a:r>
              <a:rPr lang="en-US" sz="2800" dirty="0"/>
              <a:t>Build with raw HTML mixed with controls</a:t>
            </a:r>
          </a:p>
          <a:p>
            <a:r>
              <a:rPr lang="en-US" sz="2800" dirty="0"/>
              <a:t>Renders content on server</a:t>
            </a:r>
          </a:p>
          <a:p>
            <a:r>
              <a:rPr lang="en-US" sz="2800" dirty="0"/>
              <a:t>Execute and interact with JavaScript</a:t>
            </a:r>
          </a:p>
          <a:p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584F3-3B5C-49BB-A094-600E33987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7211"/>
            <a:ext cx="5183188" cy="627864"/>
          </a:xfrm>
        </p:spPr>
        <p:txBody>
          <a:bodyPr/>
          <a:lstStyle/>
          <a:p>
            <a:r>
              <a:rPr lang="en-US" sz="3200" dirty="0"/>
              <a:t>Blazor Server-Side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9C3571-3F63-4D76-89FF-D0BD03D9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967514"/>
          </a:xfrm>
        </p:spPr>
        <p:txBody>
          <a:bodyPr/>
          <a:lstStyle/>
          <a:p>
            <a:r>
              <a:rPr lang="en-US" sz="2800" dirty="0"/>
              <a:t>Application configured in </a:t>
            </a:r>
            <a:r>
              <a:rPr lang="en-US" sz="2800" dirty="0" err="1"/>
              <a:t>Startup.cs</a:t>
            </a:r>
            <a:endParaRPr lang="en-US" sz="2800" dirty="0"/>
          </a:p>
          <a:p>
            <a:r>
              <a:rPr lang="en-US" sz="2800" dirty="0"/>
              <a:t>Components that can be Pages</a:t>
            </a:r>
          </a:p>
          <a:p>
            <a:r>
              <a:rPr lang="en-US" sz="2800" dirty="0"/>
              <a:t>Build with Razor templates and components</a:t>
            </a:r>
          </a:p>
          <a:p>
            <a:r>
              <a:rPr lang="en-US" sz="2800" dirty="0"/>
              <a:t>Renders content on server</a:t>
            </a:r>
          </a:p>
          <a:p>
            <a:r>
              <a:rPr lang="en-US" sz="2800" dirty="0"/>
              <a:t>Execute and interop with JavaScript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7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8717B-9AAE-4F95-9F58-B584CAB6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 and Blazor - Differences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B75F-E0F2-430A-B822-CD680954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617" y="1877211"/>
            <a:ext cx="5157787" cy="627864"/>
          </a:xfrm>
        </p:spPr>
        <p:txBody>
          <a:bodyPr/>
          <a:lstStyle/>
          <a:p>
            <a:r>
              <a:rPr lang="en-US" sz="3200" dirty="0"/>
              <a:t>Web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FC93B-0282-4572-8BE2-456D2141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446" y="2505075"/>
            <a:ext cx="5356130" cy="4364272"/>
          </a:xfrm>
        </p:spPr>
        <p:txBody>
          <a:bodyPr/>
          <a:lstStyle/>
          <a:p>
            <a:r>
              <a:rPr lang="en-US" sz="2800" dirty="0"/>
              <a:t>ASPX files with &lt;% %&gt; notation</a:t>
            </a:r>
          </a:p>
          <a:p>
            <a:r>
              <a:rPr lang="en-US" sz="2800" dirty="0" err="1"/>
              <a:t>ViewState</a:t>
            </a:r>
            <a:endParaRPr lang="en-US" sz="2800" dirty="0"/>
          </a:p>
          <a:p>
            <a:r>
              <a:rPr lang="en-US" sz="2800" dirty="0" err="1"/>
              <a:t>Postback</a:t>
            </a:r>
            <a:endParaRPr lang="en-US" sz="2800" dirty="0"/>
          </a:p>
          <a:p>
            <a:r>
              <a:rPr lang="en-US" sz="2800" dirty="0" err="1"/>
              <a:t>MasterPages</a:t>
            </a:r>
            <a:endParaRPr lang="en-US" sz="2800" dirty="0"/>
          </a:p>
          <a:p>
            <a:r>
              <a:rPr lang="en-US" sz="2800" dirty="0"/>
              <a:t>.NET Framework 1.0 - 4.x</a:t>
            </a:r>
          </a:p>
          <a:p>
            <a:pPr lvl="1"/>
            <a:r>
              <a:rPr lang="en-US" sz="2800" dirty="0"/>
              <a:t>Libraries in .NET Framework</a:t>
            </a:r>
          </a:p>
          <a:p>
            <a:endParaRPr lang="en-US" sz="2800" dirty="0"/>
          </a:p>
          <a:p>
            <a:r>
              <a:rPr lang="en-US" sz="2800" dirty="0"/>
              <a:t>Runs in IIS on Windows</a:t>
            </a:r>
          </a:p>
          <a:p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584F3-3B5C-49BB-A094-600E33987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7211"/>
            <a:ext cx="5183188" cy="627864"/>
          </a:xfrm>
        </p:spPr>
        <p:txBody>
          <a:bodyPr/>
          <a:lstStyle/>
          <a:p>
            <a:r>
              <a:rPr lang="en-US" sz="3200" dirty="0"/>
              <a:t>Blazor Server-Side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9C3571-3F63-4D76-89FF-D0BD03D9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665893"/>
          </a:xfrm>
        </p:spPr>
        <p:txBody>
          <a:bodyPr/>
          <a:lstStyle/>
          <a:p>
            <a:r>
              <a:rPr lang="en-US" sz="2800" dirty="0"/>
              <a:t>Razor files with @ notation</a:t>
            </a:r>
          </a:p>
          <a:p>
            <a:r>
              <a:rPr lang="en-US" sz="2800" dirty="0"/>
              <a:t>State managed on server</a:t>
            </a:r>
          </a:p>
          <a:p>
            <a:r>
              <a:rPr lang="en-US" sz="2800" dirty="0"/>
              <a:t>SignalR channel</a:t>
            </a:r>
          </a:p>
          <a:p>
            <a:r>
              <a:rPr lang="en-US" sz="2800" dirty="0" err="1"/>
              <a:t>LayoutComponents</a:t>
            </a:r>
            <a:endParaRPr lang="en-US" sz="2800" dirty="0"/>
          </a:p>
          <a:p>
            <a:r>
              <a:rPr lang="en-US" sz="2800" dirty="0"/>
              <a:t>.NET Core 3.0+</a:t>
            </a:r>
          </a:p>
          <a:p>
            <a:pPr lvl="1"/>
            <a:r>
              <a:rPr lang="en-US" sz="2800" dirty="0"/>
              <a:t>Components in .NET Standard 2+</a:t>
            </a:r>
          </a:p>
          <a:p>
            <a:r>
              <a:rPr lang="en-US" sz="2800" dirty="0"/>
              <a:t>Runs on Windows, Mac or Linux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0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F90-866F-4018-A328-0E261C2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WebForms</a:t>
            </a:r>
            <a:r>
              <a:rPr lang="en-US" dirty="0"/>
              <a:t> compared to Blazor</a:t>
            </a:r>
          </a:p>
        </p:txBody>
      </p:sp>
    </p:spTree>
    <p:extLst>
      <p:ext uri="{BB962C8B-B14F-4D97-AF65-F5344CB8AC3E}">
        <p14:creationId xmlns:p14="http://schemas.microsoft.com/office/powerpoint/2010/main" val="40243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496</Words>
  <Application>Microsoft Office PowerPoint</Application>
  <PresentationFormat>Widescreen</PresentationFormat>
  <Paragraphs>124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Blazor for Web Forms Developers</vt:lpstr>
      <vt:lpstr>PowerPoint Presentation</vt:lpstr>
      <vt:lpstr>Blazor</vt:lpstr>
      <vt:lpstr>Blazor on client or server</vt:lpstr>
      <vt:lpstr>Blazor on client or server</vt:lpstr>
      <vt:lpstr>Web Forms and Blazor - Similarities</vt:lpstr>
      <vt:lpstr>Web Forms and Blazor - Differences</vt:lpstr>
      <vt:lpstr>WebForms compared to Blazor</vt:lpstr>
      <vt:lpstr>Readiness for Blazor</vt:lpstr>
      <vt:lpstr>eShopOnBlazor: WebForms migration to Blazor </vt:lpstr>
      <vt:lpstr>Experiment:  BlazorWebFormsComponents</vt:lpstr>
      <vt:lpstr>eShopOnBlazor + BlazorWebFormsComponents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Jeffrey T. Fritz</cp:lastModifiedBy>
  <cp:revision>11</cp:revision>
  <dcterms:created xsi:type="dcterms:W3CDTF">2018-01-09T22:22:16Z</dcterms:created>
  <dcterms:modified xsi:type="dcterms:W3CDTF">2020-01-15T00:58:12Z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