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3.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38"/>
  </p:notesMasterIdLst>
  <p:sldIdLst>
    <p:sldId id="2076137518" r:id="rId6"/>
    <p:sldId id="257" r:id="rId7"/>
    <p:sldId id="2076137517" r:id="rId8"/>
    <p:sldId id="276" r:id="rId9"/>
    <p:sldId id="2076137515" r:id="rId10"/>
    <p:sldId id="270" r:id="rId11"/>
    <p:sldId id="274" r:id="rId12"/>
    <p:sldId id="269" r:id="rId13"/>
    <p:sldId id="267" r:id="rId14"/>
    <p:sldId id="271" r:id="rId15"/>
    <p:sldId id="273" r:id="rId16"/>
    <p:sldId id="275" r:id="rId17"/>
    <p:sldId id="272" r:id="rId18"/>
    <p:sldId id="262" r:id="rId19"/>
    <p:sldId id="260" r:id="rId20"/>
    <p:sldId id="277" r:id="rId21"/>
    <p:sldId id="278" r:id="rId22"/>
    <p:sldId id="2076137516" r:id="rId23"/>
    <p:sldId id="2076137506" r:id="rId24"/>
    <p:sldId id="2076137511" r:id="rId25"/>
    <p:sldId id="2076137509" r:id="rId26"/>
    <p:sldId id="2076137510" r:id="rId27"/>
    <p:sldId id="2076137512" r:id="rId28"/>
    <p:sldId id="2076137513" r:id="rId29"/>
    <p:sldId id="302" r:id="rId30"/>
    <p:sldId id="286" r:id="rId31"/>
    <p:sldId id="303" r:id="rId32"/>
    <p:sldId id="304" r:id="rId33"/>
    <p:sldId id="266" r:id="rId34"/>
    <p:sldId id="299" r:id="rId35"/>
    <p:sldId id="265" r:id="rId36"/>
    <p:sldId id="20761374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C820AC-E549-4E5C-9658-14992A28E6D7}" v="2" dt="2020-08-01T11:37:15.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6"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2">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92C-184A-866F-541FD01D6D1E}"/>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92C-184A-866F-541FD01D6D1E}"/>
            </c:ext>
          </c:extLst>
        </c:ser>
        <c:ser>
          <c:idx val="2"/>
          <c:order val="2"/>
          <c:tx>
            <c:strRef>
              <c:f>Sheet1!$D$1</c:f>
              <c:strCache>
                <c:ptCount val="1"/>
                <c:pt idx="0">
                  <c:v>Series 3</c:v>
                </c:pt>
              </c:strCache>
            </c:strRef>
          </c:tx>
          <c:spPr>
            <a:solidFill>
              <a:schemeClr val="accent2">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92C-184A-866F-541FD01D6D1E}"/>
            </c:ext>
          </c:extLst>
        </c:ser>
        <c:dLbls>
          <c:dLblPos val="outEnd"/>
          <c:showLegendKey val="0"/>
          <c:showVal val="1"/>
          <c:showCatName val="0"/>
          <c:showSerName val="0"/>
          <c:showPercent val="0"/>
          <c:showBubbleSize val="0"/>
        </c:dLbls>
        <c:gapWidth val="219"/>
        <c:overlap val="-27"/>
        <c:axId val="1564970111"/>
        <c:axId val="1589330623"/>
      </c:barChart>
      <c:catAx>
        <c:axId val="1564970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89330623"/>
        <c:crosses val="autoZero"/>
        <c:auto val="1"/>
        <c:lblAlgn val="ctr"/>
        <c:lblOffset val="100"/>
        <c:noMultiLvlLbl val="0"/>
      </c:catAx>
      <c:valAx>
        <c:axId val="1589330623"/>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64970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16.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16.svg"/><Relationship Id="rId1" Type="http://schemas.openxmlformats.org/officeDocument/2006/relationships/image" Target="../media/image41.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27AD0-17DB-A246-9951-8FDA0F593E32}" type="doc">
      <dgm:prSet loTypeId="urn:microsoft.com/office/officeart/2005/8/layout/process3" loCatId="" qsTypeId="urn:microsoft.com/office/officeart/2005/8/quickstyle/simple1" qsCatId="simple" csTypeId="urn:microsoft.com/office/officeart/2005/8/colors/accent2_1" csCatId="accent2" phldr="1"/>
      <dgm:spPr/>
      <dgm:t>
        <a:bodyPr/>
        <a:lstStyle/>
        <a:p>
          <a:endParaRPr lang="en-US"/>
        </a:p>
      </dgm:t>
    </dgm:pt>
    <dgm:pt modelId="{913A1C3A-3F52-034D-9105-042310548EC6}">
      <dgm:prSet phldrT="[Text]"/>
      <dgm:spPr/>
      <dgm:t>
        <a:bodyPr/>
        <a:lstStyle/>
        <a:p>
          <a:r>
            <a:rPr lang="en-US" dirty="0"/>
            <a:t>Click to edit master text styles</a:t>
          </a:r>
        </a:p>
      </dgm:t>
    </dgm:pt>
    <dgm:pt modelId="{EDDA12A5-78D7-184C-968D-86094816D0CA}" type="parTrans" cxnId="{89730B38-D368-7343-8679-E56752330BA0}">
      <dgm:prSet/>
      <dgm:spPr/>
      <dgm:t>
        <a:bodyPr/>
        <a:lstStyle/>
        <a:p>
          <a:endParaRPr lang="en-US"/>
        </a:p>
      </dgm:t>
    </dgm:pt>
    <dgm:pt modelId="{A549F5E8-1D21-6A4C-B63E-B1AB8CEDB5F1}" type="sibTrans" cxnId="{89730B38-D368-7343-8679-E56752330BA0}">
      <dgm:prSet/>
      <dgm:spPr>
        <a:solidFill>
          <a:schemeClr val="accent2"/>
        </a:solidFill>
      </dgm:spPr>
      <dgm:t>
        <a:bodyPr/>
        <a:lstStyle/>
        <a:p>
          <a:endParaRPr lang="en-US"/>
        </a:p>
      </dgm:t>
    </dgm:pt>
    <dgm:pt modelId="{8E711C1B-8931-2B41-AF28-BCC50023DA9B}">
      <dgm:prSet phldrT="[Text]"/>
      <dgm:spPr/>
      <dgm:t>
        <a:bodyPr/>
        <a:lstStyle/>
        <a:p>
          <a:r>
            <a:rPr lang="en-US" dirty="0"/>
            <a:t>Click to edit master text styles</a:t>
          </a:r>
        </a:p>
      </dgm:t>
    </dgm:pt>
    <dgm:pt modelId="{7220AAA4-1DD8-A54D-96F4-E749BFC8DA7F}" type="parTrans" cxnId="{93485C7C-5266-7344-B9FC-1688D9285B1B}">
      <dgm:prSet/>
      <dgm:spPr/>
      <dgm:t>
        <a:bodyPr/>
        <a:lstStyle/>
        <a:p>
          <a:endParaRPr lang="en-US"/>
        </a:p>
      </dgm:t>
    </dgm:pt>
    <dgm:pt modelId="{AF189C99-58D1-4A45-923E-7FDC1A68CEA5}" type="sibTrans" cxnId="{93485C7C-5266-7344-B9FC-1688D9285B1B}">
      <dgm:prSet/>
      <dgm:spPr/>
      <dgm:t>
        <a:bodyPr/>
        <a:lstStyle/>
        <a:p>
          <a:endParaRPr lang="en-US"/>
        </a:p>
      </dgm:t>
    </dgm:pt>
    <dgm:pt modelId="{257B3A7A-65C3-E742-87C6-9F038D365F20}">
      <dgm:prSet phldrT="[Text]"/>
      <dgm:spPr/>
      <dgm:t>
        <a:bodyPr/>
        <a:lstStyle/>
        <a:p>
          <a:r>
            <a:rPr lang="en-US" dirty="0"/>
            <a:t>Click to edit master text styles</a:t>
          </a:r>
        </a:p>
      </dgm:t>
    </dgm:pt>
    <dgm:pt modelId="{66E7EAF1-8350-C445-B64C-AF6131FD2A33}" type="parTrans" cxnId="{4D4C672D-EA33-8C4E-A8CD-B094943B6330}">
      <dgm:prSet/>
      <dgm:spPr/>
      <dgm:t>
        <a:bodyPr/>
        <a:lstStyle/>
        <a:p>
          <a:endParaRPr lang="en-US"/>
        </a:p>
      </dgm:t>
    </dgm:pt>
    <dgm:pt modelId="{B1CBBC43-9435-9E42-8891-5DE9AD715E13}" type="sibTrans" cxnId="{4D4C672D-EA33-8C4E-A8CD-B094943B6330}">
      <dgm:prSet/>
      <dgm:spPr>
        <a:solidFill>
          <a:schemeClr val="accent2"/>
        </a:solidFill>
      </dgm:spPr>
      <dgm:t>
        <a:bodyPr/>
        <a:lstStyle/>
        <a:p>
          <a:endParaRPr lang="en-US"/>
        </a:p>
      </dgm:t>
    </dgm:pt>
    <dgm:pt modelId="{56B07B68-8FE5-DB42-92BB-BA3566D25FF9}">
      <dgm:prSet phldrT="[Text]"/>
      <dgm:spPr/>
      <dgm:t>
        <a:bodyPr/>
        <a:lstStyle/>
        <a:p>
          <a:r>
            <a:rPr lang="en-US" dirty="0"/>
            <a:t>Click to edit master text styles</a:t>
          </a:r>
        </a:p>
      </dgm:t>
    </dgm:pt>
    <dgm:pt modelId="{9566DC0C-01FD-664D-84F2-EB560D2325E7}" type="parTrans" cxnId="{8E8E0D73-8184-9D40-8D32-EDB15C71D8C8}">
      <dgm:prSet/>
      <dgm:spPr/>
      <dgm:t>
        <a:bodyPr/>
        <a:lstStyle/>
        <a:p>
          <a:endParaRPr lang="en-US"/>
        </a:p>
      </dgm:t>
    </dgm:pt>
    <dgm:pt modelId="{49E74861-81A7-2744-9B99-E44988E4386A}" type="sibTrans" cxnId="{8E8E0D73-8184-9D40-8D32-EDB15C71D8C8}">
      <dgm:prSet/>
      <dgm:spPr/>
      <dgm:t>
        <a:bodyPr/>
        <a:lstStyle/>
        <a:p>
          <a:endParaRPr lang="en-US"/>
        </a:p>
      </dgm:t>
    </dgm:pt>
    <dgm:pt modelId="{F28888E9-81C1-6F45-8E3E-D805C9C0646E}">
      <dgm:prSet phldrT="[Text]"/>
      <dgm:spPr/>
      <dgm:t>
        <a:bodyPr/>
        <a:lstStyle/>
        <a:p>
          <a:r>
            <a:rPr lang="en-US" dirty="0"/>
            <a:t>Click to edit master text styles</a:t>
          </a:r>
        </a:p>
      </dgm:t>
    </dgm:pt>
    <dgm:pt modelId="{C11C746B-CB0E-A743-A770-2DC1E94DE219}" type="parTrans" cxnId="{066CA225-6B65-BF4F-8283-FFE055BA4C63}">
      <dgm:prSet/>
      <dgm:spPr/>
      <dgm:t>
        <a:bodyPr/>
        <a:lstStyle/>
        <a:p>
          <a:endParaRPr lang="en-US"/>
        </a:p>
      </dgm:t>
    </dgm:pt>
    <dgm:pt modelId="{801DD2A7-964B-864D-A69D-FAA7230FAAA3}" type="sibTrans" cxnId="{066CA225-6B65-BF4F-8283-FFE055BA4C63}">
      <dgm:prSet/>
      <dgm:spPr/>
      <dgm:t>
        <a:bodyPr/>
        <a:lstStyle/>
        <a:p>
          <a:endParaRPr lang="en-US"/>
        </a:p>
      </dgm:t>
    </dgm:pt>
    <dgm:pt modelId="{05C9BC72-F57B-0D46-84BD-FA78DA1C8354}">
      <dgm:prSet phldrT="[Text]"/>
      <dgm:spPr/>
      <dgm:t>
        <a:bodyPr/>
        <a:lstStyle/>
        <a:p>
          <a:r>
            <a:rPr lang="en-US"/>
            <a:t>Click to edit master text styles</a:t>
          </a:r>
          <a:endParaRPr lang="en-US" dirty="0"/>
        </a:p>
      </dgm:t>
    </dgm:pt>
    <dgm:pt modelId="{F1992B8F-7CC1-D742-AC8D-532A883C3F4B}" type="parTrans" cxnId="{900AEE6F-D8E3-634E-991C-C0CF602FDB31}">
      <dgm:prSet/>
      <dgm:spPr/>
      <dgm:t>
        <a:bodyPr/>
        <a:lstStyle/>
        <a:p>
          <a:endParaRPr lang="en-US"/>
        </a:p>
      </dgm:t>
    </dgm:pt>
    <dgm:pt modelId="{F5CD7A4B-7E36-DD43-84FA-33AED735AA17}" type="sibTrans" cxnId="{900AEE6F-D8E3-634E-991C-C0CF602FDB31}">
      <dgm:prSet/>
      <dgm:spPr/>
      <dgm:t>
        <a:bodyPr/>
        <a:lstStyle/>
        <a:p>
          <a:endParaRPr lang="en-US"/>
        </a:p>
      </dgm:t>
    </dgm:pt>
    <dgm:pt modelId="{AA1F619C-E72C-F34C-A9AA-B4C241FE4581}" type="pres">
      <dgm:prSet presAssocID="{1B627AD0-17DB-A246-9951-8FDA0F593E32}" presName="linearFlow" presStyleCnt="0">
        <dgm:presLayoutVars>
          <dgm:dir/>
          <dgm:animLvl val="lvl"/>
          <dgm:resizeHandles val="exact"/>
        </dgm:presLayoutVars>
      </dgm:prSet>
      <dgm:spPr/>
    </dgm:pt>
    <dgm:pt modelId="{BD4A4CA0-F04E-894A-BF24-B668BA752D63}" type="pres">
      <dgm:prSet presAssocID="{913A1C3A-3F52-034D-9105-042310548EC6}" presName="composite" presStyleCnt="0"/>
      <dgm:spPr/>
    </dgm:pt>
    <dgm:pt modelId="{82A192E5-3F5D-9949-9287-259C8DDE4E13}" type="pres">
      <dgm:prSet presAssocID="{913A1C3A-3F52-034D-9105-042310548EC6}" presName="parTx" presStyleLbl="node1" presStyleIdx="0" presStyleCnt="3">
        <dgm:presLayoutVars>
          <dgm:chMax val="0"/>
          <dgm:chPref val="0"/>
          <dgm:bulletEnabled val="1"/>
        </dgm:presLayoutVars>
      </dgm:prSet>
      <dgm:spPr/>
    </dgm:pt>
    <dgm:pt modelId="{4DD460F2-77E9-6240-96D5-992448B0828D}" type="pres">
      <dgm:prSet presAssocID="{913A1C3A-3F52-034D-9105-042310548EC6}" presName="parSh" presStyleLbl="node1" presStyleIdx="0" presStyleCnt="3"/>
      <dgm:spPr/>
    </dgm:pt>
    <dgm:pt modelId="{64E4A5CA-3C0E-3142-B2A6-9BD6A8B02DBB}" type="pres">
      <dgm:prSet presAssocID="{913A1C3A-3F52-034D-9105-042310548EC6}" presName="desTx" presStyleLbl="fgAcc1" presStyleIdx="0" presStyleCnt="3">
        <dgm:presLayoutVars>
          <dgm:bulletEnabled val="1"/>
        </dgm:presLayoutVars>
      </dgm:prSet>
      <dgm:spPr/>
    </dgm:pt>
    <dgm:pt modelId="{75D201E5-1A49-7941-BCEA-076CB4A91D3A}" type="pres">
      <dgm:prSet presAssocID="{A549F5E8-1D21-6A4C-B63E-B1AB8CEDB5F1}" presName="sibTrans" presStyleLbl="sibTrans2D1" presStyleIdx="0" presStyleCnt="2"/>
      <dgm:spPr/>
    </dgm:pt>
    <dgm:pt modelId="{AFC2CD0C-B0E7-1A4A-AA75-A6B2E846E8EC}" type="pres">
      <dgm:prSet presAssocID="{A549F5E8-1D21-6A4C-B63E-B1AB8CEDB5F1}" presName="connTx" presStyleLbl="sibTrans2D1" presStyleIdx="0" presStyleCnt="2"/>
      <dgm:spPr/>
    </dgm:pt>
    <dgm:pt modelId="{37B94151-F0A3-1E48-86C5-E6BB51B1203E}" type="pres">
      <dgm:prSet presAssocID="{257B3A7A-65C3-E742-87C6-9F038D365F20}" presName="composite" presStyleCnt="0"/>
      <dgm:spPr/>
    </dgm:pt>
    <dgm:pt modelId="{4C75D30A-EEA8-904E-8174-FFB6A99555CE}" type="pres">
      <dgm:prSet presAssocID="{257B3A7A-65C3-E742-87C6-9F038D365F20}" presName="parTx" presStyleLbl="node1" presStyleIdx="0" presStyleCnt="3">
        <dgm:presLayoutVars>
          <dgm:chMax val="0"/>
          <dgm:chPref val="0"/>
          <dgm:bulletEnabled val="1"/>
        </dgm:presLayoutVars>
      </dgm:prSet>
      <dgm:spPr/>
    </dgm:pt>
    <dgm:pt modelId="{58033C88-2395-B04B-ABD8-DFA668CAD7E9}" type="pres">
      <dgm:prSet presAssocID="{257B3A7A-65C3-E742-87C6-9F038D365F20}" presName="parSh" presStyleLbl="node1" presStyleIdx="1" presStyleCnt="3"/>
      <dgm:spPr/>
    </dgm:pt>
    <dgm:pt modelId="{DC32AEDB-9DC4-5248-820B-4FAEF8134F64}" type="pres">
      <dgm:prSet presAssocID="{257B3A7A-65C3-E742-87C6-9F038D365F20}" presName="desTx" presStyleLbl="fgAcc1" presStyleIdx="1" presStyleCnt="3">
        <dgm:presLayoutVars>
          <dgm:bulletEnabled val="1"/>
        </dgm:presLayoutVars>
      </dgm:prSet>
      <dgm:spPr/>
    </dgm:pt>
    <dgm:pt modelId="{3CE71071-2257-374D-B639-230F3C6309F8}" type="pres">
      <dgm:prSet presAssocID="{B1CBBC43-9435-9E42-8891-5DE9AD715E13}" presName="sibTrans" presStyleLbl="sibTrans2D1" presStyleIdx="1" presStyleCnt="2"/>
      <dgm:spPr/>
    </dgm:pt>
    <dgm:pt modelId="{EE64EA7A-61CA-D942-A3D1-A04AEEDBF55B}" type="pres">
      <dgm:prSet presAssocID="{B1CBBC43-9435-9E42-8891-5DE9AD715E13}" presName="connTx" presStyleLbl="sibTrans2D1" presStyleIdx="1" presStyleCnt="2"/>
      <dgm:spPr/>
    </dgm:pt>
    <dgm:pt modelId="{78491E84-816C-644F-AF45-E0FDC0391FB1}" type="pres">
      <dgm:prSet presAssocID="{F28888E9-81C1-6F45-8E3E-D805C9C0646E}" presName="composite" presStyleCnt="0"/>
      <dgm:spPr/>
    </dgm:pt>
    <dgm:pt modelId="{FB8D8BB1-C15A-8145-B9CF-6CC8E75BB959}" type="pres">
      <dgm:prSet presAssocID="{F28888E9-81C1-6F45-8E3E-D805C9C0646E}" presName="parTx" presStyleLbl="node1" presStyleIdx="1" presStyleCnt="3">
        <dgm:presLayoutVars>
          <dgm:chMax val="0"/>
          <dgm:chPref val="0"/>
          <dgm:bulletEnabled val="1"/>
        </dgm:presLayoutVars>
      </dgm:prSet>
      <dgm:spPr/>
    </dgm:pt>
    <dgm:pt modelId="{B52BB2C9-941C-BB43-A0C2-65B017264755}" type="pres">
      <dgm:prSet presAssocID="{F28888E9-81C1-6F45-8E3E-D805C9C0646E}" presName="parSh" presStyleLbl="node1" presStyleIdx="2" presStyleCnt="3"/>
      <dgm:spPr/>
    </dgm:pt>
    <dgm:pt modelId="{5C0BD397-3F3B-DB4C-8D2A-FB9D22745666}" type="pres">
      <dgm:prSet presAssocID="{F28888E9-81C1-6F45-8E3E-D805C9C0646E}" presName="desTx" presStyleLbl="fgAcc1" presStyleIdx="2" presStyleCnt="3">
        <dgm:presLayoutVars>
          <dgm:bulletEnabled val="1"/>
        </dgm:presLayoutVars>
      </dgm:prSet>
      <dgm:spPr/>
    </dgm:pt>
  </dgm:ptLst>
  <dgm:cxnLst>
    <dgm:cxn modelId="{CA175A07-19DC-4642-A0E7-ABB6C19BD210}" type="presOf" srcId="{B1CBBC43-9435-9E42-8891-5DE9AD715E13}" destId="{3CE71071-2257-374D-B639-230F3C6309F8}" srcOrd="0" destOrd="0" presId="urn:microsoft.com/office/officeart/2005/8/layout/process3"/>
    <dgm:cxn modelId="{3397041B-98D4-0943-8A7A-3C8B2CF14EB9}" type="presOf" srcId="{257B3A7A-65C3-E742-87C6-9F038D365F20}" destId="{4C75D30A-EEA8-904E-8174-FFB6A99555CE}" srcOrd="0" destOrd="0" presId="urn:microsoft.com/office/officeart/2005/8/layout/process3"/>
    <dgm:cxn modelId="{066CA225-6B65-BF4F-8283-FFE055BA4C63}" srcId="{1B627AD0-17DB-A246-9951-8FDA0F593E32}" destId="{F28888E9-81C1-6F45-8E3E-D805C9C0646E}" srcOrd="2" destOrd="0" parTransId="{C11C746B-CB0E-A743-A770-2DC1E94DE219}" sibTransId="{801DD2A7-964B-864D-A69D-FAA7230FAAA3}"/>
    <dgm:cxn modelId="{4D4C672D-EA33-8C4E-A8CD-B094943B6330}" srcId="{1B627AD0-17DB-A246-9951-8FDA0F593E32}" destId="{257B3A7A-65C3-E742-87C6-9F038D365F20}" srcOrd="1" destOrd="0" parTransId="{66E7EAF1-8350-C445-B64C-AF6131FD2A33}" sibTransId="{B1CBBC43-9435-9E42-8891-5DE9AD715E13}"/>
    <dgm:cxn modelId="{89730B38-D368-7343-8679-E56752330BA0}" srcId="{1B627AD0-17DB-A246-9951-8FDA0F593E32}" destId="{913A1C3A-3F52-034D-9105-042310548EC6}" srcOrd="0" destOrd="0" parTransId="{EDDA12A5-78D7-184C-968D-86094816D0CA}" sibTransId="{A549F5E8-1D21-6A4C-B63E-B1AB8CEDB5F1}"/>
    <dgm:cxn modelId="{7BCDC83F-4337-4D47-BF08-1970A418F031}" type="presOf" srcId="{56B07B68-8FE5-DB42-92BB-BA3566D25FF9}" destId="{DC32AEDB-9DC4-5248-820B-4FAEF8134F64}" srcOrd="0" destOrd="0" presId="urn:microsoft.com/office/officeart/2005/8/layout/process3"/>
    <dgm:cxn modelId="{900AEE6F-D8E3-634E-991C-C0CF602FDB31}" srcId="{F28888E9-81C1-6F45-8E3E-D805C9C0646E}" destId="{05C9BC72-F57B-0D46-84BD-FA78DA1C8354}" srcOrd="0" destOrd="0" parTransId="{F1992B8F-7CC1-D742-AC8D-532A883C3F4B}" sibTransId="{F5CD7A4B-7E36-DD43-84FA-33AED735AA17}"/>
    <dgm:cxn modelId="{8E8E0D73-8184-9D40-8D32-EDB15C71D8C8}" srcId="{257B3A7A-65C3-E742-87C6-9F038D365F20}" destId="{56B07B68-8FE5-DB42-92BB-BA3566D25FF9}" srcOrd="0" destOrd="0" parTransId="{9566DC0C-01FD-664D-84F2-EB560D2325E7}" sibTransId="{49E74861-81A7-2744-9B99-E44988E4386A}"/>
    <dgm:cxn modelId="{972E7156-E7C7-4E44-99FE-61C31FE7FD57}" type="presOf" srcId="{F28888E9-81C1-6F45-8E3E-D805C9C0646E}" destId="{B52BB2C9-941C-BB43-A0C2-65B017264755}" srcOrd="1" destOrd="0" presId="urn:microsoft.com/office/officeart/2005/8/layout/process3"/>
    <dgm:cxn modelId="{9BC62F5A-F5F1-0340-BCF3-8668868AF32C}" type="presOf" srcId="{B1CBBC43-9435-9E42-8891-5DE9AD715E13}" destId="{EE64EA7A-61CA-D942-A3D1-A04AEEDBF55B}" srcOrd="1" destOrd="0" presId="urn:microsoft.com/office/officeart/2005/8/layout/process3"/>
    <dgm:cxn modelId="{0D7F927B-D9BD-6442-BDE0-62CE8E25D0DE}" type="presOf" srcId="{A549F5E8-1D21-6A4C-B63E-B1AB8CEDB5F1}" destId="{AFC2CD0C-B0E7-1A4A-AA75-A6B2E846E8EC}" srcOrd="1" destOrd="0" presId="urn:microsoft.com/office/officeart/2005/8/layout/process3"/>
    <dgm:cxn modelId="{93485C7C-5266-7344-B9FC-1688D9285B1B}" srcId="{913A1C3A-3F52-034D-9105-042310548EC6}" destId="{8E711C1B-8931-2B41-AF28-BCC50023DA9B}" srcOrd="0" destOrd="0" parTransId="{7220AAA4-1DD8-A54D-96F4-E749BFC8DA7F}" sibTransId="{AF189C99-58D1-4A45-923E-7FDC1A68CEA5}"/>
    <dgm:cxn modelId="{5C44DD81-A06E-0D4A-9C78-35B9CFB927AC}" type="presOf" srcId="{8E711C1B-8931-2B41-AF28-BCC50023DA9B}" destId="{64E4A5CA-3C0E-3142-B2A6-9BD6A8B02DBB}" srcOrd="0" destOrd="0" presId="urn:microsoft.com/office/officeart/2005/8/layout/process3"/>
    <dgm:cxn modelId="{D215EB88-908B-0543-B692-9CA3A6FB2183}" type="presOf" srcId="{A549F5E8-1D21-6A4C-B63E-B1AB8CEDB5F1}" destId="{75D201E5-1A49-7941-BCEA-076CB4A91D3A}" srcOrd="0" destOrd="0" presId="urn:microsoft.com/office/officeart/2005/8/layout/process3"/>
    <dgm:cxn modelId="{A0737F8E-3AD9-3D44-B294-2EDE1D654E91}" type="presOf" srcId="{F28888E9-81C1-6F45-8E3E-D805C9C0646E}" destId="{FB8D8BB1-C15A-8145-B9CF-6CC8E75BB959}" srcOrd="0" destOrd="0" presId="urn:microsoft.com/office/officeart/2005/8/layout/process3"/>
    <dgm:cxn modelId="{94BB21A9-75A7-5846-95AE-00CA8481AB1B}" type="presOf" srcId="{913A1C3A-3F52-034D-9105-042310548EC6}" destId="{4DD460F2-77E9-6240-96D5-992448B0828D}" srcOrd="1" destOrd="0" presId="urn:microsoft.com/office/officeart/2005/8/layout/process3"/>
    <dgm:cxn modelId="{F22365CB-813A-D647-B76B-8C863AA378E5}" type="presOf" srcId="{913A1C3A-3F52-034D-9105-042310548EC6}" destId="{82A192E5-3F5D-9949-9287-259C8DDE4E13}" srcOrd="0" destOrd="0" presId="urn:microsoft.com/office/officeart/2005/8/layout/process3"/>
    <dgm:cxn modelId="{D0833BD0-8B23-4A4C-8CF9-3BF126E620F7}" type="presOf" srcId="{1B627AD0-17DB-A246-9951-8FDA0F593E32}" destId="{AA1F619C-E72C-F34C-A9AA-B4C241FE4581}" srcOrd="0" destOrd="0" presId="urn:microsoft.com/office/officeart/2005/8/layout/process3"/>
    <dgm:cxn modelId="{4B6C88E6-DDD6-3743-96E5-4F47E45675A3}" type="presOf" srcId="{05C9BC72-F57B-0D46-84BD-FA78DA1C8354}" destId="{5C0BD397-3F3B-DB4C-8D2A-FB9D22745666}" srcOrd="0" destOrd="0" presId="urn:microsoft.com/office/officeart/2005/8/layout/process3"/>
    <dgm:cxn modelId="{B21E1BFE-A519-CB42-971B-644665B7D1CA}" type="presOf" srcId="{257B3A7A-65C3-E742-87C6-9F038D365F20}" destId="{58033C88-2395-B04B-ABD8-DFA668CAD7E9}" srcOrd="1" destOrd="0" presId="urn:microsoft.com/office/officeart/2005/8/layout/process3"/>
    <dgm:cxn modelId="{37ABEAA1-9AF8-2448-950C-D0A5E4198B6F}" type="presParOf" srcId="{AA1F619C-E72C-F34C-A9AA-B4C241FE4581}" destId="{BD4A4CA0-F04E-894A-BF24-B668BA752D63}" srcOrd="0" destOrd="0" presId="urn:microsoft.com/office/officeart/2005/8/layout/process3"/>
    <dgm:cxn modelId="{4BC4B8B7-0636-6E41-AFE5-D6AC5B9743AA}" type="presParOf" srcId="{BD4A4CA0-F04E-894A-BF24-B668BA752D63}" destId="{82A192E5-3F5D-9949-9287-259C8DDE4E13}" srcOrd="0" destOrd="0" presId="urn:microsoft.com/office/officeart/2005/8/layout/process3"/>
    <dgm:cxn modelId="{97B476C6-D0C8-2C45-94E2-1E1E883931EF}" type="presParOf" srcId="{BD4A4CA0-F04E-894A-BF24-B668BA752D63}" destId="{4DD460F2-77E9-6240-96D5-992448B0828D}" srcOrd="1" destOrd="0" presId="urn:microsoft.com/office/officeart/2005/8/layout/process3"/>
    <dgm:cxn modelId="{4C81D07D-04F4-C541-A201-EA5A2F1CA729}" type="presParOf" srcId="{BD4A4CA0-F04E-894A-BF24-B668BA752D63}" destId="{64E4A5CA-3C0E-3142-B2A6-9BD6A8B02DBB}" srcOrd="2" destOrd="0" presId="urn:microsoft.com/office/officeart/2005/8/layout/process3"/>
    <dgm:cxn modelId="{86F1352F-461B-4443-8FCF-579BD1F45922}" type="presParOf" srcId="{AA1F619C-E72C-F34C-A9AA-B4C241FE4581}" destId="{75D201E5-1A49-7941-BCEA-076CB4A91D3A}" srcOrd="1" destOrd="0" presId="urn:microsoft.com/office/officeart/2005/8/layout/process3"/>
    <dgm:cxn modelId="{D579B8D1-8032-464E-AAC5-60E754F0BCFA}" type="presParOf" srcId="{75D201E5-1A49-7941-BCEA-076CB4A91D3A}" destId="{AFC2CD0C-B0E7-1A4A-AA75-A6B2E846E8EC}" srcOrd="0" destOrd="0" presId="urn:microsoft.com/office/officeart/2005/8/layout/process3"/>
    <dgm:cxn modelId="{A87463A1-68D1-F244-B231-FABC9C2BC953}" type="presParOf" srcId="{AA1F619C-E72C-F34C-A9AA-B4C241FE4581}" destId="{37B94151-F0A3-1E48-86C5-E6BB51B1203E}" srcOrd="2" destOrd="0" presId="urn:microsoft.com/office/officeart/2005/8/layout/process3"/>
    <dgm:cxn modelId="{9A4D3E33-9038-7945-88EA-7C1C8888BFA7}" type="presParOf" srcId="{37B94151-F0A3-1E48-86C5-E6BB51B1203E}" destId="{4C75D30A-EEA8-904E-8174-FFB6A99555CE}" srcOrd="0" destOrd="0" presId="urn:microsoft.com/office/officeart/2005/8/layout/process3"/>
    <dgm:cxn modelId="{260EBC1A-A7A7-964C-B7FD-D1C91E7612BB}" type="presParOf" srcId="{37B94151-F0A3-1E48-86C5-E6BB51B1203E}" destId="{58033C88-2395-B04B-ABD8-DFA668CAD7E9}" srcOrd="1" destOrd="0" presId="urn:microsoft.com/office/officeart/2005/8/layout/process3"/>
    <dgm:cxn modelId="{F4FA7E06-9423-D647-BA1F-6C80B5E9E265}" type="presParOf" srcId="{37B94151-F0A3-1E48-86C5-E6BB51B1203E}" destId="{DC32AEDB-9DC4-5248-820B-4FAEF8134F64}" srcOrd="2" destOrd="0" presId="urn:microsoft.com/office/officeart/2005/8/layout/process3"/>
    <dgm:cxn modelId="{BF597456-898A-6A4A-B1A0-1C3E9E6EF71D}" type="presParOf" srcId="{AA1F619C-E72C-F34C-A9AA-B4C241FE4581}" destId="{3CE71071-2257-374D-B639-230F3C6309F8}" srcOrd="3" destOrd="0" presId="urn:microsoft.com/office/officeart/2005/8/layout/process3"/>
    <dgm:cxn modelId="{78BB7A73-6FF4-7D4C-A323-A099FCD106C7}" type="presParOf" srcId="{3CE71071-2257-374D-B639-230F3C6309F8}" destId="{EE64EA7A-61CA-D942-A3D1-A04AEEDBF55B}" srcOrd="0" destOrd="0" presId="urn:microsoft.com/office/officeart/2005/8/layout/process3"/>
    <dgm:cxn modelId="{D37E08CC-EA76-7546-A2E7-D3E9E98CAAD1}" type="presParOf" srcId="{AA1F619C-E72C-F34C-A9AA-B4C241FE4581}" destId="{78491E84-816C-644F-AF45-E0FDC0391FB1}" srcOrd="4" destOrd="0" presId="urn:microsoft.com/office/officeart/2005/8/layout/process3"/>
    <dgm:cxn modelId="{056AB92F-0A1D-FE46-8644-9BE76AD6B04E}" type="presParOf" srcId="{78491E84-816C-644F-AF45-E0FDC0391FB1}" destId="{FB8D8BB1-C15A-8145-B9CF-6CC8E75BB959}" srcOrd="0" destOrd="0" presId="urn:microsoft.com/office/officeart/2005/8/layout/process3"/>
    <dgm:cxn modelId="{FE369615-E7C4-4844-BDB3-C220B34FBC72}" type="presParOf" srcId="{78491E84-816C-644F-AF45-E0FDC0391FB1}" destId="{B52BB2C9-941C-BB43-A0C2-65B017264755}" srcOrd="1" destOrd="0" presId="urn:microsoft.com/office/officeart/2005/8/layout/process3"/>
    <dgm:cxn modelId="{1EA0704A-AA1C-064E-8214-FB884EA69EBE}" type="presParOf" srcId="{78491E84-816C-644F-AF45-E0FDC0391FB1}" destId="{5C0BD397-3F3B-DB4C-8D2A-FB9D2274566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cap="none" baseline="0" dirty="0"/>
            <a:t>Azure Service Bus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cap="none" baseline="0" dirty="0"/>
            <a:t>Azure Event Grid</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cap="none" baseline="0" dirty="0"/>
            <a:t>Azure Event Hubs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3C0E6C9-835C-42E1-8399-DAAD98A47373}">
      <dgm:prSet/>
      <dgm:spPr/>
      <dgm:t>
        <a:bodyPr/>
        <a:lstStyle/>
        <a:p>
          <a:pPr>
            <a:lnSpc>
              <a:spcPct val="100000"/>
            </a:lnSpc>
            <a:defRPr cap="all"/>
          </a:pPr>
          <a:r>
            <a:rPr lang="en-US" cap="none" baseline="0" dirty="0"/>
            <a:t>Azure Relay</a:t>
          </a:r>
        </a:p>
      </dgm:t>
    </dgm:pt>
    <dgm:pt modelId="{DB531C32-4198-4592-897A-29DBCAB32197}" type="parTrans" cxnId="{99AB35BB-781D-48FC-9482-6018451ABCA4}">
      <dgm:prSet/>
      <dgm:spPr/>
      <dgm:t>
        <a:bodyPr/>
        <a:lstStyle/>
        <a:p>
          <a:endParaRPr lang="en-US"/>
        </a:p>
      </dgm:t>
    </dgm:pt>
    <dgm:pt modelId="{5C7B53CD-CCC7-41A5-B9A0-4653403DB170}" type="sibTrans" cxnId="{99AB35BB-781D-48FC-9482-6018451ABCA4}">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a:solidFill>
          <a:schemeClr val="tx2">
            <a:lumMod val="20000"/>
            <a:lumOff val="80000"/>
          </a:schemeClr>
        </a:solidFill>
      </dgm:spPr>
    </dgm:pt>
    <dgm:pt modelId="{7C175B98-93F4-4D7C-BB95-1514AB879CD5}" type="pres">
      <dgm:prSet presAssocID="{40FC4FFE-8987-4A26-B7F4-8A516F18ADAE}" presName="iconRect" presStyleLbl="node1" presStyleIdx="0" presStyleCnt="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1" presStyleCnt="4"/>
      <dgm:spPr>
        <a:solidFill>
          <a:schemeClr val="tx2">
            <a:lumMod val="20000"/>
            <a:lumOff val="80000"/>
          </a:schemeClr>
        </a:solidFill>
      </dgm:spPr>
    </dgm:pt>
    <dgm:pt modelId="{39509775-983E-4110-B989-EE2CD6514BE0}" type="pres">
      <dgm:prSet presAssocID="{1C383F32-22E8-4F62-A3E0-BDC3D5F48992}"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1" presStyleCnt="4">
        <dgm:presLayoutVars>
          <dgm:chMax val="1"/>
          <dgm:chPref val="1"/>
        </dgm:presLayoutVars>
      </dgm:prSet>
      <dgm:spPr/>
    </dgm:pt>
    <dgm:pt modelId="{80761731-1DF5-4A40-AD72-B8BA808E9FBB}" type="pres">
      <dgm:prSet presAssocID="{8500F72A-2C6D-4FDF-9C1D-CA691380EB0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4"/>
      <dgm:spPr>
        <a:solidFill>
          <a:schemeClr val="tx2">
            <a:lumMod val="20000"/>
            <a:lumOff val="80000"/>
          </a:schemeClr>
        </a:solidFill>
      </dgm:spPr>
    </dgm:pt>
    <dgm:pt modelId="{DB4CA7C4-FCA1-4127-B20A-2A5C031A3CF4}" type="pres">
      <dgm:prSet presAssocID="{49225C73-1633-42F1-AB3B-7CB183E5F8B8}"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4" custScaleX="90909">
        <dgm:presLayoutVars>
          <dgm:chMax val="1"/>
          <dgm:chPref val="1"/>
        </dgm:presLayoutVars>
      </dgm:prSet>
      <dgm:spPr/>
    </dgm:pt>
    <dgm:pt modelId="{5A266296-0042-402F-92EF-D59AB148E92E}" type="pres">
      <dgm:prSet presAssocID="{9646853A-8964-4519-A5B1-0B7D18B2983D}" presName="sibTrans" presStyleCnt="0"/>
      <dgm:spPr/>
    </dgm:pt>
    <dgm:pt modelId="{8DC13EE2-1D6B-4859-8C6A-30A16637C040}" type="pres">
      <dgm:prSet presAssocID="{A3C0E6C9-835C-42E1-8399-DAAD98A47373}" presName="compNode" presStyleCnt="0"/>
      <dgm:spPr/>
    </dgm:pt>
    <dgm:pt modelId="{080CD216-E8D2-4517-8598-746CEC9625B4}" type="pres">
      <dgm:prSet presAssocID="{A3C0E6C9-835C-42E1-8399-DAAD98A47373}" presName="iconBgRect" presStyleLbl="bgShp" presStyleIdx="3" presStyleCnt="4"/>
      <dgm:spPr>
        <a:solidFill>
          <a:schemeClr val="tx2">
            <a:lumMod val="20000"/>
            <a:lumOff val="80000"/>
          </a:schemeClr>
        </a:solidFill>
      </dgm:spPr>
    </dgm:pt>
    <dgm:pt modelId="{C48BBD72-E759-4648-BDB3-F6414750E04C}" type="pres">
      <dgm:prSet presAssocID="{A3C0E6C9-835C-42E1-8399-DAAD98A47373}"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45EE1955-452B-4FCB-BF94-4331E86F9687}" type="pres">
      <dgm:prSet presAssocID="{A3C0E6C9-835C-42E1-8399-DAAD98A47373}" presName="spaceRect" presStyleCnt="0"/>
      <dgm:spPr/>
    </dgm:pt>
    <dgm:pt modelId="{DDC2A3EE-765D-4151-AE41-A86BD5B62080}" type="pres">
      <dgm:prSet presAssocID="{A3C0E6C9-835C-42E1-8399-DAAD98A47373}"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E4683E19-D6AE-4BB2-9FC0-CEBFEF98BAF9}" type="presOf" srcId="{A3C0E6C9-835C-42E1-8399-DAAD98A47373}" destId="{DDC2A3EE-765D-4151-AE41-A86BD5B62080}" srcOrd="0" destOrd="0" presId="urn:microsoft.com/office/officeart/2018/5/layout/IconCircleLabelList"/>
    <dgm:cxn modelId="{0F2B5738-CC7F-46BC-8ED1-3FCFC8968919}" type="presOf" srcId="{1C383F32-22E8-4F62-A3E0-BDC3D5F48992}" destId="{1AEDC777-00B3-41D7-9AE1-23D741E941C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C4CCE57E-E871-46D6-BAD5-880252C95D22}" srcId="{01A66772-F185-4D58-B8BB-E9370D7A7A2B}" destId="{1C383F32-22E8-4F62-A3E0-BDC3D5F48992}" srcOrd="1" destOrd="0" parTransId="{A7920A2F-3244-4159-AF04-6A1D38B7B317}" sibTransId="{8500F72A-2C6D-4FDF-9C1D-CA691380EB0B}"/>
    <dgm:cxn modelId="{A9AA428E-0177-42A0-8A97-AC35B7AE8C77}" type="presOf" srcId="{49225C73-1633-42F1-AB3B-7CB183E5F8B8}" destId="{7E6FE37A-5DB0-4899-9FCB-0CE39BC185F8}" srcOrd="0" destOrd="0" presId="urn:microsoft.com/office/officeart/2018/5/layout/IconCircleLabelList"/>
    <dgm:cxn modelId="{99AB35BB-781D-48FC-9482-6018451ABCA4}" srcId="{01A66772-F185-4D58-B8BB-E9370D7A7A2B}" destId="{A3C0E6C9-835C-42E1-8399-DAAD98A47373}" srcOrd="3" destOrd="0" parTransId="{DB531C32-4198-4592-897A-29DBCAB32197}" sibTransId="{5C7B53CD-CCC7-41A5-B9A0-4653403DB170}"/>
    <dgm:cxn modelId="{222E65DA-7BD7-4482-B369-557521016D41}" type="presOf" srcId="{40FC4FFE-8987-4A26-B7F4-8A516F18ADAE}" destId="{127117FB-F8A7-4A20-A8A7-EC686DDC76D0}" srcOrd="0" destOrd="0" presId="urn:microsoft.com/office/officeart/2018/5/layout/IconCircleLabelList"/>
    <dgm:cxn modelId="{25C0171F-A922-48C5-BFE2-EF9FBBF6BADB}" type="presParOf" srcId="{50B3CE7C-E10B-4E23-BD93-03664997C932}" destId="{DE9CE479-E4AE-4283-AEF1-10C1535B4324}" srcOrd="0" destOrd="0" presId="urn:microsoft.com/office/officeart/2018/5/layout/IconCircleLabelList"/>
    <dgm:cxn modelId="{988C8C6B-DCCC-4661-8716-F53242D01CAE}" type="presParOf" srcId="{DE9CE479-E4AE-4283-AEF1-10C1535B4324}" destId="{B59FCF02-CAD2-4D6F-9542-AD86711168CA}" srcOrd="0" destOrd="0" presId="urn:microsoft.com/office/officeart/2018/5/layout/IconCircleLabelList"/>
    <dgm:cxn modelId="{A97D26F1-1B90-48C1-B0B0-B3ECC4498C76}" type="presParOf" srcId="{DE9CE479-E4AE-4283-AEF1-10C1535B4324}" destId="{7C175B98-93F4-4D7C-BB95-1514AB879CD5}" srcOrd="1" destOrd="0" presId="urn:microsoft.com/office/officeart/2018/5/layout/IconCircleLabelList"/>
    <dgm:cxn modelId="{EDA53E10-7E01-47E9-A883-7938F4FC1E2C}" type="presParOf" srcId="{DE9CE479-E4AE-4283-AEF1-10C1535B4324}" destId="{677A3090-5F01-43FD-9FA6-C0420AD80FD6}" srcOrd="2" destOrd="0" presId="urn:microsoft.com/office/officeart/2018/5/layout/IconCircleLabelList"/>
    <dgm:cxn modelId="{AAF96BB5-93AB-4A0C-8912-83DB06998A30}" type="presParOf" srcId="{DE9CE479-E4AE-4283-AEF1-10C1535B4324}" destId="{127117FB-F8A7-4A20-A8A7-EC686DDC76D0}" srcOrd="3" destOrd="0" presId="urn:microsoft.com/office/officeart/2018/5/layout/IconCircleLabelList"/>
    <dgm:cxn modelId="{765E02A5-765B-4421-A4A7-C2F6FCBF1AA8}" type="presParOf" srcId="{50B3CE7C-E10B-4E23-BD93-03664997C932}" destId="{FD1EED9C-83D3-41AD-A09B-D3B36354168F}" srcOrd="1" destOrd="0" presId="urn:microsoft.com/office/officeart/2018/5/layout/IconCircleLabelList"/>
    <dgm:cxn modelId="{35ABAC24-8037-4351-982F-DB147B356DC5}" type="presParOf" srcId="{50B3CE7C-E10B-4E23-BD93-03664997C932}" destId="{ECFA770B-DE2C-4683-A038-58D0FE44BC27}" srcOrd="2" destOrd="0" presId="urn:microsoft.com/office/officeart/2018/5/layout/IconCircleLabelList"/>
    <dgm:cxn modelId="{D62ED8F7-8C0B-47F6-8664-37C780DECDE0}" type="presParOf" srcId="{ECFA770B-DE2C-4683-A038-58D0FE44BC27}" destId="{FF93E135-77D6-48A0-8871-9BC93D705D06}" srcOrd="0" destOrd="0" presId="urn:microsoft.com/office/officeart/2018/5/layout/IconCircleLabelList"/>
    <dgm:cxn modelId="{CA30DE8C-7DE7-465F-8C65-50F5C2910987}" type="presParOf" srcId="{ECFA770B-DE2C-4683-A038-58D0FE44BC27}" destId="{39509775-983E-4110-B989-EE2CD6514BE0}" srcOrd="1" destOrd="0" presId="urn:microsoft.com/office/officeart/2018/5/layout/IconCircleLabelList"/>
    <dgm:cxn modelId="{32CF815C-BED2-41AE-B15E-26B57BF41DFD}" type="presParOf" srcId="{ECFA770B-DE2C-4683-A038-58D0FE44BC27}" destId="{493B43B2-705C-4AE5-8A77-D8DEEDA1B5CF}" srcOrd="2" destOrd="0" presId="urn:microsoft.com/office/officeart/2018/5/layout/IconCircleLabelList"/>
    <dgm:cxn modelId="{7DD1D3CD-4F73-4FA4-AF6C-D8DB63BAEDCC}" type="presParOf" srcId="{ECFA770B-DE2C-4683-A038-58D0FE44BC27}" destId="{1AEDC777-00B3-41D7-9AE1-23D741E941C3}" srcOrd="3" destOrd="0" presId="urn:microsoft.com/office/officeart/2018/5/layout/IconCircleLabelList"/>
    <dgm:cxn modelId="{4BB2C8AB-6620-45CA-A60B-D82AC6F913A3}" type="presParOf" srcId="{50B3CE7C-E10B-4E23-BD93-03664997C932}" destId="{80761731-1DF5-4A40-AD72-B8BA808E9FBB}" srcOrd="3" destOrd="0" presId="urn:microsoft.com/office/officeart/2018/5/layout/IconCircleLabelList"/>
    <dgm:cxn modelId="{60B95780-6041-4D47-AAFF-5FD0463AD9A8}" type="presParOf" srcId="{50B3CE7C-E10B-4E23-BD93-03664997C932}" destId="{C998AB0A-577D-44AA-A068-F634DDE7BD47}" srcOrd="4" destOrd="0" presId="urn:microsoft.com/office/officeart/2018/5/layout/IconCircleLabelList"/>
    <dgm:cxn modelId="{7C7B23FA-23A0-4DFE-9F66-7C7CB199643E}" type="presParOf" srcId="{C998AB0A-577D-44AA-A068-F634DDE7BD47}" destId="{BCD8CDD9-0C56-4401-ADB1-8B48DAB2C96F}" srcOrd="0" destOrd="0" presId="urn:microsoft.com/office/officeart/2018/5/layout/IconCircleLabelList"/>
    <dgm:cxn modelId="{FDAC764C-14A3-4251-B7CB-A393857A994A}" type="presParOf" srcId="{C998AB0A-577D-44AA-A068-F634DDE7BD47}" destId="{DB4CA7C4-FCA1-4127-B20A-2A5C031A3CF4}" srcOrd="1" destOrd="0" presId="urn:microsoft.com/office/officeart/2018/5/layout/IconCircleLabelList"/>
    <dgm:cxn modelId="{7764146D-2123-46D9-9C04-B895822CA24D}" type="presParOf" srcId="{C998AB0A-577D-44AA-A068-F634DDE7BD47}" destId="{9B0C8FBF-0BDD-48A5-967E-F3FE71659F6A}" srcOrd="2" destOrd="0" presId="urn:microsoft.com/office/officeart/2018/5/layout/IconCircleLabelList"/>
    <dgm:cxn modelId="{D3FD05A6-BB32-4620-B340-C39D8EBB6CCB}" type="presParOf" srcId="{C998AB0A-577D-44AA-A068-F634DDE7BD47}" destId="{7E6FE37A-5DB0-4899-9FCB-0CE39BC185F8}" srcOrd="3" destOrd="0" presId="urn:microsoft.com/office/officeart/2018/5/layout/IconCircleLabelList"/>
    <dgm:cxn modelId="{6C2F0F00-693C-4ED1-85C2-18793D4DA261}" type="presParOf" srcId="{50B3CE7C-E10B-4E23-BD93-03664997C932}" destId="{5A266296-0042-402F-92EF-D59AB148E92E}" srcOrd="5" destOrd="0" presId="urn:microsoft.com/office/officeart/2018/5/layout/IconCircleLabelList"/>
    <dgm:cxn modelId="{2A69F3C3-29C2-4E8C-B28E-DEA63007993E}" type="presParOf" srcId="{50B3CE7C-E10B-4E23-BD93-03664997C932}" destId="{8DC13EE2-1D6B-4859-8C6A-30A16637C040}" srcOrd="6" destOrd="0" presId="urn:microsoft.com/office/officeart/2018/5/layout/IconCircleLabelList"/>
    <dgm:cxn modelId="{B9705591-D8CC-439D-80D1-743FF96613DA}" type="presParOf" srcId="{8DC13EE2-1D6B-4859-8C6A-30A16637C040}" destId="{080CD216-E8D2-4517-8598-746CEC9625B4}" srcOrd="0" destOrd="0" presId="urn:microsoft.com/office/officeart/2018/5/layout/IconCircleLabelList"/>
    <dgm:cxn modelId="{B3264935-869A-4DCF-A196-E4EF2B867149}" type="presParOf" srcId="{8DC13EE2-1D6B-4859-8C6A-30A16637C040}" destId="{C48BBD72-E759-4648-BDB3-F6414750E04C}" srcOrd="1" destOrd="0" presId="urn:microsoft.com/office/officeart/2018/5/layout/IconCircleLabelList"/>
    <dgm:cxn modelId="{9303DD7D-AEE0-4716-996C-E12FAD450A54}" type="presParOf" srcId="{8DC13EE2-1D6B-4859-8C6A-30A16637C040}" destId="{45EE1955-452B-4FCB-BF94-4331E86F9687}" srcOrd="2" destOrd="0" presId="urn:microsoft.com/office/officeart/2018/5/layout/IconCircleLabelList"/>
    <dgm:cxn modelId="{6C3DE6F2-DF50-4DA3-9E0C-565AB4E930B1}" type="presParOf" srcId="{8DC13EE2-1D6B-4859-8C6A-30A16637C040}" destId="{DDC2A3EE-765D-4151-AE41-A86BD5B620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460F2-77E9-6240-96D5-992448B0828D}">
      <dsp:nvSpPr>
        <dsp:cNvPr id="0" name=""/>
        <dsp:cNvSpPr/>
      </dsp:nvSpPr>
      <dsp:spPr>
        <a:xfrm>
          <a:off x="4042"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4042" y="1856058"/>
        <a:ext cx="1838086" cy="666149"/>
      </dsp:txXfrm>
    </dsp:sp>
    <dsp:sp modelId="{64E4A5CA-3C0E-3142-B2A6-9BD6A8B02DBB}">
      <dsp:nvSpPr>
        <dsp:cNvPr id="0" name=""/>
        <dsp:cNvSpPr/>
      </dsp:nvSpPr>
      <dsp:spPr>
        <a:xfrm>
          <a:off x="380518"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410990" y="2552680"/>
        <a:ext cx="1777142" cy="979456"/>
      </dsp:txXfrm>
    </dsp:sp>
    <dsp:sp modelId="{75D201E5-1A49-7941-BCEA-076CB4A91D3A}">
      <dsp:nvSpPr>
        <dsp:cNvPr id="0" name=""/>
        <dsp:cNvSpPr/>
      </dsp:nvSpPr>
      <dsp:spPr>
        <a:xfrm>
          <a:off x="2120776"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2051844"/>
        <a:ext cx="453443" cy="274578"/>
      </dsp:txXfrm>
    </dsp:sp>
    <dsp:sp modelId="{58033C88-2395-B04B-ABD8-DFA668CAD7E9}">
      <dsp:nvSpPr>
        <dsp:cNvPr id="0" name=""/>
        <dsp:cNvSpPr/>
      </dsp:nvSpPr>
      <dsp:spPr>
        <a:xfrm>
          <a:off x="2956718"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2956718" y="1856058"/>
        <a:ext cx="1838086" cy="666149"/>
      </dsp:txXfrm>
    </dsp:sp>
    <dsp:sp modelId="{DC32AEDB-9DC4-5248-820B-4FAEF8134F64}">
      <dsp:nvSpPr>
        <dsp:cNvPr id="0" name=""/>
        <dsp:cNvSpPr/>
      </dsp:nvSpPr>
      <dsp:spPr>
        <a:xfrm>
          <a:off x="3333194"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Click to edit master text styles</a:t>
          </a:r>
        </a:p>
      </dsp:txBody>
      <dsp:txXfrm>
        <a:off x="3363666" y="2552680"/>
        <a:ext cx="1777142" cy="979456"/>
      </dsp:txXfrm>
    </dsp:sp>
    <dsp:sp modelId="{3CE71071-2257-374D-B639-230F3C6309F8}">
      <dsp:nvSpPr>
        <dsp:cNvPr id="0" name=""/>
        <dsp:cNvSpPr/>
      </dsp:nvSpPr>
      <dsp:spPr>
        <a:xfrm>
          <a:off x="5073452" y="1960318"/>
          <a:ext cx="590732" cy="457630"/>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2051844"/>
        <a:ext cx="453443" cy="274578"/>
      </dsp:txXfrm>
    </dsp:sp>
    <dsp:sp modelId="{B52BB2C9-941C-BB43-A0C2-65B017264755}">
      <dsp:nvSpPr>
        <dsp:cNvPr id="0" name=""/>
        <dsp:cNvSpPr/>
      </dsp:nvSpPr>
      <dsp:spPr>
        <a:xfrm>
          <a:off x="5909394" y="1856058"/>
          <a:ext cx="1838086" cy="99922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kern="1200" dirty="0"/>
            <a:t>Click to edit master text styles</a:t>
          </a:r>
        </a:p>
      </dsp:txBody>
      <dsp:txXfrm>
        <a:off x="5909394" y="1856058"/>
        <a:ext cx="1838086" cy="666149"/>
      </dsp:txXfrm>
    </dsp:sp>
    <dsp:sp modelId="{5C0BD397-3F3B-DB4C-8D2A-FB9D22745666}">
      <dsp:nvSpPr>
        <dsp:cNvPr id="0" name=""/>
        <dsp:cNvSpPr/>
      </dsp:nvSpPr>
      <dsp:spPr>
        <a:xfrm>
          <a:off x="6285870" y="2522208"/>
          <a:ext cx="1838086" cy="10404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Click to edit master text styles</a:t>
          </a:r>
          <a:endParaRPr lang="en-US" sz="1700" kern="1200" dirty="0"/>
        </a:p>
      </dsp:txBody>
      <dsp:txXfrm>
        <a:off x="6316342" y="2552680"/>
        <a:ext cx="1777142" cy="979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679575"/>
          <a:ext cx="1255425" cy="1255425"/>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947125"/>
          <a:ext cx="720326" cy="72032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baseline="0" dirty="0"/>
            <a:t>Azure Service Bus</a:t>
          </a:r>
        </a:p>
      </dsp:txBody>
      <dsp:txXfrm>
        <a:off x="372805" y="2326036"/>
        <a:ext cx="2058075" cy="720000"/>
      </dsp:txXfrm>
    </dsp:sp>
    <dsp:sp modelId="{FF93E135-77D6-48A0-8871-9BC93D705D06}">
      <dsp:nvSpPr>
        <dsp:cNvPr id="0" name=""/>
        <dsp:cNvSpPr/>
      </dsp:nvSpPr>
      <dsp:spPr>
        <a:xfrm>
          <a:off x="3192368" y="679575"/>
          <a:ext cx="1255425" cy="1255425"/>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3459917" y="947125"/>
          <a:ext cx="720326" cy="72032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2791043"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baseline="0" dirty="0"/>
            <a:t>Azure Event Hubs</a:t>
          </a:r>
        </a:p>
      </dsp:txBody>
      <dsp:txXfrm>
        <a:off x="2791043" y="2326036"/>
        <a:ext cx="2058075" cy="720000"/>
      </dsp:txXfrm>
    </dsp:sp>
    <dsp:sp modelId="{BCD8CDD9-0C56-4401-ADB1-8B48DAB2C96F}">
      <dsp:nvSpPr>
        <dsp:cNvPr id="0" name=""/>
        <dsp:cNvSpPr/>
      </dsp:nvSpPr>
      <dsp:spPr>
        <a:xfrm>
          <a:off x="5610606" y="679575"/>
          <a:ext cx="1255425" cy="1255425"/>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5878155" y="947125"/>
          <a:ext cx="720326" cy="72032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5302831" y="2326036"/>
          <a:ext cx="18709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baseline="0" dirty="0"/>
            <a:t>Azure Event Grid</a:t>
          </a:r>
        </a:p>
      </dsp:txBody>
      <dsp:txXfrm>
        <a:off x="5302831" y="2326036"/>
        <a:ext cx="1870975" cy="720000"/>
      </dsp:txXfrm>
    </dsp:sp>
    <dsp:sp modelId="{080CD216-E8D2-4517-8598-746CEC9625B4}">
      <dsp:nvSpPr>
        <dsp:cNvPr id="0" name=""/>
        <dsp:cNvSpPr/>
      </dsp:nvSpPr>
      <dsp:spPr>
        <a:xfrm>
          <a:off x="8028844" y="679575"/>
          <a:ext cx="1255425" cy="1255425"/>
        </a:xfrm>
        <a:prstGeom prst="ellipse">
          <a:avLst/>
        </a:prstGeom>
        <a:solidFill>
          <a:schemeClr val="tx2">
            <a:lumMod val="20000"/>
            <a:lumOff val="80000"/>
          </a:schemeClr>
        </a:solidFill>
        <a:ln>
          <a:noFill/>
        </a:ln>
        <a:effectLst/>
      </dsp:spPr>
      <dsp:style>
        <a:lnRef idx="0">
          <a:scrgbClr r="0" g="0" b="0"/>
        </a:lnRef>
        <a:fillRef idx="1">
          <a:scrgbClr r="0" g="0" b="0"/>
        </a:fillRef>
        <a:effectRef idx="0">
          <a:scrgbClr r="0" g="0" b="0"/>
        </a:effectRef>
        <a:fontRef idx="minor"/>
      </dsp:style>
    </dsp:sp>
    <dsp:sp modelId="{C48BBD72-E759-4648-BDB3-F6414750E04C}">
      <dsp:nvSpPr>
        <dsp:cNvPr id="0" name=""/>
        <dsp:cNvSpPr/>
      </dsp:nvSpPr>
      <dsp:spPr>
        <a:xfrm>
          <a:off x="8296394" y="947125"/>
          <a:ext cx="720326" cy="720326"/>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2A3EE-765D-4151-AE41-A86BD5B62080}">
      <dsp:nvSpPr>
        <dsp:cNvPr id="0" name=""/>
        <dsp:cNvSpPr/>
      </dsp:nvSpPr>
      <dsp:spPr>
        <a:xfrm>
          <a:off x="7627519"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baseline="0" dirty="0"/>
            <a:t>Azure Relay</a:t>
          </a:r>
        </a:p>
      </dsp:txBody>
      <dsp:txXfrm>
        <a:off x="7627519" y="2326036"/>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26035-338D-4357-9D17-B31312912CBD}" type="datetimeFigureOut">
              <a:rPr lang="en-US" smtClean="0"/>
              <a:t>8/1/2020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584CC-9A21-412D-B750-01EB2B017702}" type="slidenum">
              <a:rPr lang="en-US" smtClean="0"/>
              <a:t>‹Nr.›</a:t>
            </a:fld>
            <a:endParaRPr lang="en-US"/>
          </a:p>
        </p:txBody>
      </p:sp>
    </p:spTree>
    <p:extLst>
      <p:ext uri="{BB962C8B-B14F-4D97-AF65-F5344CB8AC3E}">
        <p14:creationId xmlns:p14="http://schemas.microsoft.com/office/powerpoint/2010/main" val="415189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A80187-9AE7-4ED3-B10F-5DB2D440457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692C47D4-A5D8-426E-A4BA-977554BCC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63320F5-1128-48B6-AD6B-8A5C4216BE82}"/>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15D21AF1-613D-490D-A533-EFE0628693D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11F6F2D-9841-4DB4-A2DB-6B89B9ED4D61}"/>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82836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78604E-2C1E-4528-82EA-B1C0EB533B7F}"/>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6BF6F96A-DB7F-4376-85EE-BC7373500D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345CE341-6448-4F65-AF62-489D1E1174A1}"/>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7FAADC80-80C0-4AEF-9005-DCCD8433423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47A61AD-F627-4148-82B4-14A1C37C475F}"/>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2685756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6BA1EC8-FD00-4D0E-982F-094EDC22A2E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362444BB-94FF-4D0B-9D3A-93F3F035FAF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8FFB064-FBA5-4D30-9067-CC3A1E20E165}"/>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7BD0CDF2-83D5-45EC-9B35-CE4AF5A96DE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88C8735-8487-4BC5-BF94-49229E85B9F3}"/>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19489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2020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4234703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EBB5-4618-A74A-9CF5-DEFE4AC3208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2A87C9F-4328-6542-B4B1-C2E89290B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2C844-483A-F247-9EF1-2AEB5C055E84}"/>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5" name="Footer Placeholder 4">
            <a:extLst>
              <a:ext uri="{FF2B5EF4-FFF2-40B4-BE49-F238E27FC236}">
                <a16:creationId xmlns:a16="http://schemas.microsoft.com/office/drawing/2014/main" id="{AFBC14E7-F4A2-4240-B15E-278422014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89397-42FD-6545-858E-396FE591D35A}"/>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91371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00A5D-F48F-2045-B352-541566D213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272725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0242-70BB-0443-8F5A-AB15A7960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018F85-C698-9F4F-AF3E-B44286173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75E01-4CD1-F546-9FB5-DA511C6B1E71}"/>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5" name="Footer Placeholder 4">
            <a:extLst>
              <a:ext uri="{FF2B5EF4-FFF2-40B4-BE49-F238E27FC236}">
                <a16:creationId xmlns:a16="http://schemas.microsoft.com/office/drawing/2014/main" id="{D4DB68C5-8234-2849-BFAC-DF068ED6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4528-CC24-F14C-B29C-47585F8215E7}"/>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2268624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E66C-C546-4A40-8480-202F5812E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64D192-6D3D-8542-890D-09BFA4EE4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2B635-C86B-704A-ADAF-14EF22B88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E27D-0320-304F-8CA0-A5561B7F4D4A}"/>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6" name="Footer Placeholder 5">
            <a:extLst>
              <a:ext uri="{FF2B5EF4-FFF2-40B4-BE49-F238E27FC236}">
                <a16:creationId xmlns:a16="http://schemas.microsoft.com/office/drawing/2014/main" id="{D52745B4-B055-4C48-BC81-3C6099262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2969A-B3F6-F84C-BCEA-9329C30D28F1}"/>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3041507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1338-55EC-A942-84DD-F73B45509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ECBCC5-7FC7-D84B-9D0A-FCA52296A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78339-F627-C546-94EB-A28D6634B835}"/>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222F18D-9EF8-1D47-8083-1230456AEC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2ED28F0-C86D-6C46-A578-21E78F112768}"/>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5FE1844-F987-2743-9C19-F60DDC707F31}"/>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8" name="Footer Placeholder 7">
            <a:extLst>
              <a:ext uri="{FF2B5EF4-FFF2-40B4-BE49-F238E27FC236}">
                <a16:creationId xmlns:a16="http://schemas.microsoft.com/office/drawing/2014/main" id="{5A44F3CA-8B6B-8241-859E-4BCD63A3D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EF82F9F-B981-984E-B54D-F2175E51A0AE}"/>
              </a:ext>
            </a:extLst>
          </p:cNvPr>
          <p:cNvSpPr>
            <a:spLocks noGrp="1"/>
          </p:cNvSpPr>
          <p:nvPr>
            <p:ph type="sldNum" sz="quarter" idx="12"/>
          </p:nvPr>
        </p:nvSpPr>
        <p:spPr/>
        <p:txBody>
          <a:bodyPr/>
          <a:lstStyle/>
          <a:p>
            <a:fld id="{7D5DC4AA-26C1-8546-A5E8-BF0EE6480C6E}" type="slidenum">
              <a:rPr lang="en-US" smtClean="0"/>
              <a:t>‹Nr.›</a:t>
            </a:fld>
            <a:endParaRPr lang="en-US" dirty="0"/>
          </a:p>
        </p:txBody>
      </p:sp>
    </p:spTree>
    <p:extLst>
      <p:ext uri="{BB962C8B-B14F-4D97-AF65-F5344CB8AC3E}">
        <p14:creationId xmlns:p14="http://schemas.microsoft.com/office/powerpoint/2010/main" val="1720286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DB88-693F-9940-BD22-E47EBFBCE1C4}"/>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‹Nr.›</a:t>
            </a:fld>
            <a:endParaRPr lang="en-US"/>
          </a:p>
        </p:txBody>
      </p:sp>
      <p:graphicFrame>
        <p:nvGraphicFramePr>
          <p:cNvPr id="8" name="Diagram 7">
            <a:extLst>
              <a:ext uri="{FF2B5EF4-FFF2-40B4-BE49-F238E27FC236}">
                <a16:creationId xmlns:a16="http://schemas.microsoft.com/office/drawing/2014/main" id="{C36F78F6-6DC9-D949-AF8D-A8C1EADF015D}"/>
              </a:ext>
            </a:extLst>
          </p:cNvPr>
          <p:cNvGraphicFramePr/>
          <p:nvPr userDrawn="1">
            <p:extLst>
              <p:ext uri="{D42A27DB-BD31-4B8C-83A1-F6EECF244321}">
                <p14:modId xmlns:p14="http://schemas.microsoft.com/office/powerpoint/2010/main" val="417870128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281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35C1D5-BDF5-C54A-BC1B-70411F82E890}"/>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5" name="Footer Placeholder 4">
            <a:extLst>
              <a:ext uri="{FF2B5EF4-FFF2-40B4-BE49-F238E27FC236}">
                <a16:creationId xmlns:a16="http://schemas.microsoft.com/office/drawing/2014/main" id="{AA791240-1505-4045-81F1-BB6133543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7404D-91FB-D34D-A45C-33347545D7B7}"/>
              </a:ext>
            </a:extLst>
          </p:cNvPr>
          <p:cNvSpPr>
            <a:spLocks noGrp="1"/>
          </p:cNvSpPr>
          <p:nvPr>
            <p:ph type="sldNum" sz="quarter" idx="12"/>
          </p:nvPr>
        </p:nvSpPr>
        <p:spPr/>
        <p:txBody>
          <a:bodyPr/>
          <a:lstStyle/>
          <a:p>
            <a:fld id="{7D5DC4AA-26C1-8546-A5E8-BF0EE6480C6E}" type="slidenum">
              <a:rPr lang="en-US" smtClean="0"/>
              <a:t>‹Nr.›</a:t>
            </a:fld>
            <a:endParaRPr lang="en-US"/>
          </a:p>
        </p:txBody>
      </p:sp>
      <p:graphicFrame>
        <p:nvGraphicFramePr>
          <p:cNvPr id="7" name="Chart 6">
            <a:extLst>
              <a:ext uri="{FF2B5EF4-FFF2-40B4-BE49-F238E27FC236}">
                <a16:creationId xmlns:a16="http://schemas.microsoft.com/office/drawing/2014/main" id="{5AA06D60-2B39-1E4E-92DE-76EC52E09448}"/>
              </a:ext>
            </a:extLst>
          </p:cNvPr>
          <p:cNvGraphicFramePr/>
          <p:nvPr userDrawn="1">
            <p:extLst>
              <p:ext uri="{D42A27DB-BD31-4B8C-83A1-F6EECF244321}">
                <p14:modId xmlns:p14="http://schemas.microsoft.com/office/powerpoint/2010/main" val="124696071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401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734D18-D7ED-4C3D-8EF4-C243A40ADBB1}"/>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B676FF48-0E8E-4A96-98AC-8D2E33FFBDA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8926FF47-9D69-4895-86B3-9563047045CB}"/>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0AB42A7E-A63F-43E5-BC73-0F8D2DAD848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D6A48B2-2D04-4DD9-A8E3-2560D196B4B8}"/>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2758532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E777-BA56-8D43-9B64-2DBBE6F252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2AF182-9E0B-6D41-BF50-D2CFC04CCDDE}"/>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4" name="Footer Placeholder 3">
            <a:extLst>
              <a:ext uri="{FF2B5EF4-FFF2-40B4-BE49-F238E27FC236}">
                <a16:creationId xmlns:a16="http://schemas.microsoft.com/office/drawing/2014/main" id="{93EC5E1D-7988-E14F-9B0B-68469E479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467C8-2E1A-584B-AB43-88C4F79C4111}"/>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1423041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‹Nr.›</a:t>
            </a:fld>
            <a:endParaRPr lang="en-US"/>
          </a:p>
        </p:txBody>
      </p:sp>
      <p:pic>
        <p:nvPicPr>
          <p:cNvPr id="5" name="Graphic 4">
            <a:extLst>
              <a:ext uri="{FF2B5EF4-FFF2-40B4-BE49-F238E27FC236}">
                <a16:creationId xmlns:a16="http://schemas.microsoft.com/office/drawing/2014/main" id="{9A1BD933-F351-EF4F-BCA8-EFF3A2B49D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9854" y="-385355"/>
            <a:ext cx="12843313" cy="7628709"/>
          </a:xfrm>
          <a:prstGeom prst="rect">
            <a:avLst/>
          </a:prstGeom>
        </p:spPr>
      </p:pic>
      <p:sp>
        <p:nvSpPr>
          <p:cNvPr id="6" name="Rectangle: Rounded Corners 4">
            <a:extLst>
              <a:ext uri="{FF2B5EF4-FFF2-40B4-BE49-F238E27FC236}">
                <a16:creationId xmlns:a16="http://schemas.microsoft.com/office/drawing/2014/main" id="{53E76F8A-8310-4248-BDD1-CAA6E66BB7EA}"/>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1"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rPr>
              <a:t>RELEASED</a:t>
            </a:r>
          </a:p>
        </p:txBody>
      </p:sp>
      <p:pic>
        <p:nvPicPr>
          <p:cNvPr id="9" name="Graphic 8">
            <a:extLst>
              <a:ext uri="{FF2B5EF4-FFF2-40B4-BE49-F238E27FC236}">
                <a16:creationId xmlns:a16="http://schemas.microsoft.com/office/drawing/2014/main" id="{D703783C-5DF0-E64C-96C1-CB5806AC3357}"/>
              </a:ext>
            </a:extLst>
          </p:cNvPr>
          <p:cNvPicPr>
            <a:picLocks noChangeAspect="1"/>
          </p:cNvPicPr>
          <p:nvPr userDrawn="1"/>
        </p:nvPicPr>
        <p:blipFill>
          <a:blip r:embed="rId4">
            <a:alphaModFix amt="39000"/>
            <a:extLst>
              <a:ext uri="{96DAC541-7B7A-43D3-8B79-37D633B846F1}">
                <asvg:svgBlip xmlns:asvg="http://schemas.microsoft.com/office/drawing/2016/SVG/main" r:embed="rId5"/>
              </a:ext>
            </a:extLst>
          </a:blip>
          <a:stretch>
            <a:fillRect/>
          </a:stretch>
        </p:blipFill>
        <p:spPr>
          <a:xfrm>
            <a:off x="10692493" y="418140"/>
            <a:ext cx="800100" cy="927100"/>
          </a:xfrm>
          <a:prstGeom prst="rect">
            <a:avLst/>
          </a:prstGeom>
        </p:spPr>
      </p:pic>
      <p:sp>
        <p:nvSpPr>
          <p:cNvPr id="10" name="Content Placeholder 12">
            <a:extLst>
              <a:ext uri="{FF2B5EF4-FFF2-40B4-BE49-F238E27FC236}">
                <a16:creationId xmlns:a16="http://schemas.microsoft.com/office/drawing/2014/main" id="{28CD45D5-A0C7-A147-861A-66E3F66CC6AE}"/>
              </a:ext>
            </a:extLst>
          </p:cNvPr>
          <p:cNvSpPr>
            <a:spLocks noGrp="1"/>
          </p:cNvSpPr>
          <p:nvPr>
            <p:ph idx="13" hasCustomPrompt="1"/>
          </p:nvPr>
        </p:nvSpPr>
        <p:spPr>
          <a:xfrm>
            <a:off x="838200" y="4607262"/>
            <a:ext cx="10515600" cy="365125"/>
          </a:xfrm>
        </p:spPr>
        <p:txBody>
          <a:bodyPr>
            <a:noAutofit/>
          </a:bodyPr>
          <a:lstStyle>
            <a:lvl1pPr marL="0" indent="0">
              <a:buFont typeface="Arial" panose="020B0604020202020204" pitchFamily="34" charset="0"/>
              <a:buNone/>
              <a:defRPr sz="2400" baseline="0">
                <a:solidFill>
                  <a:schemeClr val="accent4"/>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Link</a:t>
            </a:r>
          </a:p>
        </p:txBody>
      </p:sp>
      <p:pic>
        <p:nvPicPr>
          <p:cNvPr id="11" name="Graphic 10">
            <a:extLst>
              <a:ext uri="{FF2B5EF4-FFF2-40B4-BE49-F238E27FC236}">
                <a16:creationId xmlns:a16="http://schemas.microsoft.com/office/drawing/2014/main" id="{8FA9C7D0-BAE1-3541-8C2D-104A4179155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941481">
            <a:off x="9031505" y="4112521"/>
            <a:ext cx="3276600" cy="3289300"/>
          </a:xfrm>
          <a:prstGeom prst="rect">
            <a:avLst/>
          </a:prstGeom>
        </p:spPr>
      </p:pic>
      <p:sp>
        <p:nvSpPr>
          <p:cNvPr id="12" name="TextBox 11">
            <a:extLst>
              <a:ext uri="{FF2B5EF4-FFF2-40B4-BE49-F238E27FC236}">
                <a16:creationId xmlns:a16="http://schemas.microsoft.com/office/drawing/2014/main" id="{A3E4B969-B544-774C-BF6F-E7C62878234F}"/>
              </a:ext>
            </a:extLst>
          </p:cNvPr>
          <p:cNvSpPr txBox="1"/>
          <p:nvPr userDrawn="1"/>
        </p:nvSpPr>
        <p:spPr>
          <a:xfrm>
            <a:off x="838200" y="1550768"/>
            <a:ext cx="1051560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Announcement</a:t>
            </a:r>
          </a:p>
        </p:txBody>
      </p:sp>
      <p:sp>
        <p:nvSpPr>
          <p:cNvPr id="13" name="TextBox 12">
            <a:extLst>
              <a:ext uri="{FF2B5EF4-FFF2-40B4-BE49-F238E27FC236}">
                <a16:creationId xmlns:a16="http://schemas.microsoft.com/office/drawing/2014/main" id="{81D868A8-C314-C544-A4B1-14BE50984BF6}"/>
              </a:ext>
            </a:extLst>
          </p:cNvPr>
          <p:cNvSpPr txBox="1"/>
          <p:nvPr userDrawn="1"/>
        </p:nvSpPr>
        <p:spPr>
          <a:xfrm>
            <a:off x="838200" y="2266385"/>
            <a:ext cx="10515600" cy="1695272"/>
          </a:xfrm>
          <a:prstGeom prst="rect">
            <a:avLst/>
          </a:prstGeom>
          <a:noFill/>
        </p:spPr>
        <p:txBody>
          <a:bodyPr wrap="square" rtlCol="0">
            <a:spAutoFit/>
          </a:bodyPr>
          <a:lstStyle/>
          <a:p>
            <a:pPr marL="0" indent="0">
              <a:lnSpc>
                <a:spcPct val="150000"/>
              </a:lnSpc>
              <a:buFontTx/>
              <a:buNone/>
            </a:pPr>
            <a:r>
              <a:rPr lang="en-US" sz="2400" b="0" i="0">
                <a:latin typeface="Open Sans" panose="020B0606030504020204" pitchFamily="34" charset="0"/>
                <a:ea typeface="Open Sans" panose="020B0606030504020204" pitchFamily="34" charset="0"/>
                <a:cs typeface="Open Sans" panose="020B0606030504020204" pitchFamily="34" charset="0"/>
              </a:rPr>
              <a:t>Value prop 1</a:t>
            </a:r>
          </a:p>
          <a:p>
            <a:pPr marL="0" indent="0">
              <a:lnSpc>
                <a:spcPct val="150000"/>
              </a:lnSpc>
              <a:buFontTx/>
              <a:buNone/>
            </a:pPr>
            <a:r>
              <a:rPr lang="en-US" sz="2400" b="0" i="0">
                <a:latin typeface="Open Sans" panose="020B0606030504020204" pitchFamily="34" charset="0"/>
                <a:ea typeface="Open Sans" panose="020B0606030504020204" pitchFamily="34" charset="0"/>
                <a:cs typeface="Open Sans" panose="020B0606030504020204" pitchFamily="34" charset="0"/>
              </a:rPr>
              <a:t>Value prop 2</a:t>
            </a:r>
          </a:p>
          <a:p>
            <a:pPr marL="0" indent="0">
              <a:lnSpc>
                <a:spcPct val="150000"/>
              </a:lnSpc>
              <a:buFontTx/>
              <a:buNone/>
            </a:pPr>
            <a:r>
              <a:rPr lang="en-US" sz="2400" b="0" i="0">
                <a:latin typeface="Open Sans" panose="020B0606030504020204" pitchFamily="34" charset="0"/>
                <a:ea typeface="Open Sans" panose="020B0606030504020204" pitchFamily="34" charset="0"/>
                <a:cs typeface="Open Sans" panose="020B0606030504020204" pitchFamily="34" charset="0"/>
              </a:rPr>
              <a:t>Value prop 3</a:t>
            </a:r>
          </a:p>
        </p:txBody>
      </p:sp>
    </p:spTree>
    <p:extLst>
      <p:ext uri="{BB962C8B-B14F-4D97-AF65-F5344CB8AC3E}">
        <p14:creationId xmlns:p14="http://schemas.microsoft.com/office/powerpoint/2010/main" val="64876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04990-8116-7F4C-993D-56C73802D88B}"/>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3" name="Footer Placeholder 2">
            <a:extLst>
              <a:ext uri="{FF2B5EF4-FFF2-40B4-BE49-F238E27FC236}">
                <a16:creationId xmlns:a16="http://schemas.microsoft.com/office/drawing/2014/main" id="{1D8386C1-C65F-3842-803D-A6814F8E5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1EBD46-F5D8-D348-A14C-231355AD7A3D}"/>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36609957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37D8-844E-D84C-9ADC-CED1E3D428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FE44E-C530-C34B-A96E-3781A37A3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30BAB-957F-B74B-920F-095E3572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A6D4C-F112-C048-A429-7A12161ED673}"/>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6" name="Footer Placeholder 5">
            <a:extLst>
              <a:ext uri="{FF2B5EF4-FFF2-40B4-BE49-F238E27FC236}">
                <a16:creationId xmlns:a16="http://schemas.microsoft.com/office/drawing/2014/main" id="{4AAEF378-D61E-9C44-8CB6-41D8EEFCE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4E0DB-6C26-714C-B6CA-3D6C6A90EA37}"/>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2984942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A391-BAC3-FB43-8015-78BF4D34D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507D2-F135-CF40-8FF8-8D7B9B973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BD6B5-4CC9-6547-BFF1-B3BDF9E2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170D6-80CA-1940-8D3B-02DF1124A9CA}"/>
              </a:ext>
            </a:extLst>
          </p:cNvPr>
          <p:cNvSpPr>
            <a:spLocks noGrp="1"/>
          </p:cNvSpPr>
          <p:nvPr>
            <p:ph type="dt" sz="half" idx="10"/>
          </p:nvPr>
        </p:nvSpPr>
        <p:spPr/>
        <p:txBody>
          <a:bodyPr/>
          <a:lstStyle/>
          <a:p>
            <a:fld id="{56768435-DD3B-A64A-83AE-6E1472C734DE}" type="datetimeFigureOut">
              <a:rPr lang="en-US" smtClean="0"/>
              <a:t>8/1/2020</a:t>
            </a:fld>
            <a:endParaRPr lang="en-US"/>
          </a:p>
        </p:txBody>
      </p:sp>
      <p:sp>
        <p:nvSpPr>
          <p:cNvPr id="6" name="Footer Placeholder 5">
            <a:extLst>
              <a:ext uri="{FF2B5EF4-FFF2-40B4-BE49-F238E27FC236}">
                <a16:creationId xmlns:a16="http://schemas.microsoft.com/office/drawing/2014/main" id="{F57E9614-2C5E-694E-9426-4134824A3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7326C-C2B6-EA43-982D-571EF0AC06DE}"/>
              </a:ext>
            </a:extLst>
          </p:cNvPr>
          <p:cNvSpPr>
            <a:spLocks noGrp="1"/>
          </p:cNvSpPr>
          <p:nvPr>
            <p:ph type="sldNum" sz="quarter" idx="12"/>
          </p:nvPr>
        </p:nvSpPr>
        <p:spPr/>
        <p:txBody>
          <a:bodyPr/>
          <a:lstStyle/>
          <a:p>
            <a:fld id="{7D5DC4AA-26C1-8546-A5E8-BF0EE6480C6E}" type="slidenum">
              <a:rPr lang="en-US" smtClean="0"/>
              <a:t>‹Nr.›</a:t>
            </a:fld>
            <a:endParaRPr lang="en-US"/>
          </a:p>
        </p:txBody>
      </p:sp>
    </p:spTree>
    <p:extLst>
      <p:ext uri="{BB962C8B-B14F-4D97-AF65-F5344CB8AC3E}">
        <p14:creationId xmlns:p14="http://schemas.microsoft.com/office/powerpoint/2010/main" val="15519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D89E03-B7A5-4220-9C2C-BE6A8ECEDDA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7EDA7FE7-1A7B-449A-AF27-2FAD70928F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2BED7A2-B3A7-4EEF-B40D-A2C5034F5EB4}"/>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CE67F5B6-5ABB-4D22-991A-8FABBD00D34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74372AF-25F4-42BA-B5EC-EE1918410D06}"/>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172500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98F93F-A59C-4B6A-B2EE-B8D4B52A4A2E}"/>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30E3452A-B0DA-496B-9CB2-13F6C913209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7C150A88-FB38-42E6-8D4E-73605F7F0E4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CEE74305-3FDC-4FE9-9EF5-862C9EF792FD}"/>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6" name="Fußzeilenplatzhalter 5">
            <a:extLst>
              <a:ext uri="{FF2B5EF4-FFF2-40B4-BE49-F238E27FC236}">
                <a16:creationId xmlns:a16="http://schemas.microsoft.com/office/drawing/2014/main" id="{9FA21E9A-0638-43F5-99A6-9432CADB337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E7102A5-6660-4640-88B3-D044234EFE36}"/>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103407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C7AB1-656F-43D8-A98C-866E579B0A49}"/>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92079CE5-D77D-46FE-876C-EE058597F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D69C3C-37EF-47A7-8024-BEDF3AC4E9B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E4B89947-1667-4C19-AF88-E29C4CF1B5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BEF29F8-E15B-473D-AF2A-03BD7A259B7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6E877850-43BD-4511-ADFD-A1817226530B}"/>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8" name="Fußzeilenplatzhalter 7">
            <a:extLst>
              <a:ext uri="{FF2B5EF4-FFF2-40B4-BE49-F238E27FC236}">
                <a16:creationId xmlns:a16="http://schemas.microsoft.com/office/drawing/2014/main" id="{7E031C82-B566-408B-B9E2-44C2FE3EC7D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B7808E06-0BD8-4092-A659-DA55BD38B749}"/>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391656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F030B-436F-46E5-A834-E2CF0AE47AB6}"/>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53625DC-1B0A-4007-83A0-4BA27F844C2F}"/>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4" name="Fußzeilenplatzhalter 3">
            <a:extLst>
              <a:ext uri="{FF2B5EF4-FFF2-40B4-BE49-F238E27FC236}">
                <a16:creationId xmlns:a16="http://schemas.microsoft.com/office/drawing/2014/main" id="{51FD40C2-9E83-42D0-9CCB-8EF2FD6AE2C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51A1CF17-07E1-4FC3-879F-D0854EFC2F1A}"/>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38557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A0D89C7-16EE-408E-B826-630AB343CBB6}"/>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3" name="Fußzeilenplatzhalter 2">
            <a:extLst>
              <a:ext uri="{FF2B5EF4-FFF2-40B4-BE49-F238E27FC236}">
                <a16:creationId xmlns:a16="http://schemas.microsoft.com/office/drawing/2014/main" id="{2663BB3A-4C69-49D5-AAE9-FF4F11DF0CF6}"/>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FF30B150-92F4-4EC9-8463-57BEEBB8E13E}"/>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381400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92E90-F851-4BF2-9390-238A38806F5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C74E048E-93EE-4BC9-A2FF-09AB1C349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3B9EAF36-288C-4C34-8108-5E4E485E3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A77EF79-E688-4FEB-846C-882F7148CA4A}"/>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6" name="Fußzeilenplatzhalter 5">
            <a:extLst>
              <a:ext uri="{FF2B5EF4-FFF2-40B4-BE49-F238E27FC236}">
                <a16:creationId xmlns:a16="http://schemas.microsoft.com/office/drawing/2014/main" id="{8295F5AB-033E-4724-84F6-14F39FBFAC73}"/>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3B467321-AC90-4D4A-9A7A-1B7328A15080}"/>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340461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42526-8CDD-4C5A-A84D-0BD785866EB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2D9A8FA2-1017-4C7E-BE31-2605B5834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5F3269F5-D3C5-4520-82C1-2AE31AA13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A0CBCB9-B749-40C8-B124-990B1E905DD3}"/>
              </a:ext>
            </a:extLst>
          </p:cNvPr>
          <p:cNvSpPr>
            <a:spLocks noGrp="1"/>
          </p:cNvSpPr>
          <p:nvPr>
            <p:ph type="dt" sz="half" idx="10"/>
          </p:nvPr>
        </p:nvSpPr>
        <p:spPr/>
        <p:txBody>
          <a:bodyPr/>
          <a:lstStyle/>
          <a:p>
            <a:fld id="{C7B2ADBA-DB3D-40A9-870E-E630D2183684}" type="datetimeFigureOut">
              <a:rPr lang="en-US" smtClean="0"/>
              <a:t>8/1/2020</a:t>
            </a:fld>
            <a:endParaRPr lang="en-US"/>
          </a:p>
        </p:txBody>
      </p:sp>
      <p:sp>
        <p:nvSpPr>
          <p:cNvPr id="6" name="Fußzeilenplatzhalter 5">
            <a:extLst>
              <a:ext uri="{FF2B5EF4-FFF2-40B4-BE49-F238E27FC236}">
                <a16:creationId xmlns:a16="http://schemas.microsoft.com/office/drawing/2014/main" id="{05696E37-5843-4FAC-9CDA-41506B55C40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F52C2DF-C9C0-4F27-985B-B6C5D706DEDC}"/>
              </a:ext>
            </a:extLst>
          </p:cNvPr>
          <p:cNvSpPr>
            <a:spLocks noGrp="1"/>
          </p:cNvSpPr>
          <p:nvPr>
            <p:ph type="sldNum" sz="quarter" idx="12"/>
          </p:nvPr>
        </p:nvSpPr>
        <p:spPr/>
        <p:txBody>
          <a:bodyPr/>
          <a:lstStyle/>
          <a:p>
            <a:fld id="{399D28D3-B9BB-4AFD-8E87-5A0F1C6C23D6}" type="slidenum">
              <a:rPr lang="en-US" smtClean="0"/>
              <a:t>‹Nr.›</a:t>
            </a:fld>
            <a:endParaRPr lang="en-US"/>
          </a:p>
        </p:txBody>
      </p:sp>
    </p:spTree>
    <p:extLst>
      <p:ext uri="{BB962C8B-B14F-4D97-AF65-F5344CB8AC3E}">
        <p14:creationId xmlns:p14="http://schemas.microsoft.com/office/powerpoint/2010/main" val="244748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D2E810B-019D-459E-91F2-80644D940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06CF8DCE-7568-4F55-9820-3CC13DDCE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518EDD6-0651-4DC9-8569-530E9B283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2ADBA-DB3D-40A9-870E-E630D2183684}" type="datetimeFigureOut">
              <a:rPr lang="en-US" smtClean="0"/>
              <a:t>8/1/2020</a:t>
            </a:fld>
            <a:endParaRPr lang="en-US"/>
          </a:p>
        </p:txBody>
      </p:sp>
      <p:sp>
        <p:nvSpPr>
          <p:cNvPr id="5" name="Fußzeilenplatzhalter 4">
            <a:extLst>
              <a:ext uri="{FF2B5EF4-FFF2-40B4-BE49-F238E27FC236}">
                <a16:creationId xmlns:a16="http://schemas.microsoft.com/office/drawing/2014/main" id="{D7849AFC-DDD6-4348-9662-822CC1425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1C2E8FE6-A635-4D9A-A8D6-8E379339F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D28D3-B9BB-4AFD-8E87-5A0F1C6C23D6}" type="slidenum">
              <a:rPr lang="en-US" smtClean="0"/>
              <a:t>‹Nr.›</a:t>
            </a:fld>
            <a:endParaRPr lang="en-US"/>
          </a:p>
        </p:txBody>
      </p:sp>
    </p:spTree>
    <p:extLst>
      <p:ext uri="{BB962C8B-B14F-4D97-AF65-F5344CB8AC3E}">
        <p14:creationId xmlns:p14="http://schemas.microsoft.com/office/powerpoint/2010/main" val="84124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9C5FF-49A6-3641-93FE-2D02BE758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B546F87-15F9-4D48-A00A-E578542C8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FFDB05E-7832-AA4F-81BC-CD63B6421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56768435-DD3B-A64A-83AE-6E1472C734DE}" type="datetimeFigureOut">
              <a:rPr lang="en-US" smtClean="0"/>
              <a:pPr/>
              <a:t>8/1/2020</a:t>
            </a:fld>
            <a:endParaRPr lang="en-US"/>
          </a:p>
        </p:txBody>
      </p:sp>
      <p:sp>
        <p:nvSpPr>
          <p:cNvPr id="5" name="Footer Placeholder 4">
            <a:extLst>
              <a:ext uri="{FF2B5EF4-FFF2-40B4-BE49-F238E27FC236}">
                <a16:creationId xmlns:a16="http://schemas.microsoft.com/office/drawing/2014/main" id="{0CE57315-CE5D-A543-9D3B-334640677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chemeClr val="tx1">
                  <a:lumMod val="95000"/>
                </a:schemeClr>
              </a:solidFill>
            </a:endParaRPr>
          </a:p>
        </p:txBody>
      </p:sp>
      <p:sp>
        <p:nvSpPr>
          <p:cNvPr id="6" name="Slide Number Placeholder 5">
            <a:extLst>
              <a:ext uri="{FF2B5EF4-FFF2-40B4-BE49-F238E27FC236}">
                <a16:creationId xmlns:a16="http://schemas.microsoft.com/office/drawing/2014/main" id="{EFF10026-0A9C-9A46-AD1E-77740F2B2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7D5DC4AA-26C1-8546-A5E8-BF0EE6480C6E}" type="slidenum">
              <a:rPr lang="en-US" smtClean="0"/>
              <a:pPr/>
              <a:t>‹Nr.›</a:t>
            </a:fld>
            <a:endParaRPr lang="en-US"/>
          </a:p>
        </p:txBody>
      </p:sp>
    </p:spTree>
    <p:extLst>
      <p:ext uri="{BB962C8B-B14F-4D97-AF65-F5344CB8AC3E}">
        <p14:creationId xmlns:p14="http://schemas.microsoft.com/office/powerpoint/2010/main" val="1219171836"/>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microsoft.com/office/2007/relationships/hdphoto" Target="../media/hdphoto1.wdp"/><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1.png"/><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svg"/><Relationship Id="rId7" Type="http://schemas.openxmlformats.org/officeDocument/2006/relationships/image" Target="../media/image2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image" Target="../media/image18.svg"/><Relationship Id="rId10" Type="http://schemas.openxmlformats.org/officeDocument/2006/relationships/image" Target="../media/image31.png"/><Relationship Id="rId4" Type="http://schemas.openxmlformats.org/officeDocument/2006/relationships/image" Target="../media/image17.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9.svg"/><Relationship Id="rId10" Type="http://schemas.openxmlformats.org/officeDocument/2006/relationships/image" Target="../media/image35.png"/><Relationship Id="rId4" Type="http://schemas.openxmlformats.org/officeDocument/2006/relationships/image" Target="../media/image38.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svg"/><Relationship Id="rId7" Type="http://schemas.openxmlformats.org/officeDocument/2006/relationships/image" Target="../media/image18.svg"/><Relationship Id="rId2" Type="http://schemas.openxmlformats.org/officeDocument/2006/relationships/image" Target="../media/image47.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50.png"/><Relationship Id="rId5" Type="http://schemas.openxmlformats.org/officeDocument/2006/relationships/image" Target="../media/image16.svg"/><Relationship Id="rId10" Type="http://schemas.openxmlformats.org/officeDocument/2006/relationships/image" Target="../media/image46.svg"/><Relationship Id="rId4" Type="http://schemas.openxmlformats.org/officeDocument/2006/relationships/image" Target="../media/image15.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4.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docs.microsoft.com/azure/messaging-services/" TargetMode="External"/><Relationship Id="rId1" Type="http://schemas.openxmlformats.org/officeDocument/2006/relationships/slideLayout" Target="../slideLayouts/slideLayout15.xml"/><Relationship Id="rId4" Type="http://schemas.openxmlformats.org/officeDocument/2006/relationships/image" Target="../media/image53.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78FB-2765-7548-9243-8D5F8F8CCC72}"/>
              </a:ext>
            </a:extLst>
          </p:cNvPr>
          <p:cNvSpPr>
            <a:spLocks noGrp="1"/>
          </p:cNvSpPr>
          <p:nvPr>
            <p:ph type="title"/>
          </p:nvPr>
        </p:nvSpPr>
        <p:spPr>
          <a:xfrm>
            <a:off x="687750" y="453592"/>
            <a:ext cx="10515600" cy="2852737"/>
          </a:xfrm>
        </p:spPr>
        <p:txBody>
          <a:bodyPr/>
          <a:lstStyle/>
          <a:p>
            <a:r>
              <a:rPr lang="en-US" b="1" dirty="0"/>
              <a:t>Beyond REST and RPC: Asynchronous </a:t>
            </a:r>
            <a:r>
              <a:rPr lang="en-US" b="1" dirty="0" err="1"/>
              <a:t>Eventing</a:t>
            </a:r>
            <a:r>
              <a:rPr lang="en-US" b="1" dirty="0"/>
              <a:t> and Messaging Patterns</a:t>
            </a:r>
            <a:endParaRPr lang="en-US" dirty="0"/>
          </a:p>
        </p:txBody>
      </p:sp>
      <p:sp>
        <p:nvSpPr>
          <p:cNvPr id="3" name="Text Placeholder 2">
            <a:extLst>
              <a:ext uri="{FF2B5EF4-FFF2-40B4-BE49-F238E27FC236}">
                <a16:creationId xmlns:a16="http://schemas.microsoft.com/office/drawing/2014/main" id="{56D4A0DE-AF44-374E-9D7A-88CEA0E6F6A9}"/>
              </a:ext>
            </a:extLst>
          </p:cNvPr>
          <p:cNvSpPr>
            <a:spLocks noGrp="1"/>
          </p:cNvSpPr>
          <p:nvPr>
            <p:ph type="body" idx="1"/>
          </p:nvPr>
        </p:nvSpPr>
        <p:spPr>
          <a:xfrm>
            <a:off x="831850" y="3805382"/>
            <a:ext cx="10515600" cy="2438399"/>
          </a:xfrm>
        </p:spPr>
        <p:txBody>
          <a:bodyPr>
            <a:normAutofit fontScale="92500" lnSpcReduction="10000"/>
          </a:bodyPr>
          <a:lstStyle/>
          <a:p>
            <a:pPr>
              <a:lnSpc>
                <a:spcPct val="110000"/>
              </a:lnSpc>
            </a:pPr>
            <a:r>
              <a:rPr lang="nl-BE" sz="2000" dirty="0"/>
              <a:t>Clemens Vasters</a:t>
            </a:r>
            <a:br>
              <a:rPr lang="nl-BE" sz="2000" dirty="0"/>
            </a:br>
            <a:r>
              <a:rPr lang="nl-BE" sz="2000" dirty="0" err="1"/>
              <a:t>Principal</a:t>
            </a:r>
            <a:r>
              <a:rPr lang="nl-BE" sz="2000" dirty="0"/>
              <a:t> Architect – Azure Messaging, Microsoft</a:t>
            </a:r>
            <a:br>
              <a:rPr lang="nl-BE" sz="2000" dirty="0"/>
            </a:br>
            <a:r>
              <a:rPr lang="en-US" sz="2000" dirty="0"/>
              <a:t>@clemensv</a:t>
            </a:r>
            <a:br>
              <a:rPr lang="en-US" sz="2000" dirty="0"/>
            </a:br>
            <a:br>
              <a:rPr lang="en-US" sz="2000" dirty="0"/>
            </a:br>
            <a:r>
              <a:rPr lang="en-US" sz="2000" dirty="0"/>
              <a:t>OASIS AMQP Technical Committee Chair</a:t>
            </a:r>
            <a:br>
              <a:rPr lang="en-US" sz="2000" dirty="0"/>
            </a:br>
            <a:r>
              <a:rPr lang="en-US" sz="2000" dirty="0"/>
              <a:t>OASIS MQTT TC Member</a:t>
            </a:r>
            <a:br>
              <a:rPr lang="en-US" sz="2000" dirty="0"/>
            </a:br>
            <a:r>
              <a:rPr lang="en-US" sz="2000" dirty="0"/>
              <a:t>CNCF </a:t>
            </a:r>
            <a:r>
              <a:rPr lang="en-US" sz="2000" dirty="0" err="1"/>
              <a:t>CloudEvents</a:t>
            </a:r>
            <a:r>
              <a:rPr lang="en-US" sz="2000" dirty="0"/>
              <a:t> Architect</a:t>
            </a:r>
            <a:br>
              <a:rPr lang="en-US" sz="2000" dirty="0"/>
            </a:br>
            <a:r>
              <a:rPr lang="en-US" sz="2000" dirty="0"/>
              <a:t>OPC UA </a:t>
            </a:r>
            <a:r>
              <a:rPr lang="en-US" sz="2000" dirty="0" err="1"/>
              <a:t>PubSub</a:t>
            </a:r>
            <a:r>
              <a:rPr lang="en-US" sz="2000" dirty="0"/>
              <a:t> Architect</a:t>
            </a:r>
            <a:endParaRPr lang="nl-BE" sz="2000" dirty="0"/>
          </a:p>
        </p:txBody>
      </p:sp>
      <p:pic>
        <p:nvPicPr>
          <p:cNvPr id="7" name="Picture 6">
            <a:extLst>
              <a:ext uri="{FF2B5EF4-FFF2-40B4-BE49-F238E27FC236}">
                <a16:creationId xmlns:a16="http://schemas.microsoft.com/office/drawing/2014/main" id="{1AD3D175-244F-F148-9A07-0BB663FA411E}"/>
              </a:ext>
            </a:extLst>
          </p:cNvPr>
          <p:cNvPicPr>
            <a:picLocks noChangeAspect="1"/>
          </p:cNvPicPr>
          <p:nvPr/>
        </p:nvPicPr>
        <p:blipFill>
          <a:blip r:embed="rId2"/>
          <a:stretch>
            <a:fillRect/>
          </a:stretch>
        </p:blipFill>
        <p:spPr>
          <a:xfrm>
            <a:off x="7834322" y="2370137"/>
            <a:ext cx="3669928" cy="3625636"/>
          </a:xfrm>
          <a:prstGeom prst="rect">
            <a:avLst/>
          </a:prstGeom>
        </p:spPr>
      </p:pic>
    </p:spTree>
    <p:extLst>
      <p:ext uri="{BB962C8B-B14F-4D97-AF65-F5344CB8AC3E}">
        <p14:creationId xmlns:p14="http://schemas.microsoft.com/office/powerpoint/2010/main" val="42436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Publish-Subscribe</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200" y="1825625"/>
            <a:ext cx="3948792" cy="4351338"/>
          </a:xfrm>
        </p:spPr>
        <p:txBody>
          <a:bodyPr anchor="ctr">
            <a:normAutofit/>
          </a:bodyPr>
          <a:lstStyle/>
          <a:p>
            <a:r>
              <a:rPr lang="en-US" sz="2400"/>
              <a:t>Directing one input message to zero or more interested parties (subscribers).</a:t>
            </a:r>
          </a:p>
          <a:p>
            <a:r>
              <a:rPr lang="en-US" sz="2400"/>
              <a:t>Every subscriber has the opportunity to obtain a copy of every published message.</a:t>
            </a:r>
          </a:p>
          <a:p>
            <a:r>
              <a:rPr lang="en-US" sz="2400"/>
              <a:t>Subscribers can often provide filters that select a subset of the published messages.</a:t>
            </a:r>
          </a:p>
        </p:txBody>
      </p:sp>
      <p:sp>
        <p:nvSpPr>
          <p:cNvPr id="7" name="Rectangle 6">
            <a:extLst>
              <a:ext uri="{FF2B5EF4-FFF2-40B4-BE49-F238E27FC236}">
                <a16:creationId xmlns:a16="http://schemas.microsoft.com/office/drawing/2014/main" id="{EE60AA74-9EFF-4564-9258-2A14FA593432}"/>
              </a:ext>
            </a:extLst>
          </p:cNvPr>
          <p:cNvSpPr/>
          <p:nvPr/>
        </p:nvSpPr>
        <p:spPr>
          <a:xfrm>
            <a:off x="8396701" y="3454554"/>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B15BFB2-5B5A-43F8-92B1-F869151572B1}"/>
              </a:ext>
            </a:extLst>
          </p:cNvPr>
          <p:cNvGrpSpPr/>
          <p:nvPr/>
        </p:nvGrpSpPr>
        <p:grpSpPr>
          <a:xfrm>
            <a:off x="8533465" y="3645816"/>
            <a:ext cx="487680" cy="321564"/>
            <a:chOff x="5803392" y="3829812"/>
            <a:chExt cx="490416" cy="348454"/>
          </a:xfrm>
        </p:grpSpPr>
        <p:sp>
          <p:nvSpPr>
            <p:cNvPr id="11" name="Rectangle 10">
              <a:extLst>
                <a:ext uri="{FF2B5EF4-FFF2-40B4-BE49-F238E27FC236}">
                  <a16:creationId xmlns:a16="http://schemas.microsoft.com/office/drawing/2014/main" id="{422A80D9-5ED5-4E0F-B2A0-82F742D605B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9373141F-ABE9-4FD2-B6AF-3BE962ECF2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2A44C51-5F25-4C05-B16F-0D3A023D196C}"/>
              </a:ext>
            </a:extLst>
          </p:cNvPr>
          <p:cNvGrpSpPr/>
          <p:nvPr/>
        </p:nvGrpSpPr>
        <p:grpSpPr>
          <a:xfrm>
            <a:off x="9099264" y="3645816"/>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9665063" y="3645816"/>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835429" y="3510941"/>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5" name="Rectangle: Rounded Corners 24">
            <a:extLst>
              <a:ext uri="{FF2B5EF4-FFF2-40B4-BE49-F238E27FC236}">
                <a16:creationId xmlns:a16="http://schemas.microsoft.com/office/drawing/2014/main" id="{76C5AF83-CAA9-404D-935E-610A34E1308D}"/>
              </a:ext>
            </a:extLst>
          </p:cNvPr>
          <p:cNvSpPr/>
          <p:nvPr/>
        </p:nvSpPr>
        <p:spPr>
          <a:xfrm>
            <a:off x="5095159" y="3514655"/>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8" name="Arrow: Right 27">
            <a:extLst>
              <a:ext uri="{FF2B5EF4-FFF2-40B4-BE49-F238E27FC236}">
                <a16:creationId xmlns:a16="http://schemas.microsoft.com/office/drawing/2014/main" id="{E61531F2-DA4C-4CFB-91B0-4D8DA634B9A0}"/>
              </a:ext>
            </a:extLst>
          </p:cNvPr>
          <p:cNvSpPr/>
          <p:nvPr/>
        </p:nvSpPr>
        <p:spPr>
          <a:xfrm>
            <a:off x="6201053" y="3728479"/>
            <a:ext cx="462165"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U-Turn 4">
            <a:extLst>
              <a:ext uri="{FF2B5EF4-FFF2-40B4-BE49-F238E27FC236}">
                <a16:creationId xmlns:a16="http://schemas.microsoft.com/office/drawing/2014/main" id="{F2FC472D-19F6-4A2E-BF8E-658EA9DB819A}"/>
              </a:ext>
            </a:extLst>
          </p:cNvPr>
          <p:cNvSpPr/>
          <p:nvPr/>
        </p:nvSpPr>
        <p:spPr>
          <a:xfrm rot="16200000">
            <a:off x="10389456" y="3562588"/>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0" name="TextBox 29">
            <a:extLst>
              <a:ext uri="{FF2B5EF4-FFF2-40B4-BE49-F238E27FC236}">
                <a16:creationId xmlns:a16="http://schemas.microsoft.com/office/drawing/2014/main" id="{7745034B-F5A0-4E13-A420-19FBDC409777}"/>
              </a:ext>
            </a:extLst>
          </p:cNvPr>
          <p:cNvSpPr txBox="1"/>
          <p:nvPr/>
        </p:nvSpPr>
        <p:spPr>
          <a:xfrm>
            <a:off x="8620458" y="3547847"/>
            <a:ext cx="311304" cy="369332"/>
          </a:xfrm>
          <a:prstGeom prst="rect">
            <a:avLst/>
          </a:prstGeom>
          <a:noFill/>
        </p:spPr>
        <p:txBody>
          <a:bodyPr wrap="none" rtlCol="0">
            <a:spAutoFit/>
          </a:bodyPr>
          <a:lstStyle/>
          <a:p>
            <a:r>
              <a:rPr lang="en-US">
                <a:latin typeface="Consolas" panose="020B0609020204030204" pitchFamily="49" charset="0"/>
              </a:rPr>
              <a:t>2</a:t>
            </a:r>
          </a:p>
        </p:txBody>
      </p:sp>
      <p:sp>
        <p:nvSpPr>
          <p:cNvPr id="40" name="TextBox 39">
            <a:extLst>
              <a:ext uri="{FF2B5EF4-FFF2-40B4-BE49-F238E27FC236}">
                <a16:creationId xmlns:a16="http://schemas.microsoft.com/office/drawing/2014/main" id="{78E0BADC-1873-46B0-AAC1-F197F4CE6888}"/>
              </a:ext>
            </a:extLst>
          </p:cNvPr>
          <p:cNvSpPr txBox="1"/>
          <p:nvPr/>
        </p:nvSpPr>
        <p:spPr>
          <a:xfrm>
            <a:off x="9188047" y="3547847"/>
            <a:ext cx="311304" cy="369332"/>
          </a:xfrm>
          <a:prstGeom prst="rect">
            <a:avLst/>
          </a:prstGeom>
          <a:noFill/>
        </p:spPr>
        <p:txBody>
          <a:bodyPr wrap="none" rtlCol="0">
            <a:spAutoFit/>
          </a:bodyPr>
          <a:lstStyle/>
          <a:p>
            <a:r>
              <a:rPr lang="en-US">
                <a:latin typeface="Consolas" panose="020B0609020204030204" pitchFamily="49" charset="0"/>
              </a:rPr>
              <a:t>4</a:t>
            </a:r>
          </a:p>
        </p:txBody>
      </p:sp>
      <p:sp>
        <p:nvSpPr>
          <p:cNvPr id="41" name="TextBox 40">
            <a:extLst>
              <a:ext uri="{FF2B5EF4-FFF2-40B4-BE49-F238E27FC236}">
                <a16:creationId xmlns:a16="http://schemas.microsoft.com/office/drawing/2014/main" id="{BB66A01C-FEE6-4144-A6E4-96D8E41053F6}"/>
              </a:ext>
            </a:extLst>
          </p:cNvPr>
          <p:cNvSpPr txBox="1"/>
          <p:nvPr/>
        </p:nvSpPr>
        <p:spPr>
          <a:xfrm>
            <a:off x="9764472" y="3547847"/>
            <a:ext cx="311304" cy="369332"/>
          </a:xfrm>
          <a:prstGeom prst="rect">
            <a:avLst/>
          </a:prstGeom>
          <a:noFill/>
        </p:spPr>
        <p:txBody>
          <a:bodyPr wrap="none" rtlCol="0">
            <a:spAutoFit/>
          </a:bodyPr>
          <a:lstStyle/>
          <a:p>
            <a:r>
              <a:rPr lang="en-US">
                <a:latin typeface="Consolas" panose="020B0609020204030204" pitchFamily="49" charset="0"/>
              </a:rPr>
              <a:t>6</a:t>
            </a:r>
          </a:p>
        </p:txBody>
      </p:sp>
      <p:sp>
        <p:nvSpPr>
          <p:cNvPr id="48" name="Rectangle 47">
            <a:extLst>
              <a:ext uri="{FF2B5EF4-FFF2-40B4-BE49-F238E27FC236}">
                <a16:creationId xmlns:a16="http://schemas.microsoft.com/office/drawing/2014/main" id="{67B65188-A005-46B4-887A-6E5F34018390}"/>
              </a:ext>
            </a:extLst>
          </p:cNvPr>
          <p:cNvSpPr/>
          <p:nvPr/>
        </p:nvSpPr>
        <p:spPr>
          <a:xfrm>
            <a:off x="7897351" y="1887898"/>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AC1F46AB-57C6-454D-9141-C1CA65176580}"/>
              </a:ext>
            </a:extLst>
          </p:cNvPr>
          <p:cNvGrpSpPr/>
          <p:nvPr/>
        </p:nvGrpSpPr>
        <p:grpSpPr>
          <a:xfrm>
            <a:off x="8034115" y="2079160"/>
            <a:ext cx="487680" cy="321564"/>
            <a:chOff x="5803392" y="3829812"/>
            <a:chExt cx="490416" cy="348454"/>
          </a:xfrm>
        </p:grpSpPr>
        <p:sp>
          <p:nvSpPr>
            <p:cNvPr id="50" name="Rectangle 49">
              <a:extLst>
                <a:ext uri="{FF2B5EF4-FFF2-40B4-BE49-F238E27FC236}">
                  <a16:creationId xmlns:a16="http://schemas.microsoft.com/office/drawing/2014/main" id="{CFFB3E2E-8EE1-4C77-B9EB-9D1A6F2BDF1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Content Placeholder 8" descr="Envelope">
              <a:extLst>
                <a:ext uri="{FF2B5EF4-FFF2-40B4-BE49-F238E27FC236}">
                  <a16:creationId xmlns:a16="http://schemas.microsoft.com/office/drawing/2014/main" id="{55B485C3-D86B-40E6-BC9D-58632A2A3249}"/>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B52BFE8F-4E53-429A-9186-7CC3E3C482B6}"/>
              </a:ext>
            </a:extLst>
          </p:cNvPr>
          <p:cNvGrpSpPr/>
          <p:nvPr/>
        </p:nvGrpSpPr>
        <p:grpSpPr>
          <a:xfrm>
            <a:off x="8599914" y="2079160"/>
            <a:ext cx="487680" cy="321564"/>
            <a:chOff x="5803392" y="3829812"/>
            <a:chExt cx="490416" cy="348454"/>
          </a:xfrm>
        </p:grpSpPr>
        <p:sp>
          <p:nvSpPr>
            <p:cNvPr id="53" name="Rectangle 52">
              <a:extLst>
                <a:ext uri="{FF2B5EF4-FFF2-40B4-BE49-F238E27FC236}">
                  <a16:creationId xmlns:a16="http://schemas.microsoft.com/office/drawing/2014/main" id="{D34AA68E-E375-4815-8765-BD2C31A8CC20}"/>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Content Placeholder 8" descr="Envelope">
              <a:extLst>
                <a:ext uri="{FF2B5EF4-FFF2-40B4-BE49-F238E27FC236}">
                  <a16:creationId xmlns:a16="http://schemas.microsoft.com/office/drawing/2014/main" id="{A0C91A4D-D68E-49BE-9004-35A45B7F14D8}"/>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3A31B63F-7974-4851-9922-CEFA5855EA9E}"/>
              </a:ext>
            </a:extLst>
          </p:cNvPr>
          <p:cNvGrpSpPr/>
          <p:nvPr/>
        </p:nvGrpSpPr>
        <p:grpSpPr>
          <a:xfrm>
            <a:off x="9165713" y="2079160"/>
            <a:ext cx="487680" cy="321564"/>
            <a:chOff x="5803392" y="3829812"/>
            <a:chExt cx="490416" cy="348454"/>
          </a:xfrm>
        </p:grpSpPr>
        <p:sp>
          <p:nvSpPr>
            <p:cNvPr id="56" name="Rectangle 55">
              <a:extLst>
                <a:ext uri="{FF2B5EF4-FFF2-40B4-BE49-F238E27FC236}">
                  <a16:creationId xmlns:a16="http://schemas.microsoft.com/office/drawing/2014/main" id="{3332D683-6AED-42B9-AF5F-108BA4A61AEF}"/>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Content Placeholder 8" descr="Envelope">
              <a:extLst>
                <a:ext uri="{FF2B5EF4-FFF2-40B4-BE49-F238E27FC236}">
                  <a16:creationId xmlns:a16="http://schemas.microsoft.com/office/drawing/2014/main" id="{431F9748-2E88-4195-B7C2-769BBDFEB5E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64" name="TextBox 63">
            <a:extLst>
              <a:ext uri="{FF2B5EF4-FFF2-40B4-BE49-F238E27FC236}">
                <a16:creationId xmlns:a16="http://schemas.microsoft.com/office/drawing/2014/main" id="{B988E798-97E8-49A8-A684-F646DF2CCA92}"/>
              </a:ext>
            </a:extLst>
          </p:cNvPr>
          <p:cNvSpPr txBox="1"/>
          <p:nvPr/>
        </p:nvSpPr>
        <p:spPr>
          <a:xfrm>
            <a:off x="8121108" y="1981191"/>
            <a:ext cx="311304" cy="369332"/>
          </a:xfrm>
          <a:prstGeom prst="rect">
            <a:avLst/>
          </a:prstGeom>
          <a:noFill/>
        </p:spPr>
        <p:txBody>
          <a:bodyPr wrap="none" rtlCol="0">
            <a:spAutoFit/>
          </a:bodyPr>
          <a:lstStyle/>
          <a:p>
            <a:r>
              <a:rPr lang="en-US">
                <a:latin typeface="Consolas" panose="020B0609020204030204" pitchFamily="49" charset="0"/>
              </a:rPr>
              <a:t>1</a:t>
            </a:r>
          </a:p>
        </p:txBody>
      </p:sp>
      <p:sp>
        <p:nvSpPr>
          <p:cNvPr id="65" name="TextBox 64">
            <a:extLst>
              <a:ext uri="{FF2B5EF4-FFF2-40B4-BE49-F238E27FC236}">
                <a16:creationId xmlns:a16="http://schemas.microsoft.com/office/drawing/2014/main" id="{67DE0414-7E63-4FB7-8BA4-BB646788A7D6}"/>
              </a:ext>
            </a:extLst>
          </p:cNvPr>
          <p:cNvSpPr txBox="1"/>
          <p:nvPr/>
        </p:nvSpPr>
        <p:spPr>
          <a:xfrm>
            <a:off x="8688697" y="1981191"/>
            <a:ext cx="311304" cy="369332"/>
          </a:xfrm>
          <a:prstGeom prst="rect">
            <a:avLst/>
          </a:prstGeom>
          <a:noFill/>
        </p:spPr>
        <p:txBody>
          <a:bodyPr wrap="none" rtlCol="0">
            <a:spAutoFit/>
          </a:bodyPr>
          <a:lstStyle/>
          <a:p>
            <a:r>
              <a:rPr lang="en-US">
                <a:latin typeface="Consolas" panose="020B0609020204030204" pitchFamily="49" charset="0"/>
              </a:rPr>
              <a:t>2</a:t>
            </a:r>
          </a:p>
        </p:txBody>
      </p:sp>
      <p:sp>
        <p:nvSpPr>
          <p:cNvPr id="66" name="TextBox 65">
            <a:extLst>
              <a:ext uri="{FF2B5EF4-FFF2-40B4-BE49-F238E27FC236}">
                <a16:creationId xmlns:a16="http://schemas.microsoft.com/office/drawing/2014/main" id="{F0A6B0E6-3B04-406A-8F92-D9023534BA8C}"/>
              </a:ext>
            </a:extLst>
          </p:cNvPr>
          <p:cNvSpPr txBox="1"/>
          <p:nvPr/>
        </p:nvSpPr>
        <p:spPr>
          <a:xfrm>
            <a:off x="9265122" y="1981191"/>
            <a:ext cx="311304" cy="369332"/>
          </a:xfrm>
          <a:prstGeom prst="rect">
            <a:avLst/>
          </a:prstGeom>
          <a:noFill/>
        </p:spPr>
        <p:txBody>
          <a:bodyPr wrap="none" rtlCol="0">
            <a:spAutoFit/>
          </a:bodyPr>
          <a:lstStyle/>
          <a:p>
            <a:r>
              <a:rPr lang="en-US">
                <a:latin typeface="Consolas" panose="020B0609020204030204" pitchFamily="49" charset="0"/>
              </a:rPr>
              <a:t>3</a:t>
            </a:r>
          </a:p>
        </p:txBody>
      </p:sp>
      <p:sp>
        <p:nvSpPr>
          <p:cNvPr id="72" name="Rectangle 71">
            <a:extLst>
              <a:ext uri="{FF2B5EF4-FFF2-40B4-BE49-F238E27FC236}">
                <a16:creationId xmlns:a16="http://schemas.microsoft.com/office/drawing/2014/main" id="{6397B635-8253-4718-81AE-F875D6100787}"/>
              </a:ext>
            </a:extLst>
          </p:cNvPr>
          <p:cNvSpPr/>
          <p:nvPr/>
        </p:nvSpPr>
        <p:spPr>
          <a:xfrm>
            <a:off x="7923851" y="5113412"/>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8C68C19-82B4-4EBF-B3BB-B28B0D2234FD}"/>
              </a:ext>
            </a:extLst>
          </p:cNvPr>
          <p:cNvGrpSpPr/>
          <p:nvPr/>
        </p:nvGrpSpPr>
        <p:grpSpPr>
          <a:xfrm>
            <a:off x="8060615" y="5304674"/>
            <a:ext cx="487680" cy="321564"/>
            <a:chOff x="5803392" y="3829812"/>
            <a:chExt cx="490416" cy="348454"/>
          </a:xfrm>
        </p:grpSpPr>
        <p:sp>
          <p:nvSpPr>
            <p:cNvPr id="74" name="Rectangle 73">
              <a:extLst>
                <a:ext uri="{FF2B5EF4-FFF2-40B4-BE49-F238E27FC236}">
                  <a16:creationId xmlns:a16="http://schemas.microsoft.com/office/drawing/2014/main" id="{70962AC8-7BE5-4D15-85CA-1E182BD05B5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Content Placeholder 8" descr="Envelope">
              <a:extLst>
                <a:ext uri="{FF2B5EF4-FFF2-40B4-BE49-F238E27FC236}">
                  <a16:creationId xmlns:a16="http://schemas.microsoft.com/office/drawing/2014/main" id="{4E3C97FB-6975-467C-8CE8-7D175558A25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76" name="Group 75">
            <a:extLst>
              <a:ext uri="{FF2B5EF4-FFF2-40B4-BE49-F238E27FC236}">
                <a16:creationId xmlns:a16="http://schemas.microsoft.com/office/drawing/2014/main" id="{74DFA9FB-178F-4C75-9C88-4DD2FBE25292}"/>
              </a:ext>
            </a:extLst>
          </p:cNvPr>
          <p:cNvGrpSpPr/>
          <p:nvPr/>
        </p:nvGrpSpPr>
        <p:grpSpPr>
          <a:xfrm>
            <a:off x="8626414" y="5304674"/>
            <a:ext cx="487680" cy="321564"/>
            <a:chOff x="5803392" y="3829812"/>
            <a:chExt cx="490416" cy="348454"/>
          </a:xfrm>
        </p:grpSpPr>
        <p:sp>
          <p:nvSpPr>
            <p:cNvPr id="77" name="Rectangle 76">
              <a:extLst>
                <a:ext uri="{FF2B5EF4-FFF2-40B4-BE49-F238E27FC236}">
                  <a16:creationId xmlns:a16="http://schemas.microsoft.com/office/drawing/2014/main" id="{FABD6C30-9D13-444B-9AE3-F6EE12916E1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8" name="Content Placeholder 8" descr="Envelope">
              <a:extLst>
                <a:ext uri="{FF2B5EF4-FFF2-40B4-BE49-F238E27FC236}">
                  <a16:creationId xmlns:a16="http://schemas.microsoft.com/office/drawing/2014/main" id="{DD8372AE-CB28-4DE5-B9DB-E6C031BDA9EB}"/>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80E135E3-F1BB-4035-9265-84E5F521A879}"/>
              </a:ext>
            </a:extLst>
          </p:cNvPr>
          <p:cNvGrpSpPr/>
          <p:nvPr/>
        </p:nvGrpSpPr>
        <p:grpSpPr>
          <a:xfrm>
            <a:off x="9192213" y="5304674"/>
            <a:ext cx="487680" cy="321564"/>
            <a:chOff x="5803392" y="3829812"/>
            <a:chExt cx="490416" cy="348454"/>
          </a:xfrm>
        </p:grpSpPr>
        <p:sp>
          <p:nvSpPr>
            <p:cNvPr id="80" name="Rectangle 79">
              <a:extLst>
                <a:ext uri="{FF2B5EF4-FFF2-40B4-BE49-F238E27FC236}">
                  <a16:creationId xmlns:a16="http://schemas.microsoft.com/office/drawing/2014/main" id="{1C73230D-30D9-4CA8-8B7D-0B773FCE8E1B}"/>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Content Placeholder 8" descr="Envelope">
              <a:extLst>
                <a:ext uri="{FF2B5EF4-FFF2-40B4-BE49-F238E27FC236}">
                  <a16:creationId xmlns:a16="http://schemas.microsoft.com/office/drawing/2014/main" id="{1220E7E5-88E9-4700-998C-E1F6EC87A6D2}"/>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88" name="TextBox 87">
            <a:extLst>
              <a:ext uri="{FF2B5EF4-FFF2-40B4-BE49-F238E27FC236}">
                <a16:creationId xmlns:a16="http://schemas.microsoft.com/office/drawing/2014/main" id="{D3653A47-B494-4773-A970-D2318F610BCF}"/>
              </a:ext>
            </a:extLst>
          </p:cNvPr>
          <p:cNvSpPr txBox="1"/>
          <p:nvPr/>
        </p:nvSpPr>
        <p:spPr>
          <a:xfrm>
            <a:off x="8147608" y="5206705"/>
            <a:ext cx="311304" cy="369332"/>
          </a:xfrm>
          <a:prstGeom prst="rect">
            <a:avLst/>
          </a:prstGeom>
          <a:noFill/>
        </p:spPr>
        <p:txBody>
          <a:bodyPr wrap="none" rtlCol="0">
            <a:spAutoFit/>
          </a:bodyPr>
          <a:lstStyle/>
          <a:p>
            <a:r>
              <a:rPr lang="en-US">
                <a:latin typeface="Consolas" panose="020B0609020204030204" pitchFamily="49" charset="0"/>
              </a:rPr>
              <a:t>1</a:t>
            </a:r>
          </a:p>
        </p:txBody>
      </p:sp>
      <p:sp>
        <p:nvSpPr>
          <p:cNvPr id="89" name="TextBox 88">
            <a:extLst>
              <a:ext uri="{FF2B5EF4-FFF2-40B4-BE49-F238E27FC236}">
                <a16:creationId xmlns:a16="http://schemas.microsoft.com/office/drawing/2014/main" id="{04AFDEC1-4227-4241-8127-4CE193B2C319}"/>
              </a:ext>
            </a:extLst>
          </p:cNvPr>
          <p:cNvSpPr txBox="1"/>
          <p:nvPr/>
        </p:nvSpPr>
        <p:spPr>
          <a:xfrm>
            <a:off x="8715197" y="5206705"/>
            <a:ext cx="311304" cy="369332"/>
          </a:xfrm>
          <a:prstGeom prst="rect">
            <a:avLst/>
          </a:prstGeom>
          <a:noFill/>
        </p:spPr>
        <p:txBody>
          <a:bodyPr wrap="none" rtlCol="0">
            <a:spAutoFit/>
          </a:bodyPr>
          <a:lstStyle/>
          <a:p>
            <a:r>
              <a:rPr lang="en-US">
                <a:latin typeface="Consolas" panose="020B0609020204030204" pitchFamily="49" charset="0"/>
              </a:rPr>
              <a:t>3</a:t>
            </a:r>
          </a:p>
        </p:txBody>
      </p:sp>
      <p:sp>
        <p:nvSpPr>
          <p:cNvPr id="90" name="TextBox 89">
            <a:extLst>
              <a:ext uri="{FF2B5EF4-FFF2-40B4-BE49-F238E27FC236}">
                <a16:creationId xmlns:a16="http://schemas.microsoft.com/office/drawing/2014/main" id="{6640750E-36F3-4F31-BBBE-0C811661FC81}"/>
              </a:ext>
            </a:extLst>
          </p:cNvPr>
          <p:cNvSpPr txBox="1"/>
          <p:nvPr/>
        </p:nvSpPr>
        <p:spPr>
          <a:xfrm>
            <a:off x="9291622" y="5206705"/>
            <a:ext cx="311304" cy="369332"/>
          </a:xfrm>
          <a:prstGeom prst="rect">
            <a:avLst/>
          </a:prstGeom>
          <a:noFill/>
        </p:spPr>
        <p:txBody>
          <a:bodyPr wrap="none" rtlCol="0">
            <a:spAutoFit/>
          </a:bodyPr>
          <a:lstStyle/>
          <a:p>
            <a:r>
              <a:rPr lang="en-US">
                <a:latin typeface="Consolas" panose="020B0609020204030204" pitchFamily="49" charset="0"/>
              </a:rPr>
              <a:t>5</a:t>
            </a:r>
          </a:p>
        </p:txBody>
      </p:sp>
      <p:sp>
        <p:nvSpPr>
          <p:cNvPr id="97" name="Oval 96">
            <a:extLst>
              <a:ext uri="{FF2B5EF4-FFF2-40B4-BE49-F238E27FC236}">
                <a16:creationId xmlns:a16="http://schemas.microsoft.com/office/drawing/2014/main" id="{2F483E60-5558-44F2-825B-B6BE1C29D742}"/>
              </a:ext>
            </a:extLst>
          </p:cNvPr>
          <p:cNvSpPr/>
          <p:nvPr/>
        </p:nvSpPr>
        <p:spPr>
          <a:xfrm>
            <a:off x="6673408" y="3476814"/>
            <a:ext cx="682014" cy="659567"/>
          </a:xfrm>
          <a:prstGeom prst="ellipse">
            <a:avLst/>
          </a:prstGeom>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en-US" sz="1600"/>
              <a:t>Topic</a:t>
            </a:r>
          </a:p>
        </p:txBody>
      </p:sp>
      <p:sp>
        <p:nvSpPr>
          <p:cNvPr id="98" name="Arrow: Right 97">
            <a:extLst>
              <a:ext uri="{FF2B5EF4-FFF2-40B4-BE49-F238E27FC236}">
                <a16:creationId xmlns:a16="http://schemas.microsoft.com/office/drawing/2014/main" id="{59379283-A5D2-446A-B22A-2474D2337F5C}"/>
              </a:ext>
            </a:extLst>
          </p:cNvPr>
          <p:cNvSpPr/>
          <p:nvPr/>
        </p:nvSpPr>
        <p:spPr>
          <a:xfrm>
            <a:off x="7380178" y="3728479"/>
            <a:ext cx="990692"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0" name="Arrow: Bent 99">
            <a:extLst>
              <a:ext uri="{FF2B5EF4-FFF2-40B4-BE49-F238E27FC236}">
                <a16:creationId xmlns:a16="http://schemas.microsoft.com/office/drawing/2014/main" id="{C73EA85C-407B-40A3-925C-91C9CA05B1B5}"/>
              </a:ext>
            </a:extLst>
          </p:cNvPr>
          <p:cNvSpPr/>
          <p:nvPr/>
        </p:nvSpPr>
        <p:spPr>
          <a:xfrm flipV="1">
            <a:off x="6963569" y="4184280"/>
            <a:ext cx="855916" cy="1441957"/>
          </a:xfrm>
          <a:prstGeom prst="bentArrow">
            <a:avLst>
              <a:gd name="adj1" fmla="val 10672"/>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01" name="Arrow: Bent 100">
            <a:extLst>
              <a:ext uri="{FF2B5EF4-FFF2-40B4-BE49-F238E27FC236}">
                <a16:creationId xmlns:a16="http://schemas.microsoft.com/office/drawing/2014/main" id="{5B29EFD4-3F52-4395-B341-D22421AE7B12}"/>
              </a:ext>
            </a:extLst>
          </p:cNvPr>
          <p:cNvSpPr/>
          <p:nvPr/>
        </p:nvSpPr>
        <p:spPr>
          <a:xfrm>
            <a:off x="6973053" y="2165857"/>
            <a:ext cx="855916" cy="1261275"/>
          </a:xfrm>
          <a:prstGeom prst="bentArrow">
            <a:avLst>
              <a:gd name="adj1" fmla="val 10672"/>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05" name="Flowchart: Manual Operation 104">
            <a:extLst>
              <a:ext uri="{FF2B5EF4-FFF2-40B4-BE49-F238E27FC236}">
                <a16:creationId xmlns:a16="http://schemas.microsoft.com/office/drawing/2014/main" id="{47F62D56-6F61-474E-9B10-2387AB3208FD}"/>
              </a:ext>
            </a:extLst>
          </p:cNvPr>
          <p:cNvSpPr/>
          <p:nvPr/>
        </p:nvSpPr>
        <p:spPr>
          <a:xfrm>
            <a:off x="7558285" y="3630085"/>
            <a:ext cx="499627" cy="373572"/>
          </a:xfrm>
          <a:prstGeom prst="flowChartManualOperation">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700">
                <a:solidFill>
                  <a:schemeClr val="tx1"/>
                </a:solidFill>
                <a:latin typeface="Consolas" panose="020B0609020204030204" pitchFamily="49" charset="0"/>
              </a:rPr>
              <a:t>filter</a:t>
            </a:r>
          </a:p>
        </p:txBody>
      </p:sp>
      <p:sp>
        <p:nvSpPr>
          <p:cNvPr id="106" name="Flowchart: Manual Operation 105">
            <a:extLst>
              <a:ext uri="{FF2B5EF4-FFF2-40B4-BE49-F238E27FC236}">
                <a16:creationId xmlns:a16="http://schemas.microsoft.com/office/drawing/2014/main" id="{42100887-2105-4BC6-AA2A-0F8DAE3F2BFF}"/>
              </a:ext>
            </a:extLst>
          </p:cNvPr>
          <p:cNvSpPr/>
          <p:nvPr/>
        </p:nvSpPr>
        <p:spPr>
          <a:xfrm>
            <a:off x="6764601" y="2673532"/>
            <a:ext cx="499627" cy="373572"/>
          </a:xfrm>
          <a:prstGeom prst="flowChartManualOperation">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700">
                <a:solidFill>
                  <a:schemeClr val="tx1"/>
                </a:solidFill>
                <a:latin typeface="Consolas" panose="020B0609020204030204" pitchFamily="49" charset="0"/>
              </a:rPr>
              <a:t>filter</a:t>
            </a:r>
          </a:p>
        </p:txBody>
      </p:sp>
      <p:sp>
        <p:nvSpPr>
          <p:cNvPr id="107" name="Flowchart: Manual Operation 106">
            <a:extLst>
              <a:ext uri="{FF2B5EF4-FFF2-40B4-BE49-F238E27FC236}">
                <a16:creationId xmlns:a16="http://schemas.microsoft.com/office/drawing/2014/main" id="{F9EEE481-8435-4C31-A0A0-55CDF970CB33}"/>
              </a:ext>
            </a:extLst>
          </p:cNvPr>
          <p:cNvSpPr/>
          <p:nvPr/>
        </p:nvSpPr>
        <p:spPr>
          <a:xfrm>
            <a:off x="6764600" y="4575810"/>
            <a:ext cx="499627" cy="373572"/>
          </a:xfrm>
          <a:prstGeom prst="flowChartManualOperation">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en-US" sz="700">
                <a:solidFill>
                  <a:schemeClr val="tx1"/>
                </a:solidFill>
                <a:latin typeface="Consolas" panose="020B0609020204030204" pitchFamily="49" charset="0"/>
              </a:rPr>
              <a:t>filter</a:t>
            </a:r>
          </a:p>
        </p:txBody>
      </p:sp>
      <p:sp>
        <p:nvSpPr>
          <p:cNvPr id="109" name="Rectangle: Rounded Corners 108">
            <a:extLst>
              <a:ext uri="{FF2B5EF4-FFF2-40B4-BE49-F238E27FC236}">
                <a16:creationId xmlns:a16="http://schemas.microsoft.com/office/drawing/2014/main" id="{0A61A156-58B5-43C2-B2CB-C078FA0476DD}"/>
              </a:ext>
            </a:extLst>
          </p:cNvPr>
          <p:cNvSpPr/>
          <p:nvPr/>
        </p:nvSpPr>
        <p:spPr>
          <a:xfrm>
            <a:off x="10377355" y="1971581"/>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11" name="Arrow: U-Turn 110">
            <a:extLst>
              <a:ext uri="{FF2B5EF4-FFF2-40B4-BE49-F238E27FC236}">
                <a16:creationId xmlns:a16="http://schemas.microsoft.com/office/drawing/2014/main" id="{EA34557D-1B01-4A6B-87E3-EB00A89536A0}"/>
              </a:ext>
            </a:extLst>
          </p:cNvPr>
          <p:cNvSpPr/>
          <p:nvPr/>
        </p:nvSpPr>
        <p:spPr>
          <a:xfrm rot="16200000">
            <a:off x="9931382" y="2023228"/>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12" name="Rectangle: Rounded Corners 111">
            <a:extLst>
              <a:ext uri="{FF2B5EF4-FFF2-40B4-BE49-F238E27FC236}">
                <a16:creationId xmlns:a16="http://schemas.microsoft.com/office/drawing/2014/main" id="{255681BE-7D0A-4F8B-B0E7-D78848AFFD2F}"/>
              </a:ext>
            </a:extLst>
          </p:cNvPr>
          <p:cNvSpPr/>
          <p:nvPr/>
        </p:nvSpPr>
        <p:spPr>
          <a:xfrm>
            <a:off x="10425145" y="517387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13" name="Arrow: U-Turn 112">
            <a:extLst>
              <a:ext uri="{FF2B5EF4-FFF2-40B4-BE49-F238E27FC236}">
                <a16:creationId xmlns:a16="http://schemas.microsoft.com/office/drawing/2014/main" id="{53732ED2-7635-45FF-9318-DC3965A27143}"/>
              </a:ext>
            </a:extLst>
          </p:cNvPr>
          <p:cNvSpPr/>
          <p:nvPr/>
        </p:nvSpPr>
        <p:spPr>
          <a:xfrm rot="16200000">
            <a:off x="9979172" y="5225520"/>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1721353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Partitioning</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199" y="1825625"/>
            <a:ext cx="4074231" cy="4351338"/>
          </a:xfrm>
        </p:spPr>
        <p:txBody>
          <a:bodyPr anchor="ctr">
            <a:normAutofit/>
          </a:bodyPr>
          <a:lstStyle/>
          <a:p>
            <a:r>
              <a:rPr lang="en-US" sz="2000" b="1"/>
              <a:t>Partitioning is </a:t>
            </a:r>
            <a:r>
              <a:rPr lang="en-US" sz="2000" b="1" u="sng"/>
              <a:t>not</a:t>
            </a:r>
            <a:r>
              <a:rPr lang="en-US" sz="2000" b="1"/>
              <a:t> the same as publish-subscribe</a:t>
            </a:r>
          </a:p>
          <a:p>
            <a:r>
              <a:rPr lang="en-US" sz="2000"/>
              <a:t>Partitions are chosen while publishing, not while subscribing</a:t>
            </a:r>
          </a:p>
          <a:p>
            <a:r>
              <a:rPr lang="en-US" sz="2000"/>
              <a:t>Partitioning serves to subdivide a stream such that </a:t>
            </a:r>
          </a:p>
          <a:p>
            <a:pPr lvl="1"/>
            <a:r>
              <a:rPr lang="en-US" sz="1800"/>
              <a:t>it can be stored reliably if the volume is enormous </a:t>
            </a:r>
          </a:p>
          <a:p>
            <a:pPr lvl="1"/>
            <a:r>
              <a:rPr lang="en-US" sz="1800"/>
              <a:t>it can be processed with multiple consumers in parallel and without overlaps</a:t>
            </a:r>
          </a:p>
          <a:p>
            <a:r>
              <a:rPr lang="en-US" sz="2000"/>
              <a:t>Pub-Sub can compose with partitioning by letting subscribers choose partition subsets.</a:t>
            </a:r>
          </a:p>
        </p:txBody>
      </p:sp>
      <p:sp>
        <p:nvSpPr>
          <p:cNvPr id="7" name="Rectangle 6">
            <a:extLst>
              <a:ext uri="{FF2B5EF4-FFF2-40B4-BE49-F238E27FC236}">
                <a16:creationId xmlns:a16="http://schemas.microsoft.com/office/drawing/2014/main" id="{EE60AA74-9EFF-4564-9258-2A14FA593432}"/>
              </a:ext>
            </a:extLst>
          </p:cNvPr>
          <p:cNvSpPr/>
          <p:nvPr/>
        </p:nvSpPr>
        <p:spPr>
          <a:xfrm>
            <a:off x="7897351" y="3468116"/>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B15BFB2-5B5A-43F8-92B1-F869151572B1}"/>
              </a:ext>
            </a:extLst>
          </p:cNvPr>
          <p:cNvGrpSpPr/>
          <p:nvPr/>
        </p:nvGrpSpPr>
        <p:grpSpPr>
          <a:xfrm>
            <a:off x="8034115" y="3659378"/>
            <a:ext cx="487680" cy="321564"/>
            <a:chOff x="5803392" y="3829812"/>
            <a:chExt cx="490416" cy="348454"/>
          </a:xfrm>
        </p:grpSpPr>
        <p:sp>
          <p:nvSpPr>
            <p:cNvPr id="11" name="Rectangle 10">
              <a:extLst>
                <a:ext uri="{FF2B5EF4-FFF2-40B4-BE49-F238E27FC236}">
                  <a16:creationId xmlns:a16="http://schemas.microsoft.com/office/drawing/2014/main" id="{422A80D9-5ED5-4E0F-B2A0-82F742D605B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9373141F-ABE9-4FD2-B6AF-3BE962ECF2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2A44C51-5F25-4C05-B16F-0D3A023D196C}"/>
              </a:ext>
            </a:extLst>
          </p:cNvPr>
          <p:cNvGrpSpPr/>
          <p:nvPr/>
        </p:nvGrpSpPr>
        <p:grpSpPr>
          <a:xfrm>
            <a:off x="8599914" y="3659378"/>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9165713" y="3659378"/>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336079" y="352450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5" name="Rectangle: Rounded Corners 24">
            <a:extLst>
              <a:ext uri="{FF2B5EF4-FFF2-40B4-BE49-F238E27FC236}">
                <a16:creationId xmlns:a16="http://schemas.microsoft.com/office/drawing/2014/main" id="{76C5AF83-CAA9-404D-935E-610A34E1308D}"/>
              </a:ext>
            </a:extLst>
          </p:cNvPr>
          <p:cNvSpPr/>
          <p:nvPr/>
        </p:nvSpPr>
        <p:spPr>
          <a:xfrm>
            <a:off x="5095159" y="3514655"/>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8" name="Arrow: Right 27">
            <a:extLst>
              <a:ext uri="{FF2B5EF4-FFF2-40B4-BE49-F238E27FC236}">
                <a16:creationId xmlns:a16="http://schemas.microsoft.com/office/drawing/2014/main" id="{E61531F2-DA4C-4CFB-91B0-4D8DA634B9A0}"/>
              </a:ext>
            </a:extLst>
          </p:cNvPr>
          <p:cNvSpPr/>
          <p:nvPr/>
        </p:nvSpPr>
        <p:spPr>
          <a:xfrm>
            <a:off x="6310018" y="3728479"/>
            <a:ext cx="1450472"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U-Turn 4">
            <a:extLst>
              <a:ext uri="{FF2B5EF4-FFF2-40B4-BE49-F238E27FC236}">
                <a16:creationId xmlns:a16="http://schemas.microsoft.com/office/drawing/2014/main" id="{F2FC472D-19F6-4A2E-BF8E-658EA9DB819A}"/>
              </a:ext>
            </a:extLst>
          </p:cNvPr>
          <p:cNvSpPr/>
          <p:nvPr/>
        </p:nvSpPr>
        <p:spPr>
          <a:xfrm rot="16200000">
            <a:off x="9890106" y="3576150"/>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0" name="TextBox 29">
            <a:extLst>
              <a:ext uri="{FF2B5EF4-FFF2-40B4-BE49-F238E27FC236}">
                <a16:creationId xmlns:a16="http://schemas.microsoft.com/office/drawing/2014/main" id="{7745034B-F5A0-4E13-A420-19FBDC409777}"/>
              </a:ext>
            </a:extLst>
          </p:cNvPr>
          <p:cNvSpPr txBox="1"/>
          <p:nvPr/>
        </p:nvSpPr>
        <p:spPr>
          <a:xfrm>
            <a:off x="8121108" y="3561409"/>
            <a:ext cx="311304" cy="369332"/>
          </a:xfrm>
          <a:prstGeom prst="rect">
            <a:avLst/>
          </a:prstGeom>
          <a:noFill/>
        </p:spPr>
        <p:txBody>
          <a:bodyPr wrap="none" rtlCol="0">
            <a:spAutoFit/>
          </a:bodyPr>
          <a:lstStyle/>
          <a:p>
            <a:r>
              <a:rPr lang="en-US">
                <a:latin typeface="Consolas" panose="020B0609020204030204" pitchFamily="49" charset="0"/>
              </a:rPr>
              <a:t>b</a:t>
            </a:r>
          </a:p>
        </p:txBody>
      </p:sp>
      <p:sp>
        <p:nvSpPr>
          <p:cNvPr id="40" name="TextBox 39">
            <a:extLst>
              <a:ext uri="{FF2B5EF4-FFF2-40B4-BE49-F238E27FC236}">
                <a16:creationId xmlns:a16="http://schemas.microsoft.com/office/drawing/2014/main" id="{78E0BADC-1873-46B0-AAC1-F197F4CE6888}"/>
              </a:ext>
            </a:extLst>
          </p:cNvPr>
          <p:cNvSpPr txBox="1"/>
          <p:nvPr/>
        </p:nvSpPr>
        <p:spPr>
          <a:xfrm>
            <a:off x="8688697" y="3561409"/>
            <a:ext cx="311304" cy="369332"/>
          </a:xfrm>
          <a:prstGeom prst="rect">
            <a:avLst/>
          </a:prstGeom>
          <a:noFill/>
        </p:spPr>
        <p:txBody>
          <a:bodyPr wrap="none" rtlCol="0">
            <a:spAutoFit/>
          </a:bodyPr>
          <a:lstStyle/>
          <a:p>
            <a:r>
              <a:rPr lang="en-US">
                <a:latin typeface="Consolas" panose="020B0609020204030204" pitchFamily="49" charset="0"/>
              </a:rPr>
              <a:t>b</a:t>
            </a:r>
          </a:p>
        </p:txBody>
      </p:sp>
      <p:sp>
        <p:nvSpPr>
          <p:cNvPr id="41" name="TextBox 40">
            <a:extLst>
              <a:ext uri="{FF2B5EF4-FFF2-40B4-BE49-F238E27FC236}">
                <a16:creationId xmlns:a16="http://schemas.microsoft.com/office/drawing/2014/main" id="{BB66A01C-FEE6-4144-A6E4-96D8E41053F6}"/>
              </a:ext>
            </a:extLst>
          </p:cNvPr>
          <p:cNvSpPr txBox="1"/>
          <p:nvPr/>
        </p:nvSpPr>
        <p:spPr>
          <a:xfrm>
            <a:off x="9265122" y="3561409"/>
            <a:ext cx="311304" cy="369332"/>
          </a:xfrm>
          <a:prstGeom prst="rect">
            <a:avLst/>
          </a:prstGeom>
          <a:noFill/>
        </p:spPr>
        <p:txBody>
          <a:bodyPr wrap="none" rtlCol="0">
            <a:spAutoFit/>
          </a:bodyPr>
          <a:lstStyle/>
          <a:p>
            <a:r>
              <a:rPr lang="en-US">
                <a:latin typeface="Consolas" panose="020B0609020204030204" pitchFamily="49" charset="0"/>
              </a:rPr>
              <a:t>b</a:t>
            </a:r>
          </a:p>
        </p:txBody>
      </p:sp>
      <p:sp>
        <p:nvSpPr>
          <p:cNvPr id="48" name="Rectangle 47">
            <a:extLst>
              <a:ext uri="{FF2B5EF4-FFF2-40B4-BE49-F238E27FC236}">
                <a16:creationId xmlns:a16="http://schemas.microsoft.com/office/drawing/2014/main" id="{67B65188-A005-46B4-887A-6E5F34018390}"/>
              </a:ext>
            </a:extLst>
          </p:cNvPr>
          <p:cNvSpPr/>
          <p:nvPr/>
        </p:nvSpPr>
        <p:spPr>
          <a:xfrm>
            <a:off x="7897351" y="1887898"/>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AC1F46AB-57C6-454D-9141-C1CA65176580}"/>
              </a:ext>
            </a:extLst>
          </p:cNvPr>
          <p:cNvGrpSpPr/>
          <p:nvPr/>
        </p:nvGrpSpPr>
        <p:grpSpPr>
          <a:xfrm>
            <a:off x="8034115" y="2079160"/>
            <a:ext cx="487680" cy="321564"/>
            <a:chOff x="5803392" y="3829812"/>
            <a:chExt cx="490416" cy="348454"/>
          </a:xfrm>
        </p:grpSpPr>
        <p:sp>
          <p:nvSpPr>
            <p:cNvPr id="50" name="Rectangle 49">
              <a:extLst>
                <a:ext uri="{FF2B5EF4-FFF2-40B4-BE49-F238E27FC236}">
                  <a16:creationId xmlns:a16="http://schemas.microsoft.com/office/drawing/2014/main" id="{CFFB3E2E-8EE1-4C77-B9EB-9D1A6F2BDF1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1" name="Content Placeholder 8" descr="Envelope">
              <a:extLst>
                <a:ext uri="{FF2B5EF4-FFF2-40B4-BE49-F238E27FC236}">
                  <a16:creationId xmlns:a16="http://schemas.microsoft.com/office/drawing/2014/main" id="{55B485C3-D86B-40E6-BC9D-58632A2A3249}"/>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2" name="Group 51">
            <a:extLst>
              <a:ext uri="{FF2B5EF4-FFF2-40B4-BE49-F238E27FC236}">
                <a16:creationId xmlns:a16="http://schemas.microsoft.com/office/drawing/2014/main" id="{B52BFE8F-4E53-429A-9186-7CC3E3C482B6}"/>
              </a:ext>
            </a:extLst>
          </p:cNvPr>
          <p:cNvGrpSpPr/>
          <p:nvPr/>
        </p:nvGrpSpPr>
        <p:grpSpPr>
          <a:xfrm>
            <a:off x="8599914" y="2079160"/>
            <a:ext cx="487680" cy="321564"/>
            <a:chOff x="5803392" y="3829812"/>
            <a:chExt cx="490416" cy="348454"/>
          </a:xfrm>
        </p:grpSpPr>
        <p:sp>
          <p:nvSpPr>
            <p:cNvPr id="53" name="Rectangle 52">
              <a:extLst>
                <a:ext uri="{FF2B5EF4-FFF2-40B4-BE49-F238E27FC236}">
                  <a16:creationId xmlns:a16="http://schemas.microsoft.com/office/drawing/2014/main" id="{D34AA68E-E375-4815-8765-BD2C31A8CC20}"/>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Content Placeholder 8" descr="Envelope">
              <a:extLst>
                <a:ext uri="{FF2B5EF4-FFF2-40B4-BE49-F238E27FC236}">
                  <a16:creationId xmlns:a16="http://schemas.microsoft.com/office/drawing/2014/main" id="{A0C91A4D-D68E-49BE-9004-35A45B7F14D8}"/>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3A31B63F-7974-4851-9922-CEFA5855EA9E}"/>
              </a:ext>
            </a:extLst>
          </p:cNvPr>
          <p:cNvGrpSpPr/>
          <p:nvPr/>
        </p:nvGrpSpPr>
        <p:grpSpPr>
          <a:xfrm>
            <a:off x="9165713" y="2079160"/>
            <a:ext cx="487680" cy="321564"/>
            <a:chOff x="5803392" y="3829812"/>
            <a:chExt cx="490416" cy="348454"/>
          </a:xfrm>
        </p:grpSpPr>
        <p:sp>
          <p:nvSpPr>
            <p:cNvPr id="56" name="Rectangle 55">
              <a:extLst>
                <a:ext uri="{FF2B5EF4-FFF2-40B4-BE49-F238E27FC236}">
                  <a16:creationId xmlns:a16="http://schemas.microsoft.com/office/drawing/2014/main" id="{3332D683-6AED-42B9-AF5F-108BA4A61AEF}"/>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Content Placeholder 8" descr="Envelope">
              <a:extLst>
                <a:ext uri="{FF2B5EF4-FFF2-40B4-BE49-F238E27FC236}">
                  <a16:creationId xmlns:a16="http://schemas.microsoft.com/office/drawing/2014/main" id="{431F9748-2E88-4195-B7C2-769BBDFEB5E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64" name="TextBox 63">
            <a:extLst>
              <a:ext uri="{FF2B5EF4-FFF2-40B4-BE49-F238E27FC236}">
                <a16:creationId xmlns:a16="http://schemas.microsoft.com/office/drawing/2014/main" id="{B988E798-97E8-49A8-A684-F646DF2CCA92}"/>
              </a:ext>
            </a:extLst>
          </p:cNvPr>
          <p:cNvSpPr txBox="1"/>
          <p:nvPr/>
        </p:nvSpPr>
        <p:spPr>
          <a:xfrm>
            <a:off x="8121108" y="1981191"/>
            <a:ext cx="311304" cy="369332"/>
          </a:xfrm>
          <a:prstGeom prst="rect">
            <a:avLst/>
          </a:prstGeom>
          <a:noFill/>
        </p:spPr>
        <p:txBody>
          <a:bodyPr wrap="none" rtlCol="0">
            <a:spAutoFit/>
          </a:bodyPr>
          <a:lstStyle/>
          <a:p>
            <a:r>
              <a:rPr lang="en-US">
                <a:latin typeface="Consolas" panose="020B0609020204030204" pitchFamily="49" charset="0"/>
              </a:rPr>
              <a:t>a</a:t>
            </a:r>
          </a:p>
        </p:txBody>
      </p:sp>
      <p:sp>
        <p:nvSpPr>
          <p:cNvPr id="65" name="TextBox 64">
            <a:extLst>
              <a:ext uri="{FF2B5EF4-FFF2-40B4-BE49-F238E27FC236}">
                <a16:creationId xmlns:a16="http://schemas.microsoft.com/office/drawing/2014/main" id="{67DE0414-7E63-4FB7-8BA4-BB646788A7D6}"/>
              </a:ext>
            </a:extLst>
          </p:cNvPr>
          <p:cNvSpPr txBox="1"/>
          <p:nvPr/>
        </p:nvSpPr>
        <p:spPr>
          <a:xfrm>
            <a:off x="8688697" y="1981191"/>
            <a:ext cx="311304" cy="369332"/>
          </a:xfrm>
          <a:prstGeom prst="rect">
            <a:avLst/>
          </a:prstGeom>
          <a:noFill/>
        </p:spPr>
        <p:txBody>
          <a:bodyPr wrap="none" rtlCol="0">
            <a:spAutoFit/>
          </a:bodyPr>
          <a:lstStyle/>
          <a:p>
            <a:r>
              <a:rPr lang="en-US">
                <a:latin typeface="Consolas" panose="020B0609020204030204" pitchFamily="49" charset="0"/>
              </a:rPr>
              <a:t>a</a:t>
            </a:r>
          </a:p>
        </p:txBody>
      </p:sp>
      <p:sp>
        <p:nvSpPr>
          <p:cNvPr id="66" name="TextBox 65">
            <a:extLst>
              <a:ext uri="{FF2B5EF4-FFF2-40B4-BE49-F238E27FC236}">
                <a16:creationId xmlns:a16="http://schemas.microsoft.com/office/drawing/2014/main" id="{F0A6B0E6-3B04-406A-8F92-D9023534BA8C}"/>
              </a:ext>
            </a:extLst>
          </p:cNvPr>
          <p:cNvSpPr txBox="1"/>
          <p:nvPr/>
        </p:nvSpPr>
        <p:spPr>
          <a:xfrm>
            <a:off x="9265122" y="1981191"/>
            <a:ext cx="311304" cy="369332"/>
          </a:xfrm>
          <a:prstGeom prst="rect">
            <a:avLst/>
          </a:prstGeom>
          <a:noFill/>
        </p:spPr>
        <p:txBody>
          <a:bodyPr wrap="none" rtlCol="0">
            <a:spAutoFit/>
          </a:bodyPr>
          <a:lstStyle/>
          <a:p>
            <a:r>
              <a:rPr lang="en-US">
                <a:latin typeface="Consolas" panose="020B0609020204030204" pitchFamily="49" charset="0"/>
              </a:rPr>
              <a:t>a</a:t>
            </a:r>
          </a:p>
        </p:txBody>
      </p:sp>
      <p:sp>
        <p:nvSpPr>
          <p:cNvPr id="72" name="Rectangle 71">
            <a:extLst>
              <a:ext uri="{FF2B5EF4-FFF2-40B4-BE49-F238E27FC236}">
                <a16:creationId xmlns:a16="http://schemas.microsoft.com/office/drawing/2014/main" id="{6397B635-8253-4718-81AE-F875D6100787}"/>
              </a:ext>
            </a:extLst>
          </p:cNvPr>
          <p:cNvSpPr/>
          <p:nvPr/>
        </p:nvSpPr>
        <p:spPr>
          <a:xfrm>
            <a:off x="7923851" y="5113412"/>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A8C68C19-82B4-4EBF-B3BB-B28B0D2234FD}"/>
              </a:ext>
            </a:extLst>
          </p:cNvPr>
          <p:cNvGrpSpPr/>
          <p:nvPr/>
        </p:nvGrpSpPr>
        <p:grpSpPr>
          <a:xfrm>
            <a:off x="8060615" y="5304674"/>
            <a:ext cx="487680" cy="321564"/>
            <a:chOff x="5803392" y="3829812"/>
            <a:chExt cx="490416" cy="348454"/>
          </a:xfrm>
        </p:grpSpPr>
        <p:sp>
          <p:nvSpPr>
            <p:cNvPr id="74" name="Rectangle 73">
              <a:extLst>
                <a:ext uri="{FF2B5EF4-FFF2-40B4-BE49-F238E27FC236}">
                  <a16:creationId xmlns:a16="http://schemas.microsoft.com/office/drawing/2014/main" id="{70962AC8-7BE5-4D15-85CA-1E182BD05B5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5" name="Content Placeholder 8" descr="Envelope">
              <a:extLst>
                <a:ext uri="{FF2B5EF4-FFF2-40B4-BE49-F238E27FC236}">
                  <a16:creationId xmlns:a16="http://schemas.microsoft.com/office/drawing/2014/main" id="{4E3C97FB-6975-467C-8CE8-7D175558A25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76" name="Group 75">
            <a:extLst>
              <a:ext uri="{FF2B5EF4-FFF2-40B4-BE49-F238E27FC236}">
                <a16:creationId xmlns:a16="http://schemas.microsoft.com/office/drawing/2014/main" id="{74DFA9FB-178F-4C75-9C88-4DD2FBE25292}"/>
              </a:ext>
            </a:extLst>
          </p:cNvPr>
          <p:cNvGrpSpPr/>
          <p:nvPr/>
        </p:nvGrpSpPr>
        <p:grpSpPr>
          <a:xfrm>
            <a:off x="8626414" y="5304674"/>
            <a:ext cx="487680" cy="321564"/>
            <a:chOff x="5803392" y="3829812"/>
            <a:chExt cx="490416" cy="348454"/>
          </a:xfrm>
        </p:grpSpPr>
        <p:sp>
          <p:nvSpPr>
            <p:cNvPr id="77" name="Rectangle 76">
              <a:extLst>
                <a:ext uri="{FF2B5EF4-FFF2-40B4-BE49-F238E27FC236}">
                  <a16:creationId xmlns:a16="http://schemas.microsoft.com/office/drawing/2014/main" id="{FABD6C30-9D13-444B-9AE3-F6EE12916E1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8" name="Content Placeholder 8" descr="Envelope">
              <a:extLst>
                <a:ext uri="{FF2B5EF4-FFF2-40B4-BE49-F238E27FC236}">
                  <a16:creationId xmlns:a16="http://schemas.microsoft.com/office/drawing/2014/main" id="{DD8372AE-CB28-4DE5-B9DB-E6C031BDA9EB}"/>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79" name="Group 78">
            <a:extLst>
              <a:ext uri="{FF2B5EF4-FFF2-40B4-BE49-F238E27FC236}">
                <a16:creationId xmlns:a16="http://schemas.microsoft.com/office/drawing/2014/main" id="{80E135E3-F1BB-4035-9265-84E5F521A879}"/>
              </a:ext>
            </a:extLst>
          </p:cNvPr>
          <p:cNvGrpSpPr/>
          <p:nvPr/>
        </p:nvGrpSpPr>
        <p:grpSpPr>
          <a:xfrm>
            <a:off x="9192213" y="5304674"/>
            <a:ext cx="487680" cy="321564"/>
            <a:chOff x="5803392" y="3829812"/>
            <a:chExt cx="490416" cy="348454"/>
          </a:xfrm>
        </p:grpSpPr>
        <p:sp>
          <p:nvSpPr>
            <p:cNvPr id="80" name="Rectangle 79">
              <a:extLst>
                <a:ext uri="{FF2B5EF4-FFF2-40B4-BE49-F238E27FC236}">
                  <a16:creationId xmlns:a16="http://schemas.microsoft.com/office/drawing/2014/main" id="{1C73230D-30D9-4CA8-8B7D-0B773FCE8E1B}"/>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1" name="Content Placeholder 8" descr="Envelope">
              <a:extLst>
                <a:ext uri="{FF2B5EF4-FFF2-40B4-BE49-F238E27FC236}">
                  <a16:creationId xmlns:a16="http://schemas.microsoft.com/office/drawing/2014/main" id="{1220E7E5-88E9-4700-998C-E1F6EC87A6D2}"/>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88" name="TextBox 87">
            <a:extLst>
              <a:ext uri="{FF2B5EF4-FFF2-40B4-BE49-F238E27FC236}">
                <a16:creationId xmlns:a16="http://schemas.microsoft.com/office/drawing/2014/main" id="{D3653A47-B494-4773-A970-D2318F610BCF}"/>
              </a:ext>
            </a:extLst>
          </p:cNvPr>
          <p:cNvSpPr txBox="1"/>
          <p:nvPr/>
        </p:nvSpPr>
        <p:spPr>
          <a:xfrm>
            <a:off x="8147608" y="5206705"/>
            <a:ext cx="311304" cy="369332"/>
          </a:xfrm>
          <a:prstGeom prst="rect">
            <a:avLst/>
          </a:prstGeom>
          <a:noFill/>
        </p:spPr>
        <p:txBody>
          <a:bodyPr wrap="none" rtlCol="0">
            <a:spAutoFit/>
          </a:bodyPr>
          <a:lstStyle/>
          <a:p>
            <a:r>
              <a:rPr lang="en-US">
                <a:latin typeface="Consolas" panose="020B0609020204030204" pitchFamily="49" charset="0"/>
              </a:rPr>
              <a:t>c</a:t>
            </a:r>
          </a:p>
        </p:txBody>
      </p:sp>
      <p:sp>
        <p:nvSpPr>
          <p:cNvPr id="89" name="TextBox 88">
            <a:extLst>
              <a:ext uri="{FF2B5EF4-FFF2-40B4-BE49-F238E27FC236}">
                <a16:creationId xmlns:a16="http://schemas.microsoft.com/office/drawing/2014/main" id="{04AFDEC1-4227-4241-8127-4CE193B2C319}"/>
              </a:ext>
            </a:extLst>
          </p:cNvPr>
          <p:cNvSpPr txBox="1"/>
          <p:nvPr/>
        </p:nvSpPr>
        <p:spPr>
          <a:xfrm>
            <a:off x="8715197" y="5206705"/>
            <a:ext cx="311304" cy="369332"/>
          </a:xfrm>
          <a:prstGeom prst="rect">
            <a:avLst/>
          </a:prstGeom>
          <a:noFill/>
        </p:spPr>
        <p:txBody>
          <a:bodyPr wrap="none" rtlCol="0">
            <a:spAutoFit/>
          </a:bodyPr>
          <a:lstStyle/>
          <a:p>
            <a:r>
              <a:rPr lang="en-US">
                <a:latin typeface="Consolas" panose="020B0609020204030204" pitchFamily="49" charset="0"/>
              </a:rPr>
              <a:t>c</a:t>
            </a:r>
          </a:p>
        </p:txBody>
      </p:sp>
      <p:sp>
        <p:nvSpPr>
          <p:cNvPr id="90" name="TextBox 89">
            <a:extLst>
              <a:ext uri="{FF2B5EF4-FFF2-40B4-BE49-F238E27FC236}">
                <a16:creationId xmlns:a16="http://schemas.microsoft.com/office/drawing/2014/main" id="{6640750E-36F3-4F31-BBBE-0C811661FC81}"/>
              </a:ext>
            </a:extLst>
          </p:cNvPr>
          <p:cNvSpPr txBox="1"/>
          <p:nvPr/>
        </p:nvSpPr>
        <p:spPr>
          <a:xfrm>
            <a:off x="9291622" y="5206705"/>
            <a:ext cx="311304" cy="369332"/>
          </a:xfrm>
          <a:prstGeom prst="rect">
            <a:avLst/>
          </a:prstGeom>
          <a:noFill/>
        </p:spPr>
        <p:txBody>
          <a:bodyPr wrap="none" rtlCol="0">
            <a:spAutoFit/>
          </a:bodyPr>
          <a:lstStyle/>
          <a:p>
            <a:r>
              <a:rPr lang="en-US">
                <a:latin typeface="Consolas" panose="020B0609020204030204" pitchFamily="49" charset="0"/>
              </a:rPr>
              <a:t>c</a:t>
            </a:r>
          </a:p>
        </p:txBody>
      </p:sp>
      <p:sp>
        <p:nvSpPr>
          <p:cNvPr id="97" name="Oval 96">
            <a:extLst>
              <a:ext uri="{FF2B5EF4-FFF2-40B4-BE49-F238E27FC236}">
                <a16:creationId xmlns:a16="http://schemas.microsoft.com/office/drawing/2014/main" id="{2F483E60-5558-44F2-825B-B6BE1C29D742}"/>
              </a:ext>
            </a:extLst>
          </p:cNvPr>
          <p:cNvSpPr/>
          <p:nvPr/>
        </p:nvSpPr>
        <p:spPr>
          <a:xfrm>
            <a:off x="7536889" y="1052737"/>
            <a:ext cx="682014" cy="659567"/>
          </a:xfrm>
          <a:prstGeom prst="ellipse">
            <a:avLst/>
          </a:prstGeom>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en-US" sz="1200"/>
              <a:t>Stream</a:t>
            </a:r>
          </a:p>
        </p:txBody>
      </p:sp>
      <p:sp>
        <p:nvSpPr>
          <p:cNvPr id="100" name="Arrow: Bent 99">
            <a:extLst>
              <a:ext uri="{FF2B5EF4-FFF2-40B4-BE49-F238E27FC236}">
                <a16:creationId xmlns:a16="http://schemas.microsoft.com/office/drawing/2014/main" id="{C73EA85C-407B-40A3-925C-91C9CA05B1B5}"/>
              </a:ext>
            </a:extLst>
          </p:cNvPr>
          <p:cNvSpPr/>
          <p:nvPr/>
        </p:nvSpPr>
        <p:spPr>
          <a:xfrm flipV="1">
            <a:off x="5525311" y="4184279"/>
            <a:ext cx="2294174" cy="1441957"/>
          </a:xfrm>
          <a:prstGeom prst="bentArrow">
            <a:avLst>
              <a:gd name="adj1" fmla="val 5275"/>
              <a:gd name="adj2" fmla="val 5388"/>
              <a:gd name="adj3" fmla="val 9156"/>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01" name="Arrow: Bent 100">
            <a:extLst>
              <a:ext uri="{FF2B5EF4-FFF2-40B4-BE49-F238E27FC236}">
                <a16:creationId xmlns:a16="http://schemas.microsoft.com/office/drawing/2014/main" id="{5B29EFD4-3F52-4395-B341-D22421AE7B12}"/>
              </a:ext>
            </a:extLst>
          </p:cNvPr>
          <p:cNvSpPr/>
          <p:nvPr/>
        </p:nvSpPr>
        <p:spPr>
          <a:xfrm>
            <a:off x="5525311" y="2152859"/>
            <a:ext cx="2223787" cy="1261275"/>
          </a:xfrm>
          <a:prstGeom prst="bentArrow">
            <a:avLst>
              <a:gd name="adj1" fmla="val 6559"/>
              <a:gd name="adj2" fmla="val 6607"/>
              <a:gd name="adj3" fmla="val 10053"/>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09" name="Rectangle: Rounded Corners 108">
            <a:extLst>
              <a:ext uri="{FF2B5EF4-FFF2-40B4-BE49-F238E27FC236}">
                <a16:creationId xmlns:a16="http://schemas.microsoft.com/office/drawing/2014/main" id="{0A61A156-58B5-43C2-B2CB-C078FA0476DD}"/>
              </a:ext>
            </a:extLst>
          </p:cNvPr>
          <p:cNvSpPr/>
          <p:nvPr/>
        </p:nvSpPr>
        <p:spPr>
          <a:xfrm>
            <a:off x="10377355" y="1971581"/>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11" name="Arrow: U-Turn 110">
            <a:extLst>
              <a:ext uri="{FF2B5EF4-FFF2-40B4-BE49-F238E27FC236}">
                <a16:creationId xmlns:a16="http://schemas.microsoft.com/office/drawing/2014/main" id="{EA34557D-1B01-4A6B-87E3-EB00A89536A0}"/>
              </a:ext>
            </a:extLst>
          </p:cNvPr>
          <p:cNvSpPr/>
          <p:nvPr/>
        </p:nvSpPr>
        <p:spPr>
          <a:xfrm rot="16200000">
            <a:off x="9931382" y="2023228"/>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112" name="Rectangle: Rounded Corners 111">
            <a:extLst>
              <a:ext uri="{FF2B5EF4-FFF2-40B4-BE49-F238E27FC236}">
                <a16:creationId xmlns:a16="http://schemas.microsoft.com/office/drawing/2014/main" id="{255681BE-7D0A-4F8B-B0E7-D78848AFFD2F}"/>
              </a:ext>
            </a:extLst>
          </p:cNvPr>
          <p:cNvSpPr/>
          <p:nvPr/>
        </p:nvSpPr>
        <p:spPr>
          <a:xfrm>
            <a:off x="10425145" y="517387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13" name="Arrow: U-Turn 112">
            <a:extLst>
              <a:ext uri="{FF2B5EF4-FFF2-40B4-BE49-F238E27FC236}">
                <a16:creationId xmlns:a16="http://schemas.microsoft.com/office/drawing/2014/main" id="{53732ED2-7635-45FF-9318-DC3965A27143}"/>
              </a:ext>
            </a:extLst>
          </p:cNvPr>
          <p:cNvSpPr/>
          <p:nvPr/>
        </p:nvSpPr>
        <p:spPr>
          <a:xfrm rot="16200000">
            <a:off x="9979172" y="5225520"/>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3" name="Flowchart: Process 2">
            <a:extLst>
              <a:ext uri="{FF2B5EF4-FFF2-40B4-BE49-F238E27FC236}">
                <a16:creationId xmlns:a16="http://schemas.microsoft.com/office/drawing/2014/main" id="{FB56B3B5-788F-40E7-8722-E2A6E6481C73}"/>
              </a:ext>
            </a:extLst>
          </p:cNvPr>
          <p:cNvSpPr/>
          <p:nvPr/>
        </p:nvSpPr>
        <p:spPr>
          <a:xfrm>
            <a:off x="5767544" y="3312941"/>
            <a:ext cx="629056" cy="337226"/>
          </a:xfrm>
          <a:prstGeom prst="flowChartProcess">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a:t>hash()</a:t>
            </a:r>
          </a:p>
        </p:txBody>
      </p:sp>
      <p:cxnSp>
        <p:nvCxnSpPr>
          <p:cNvPr id="6" name="Straight Arrow Connector 5">
            <a:extLst>
              <a:ext uri="{FF2B5EF4-FFF2-40B4-BE49-F238E27FC236}">
                <a16:creationId xmlns:a16="http://schemas.microsoft.com/office/drawing/2014/main" id="{2BAE7D18-D8FE-4A7D-BA23-18C26D5005B8}"/>
              </a:ext>
            </a:extLst>
          </p:cNvPr>
          <p:cNvCxnSpPr>
            <a:cxnSpLocks/>
          </p:cNvCxnSpPr>
          <p:nvPr/>
        </p:nvCxnSpPr>
        <p:spPr>
          <a:xfrm flipV="1">
            <a:off x="6310018" y="2412289"/>
            <a:ext cx="421522" cy="8237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1" name="Straight Arrow Connector 60">
            <a:extLst>
              <a:ext uri="{FF2B5EF4-FFF2-40B4-BE49-F238E27FC236}">
                <a16:creationId xmlns:a16="http://schemas.microsoft.com/office/drawing/2014/main" id="{F3B18BEE-775C-44E0-B378-69A7D83FFF44}"/>
              </a:ext>
            </a:extLst>
          </p:cNvPr>
          <p:cNvCxnSpPr>
            <a:cxnSpLocks/>
          </p:cNvCxnSpPr>
          <p:nvPr/>
        </p:nvCxnSpPr>
        <p:spPr>
          <a:xfrm>
            <a:off x="6191828" y="3659378"/>
            <a:ext cx="361036" cy="16452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2" name="Straight Arrow Connector 61">
            <a:extLst>
              <a:ext uri="{FF2B5EF4-FFF2-40B4-BE49-F238E27FC236}">
                <a16:creationId xmlns:a16="http://schemas.microsoft.com/office/drawing/2014/main" id="{9111C6AA-DA94-4E74-B30C-E1D6FFA96A56}"/>
              </a:ext>
            </a:extLst>
          </p:cNvPr>
          <p:cNvCxnSpPr>
            <a:cxnSpLocks/>
          </p:cNvCxnSpPr>
          <p:nvPr/>
        </p:nvCxnSpPr>
        <p:spPr>
          <a:xfrm>
            <a:off x="6442225" y="3550413"/>
            <a:ext cx="484812" cy="10896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Connector 26">
            <a:extLst>
              <a:ext uri="{FF2B5EF4-FFF2-40B4-BE49-F238E27FC236}">
                <a16:creationId xmlns:a16="http://schemas.microsoft.com/office/drawing/2014/main" id="{4D5F9EEF-5925-46F9-A95C-E6B15DC8C66F}"/>
              </a:ext>
            </a:extLst>
          </p:cNvPr>
          <p:cNvCxnSpPr/>
          <p:nvPr/>
        </p:nvCxnSpPr>
        <p:spPr>
          <a:xfrm>
            <a:off x="7877896" y="1719246"/>
            <a:ext cx="0" cy="4117429"/>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E59CCB3-86D2-4456-8F1C-00A9328EED51}"/>
              </a:ext>
            </a:extLst>
          </p:cNvPr>
          <p:cNvSpPr txBox="1"/>
          <p:nvPr/>
        </p:nvSpPr>
        <p:spPr>
          <a:xfrm>
            <a:off x="9000001" y="1644774"/>
            <a:ext cx="838691" cy="276999"/>
          </a:xfrm>
          <a:prstGeom prst="rect">
            <a:avLst/>
          </a:prstGeom>
          <a:noFill/>
        </p:spPr>
        <p:txBody>
          <a:bodyPr wrap="none" rtlCol="0">
            <a:spAutoFit/>
          </a:bodyPr>
          <a:lstStyle/>
          <a:p>
            <a:r>
              <a:rPr lang="en-US" sz="1200">
                <a:solidFill>
                  <a:srgbClr val="5B9BD5"/>
                </a:solidFill>
              </a:rPr>
              <a:t>Partition 1</a:t>
            </a:r>
          </a:p>
        </p:txBody>
      </p:sp>
      <p:sp>
        <p:nvSpPr>
          <p:cNvPr id="82" name="TextBox 81">
            <a:extLst>
              <a:ext uri="{FF2B5EF4-FFF2-40B4-BE49-F238E27FC236}">
                <a16:creationId xmlns:a16="http://schemas.microsoft.com/office/drawing/2014/main" id="{46ACC4F7-93F8-432B-8CE1-A7A039FFEAB1}"/>
              </a:ext>
            </a:extLst>
          </p:cNvPr>
          <p:cNvSpPr txBox="1"/>
          <p:nvPr/>
        </p:nvSpPr>
        <p:spPr>
          <a:xfrm>
            <a:off x="9016707" y="3204555"/>
            <a:ext cx="848309" cy="276999"/>
          </a:xfrm>
          <a:prstGeom prst="rect">
            <a:avLst/>
          </a:prstGeom>
          <a:noFill/>
        </p:spPr>
        <p:txBody>
          <a:bodyPr wrap="none" rtlCol="0">
            <a:spAutoFit/>
          </a:bodyPr>
          <a:lstStyle/>
          <a:p>
            <a:r>
              <a:rPr lang="en-US" sz="1200">
                <a:solidFill>
                  <a:srgbClr val="5B9BD5"/>
                </a:solidFill>
              </a:rPr>
              <a:t>Partition 2</a:t>
            </a:r>
          </a:p>
        </p:txBody>
      </p:sp>
      <p:sp>
        <p:nvSpPr>
          <p:cNvPr id="83" name="TextBox 82">
            <a:extLst>
              <a:ext uri="{FF2B5EF4-FFF2-40B4-BE49-F238E27FC236}">
                <a16:creationId xmlns:a16="http://schemas.microsoft.com/office/drawing/2014/main" id="{29FB1C2E-9DD1-472B-B517-3FC28EBE1DAE}"/>
              </a:ext>
            </a:extLst>
          </p:cNvPr>
          <p:cNvSpPr txBox="1"/>
          <p:nvPr/>
        </p:nvSpPr>
        <p:spPr>
          <a:xfrm>
            <a:off x="9000001" y="4836413"/>
            <a:ext cx="840295" cy="276999"/>
          </a:xfrm>
          <a:prstGeom prst="rect">
            <a:avLst/>
          </a:prstGeom>
          <a:noFill/>
        </p:spPr>
        <p:txBody>
          <a:bodyPr wrap="none" rtlCol="0">
            <a:spAutoFit/>
          </a:bodyPr>
          <a:lstStyle/>
          <a:p>
            <a:r>
              <a:rPr lang="en-US" sz="1200">
                <a:solidFill>
                  <a:srgbClr val="5B9BD5"/>
                </a:solidFill>
              </a:rPr>
              <a:t>Partition 3</a:t>
            </a:r>
          </a:p>
        </p:txBody>
      </p:sp>
    </p:spTree>
    <p:extLst>
      <p:ext uri="{BB962C8B-B14F-4D97-AF65-F5344CB8AC3E}">
        <p14:creationId xmlns:p14="http://schemas.microsoft.com/office/powerpoint/2010/main" val="152758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B3A0-09A8-4F8C-999D-7DAD2B65878F}"/>
              </a:ext>
            </a:extLst>
          </p:cNvPr>
          <p:cNvSpPr>
            <a:spLocks noGrp="1"/>
          </p:cNvSpPr>
          <p:nvPr>
            <p:ph type="title"/>
          </p:nvPr>
        </p:nvSpPr>
        <p:spPr/>
        <p:txBody>
          <a:bodyPr/>
          <a:lstStyle/>
          <a:p>
            <a:r>
              <a:rPr lang="en-US"/>
              <a:t>Multiplexing with Exclusive Consumers</a:t>
            </a:r>
          </a:p>
        </p:txBody>
      </p:sp>
      <p:sp>
        <p:nvSpPr>
          <p:cNvPr id="3" name="Content Placeholder 2">
            <a:extLst>
              <a:ext uri="{FF2B5EF4-FFF2-40B4-BE49-F238E27FC236}">
                <a16:creationId xmlns:a16="http://schemas.microsoft.com/office/drawing/2014/main" id="{41351E70-2990-4434-8A0E-656A88EA6461}"/>
              </a:ext>
            </a:extLst>
          </p:cNvPr>
          <p:cNvSpPr>
            <a:spLocks noGrp="1"/>
          </p:cNvSpPr>
          <p:nvPr>
            <p:ph idx="1"/>
          </p:nvPr>
        </p:nvSpPr>
        <p:spPr>
          <a:xfrm>
            <a:off x="838200" y="1825625"/>
            <a:ext cx="4044218" cy="4351338"/>
          </a:xfrm>
        </p:spPr>
        <p:txBody>
          <a:bodyPr>
            <a:normAutofit fontScale="92500" lnSpcReduction="10000"/>
          </a:bodyPr>
          <a:lstStyle/>
          <a:p>
            <a:r>
              <a:rPr lang="en-US" sz="2000"/>
              <a:t>Multiplexing funnels sequences of related messages concurrently through one route.</a:t>
            </a:r>
          </a:p>
          <a:p>
            <a:r>
              <a:rPr lang="en-US" sz="2000"/>
              <a:t>Exclusive consumers snap to sequences and the queue guarantees consistent routing of messages to the same consumer. </a:t>
            </a:r>
          </a:p>
          <a:p>
            <a:r>
              <a:rPr lang="en-US" sz="2000"/>
              <a:t>Provides first-in-first-out assurance on a per-sequence basis.</a:t>
            </a:r>
          </a:p>
          <a:p>
            <a:r>
              <a:rPr lang="en-US" sz="2000"/>
              <a:t>Can be provided without head-of-line blocking, i.e. each sequence acts like an independent sub-queue.</a:t>
            </a:r>
          </a:p>
          <a:p>
            <a:r>
              <a:rPr lang="en-US" sz="2000"/>
              <a:t>Often used with scenarios where huge numbers of contexts must be handled, e.g. in workflow processing.</a:t>
            </a:r>
          </a:p>
        </p:txBody>
      </p:sp>
      <p:sp>
        <p:nvSpPr>
          <p:cNvPr id="62" name="Rectangle 61">
            <a:extLst>
              <a:ext uri="{FF2B5EF4-FFF2-40B4-BE49-F238E27FC236}">
                <a16:creationId xmlns:a16="http://schemas.microsoft.com/office/drawing/2014/main" id="{E887CA59-BCFB-4264-8DE4-522533C79112}"/>
              </a:ext>
            </a:extLst>
          </p:cNvPr>
          <p:cNvSpPr/>
          <p:nvPr/>
        </p:nvSpPr>
        <p:spPr>
          <a:xfrm>
            <a:off x="6549344" y="3724656"/>
            <a:ext cx="3138627"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FB17BC31-B638-4AE8-86B3-FD2826624AF5}"/>
              </a:ext>
            </a:extLst>
          </p:cNvPr>
          <p:cNvGrpSpPr/>
          <p:nvPr/>
        </p:nvGrpSpPr>
        <p:grpSpPr>
          <a:xfrm>
            <a:off x="7341011" y="3915918"/>
            <a:ext cx="487680" cy="321564"/>
            <a:chOff x="5803392" y="3829812"/>
            <a:chExt cx="490416" cy="348454"/>
          </a:xfrm>
        </p:grpSpPr>
        <p:sp>
          <p:nvSpPr>
            <p:cNvPr id="64" name="Rectangle 63">
              <a:extLst>
                <a:ext uri="{FF2B5EF4-FFF2-40B4-BE49-F238E27FC236}">
                  <a16:creationId xmlns:a16="http://schemas.microsoft.com/office/drawing/2014/main" id="{E672F244-4DF4-4676-8747-0103E73EBE42}"/>
                </a:ext>
              </a:extLst>
            </p:cNvPr>
            <p:cNvSpPr/>
            <p:nvPr/>
          </p:nvSpPr>
          <p:spPr>
            <a:xfrm>
              <a:off x="5803392" y="3829812"/>
              <a:ext cx="490416" cy="34845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5" name="Content Placeholder 8" descr="Envelope">
              <a:extLst>
                <a:ext uri="{FF2B5EF4-FFF2-40B4-BE49-F238E27FC236}">
                  <a16:creationId xmlns:a16="http://schemas.microsoft.com/office/drawing/2014/main" id="{A3B5E8D4-F7BB-4812-BFCE-D2CD8B76BEE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66" name="Group 65">
            <a:extLst>
              <a:ext uri="{FF2B5EF4-FFF2-40B4-BE49-F238E27FC236}">
                <a16:creationId xmlns:a16="http://schemas.microsoft.com/office/drawing/2014/main" id="{864DE152-3E1B-480B-A6F1-4CEA949C86E6}"/>
              </a:ext>
            </a:extLst>
          </p:cNvPr>
          <p:cNvGrpSpPr/>
          <p:nvPr/>
        </p:nvGrpSpPr>
        <p:grpSpPr>
          <a:xfrm>
            <a:off x="7906810" y="3915918"/>
            <a:ext cx="487680" cy="321564"/>
            <a:chOff x="5803392" y="3829812"/>
            <a:chExt cx="490416" cy="348454"/>
          </a:xfrm>
        </p:grpSpPr>
        <p:sp>
          <p:nvSpPr>
            <p:cNvPr id="67" name="Rectangle 66">
              <a:extLst>
                <a:ext uri="{FF2B5EF4-FFF2-40B4-BE49-F238E27FC236}">
                  <a16:creationId xmlns:a16="http://schemas.microsoft.com/office/drawing/2014/main" id="{82E4CD25-9790-4423-82AB-20C218873398}"/>
                </a:ext>
              </a:extLst>
            </p:cNvPr>
            <p:cNvSpPr/>
            <p:nvPr/>
          </p:nvSpPr>
          <p:spPr>
            <a:xfrm>
              <a:off x="5803392" y="3829812"/>
              <a:ext cx="490416" cy="34845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8" name="Content Placeholder 8" descr="Envelope">
              <a:extLst>
                <a:ext uri="{FF2B5EF4-FFF2-40B4-BE49-F238E27FC236}">
                  <a16:creationId xmlns:a16="http://schemas.microsoft.com/office/drawing/2014/main" id="{880C5896-5215-4248-A4EE-589F2A4B5FA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69" name="Group 68">
            <a:extLst>
              <a:ext uri="{FF2B5EF4-FFF2-40B4-BE49-F238E27FC236}">
                <a16:creationId xmlns:a16="http://schemas.microsoft.com/office/drawing/2014/main" id="{D5F3787A-A81B-4D67-BAC2-25A1BF3F0C95}"/>
              </a:ext>
            </a:extLst>
          </p:cNvPr>
          <p:cNvGrpSpPr/>
          <p:nvPr/>
        </p:nvGrpSpPr>
        <p:grpSpPr>
          <a:xfrm>
            <a:off x="8472609" y="3915918"/>
            <a:ext cx="487680" cy="321564"/>
            <a:chOff x="5803392" y="3829812"/>
            <a:chExt cx="490416" cy="348454"/>
          </a:xfrm>
        </p:grpSpPr>
        <p:sp>
          <p:nvSpPr>
            <p:cNvPr id="70" name="Rectangle 69">
              <a:extLst>
                <a:ext uri="{FF2B5EF4-FFF2-40B4-BE49-F238E27FC236}">
                  <a16:creationId xmlns:a16="http://schemas.microsoft.com/office/drawing/2014/main" id="{DBD1633D-7216-4B73-87B7-6C4C8265555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1" name="Content Placeholder 8" descr="Envelope">
              <a:extLst>
                <a:ext uri="{FF2B5EF4-FFF2-40B4-BE49-F238E27FC236}">
                  <a16:creationId xmlns:a16="http://schemas.microsoft.com/office/drawing/2014/main" id="{E8002598-80CF-4114-8F80-2EE0FFF78055}"/>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72" name="Group 71">
            <a:extLst>
              <a:ext uri="{FF2B5EF4-FFF2-40B4-BE49-F238E27FC236}">
                <a16:creationId xmlns:a16="http://schemas.microsoft.com/office/drawing/2014/main" id="{75D2E120-F5F5-485A-B2F9-8EE309DB9E64}"/>
              </a:ext>
            </a:extLst>
          </p:cNvPr>
          <p:cNvGrpSpPr/>
          <p:nvPr/>
        </p:nvGrpSpPr>
        <p:grpSpPr>
          <a:xfrm>
            <a:off x="9038408" y="3915918"/>
            <a:ext cx="487680" cy="321564"/>
            <a:chOff x="5803392" y="3829812"/>
            <a:chExt cx="490416" cy="348454"/>
          </a:xfrm>
        </p:grpSpPr>
        <p:sp>
          <p:nvSpPr>
            <p:cNvPr id="73" name="Rectangle 72">
              <a:extLst>
                <a:ext uri="{FF2B5EF4-FFF2-40B4-BE49-F238E27FC236}">
                  <a16:creationId xmlns:a16="http://schemas.microsoft.com/office/drawing/2014/main" id="{09D2BFAE-26E6-436D-9B0D-DCEF13A6F29B}"/>
                </a:ext>
              </a:extLst>
            </p:cNvPr>
            <p:cNvSpPr/>
            <p:nvPr/>
          </p:nvSpPr>
          <p:spPr>
            <a:xfrm>
              <a:off x="5803392" y="3829812"/>
              <a:ext cx="490416" cy="34845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4" name="Content Placeholder 8" descr="Envelope">
              <a:extLst>
                <a:ext uri="{FF2B5EF4-FFF2-40B4-BE49-F238E27FC236}">
                  <a16:creationId xmlns:a16="http://schemas.microsoft.com/office/drawing/2014/main" id="{FD80D98D-8DBC-4295-83D5-DB88A02C1D1F}"/>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75" name="Rectangle: Rounded Corners 74">
            <a:extLst>
              <a:ext uri="{FF2B5EF4-FFF2-40B4-BE49-F238E27FC236}">
                <a16:creationId xmlns:a16="http://schemas.microsoft.com/office/drawing/2014/main" id="{0DC62D9E-4C34-49E7-9A23-A2257C362995}"/>
              </a:ext>
            </a:extLst>
          </p:cNvPr>
          <p:cNvSpPr/>
          <p:nvPr/>
        </p:nvSpPr>
        <p:spPr>
          <a:xfrm>
            <a:off x="10568188" y="4738987"/>
            <a:ext cx="1102190" cy="591312"/>
          </a:xfrm>
          <a:prstGeom prst="roundRect">
            <a:avLst>
              <a:gd name="adj" fmla="val 1460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Consumer</a:t>
            </a:r>
          </a:p>
        </p:txBody>
      </p:sp>
      <p:sp>
        <p:nvSpPr>
          <p:cNvPr id="78" name="Rectangle: Rounded Corners 77">
            <a:extLst>
              <a:ext uri="{FF2B5EF4-FFF2-40B4-BE49-F238E27FC236}">
                <a16:creationId xmlns:a16="http://schemas.microsoft.com/office/drawing/2014/main" id="{79568A07-F0C0-4857-9B2A-DBF4227334D0}"/>
              </a:ext>
            </a:extLst>
          </p:cNvPr>
          <p:cNvSpPr/>
          <p:nvPr/>
        </p:nvSpPr>
        <p:spPr>
          <a:xfrm>
            <a:off x="5143031" y="3103722"/>
            <a:ext cx="1036320" cy="59131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a:t>Producer</a:t>
            </a:r>
          </a:p>
        </p:txBody>
      </p:sp>
      <p:sp>
        <p:nvSpPr>
          <p:cNvPr id="79" name="Rectangle: Rounded Corners 78">
            <a:extLst>
              <a:ext uri="{FF2B5EF4-FFF2-40B4-BE49-F238E27FC236}">
                <a16:creationId xmlns:a16="http://schemas.microsoft.com/office/drawing/2014/main" id="{15D33B0F-D68A-4DCC-BFB8-10F42CBCE5FA}"/>
              </a:ext>
            </a:extLst>
          </p:cNvPr>
          <p:cNvSpPr/>
          <p:nvPr/>
        </p:nvSpPr>
        <p:spPr>
          <a:xfrm>
            <a:off x="5143031" y="3801949"/>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80" name="Rectangle: Rounded Corners 79">
            <a:extLst>
              <a:ext uri="{FF2B5EF4-FFF2-40B4-BE49-F238E27FC236}">
                <a16:creationId xmlns:a16="http://schemas.microsoft.com/office/drawing/2014/main" id="{F7CE2C62-B6E3-40EA-AB91-0A3870262A18}"/>
              </a:ext>
            </a:extLst>
          </p:cNvPr>
          <p:cNvSpPr/>
          <p:nvPr/>
        </p:nvSpPr>
        <p:spPr>
          <a:xfrm>
            <a:off x="5143031" y="4500177"/>
            <a:ext cx="1036320" cy="5913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a:t>Producer</a:t>
            </a:r>
          </a:p>
        </p:txBody>
      </p:sp>
      <p:sp>
        <p:nvSpPr>
          <p:cNvPr id="81" name="Arrow: Right 80">
            <a:extLst>
              <a:ext uri="{FF2B5EF4-FFF2-40B4-BE49-F238E27FC236}">
                <a16:creationId xmlns:a16="http://schemas.microsoft.com/office/drawing/2014/main" id="{16493E08-3B86-422F-B5FF-7238FC155998}"/>
              </a:ext>
            </a:extLst>
          </p:cNvPr>
          <p:cNvSpPr/>
          <p:nvPr/>
        </p:nvSpPr>
        <p:spPr>
          <a:xfrm>
            <a:off x="6243976" y="4683122"/>
            <a:ext cx="274292"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FC129E4F-AEA9-46E1-84B1-5648CABCC5DB}"/>
              </a:ext>
            </a:extLst>
          </p:cNvPr>
          <p:cNvSpPr/>
          <p:nvPr/>
        </p:nvSpPr>
        <p:spPr>
          <a:xfrm>
            <a:off x="10581399" y="4086692"/>
            <a:ext cx="11021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86" name="Rectangle: Rounded Corners 85">
            <a:extLst>
              <a:ext uri="{FF2B5EF4-FFF2-40B4-BE49-F238E27FC236}">
                <a16:creationId xmlns:a16="http://schemas.microsoft.com/office/drawing/2014/main" id="{AF7A03A9-F4D1-4D24-9FF5-CA183407B528}"/>
              </a:ext>
            </a:extLst>
          </p:cNvPr>
          <p:cNvSpPr/>
          <p:nvPr/>
        </p:nvSpPr>
        <p:spPr>
          <a:xfrm>
            <a:off x="10563536" y="3434397"/>
            <a:ext cx="1102190" cy="591312"/>
          </a:xfrm>
          <a:prstGeom prst="roundRect">
            <a:avLst>
              <a:gd name="adj" fmla="val 1460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90" name="Arrow: Right 89">
            <a:extLst>
              <a:ext uri="{FF2B5EF4-FFF2-40B4-BE49-F238E27FC236}">
                <a16:creationId xmlns:a16="http://schemas.microsoft.com/office/drawing/2014/main" id="{3FD730F7-AD4C-4687-9FA0-A813719847B9}"/>
              </a:ext>
            </a:extLst>
          </p:cNvPr>
          <p:cNvSpPr/>
          <p:nvPr/>
        </p:nvSpPr>
        <p:spPr>
          <a:xfrm>
            <a:off x="6231300" y="4009213"/>
            <a:ext cx="286968"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1" name="Arrow: Right 90">
            <a:extLst>
              <a:ext uri="{FF2B5EF4-FFF2-40B4-BE49-F238E27FC236}">
                <a16:creationId xmlns:a16="http://schemas.microsoft.com/office/drawing/2014/main" id="{A817A12F-7D14-4C4C-806B-4DDA59FF40D0}"/>
              </a:ext>
            </a:extLst>
          </p:cNvPr>
          <p:cNvSpPr/>
          <p:nvPr/>
        </p:nvSpPr>
        <p:spPr>
          <a:xfrm>
            <a:off x="6243976" y="3335304"/>
            <a:ext cx="274292"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92" name="Group 91">
            <a:extLst>
              <a:ext uri="{FF2B5EF4-FFF2-40B4-BE49-F238E27FC236}">
                <a16:creationId xmlns:a16="http://schemas.microsoft.com/office/drawing/2014/main" id="{B4382032-0713-4CD4-A648-5ED2AD7C5856}"/>
              </a:ext>
            </a:extLst>
          </p:cNvPr>
          <p:cNvGrpSpPr/>
          <p:nvPr/>
        </p:nvGrpSpPr>
        <p:grpSpPr>
          <a:xfrm>
            <a:off x="6784774" y="3915918"/>
            <a:ext cx="487680" cy="321564"/>
            <a:chOff x="5803392" y="3829812"/>
            <a:chExt cx="490416" cy="348454"/>
          </a:xfrm>
        </p:grpSpPr>
        <p:sp>
          <p:nvSpPr>
            <p:cNvPr id="93" name="Rectangle 92">
              <a:extLst>
                <a:ext uri="{FF2B5EF4-FFF2-40B4-BE49-F238E27FC236}">
                  <a16:creationId xmlns:a16="http://schemas.microsoft.com/office/drawing/2014/main" id="{4E20371C-8C2B-4E8A-95F6-1370A490E96C}"/>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4" name="Content Placeholder 8" descr="Envelope">
              <a:extLst>
                <a:ext uri="{FF2B5EF4-FFF2-40B4-BE49-F238E27FC236}">
                  <a16:creationId xmlns:a16="http://schemas.microsoft.com/office/drawing/2014/main" id="{4CA4A734-BA17-4600-A697-118229F1037B}"/>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96" name="Arrow: Bent 95">
            <a:extLst>
              <a:ext uri="{FF2B5EF4-FFF2-40B4-BE49-F238E27FC236}">
                <a16:creationId xmlns:a16="http://schemas.microsoft.com/office/drawing/2014/main" id="{A628DAC4-ECAE-482C-B418-904E707CD1F9}"/>
              </a:ext>
            </a:extLst>
          </p:cNvPr>
          <p:cNvSpPr/>
          <p:nvPr/>
        </p:nvSpPr>
        <p:spPr>
          <a:xfrm flipV="1">
            <a:off x="9260732" y="4237480"/>
            <a:ext cx="1276708" cy="678179"/>
          </a:xfrm>
          <a:prstGeom prst="bentArrow">
            <a:avLst>
              <a:gd name="adj1" fmla="val 11430"/>
              <a:gd name="adj2" fmla="val 11235"/>
              <a:gd name="adj3" fmla="val 17251"/>
              <a:gd name="adj4" fmla="val 267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97" name="Arrow: Bent 96">
            <a:extLst>
              <a:ext uri="{FF2B5EF4-FFF2-40B4-BE49-F238E27FC236}">
                <a16:creationId xmlns:a16="http://schemas.microsoft.com/office/drawing/2014/main" id="{5934DC5B-AE33-457A-959E-71E34CA48B9D}"/>
              </a:ext>
            </a:extLst>
          </p:cNvPr>
          <p:cNvSpPr/>
          <p:nvPr/>
        </p:nvSpPr>
        <p:spPr>
          <a:xfrm flipV="1">
            <a:off x="8150650" y="4237482"/>
            <a:ext cx="1276708" cy="678178"/>
          </a:xfrm>
          <a:prstGeom prst="bentArrow">
            <a:avLst>
              <a:gd name="adj1" fmla="val 11430"/>
              <a:gd name="adj2" fmla="val 11235"/>
              <a:gd name="adj3" fmla="val 17251"/>
              <a:gd name="adj4" fmla="val 267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100" name="Arrow: Bent 99">
            <a:extLst>
              <a:ext uri="{FF2B5EF4-FFF2-40B4-BE49-F238E27FC236}">
                <a16:creationId xmlns:a16="http://schemas.microsoft.com/office/drawing/2014/main" id="{B5B68DFD-8C0D-4C2E-942B-B91AF3577E22}"/>
              </a:ext>
            </a:extLst>
          </p:cNvPr>
          <p:cNvSpPr/>
          <p:nvPr/>
        </p:nvSpPr>
        <p:spPr>
          <a:xfrm flipV="1">
            <a:off x="8678889" y="4223193"/>
            <a:ext cx="1885226" cy="393827"/>
          </a:xfrm>
          <a:prstGeom prst="bentArrow">
            <a:avLst>
              <a:gd name="adj1" fmla="val 17530"/>
              <a:gd name="adj2" fmla="val 21335"/>
              <a:gd name="adj3" fmla="val 28922"/>
              <a:gd name="adj4" fmla="val 26702"/>
            </a:avLst>
          </a:prstGeom>
          <a:solidFill>
            <a:schemeClr val="accent1">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101" name="Arrow: Bent 100">
            <a:extLst>
              <a:ext uri="{FF2B5EF4-FFF2-40B4-BE49-F238E27FC236}">
                <a16:creationId xmlns:a16="http://schemas.microsoft.com/office/drawing/2014/main" id="{50789B2F-8E87-4259-AB8C-DF378FFC8CFF}"/>
              </a:ext>
            </a:extLst>
          </p:cNvPr>
          <p:cNvSpPr/>
          <p:nvPr/>
        </p:nvSpPr>
        <p:spPr>
          <a:xfrm>
            <a:off x="7507883" y="3512088"/>
            <a:ext cx="3029557" cy="402337"/>
          </a:xfrm>
          <a:prstGeom prst="bentArrow">
            <a:avLst>
              <a:gd name="adj1" fmla="val 17530"/>
              <a:gd name="adj2" fmla="val 21335"/>
              <a:gd name="adj3" fmla="val 28922"/>
              <a:gd name="adj4" fmla="val 26702"/>
            </a:avLst>
          </a:prstGeom>
          <a:solidFill>
            <a:schemeClr val="accent2">
              <a:lumMod val="75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99" name="Arrow: Bent 98">
            <a:extLst>
              <a:ext uri="{FF2B5EF4-FFF2-40B4-BE49-F238E27FC236}">
                <a16:creationId xmlns:a16="http://schemas.microsoft.com/office/drawing/2014/main" id="{C7F67076-03E5-40C2-B7CD-B93894904E9E}"/>
              </a:ext>
            </a:extLst>
          </p:cNvPr>
          <p:cNvSpPr/>
          <p:nvPr/>
        </p:nvSpPr>
        <p:spPr>
          <a:xfrm flipV="1">
            <a:off x="7010153" y="4226178"/>
            <a:ext cx="1885226" cy="393827"/>
          </a:xfrm>
          <a:prstGeom prst="bentArrow">
            <a:avLst>
              <a:gd name="adj1" fmla="val 17530"/>
              <a:gd name="adj2" fmla="val 21335"/>
              <a:gd name="adj3" fmla="val 28922"/>
              <a:gd name="adj4" fmla="val 26702"/>
            </a:avLst>
          </a:prstGeom>
          <a:solidFill>
            <a:schemeClr val="accent1">
              <a:lumMod val="75000"/>
            </a:schemeClr>
          </a:solidFill>
          <a:ln>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412162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AE53164-D32D-493C-88C8-067FB0D0AA26}"/>
              </a:ext>
            </a:extLst>
          </p:cNvPr>
          <p:cNvSpPr/>
          <p:nvPr/>
        </p:nvSpPr>
        <p:spPr>
          <a:xfrm>
            <a:off x="7897351" y="1887898"/>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25999CC8-C4BD-4E7F-B40B-BB68E6506D5B}"/>
              </a:ext>
            </a:extLst>
          </p:cNvPr>
          <p:cNvGrpSpPr/>
          <p:nvPr/>
        </p:nvGrpSpPr>
        <p:grpSpPr>
          <a:xfrm>
            <a:off x="8034115" y="2079160"/>
            <a:ext cx="487680" cy="321564"/>
            <a:chOff x="5803392" y="3829812"/>
            <a:chExt cx="490416" cy="348454"/>
          </a:xfrm>
        </p:grpSpPr>
        <p:sp>
          <p:nvSpPr>
            <p:cNvPr id="33" name="Rectangle 32">
              <a:extLst>
                <a:ext uri="{FF2B5EF4-FFF2-40B4-BE49-F238E27FC236}">
                  <a16:creationId xmlns:a16="http://schemas.microsoft.com/office/drawing/2014/main" id="{B3845212-1818-4AB9-B15F-0C9525F087D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Content Placeholder 8" descr="Envelope">
              <a:extLst>
                <a:ext uri="{FF2B5EF4-FFF2-40B4-BE49-F238E27FC236}">
                  <a16:creationId xmlns:a16="http://schemas.microsoft.com/office/drawing/2014/main" id="{F1F53F75-CCDA-48F8-9E87-661FB5D04463}"/>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5" name="Group 34">
            <a:extLst>
              <a:ext uri="{FF2B5EF4-FFF2-40B4-BE49-F238E27FC236}">
                <a16:creationId xmlns:a16="http://schemas.microsoft.com/office/drawing/2014/main" id="{D1BAC329-02F1-4BAA-AFCB-DABE4061A128}"/>
              </a:ext>
            </a:extLst>
          </p:cNvPr>
          <p:cNvGrpSpPr/>
          <p:nvPr/>
        </p:nvGrpSpPr>
        <p:grpSpPr>
          <a:xfrm>
            <a:off x="8599914" y="2079160"/>
            <a:ext cx="487680" cy="321564"/>
            <a:chOff x="5803392" y="3829812"/>
            <a:chExt cx="490416" cy="348454"/>
          </a:xfrm>
        </p:grpSpPr>
        <p:sp>
          <p:nvSpPr>
            <p:cNvPr id="36" name="Rectangle 35">
              <a:extLst>
                <a:ext uri="{FF2B5EF4-FFF2-40B4-BE49-F238E27FC236}">
                  <a16:creationId xmlns:a16="http://schemas.microsoft.com/office/drawing/2014/main" id="{BF7E0CAE-633A-4215-983E-88966F8A1F8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Content Placeholder 8" descr="Envelope">
              <a:extLst>
                <a:ext uri="{FF2B5EF4-FFF2-40B4-BE49-F238E27FC236}">
                  <a16:creationId xmlns:a16="http://schemas.microsoft.com/office/drawing/2014/main" id="{0A47F3BD-78FC-478B-9206-1E47AE9E95F5}"/>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1FD447AE-7719-4D65-A897-6AB9A9909656}"/>
              </a:ext>
            </a:extLst>
          </p:cNvPr>
          <p:cNvGrpSpPr/>
          <p:nvPr/>
        </p:nvGrpSpPr>
        <p:grpSpPr>
          <a:xfrm>
            <a:off x="9165713" y="2079160"/>
            <a:ext cx="487680" cy="321564"/>
            <a:chOff x="5803392" y="3829812"/>
            <a:chExt cx="490416" cy="348454"/>
          </a:xfrm>
        </p:grpSpPr>
        <p:sp>
          <p:nvSpPr>
            <p:cNvPr id="39" name="Rectangle 38">
              <a:extLst>
                <a:ext uri="{FF2B5EF4-FFF2-40B4-BE49-F238E27FC236}">
                  <a16:creationId xmlns:a16="http://schemas.microsoft.com/office/drawing/2014/main" id="{13325FFE-7426-4C4E-9760-04141462E62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Content Placeholder 8" descr="Envelope">
              <a:extLst>
                <a:ext uri="{FF2B5EF4-FFF2-40B4-BE49-F238E27FC236}">
                  <a16:creationId xmlns:a16="http://schemas.microsoft.com/office/drawing/2014/main" id="{FE640BDF-1142-4534-87C8-5FB1CE213763}"/>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64" name="Rectangle: Rounded Corners 63">
            <a:extLst>
              <a:ext uri="{FF2B5EF4-FFF2-40B4-BE49-F238E27FC236}">
                <a16:creationId xmlns:a16="http://schemas.microsoft.com/office/drawing/2014/main" id="{B1AAFC11-0B1F-4A61-A7D3-E13636540D6D}"/>
              </a:ext>
            </a:extLst>
          </p:cNvPr>
          <p:cNvSpPr/>
          <p:nvPr/>
        </p:nvSpPr>
        <p:spPr>
          <a:xfrm>
            <a:off x="10377355" y="1971581"/>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65" name="Arrow: U-Turn 64">
            <a:extLst>
              <a:ext uri="{FF2B5EF4-FFF2-40B4-BE49-F238E27FC236}">
                <a16:creationId xmlns:a16="http://schemas.microsoft.com/office/drawing/2014/main" id="{01106355-E3C6-4498-A33C-4CC4C73A3010}"/>
              </a:ext>
            </a:extLst>
          </p:cNvPr>
          <p:cNvSpPr/>
          <p:nvPr/>
        </p:nvSpPr>
        <p:spPr>
          <a:xfrm rot="16200000">
            <a:off x="9931382" y="2023228"/>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68" name="TextBox 67">
            <a:extLst>
              <a:ext uri="{FF2B5EF4-FFF2-40B4-BE49-F238E27FC236}">
                <a16:creationId xmlns:a16="http://schemas.microsoft.com/office/drawing/2014/main" id="{C3C28A5F-5B32-4ED2-B963-B5650A70A2ED}"/>
              </a:ext>
            </a:extLst>
          </p:cNvPr>
          <p:cNvSpPr txBox="1"/>
          <p:nvPr/>
        </p:nvSpPr>
        <p:spPr>
          <a:xfrm>
            <a:off x="9000001" y="1644774"/>
            <a:ext cx="838691" cy="276999"/>
          </a:xfrm>
          <a:prstGeom prst="rect">
            <a:avLst/>
          </a:prstGeom>
          <a:noFill/>
        </p:spPr>
        <p:txBody>
          <a:bodyPr wrap="none" rtlCol="0">
            <a:spAutoFit/>
          </a:bodyPr>
          <a:lstStyle/>
          <a:p>
            <a:r>
              <a:rPr lang="en-US" sz="1200">
                <a:solidFill>
                  <a:srgbClr val="5B9BD5"/>
                </a:solidFill>
              </a:rPr>
              <a:t>Partition 1</a:t>
            </a:r>
          </a:p>
        </p:txBody>
      </p:sp>
      <p:sp>
        <p:nvSpPr>
          <p:cNvPr id="8" name="Arrow: Bent 7">
            <a:extLst>
              <a:ext uri="{FF2B5EF4-FFF2-40B4-BE49-F238E27FC236}">
                <a16:creationId xmlns:a16="http://schemas.microsoft.com/office/drawing/2014/main" id="{9578C674-2E12-411B-84C8-0603F77D0344}"/>
              </a:ext>
            </a:extLst>
          </p:cNvPr>
          <p:cNvSpPr/>
          <p:nvPr/>
        </p:nvSpPr>
        <p:spPr>
          <a:xfrm>
            <a:off x="5525311" y="2152859"/>
            <a:ext cx="2223787" cy="1261275"/>
          </a:xfrm>
          <a:prstGeom prst="bentArrow">
            <a:avLst>
              <a:gd name="adj1" fmla="val 6559"/>
              <a:gd name="adj2" fmla="val 6607"/>
              <a:gd name="adj3" fmla="val 10053"/>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79" name="Flowchart: Process 78">
            <a:extLst>
              <a:ext uri="{FF2B5EF4-FFF2-40B4-BE49-F238E27FC236}">
                <a16:creationId xmlns:a16="http://schemas.microsoft.com/office/drawing/2014/main" id="{BE37114A-7E7D-4FDA-8FC7-467B2F364C25}"/>
              </a:ext>
            </a:extLst>
          </p:cNvPr>
          <p:cNvSpPr/>
          <p:nvPr/>
        </p:nvSpPr>
        <p:spPr>
          <a:xfrm>
            <a:off x="5075726" y="1579280"/>
            <a:ext cx="6647234" cy="1900911"/>
          </a:xfrm>
          <a:prstGeom prst="flowChartProcess">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9600314-4E63-4062-B8D8-D587560C16C8}"/>
              </a:ext>
            </a:extLst>
          </p:cNvPr>
          <p:cNvSpPr/>
          <p:nvPr/>
        </p:nvSpPr>
        <p:spPr>
          <a:xfrm>
            <a:off x="7923851" y="5113412"/>
            <a:ext cx="1888416"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4C447E0-54DB-4434-A324-86A90BB69BB6}"/>
              </a:ext>
            </a:extLst>
          </p:cNvPr>
          <p:cNvGrpSpPr/>
          <p:nvPr/>
        </p:nvGrpSpPr>
        <p:grpSpPr>
          <a:xfrm>
            <a:off x="8060615" y="5304674"/>
            <a:ext cx="487680" cy="321564"/>
            <a:chOff x="5803392" y="3829812"/>
            <a:chExt cx="490416" cy="348454"/>
          </a:xfrm>
        </p:grpSpPr>
        <p:sp>
          <p:nvSpPr>
            <p:cNvPr id="53" name="Rectangle 52">
              <a:extLst>
                <a:ext uri="{FF2B5EF4-FFF2-40B4-BE49-F238E27FC236}">
                  <a16:creationId xmlns:a16="http://schemas.microsoft.com/office/drawing/2014/main" id="{6B64DC39-ABB8-4690-999F-71B53120B29A}"/>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4" name="Content Placeholder 8" descr="Envelope">
              <a:extLst>
                <a:ext uri="{FF2B5EF4-FFF2-40B4-BE49-F238E27FC236}">
                  <a16:creationId xmlns:a16="http://schemas.microsoft.com/office/drawing/2014/main" id="{C8B55C4A-CAA3-4A66-90DD-F9E546CFA081}"/>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6B4188C3-A9D3-4BBB-8CA4-2569BB1CF729}"/>
              </a:ext>
            </a:extLst>
          </p:cNvPr>
          <p:cNvGrpSpPr/>
          <p:nvPr/>
        </p:nvGrpSpPr>
        <p:grpSpPr>
          <a:xfrm>
            <a:off x="8626414" y="5304674"/>
            <a:ext cx="487680" cy="321564"/>
            <a:chOff x="5803392" y="3829812"/>
            <a:chExt cx="490416" cy="348454"/>
          </a:xfrm>
        </p:grpSpPr>
        <p:sp>
          <p:nvSpPr>
            <p:cNvPr id="56" name="Rectangle 55">
              <a:extLst>
                <a:ext uri="{FF2B5EF4-FFF2-40B4-BE49-F238E27FC236}">
                  <a16:creationId xmlns:a16="http://schemas.microsoft.com/office/drawing/2014/main" id="{EFFC11D0-3A27-42E4-89AB-DD2311B7BC58}"/>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7" name="Content Placeholder 8" descr="Envelope">
              <a:extLst>
                <a:ext uri="{FF2B5EF4-FFF2-40B4-BE49-F238E27FC236}">
                  <a16:creationId xmlns:a16="http://schemas.microsoft.com/office/drawing/2014/main" id="{96A598FC-4EC3-4A04-86FC-D541E763BB09}"/>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58" name="Group 57">
            <a:extLst>
              <a:ext uri="{FF2B5EF4-FFF2-40B4-BE49-F238E27FC236}">
                <a16:creationId xmlns:a16="http://schemas.microsoft.com/office/drawing/2014/main" id="{047F547C-EEA3-424E-9A84-FDC3A3344216}"/>
              </a:ext>
            </a:extLst>
          </p:cNvPr>
          <p:cNvGrpSpPr/>
          <p:nvPr/>
        </p:nvGrpSpPr>
        <p:grpSpPr>
          <a:xfrm>
            <a:off x="9192213" y="5304674"/>
            <a:ext cx="487680" cy="321564"/>
            <a:chOff x="5803392" y="3829812"/>
            <a:chExt cx="490416" cy="348454"/>
          </a:xfrm>
        </p:grpSpPr>
        <p:sp>
          <p:nvSpPr>
            <p:cNvPr id="59" name="Rectangle 58">
              <a:extLst>
                <a:ext uri="{FF2B5EF4-FFF2-40B4-BE49-F238E27FC236}">
                  <a16:creationId xmlns:a16="http://schemas.microsoft.com/office/drawing/2014/main" id="{F4E7CB30-C2D8-43A7-8900-F39044EEEEEB}"/>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0" name="Content Placeholder 8" descr="Envelope">
              <a:extLst>
                <a:ext uri="{FF2B5EF4-FFF2-40B4-BE49-F238E27FC236}">
                  <a16:creationId xmlns:a16="http://schemas.microsoft.com/office/drawing/2014/main" id="{95C55B67-EB5B-4FFD-9945-4419505659A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66" name="Rectangle: Rounded Corners 65">
            <a:extLst>
              <a:ext uri="{FF2B5EF4-FFF2-40B4-BE49-F238E27FC236}">
                <a16:creationId xmlns:a16="http://schemas.microsoft.com/office/drawing/2014/main" id="{34A21BA8-1A3C-41DC-81DF-DF12B2B42B56}"/>
              </a:ext>
            </a:extLst>
          </p:cNvPr>
          <p:cNvSpPr/>
          <p:nvPr/>
        </p:nvSpPr>
        <p:spPr>
          <a:xfrm>
            <a:off x="10425145" y="517387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67" name="Arrow: U-Turn 66">
            <a:extLst>
              <a:ext uri="{FF2B5EF4-FFF2-40B4-BE49-F238E27FC236}">
                <a16:creationId xmlns:a16="http://schemas.microsoft.com/office/drawing/2014/main" id="{5BBB9CE3-68F7-442B-8FDA-9CF3E20B274C}"/>
              </a:ext>
            </a:extLst>
          </p:cNvPr>
          <p:cNvSpPr/>
          <p:nvPr/>
        </p:nvSpPr>
        <p:spPr>
          <a:xfrm rot="16200000">
            <a:off x="9979172" y="5225520"/>
            <a:ext cx="321564" cy="456557"/>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69" name="TextBox 68">
            <a:extLst>
              <a:ext uri="{FF2B5EF4-FFF2-40B4-BE49-F238E27FC236}">
                <a16:creationId xmlns:a16="http://schemas.microsoft.com/office/drawing/2014/main" id="{B3FD1B93-F2A6-4EFD-977E-3B6B3E877991}"/>
              </a:ext>
            </a:extLst>
          </p:cNvPr>
          <p:cNvSpPr txBox="1"/>
          <p:nvPr/>
        </p:nvSpPr>
        <p:spPr>
          <a:xfrm>
            <a:off x="9000001" y="4836413"/>
            <a:ext cx="840295" cy="276999"/>
          </a:xfrm>
          <a:prstGeom prst="rect">
            <a:avLst/>
          </a:prstGeom>
          <a:noFill/>
        </p:spPr>
        <p:txBody>
          <a:bodyPr wrap="none" rtlCol="0">
            <a:spAutoFit/>
          </a:bodyPr>
          <a:lstStyle/>
          <a:p>
            <a:r>
              <a:rPr lang="en-US" sz="1200">
                <a:solidFill>
                  <a:srgbClr val="5B9BD5"/>
                </a:solidFill>
              </a:rPr>
              <a:t>Partition 3</a:t>
            </a:r>
          </a:p>
        </p:txBody>
      </p:sp>
      <p:sp>
        <p:nvSpPr>
          <p:cNvPr id="6" name="Arrow: Bent 5">
            <a:extLst>
              <a:ext uri="{FF2B5EF4-FFF2-40B4-BE49-F238E27FC236}">
                <a16:creationId xmlns:a16="http://schemas.microsoft.com/office/drawing/2014/main" id="{A0BD8A28-9709-4E24-AAF4-68C28321D58F}"/>
              </a:ext>
            </a:extLst>
          </p:cNvPr>
          <p:cNvSpPr/>
          <p:nvPr/>
        </p:nvSpPr>
        <p:spPr>
          <a:xfrm flipV="1">
            <a:off x="5525311" y="4184279"/>
            <a:ext cx="2294174" cy="1441957"/>
          </a:xfrm>
          <a:prstGeom prst="bentArrow">
            <a:avLst>
              <a:gd name="adj1" fmla="val 5275"/>
              <a:gd name="adj2" fmla="val 5388"/>
              <a:gd name="adj3" fmla="val 9156"/>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78" name="Flowchart: Process 77">
            <a:extLst>
              <a:ext uri="{FF2B5EF4-FFF2-40B4-BE49-F238E27FC236}">
                <a16:creationId xmlns:a16="http://schemas.microsoft.com/office/drawing/2014/main" id="{759DE025-FF0C-4046-8ACD-5B23A0384D83}"/>
              </a:ext>
            </a:extLst>
          </p:cNvPr>
          <p:cNvSpPr/>
          <p:nvPr/>
        </p:nvSpPr>
        <p:spPr>
          <a:xfrm>
            <a:off x="5181119" y="4136869"/>
            <a:ext cx="6647234" cy="1900911"/>
          </a:xfrm>
          <a:prstGeom prst="flowChartProcess">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Stateful Processing</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200" y="1825625"/>
            <a:ext cx="3948792" cy="4351338"/>
          </a:xfrm>
        </p:spPr>
        <p:txBody>
          <a:bodyPr anchor="ctr">
            <a:normAutofit/>
          </a:bodyPr>
          <a:lstStyle/>
          <a:p>
            <a:r>
              <a:rPr lang="en-US" sz="2000"/>
              <a:t>Stateful processing is simplified by pulling a stream stepwise towards a state aggregator (like calculating a rolling average).</a:t>
            </a:r>
          </a:p>
          <a:p>
            <a:r>
              <a:rPr lang="en-US" sz="2000"/>
              <a:t>Consumption can be easily suspended, the state moved, and consumption resumed elsewhere when needed.</a:t>
            </a:r>
          </a:p>
        </p:txBody>
      </p:sp>
      <p:sp>
        <p:nvSpPr>
          <p:cNvPr id="7" name="Rectangle 6">
            <a:extLst>
              <a:ext uri="{FF2B5EF4-FFF2-40B4-BE49-F238E27FC236}">
                <a16:creationId xmlns:a16="http://schemas.microsoft.com/office/drawing/2014/main" id="{EE60AA74-9EFF-4564-9258-2A14FA593432}"/>
              </a:ext>
            </a:extLst>
          </p:cNvPr>
          <p:cNvSpPr/>
          <p:nvPr/>
        </p:nvSpPr>
        <p:spPr>
          <a:xfrm>
            <a:off x="7874213" y="3429000"/>
            <a:ext cx="192400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2A44C51-5F25-4C05-B16F-0D3A023D196C}"/>
              </a:ext>
            </a:extLst>
          </p:cNvPr>
          <p:cNvGrpSpPr/>
          <p:nvPr/>
        </p:nvGrpSpPr>
        <p:grpSpPr>
          <a:xfrm>
            <a:off x="8017056" y="3620262"/>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8582855" y="3620262"/>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AA450EE-0835-4246-B6BC-AD57BC59D148}"/>
              </a:ext>
            </a:extLst>
          </p:cNvPr>
          <p:cNvGrpSpPr/>
          <p:nvPr/>
        </p:nvGrpSpPr>
        <p:grpSpPr>
          <a:xfrm>
            <a:off x="9148654" y="3620262"/>
            <a:ext cx="487680" cy="321564"/>
            <a:chOff x="5803392" y="3829812"/>
            <a:chExt cx="490416" cy="348454"/>
          </a:xfrm>
        </p:grpSpPr>
        <p:sp>
          <p:nvSpPr>
            <p:cNvPr id="20" name="Rectangle 19">
              <a:extLst>
                <a:ext uri="{FF2B5EF4-FFF2-40B4-BE49-F238E27FC236}">
                  <a16:creationId xmlns:a16="http://schemas.microsoft.com/office/drawing/2014/main" id="{6EE2D811-4452-4144-94B3-4D4B1DF3CFAE}"/>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ontent Placeholder 8" descr="Envelope">
              <a:extLst>
                <a:ext uri="{FF2B5EF4-FFF2-40B4-BE49-F238E27FC236}">
                  <a16:creationId xmlns:a16="http://schemas.microsoft.com/office/drawing/2014/main" id="{AF09C3A8-662D-4057-8EC4-27EFA584A05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411621" y="3423903"/>
            <a:ext cx="1142690" cy="583356"/>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9" name="Oval 28">
            <a:extLst>
              <a:ext uri="{FF2B5EF4-FFF2-40B4-BE49-F238E27FC236}">
                <a16:creationId xmlns:a16="http://schemas.microsoft.com/office/drawing/2014/main" id="{CF5C51BA-9BC9-4A83-ADE5-E42DCA9974D7}"/>
              </a:ext>
            </a:extLst>
          </p:cNvPr>
          <p:cNvSpPr/>
          <p:nvPr/>
        </p:nvSpPr>
        <p:spPr>
          <a:xfrm>
            <a:off x="10504851" y="3891625"/>
            <a:ext cx="851887" cy="87359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200"/>
              <a:t>State</a:t>
            </a:r>
            <a:br>
              <a:rPr lang="en-US" sz="1200"/>
            </a:br>
            <a:r>
              <a:rPr lang="en-US" sz="1200"/>
              <a:t>A+B+C </a:t>
            </a:r>
          </a:p>
        </p:txBody>
      </p:sp>
      <p:sp>
        <p:nvSpPr>
          <p:cNvPr id="40" name="TextBox 39">
            <a:extLst>
              <a:ext uri="{FF2B5EF4-FFF2-40B4-BE49-F238E27FC236}">
                <a16:creationId xmlns:a16="http://schemas.microsoft.com/office/drawing/2014/main" id="{78E0BADC-1873-46B0-AAC1-F197F4CE6888}"/>
              </a:ext>
            </a:extLst>
          </p:cNvPr>
          <p:cNvSpPr txBox="1"/>
          <p:nvPr/>
        </p:nvSpPr>
        <p:spPr>
          <a:xfrm>
            <a:off x="8105839" y="3522293"/>
            <a:ext cx="311304" cy="369332"/>
          </a:xfrm>
          <a:prstGeom prst="rect">
            <a:avLst/>
          </a:prstGeom>
          <a:noFill/>
        </p:spPr>
        <p:txBody>
          <a:bodyPr wrap="none" rtlCol="0">
            <a:spAutoFit/>
          </a:bodyPr>
          <a:lstStyle/>
          <a:p>
            <a:r>
              <a:rPr lang="en-US">
                <a:latin typeface="Consolas" panose="020B0609020204030204" pitchFamily="49" charset="0"/>
              </a:rPr>
              <a:t>A</a:t>
            </a:r>
          </a:p>
        </p:txBody>
      </p:sp>
      <p:sp>
        <p:nvSpPr>
          <p:cNvPr id="41" name="TextBox 40">
            <a:extLst>
              <a:ext uri="{FF2B5EF4-FFF2-40B4-BE49-F238E27FC236}">
                <a16:creationId xmlns:a16="http://schemas.microsoft.com/office/drawing/2014/main" id="{BB66A01C-FEE6-4144-A6E4-96D8E41053F6}"/>
              </a:ext>
            </a:extLst>
          </p:cNvPr>
          <p:cNvSpPr txBox="1"/>
          <p:nvPr/>
        </p:nvSpPr>
        <p:spPr>
          <a:xfrm>
            <a:off x="8682264" y="3522293"/>
            <a:ext cx="311304" cy="369332"/>
          </a:xfrm>
          <a:prstGeom prst="rect">
            <a:avLst/>
          </a:prstGeom>
          <a:noFill/>
        </p:spPr>
        <p:txBody>
          <a:bodyPr wrap="none" rtlCol="0">
            <a:spAutoFit/>
          </a:bodyPr>
          <a:lstStyle/>
          <a:p>
            <a:r>
              <a:rPr lang="en-US">
                <a:latin typeface="Consolas" panose="020B0609020204030204" pitchFamily="49" charset="0"/>
              </a:rPr>
              <a:t>B</a:t>
            </a:r>
          </a:p>
        </p:txBody>
      </p:sp>
      <p:sp>
        <p:nvSpPr>
          <p:cNvPr id="42" name="TextBox 41">
            <a:extLst>
              <a:ext uri="{FF2B5EF4-FFF2-40B4-BE49-F238E27FC236}">
                <a16:creationId xmlns:a16="http://schemas.microsoft.com/office/drawing/2014/main" id="{BF7D1E57-3535-40D6-83FB-2005083EF691}"/>
              </a:ext>
            </a:extLst>
          </p:cNvPr>
          <p:cNvSpPr txBox="1"/>
          <p:nvPr/>
        </p:nvSpPr>
        <p:spPr>
          <a:xfrm>
            <a:off x="9240850" y="3522293"/>
            <a:ext cx="311304" cy="369332"/>
          </a:xfrm>
          <a:prstGeom prst="rect">
            <a:avLst/>
          </a:prstGeom>
          <a:noFill/>
        </p:spPr>
        <p:txBody>
          <a:bodyPr wrap="none" rtlCol="0">
            <a:spAutoFit/>
          </a:bodyPr>
          <a:lstStyle/>
          <a:p>
            <a:r>
              <a:rPr lang="en-US">
                <a:latin typeface="Consolas" panose="020B0609020204030204" pitchFamily="49" charset="0"/>
              </a:rPr>
              <a:t>C</a:t>
            </a:r>
          </a:p>
        </p:txBody>
      </p:sp>
      <p:sp>
        <p:nvSpPr>
          <p:cNvPr id="44" name="Arrow: Bent 43">
            <a:extLst>
              <a:ext uri="{FF2B5EF4-FFF2-40B4-BE49-F238E27FC236}">
                <a16:creationId xmlns:a16="http://schemas.microsoft.com/office/drawing/2014/main" id="{FC58F2AC-22BA-43E7-9C0B-471184AFB181}"/>
              </a:ext>
            </a:extLst>
          </p:cNvPr>
          <p:cNvSpPr/>
          <p:nvPr/>
        </p:nvSpPr>
        <p:spPr>
          <a:xfrm flipV="1">
            <a:off x="9363636" y="3941822"/>
            <a:ext cx="1254336" cy="586893"/>
          </a:xfrm>
          <a:prstGeom prst="bentArrow">
            <a:avLst>
              <a:gd name="adj1" fmla="val 11430"/>
              <a:gd name="adj2" fmla="val 11235"/>
              <a:gd name="adj3" fmla="val 17251"/>
              <a:gd name="adj4" fmla="val 267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45" name="Arrow: Bent 44">
            <a:extLst>
              <a:ext uri="{FF2B5EF4-FFF2-40B4-BE49-F238E27FC236}">
                <a16:creationId xmlns:a16="http://schemas.microsoft.com/office/drawing/2014/main" id="{CCC92D8A-F976-4F0D-9E58-3C2EF14C4943}"/>
              </a:ext>
            </a:extLst>
          </p:cNvPr>
          <p:cNvSpPr/>
          <p:nvPr/>
        </p:nvSpPr>
        <p:spPr>
          <a:xfrm flipV="1">
            <a:off x="8785089" y="3941825"/>
            <a:ext cx="1142690" cy="591313"/>
          </a:xfrm>
          <a:prstGeom prst="bentArrow">
            <a:avLst>
              <a:gd name="adj1" fmla="val 11430"/>
              <a:gd name="adj2" fmla="val 11235"/>
              <a:gd name="adj3" fmla="val 17251"/>
              <a:gd name="adj4" fmla="val 267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46" name="Arrow: Bent 45">
            <a:extLst>
              <a:ext uri="{FF2B5EF4-FFF2-40B4-BE49-F238E27FC236}">
                <a16:creationId xmlns:a16="http://schemas.microsoft.com/office/drawing/2014/main" id="{7C2F031F-1D0B-4597-B7BE-7FC5E70D53BB}"/>
              </a:ext>
            </a:extLst>
          </p:cNvPr>
          <p:cNvSpPr/>
          <p:nvPr/>
        </p:nvSpPr>
        <p:spPr>
          <a:xfrm flipV="1">
            <a:off x="8220946" y="3950970"/>
            <a:ext cx="1142690" cy="591313"/>
          </a:xfrm>
          <a:prstGeom prst="bentArrow">
            <a:avLst>
              <a:gd name="adj1" fmla="val 11430"/>
              <a:gd name="adj2" fmla="val 11235"/>
              <a:gd name="adj3" fmla="val 17251"/>
              <a:gd name="adj4" fmla="val 2670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3" name="Rectangle: Rounded Corners 2">
            <a:extLst>
              <a:ext uri="{FF2B5EF4-FFF2-40B4-BE49-F238E27FC236}">
                <a16:creationId xmlns:a16="http://schemas.microsoft.com/office/drawing/2014/main" id="{C00DEE03-C40B-4331-86C3-6B36A10E7888}"/>
              </a:ext>
            </a:extLst>
          </p:cNvPr>
          <p:cNvSpPr/>
          <p:nvPr/>
        </p:nvSpPr>
        <p:spPr>
          <a:xfrm>
            <a:off x="5095159" y="3514655"/>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4" name="Arrow: Right 3">
            <a:extLst>
              <a:ext uri="{FF2B5EF4-FFF2-40B4-BE49-F238E27FC236}">
                <a16:creationId xmlns:a16="http://schemas.microsoft.com/office/drawing/2014/main" id="{BB4C08AB-44C3-4CC4-BE0B-28AA6F643EFE}"/>
              </a:ext>
            </a:extLst>
          </p:cNvPr>
          <p:cNvSpPr/>
          <p:nvPr/>
        </p:nvSpPr>
        <p:spPr>
          <a:xfrm>
            <a:off x="6310018" y="3728479"/>
            <a:ext cx="1450472"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U-Turn 4">
            <a:extLst>
              <a:ext uri="{FF2B5EF4-FFF2-40B4-BE49-F238E27FC236}">
                <a16:creationId xmlns:a16="http://schemas.microsoft.com/office/drawing/2014/main" id="{F2FC472D-19F6-4A2E-BF8E-658EA9DB819A}"/>
              </a:ext>
            </a:extLst>
          </p:cNvPr>
          <p:cNvSpPr/>
          <p:nvPr/>
        </p:nvSpPr>
        <p:spPr>
          <a:xfrm rot="16200000">
            <a:off x="9894978" y="3500018"/>
            <a:ext cx="345646" cy="505286"/>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390820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ADEB-5095-43E4-9FDE-2E0D5F9E8C9B}"/>
              </a:ext>
            </a:extLst>
          </p:cNvPr>
          <p:cNvSpPr>
            <a:spLocks noGrp="1"/>
          </p:cNvSpPr>
          <p:nvPr>
            <p:ph type="title"/>
          </p:nvPr>
        </p:nvSpPr>
        <p:spPr/>
        <p:txBody>
          <a:bodyPr/>
          <a:lstStyle/>
          <a:p>
            <a:r>
              <a:rPr lang="en-US"/>
              <a:t>Sparse Connectivity</a:t>
            </a:r>
          </a:p>
        </p:txBody>
      </p:sp>
      <p:sp>
        <p:nvSpPr>
          <p:cNvPr id="3" name="Content Placeholder 2">
            <a:extLst>
              <a:ext uri="{FF2B5EF4-FFF2-40B4-BE49-F238E27FC236}">
                <a16:creationId xmlns:a16="http://schemas.microsoft.com/office/drawing/2014/main" id="{568A1C50-59B7-45DA-8E72-15F940DB6E12}"/>
              </a:ext>
            </a:extLst>
          </p:cNvPr>
          <p:cNvSpPr>
            <a:spLocks noGrp="1"/>
          </p:cNvSpPr>
          <p:nvPr>
            <p:ph idx="1"/>
          </p:nvPr>
        </p:nvSpPr>
        <p:spPr>
          <a:xfrm>
            <a:off x="838200" y="1825625"/>
            <a:ext cx="4084203" cy="4351338"/>
          </a:xfrm>
        </p:spPr>
        <p:txBody>
          <a:bodyPr>
            <a:normAutofit/>
          </a:bodyPr>
          <a:lstStyle/>
          <a:p>
            <a:r>
              <a:rPr lang="en-US" sz="2000"/>
              <a:t>Sparse connectivity is common with wireless applications, including IoT edge applications. </a:t>
            </a:r>
          </a:p>
          <a:p>
            <a:r>
              <a:rPr lang="en-US" sz="2000"/>
              <a:t>Mobile users switch networks, go out of range, hit bandwidth caps, etc.</a:t>
            </a:r>
          </a:p>
          <a:p>
            <a:r>
              <a:rPr lang="en-US" sz="2000"/>
              <a:t>Mobile applications get frequently suspended.</a:t>
            </a:r>
          </a:p>
          <a:p>
            <a:r>
              <a:rPr lang="en-US" sz="2000"/>
              <a:t>You can make communication paths more robust by making them strictly async and using a local store/forward queue setup.</a:t>
            </a:r>
          </a:p>
          <a:p>
            <a:endParaRPr lang="en-US" sz="2000"/>
          </a:p>
          <a:p>
            <a:endParaRPr lang="en-US" sz="2000"/>
          </a:p>
        </p:txBody>
      </p:sp>
      <p:sp>
        <p:nvSpPr>
          <p:cNvPr id="4" name="Rectangle 3">
            <a:extLst>
              <a:ext uri="{FF2B5EF4-FFF2-40B4-BE49-F238E27FC236}">
                <a16:creationId xmlns:a16="http://schemas.microsoft.com/office/drawing/2014/main" id="{186F307D-CFCB-4F1E-8187-79E5CF0DFFDB}"/>
              </a:ext>
            </a:extLst>
          </p:cNvPr>
          <p:cNvSpPr/>
          <p:nvPr/>
        </p:nvSpPr>
        <p:spPr>
          <a:xfrm>
            <a:off x="7191277" y="2846570"/>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644C676-AB80-4971-AAD7-2B979414CB6E}"/>
              </a:ext>
            </a:extLst>
          </p:cNvPr>
          <p:cNvGrpSpPr/>
          <p:nvPr/>
        </p:nvGrpSpPr>
        <p:grpSpPr>
          <a:xfrm>
            <a:off x="7328041" y="3037832"/>
            <a:ext cx="487680" cy="321564"/>
            <a:chOff x="5803392" y="3829812"/>
            <a:chExt cx="490416" cy="348454"/>
          </a:xfrm>
        </p:grpSpPr>
        <p:sp>
          <p:nvSpPr>
            <p:cNvPr id="6" name="Rectangle 5">
              <a:extLst>
                <a:ext uri="{FF2B5EF4-FFF2-40B4-BE49-F238E27FC236}">
                  <a16:creationId xmlns:a16="http://schemas.microsoft.com/office/drawing/2014/main" id="{1A3F8B4B-DA9F-4CAC-881B-13D5904DD293}"/>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Content Placeholder 8" descr="Envelope">
              <a:extLst>
                <a:ext uri="{FF2B5EF4-FFF2-40B4-BE49-F238E27FC236}">
                  <a16:creationId xmlns:a16="http://schemas.microsoft.com/office/drawing/2014/main" id="{A1560D4B-3A53-4E22-A374-812F8581ECD5}"/>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0A7C147D-F251-4B4C-83AE-47A0907591E2}"/>
              </a:ext>
            </a:extLst>
          </p:cNvPr>
          <p:cNvGrpSpPr/>
          <p:nvPr/>
        </p:nvGrpSpPr>
        <p:grpSpPr>
          <a:xfrm>
            <a:off x="7893840" y="3037832"/>
            <a:ext cx="487680" cy="321564"/>
            <a:chOff x="5803392" y="3829812"/>
            <a:chExt cx="490416" cy="348454"/>
          </a:xfrm>
        </p:grpSpPr>
        <p:sp>
          <p:nvSpPr>
            <p:cNvPr id="9" name="Rectangle 8">
              <a:extLst>
                <a:ext uri="{FF2B5EF4-FFF2-40B4-BE49-F238E27FC236}">
                  <a16:creationId xmlns:a16="http://schemas.microsoft.com/office/drawing/2014/main" id="{25E89D3D-A994-4223-BAB5-FB9609CE6628}"/>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B2132CCA-F230-4059-BC93-56868650A939}"/>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D6B50C4B-9004-4615-84FF-E2486FA933FC}"/>
              </a:ext>
            </a:extLst>
          </p:cNvPr>
          <p:cNvGrpSpPr/>
          <p:nvPr/>
        </p:nvGrpSpPr>
        <p:grpSpPr>
          <a:xfrm>
            <a:off x="8459639" y="3037832"/>
            <a:ext cx="487680" cy="321564"/>
            <a:chOff x="5803392" y="3829812"/>
            <a:chExt cx="490416" cy="348454"/>
          </a:xfrm>
        </p:grpSpPr>
        <p:sp>
          <p:nvSpPr>
            <p:cNvPr id="12" name="Rectangle 11">
              <a:extLst>
                <a:ext uri="{FF2B5EF4-FFF2-40B4-BE49-F238E27FC236}">
                  <a16:creationId xmlns:a16="http://schemas.microsoft.com/office/drawing/2014/main" id="{459571A5-ABE2-4D4A-AFF4-2F6D7B8BC746}"/>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Content Placeholder 8" descr="Envelope">
              <a:extLst>
                <a:ext uri="{FF2B5EF4-FFF2-40B4-BE49-F238E27FC236}">
                  <a16:creationId xmlns:a16="http://schemas.microsoft.com/office/drawing/2014/main" id="{03464E4F-CBD5-4810-8574-DF05A9F3368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4" name="Group 13">
            <a:extLst>
              <a:ext uri="{FF2B5EF4-FFF2-40B4-BE49-F238E27FC236}">
                <a16:creationId xmlns:a16="http://schemas.microsoft.com/office/drawing/2014/main" id="{C416BF2C-C095-498C-8A25-754A4005FCF4}"/>
              </a:ext>
            </a:extLst>
          </p:cNvPr>
          <p:cNvGrpSpPr/>
          <p:nvPr/>
        </p:nvGrpSpPr>
        <p:grpSpPr>
          <a:xfrm>
            <a:off x="9025438" y="3037832"/>
            <a:ext cx="487680" cy="321564"/>
            <a:chOff x="5803392" y="3829812"/>
            <a:chExt cx="490416" cy="348454"/>
          </a:xfrm>
        </p:grpSpPr>
        <p:sp>
          <p:nvSpPr>
            <p:cNvPr id="15" name="Rectangle 14">
              <a:extLst>
                <a:ext uri="{FF2B5EF4-FFF2-40B4-BE49-F238E27FC236}">
                  <a16:creationId xmlns:a16="http://schemas.microsoft.com/office/drawing/2014/main" id="{4370416F-1235-471C-9A21-C709CA76AA6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Content Placeholder 8" descr="Envelope">
              <a:extLst>
                <a:ext uri="{FF2B5EF4-FFF2-40B4-BE49-F238E27FC236}">
                  <a16:creationId xmlns:a16="http://schemas.microsoft.com/office/drawing/2014/main" id="{A896B75B-18B4-49F2-97E9-4438315C8FD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17" name="Rectangle: Rounded Corners 16">
            <a:extLst>
              <a:ext uri="{FF2B5EF4-FFF2-40B4-BE49-F238E27FC236}">
                <a16:creationId xmlns:a16="http://schemas.microsoft.com/office/drawing/2014/main" id="{4D01985C-8ADC-453A-871D-F81474CFAA6B}"/>
              </a:ext>
            </a:extLst>
          </p:cNvPr>
          <p:cNvSpPr/>
          <p:nvPr/>
        </p:nvSpPr>
        <p:spPr>
          <a:xfrm>
            <a:off x="10482396" y="488366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8" name="Rectangle: Rounded Corners 17">
            <a:extLst>
              <a:ext uri="{FF2B5EF4-FFF2-40B4-BE49-F238E27FC236}">
                <a16:creationId xmlns:a16="http://schemas.microsoft.com/office/drawing/2014/main" id="{2A9B1B19-23BB-4D21-95F1-E33AB9457829}"/>
              </a:ext>
            </a:extLst>
          </p:cNvPr>
          <p:cNvSpPr/>
          <p:nvPr/>
        </p:nvSpPr>
        <p:spPr>
          <a:xfrm>
            <a:off x="5317453" y="2912102"/>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19" name="Arrow: Right 18">
            <a:extLst>
              <a:ext uri="{FF2B5EF4-FFF2-40B4-BE49-F238E27FC236}">
                <a16:creationId xmlns:a16="http://schemas.microsoft.com/office/drawing/2014/main" id="{5412881A-AB84-4C5F-94DF-A9258753E8E1}"/>
              </a:ext>
            </a:extLst>
          </p:cNvPr>
          <p:cNvSpPr/>
          <p:nvPr/>
        </p:nvSpPr>
        <p:spPr>
          <a:xfrm>
            <a:off x="6446239" y="3110221"/>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Arrow: U-Turn 19">
            <a:extLst>
              <a:ext uri="{FF2B5EF4-FFF2-40B4-BE49-F238E27FC236}">
                <a16:creationId xmlns:a16="http://schemas.microsoft.com/office/drawing/2014/main" id="{ACFF98F1-EC34-4F55-B374-4E27018A311C}"/>
              </a:ext>
            </a:extLst>
          </p:cNvPr>
          <p:cNvSpPr/>
          <p:nvPr/>
        </p:nvSpPr>
        <p:spPr>
          <a:xfrm rot="16200000">
            <a:off x="9909270" y="4835952"/>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21" name="TextBox 20">
            <a:extLst>
              <a:ext uri="{FF2B5EF4-FFF2-40B4-BE49-F238E27FC236}">
                <a16:creationId xmlns:a16="http://schemas.microsoft.com/office/drawing/2014/main" id="{C3322229-8EA4-4A51-B7ED-6F0544F27B3F}"/>
              </a:ext>
            </a:extLst>
          </p:cNvPr>
          <p:cNvSpPr txBox="1"/>
          <p:nvPr/>
        </p:nvSpPr>
        <p:spPr>
          <a:xfrm>
            <a:off x="6484576" y="2846570"/>
            <a:ext cx="548548" cy="307777"/>
          </a:xfrm>
          <a:prstGeom prst="rect">
            <a:avLst/>
          </a:prstGeom>
          <a:noFill/>
        </p:spPr>
        <p:txBody>
          <a:bodyPr wrap="none" rtlCol="0">
            <a:spAutoFit/>
          </a:bodyPr>
          <a:lstStyle/>
          <a:p>
            <a:r>
              <a:rPr lang="en-US" sz="1400"/>
              <a:t>Push</a:t>
            </a:r>
          </a:p>
        </p:txBody>
      </p:sp>
      <p:sp>
        <p:nvSpPr>
          <p:cNvPr id="22" name="TextBox 21">
            <a:extLst>
              <a:ext uri="{FF2B5EF4-FFF2-40B4-BE49-F238E27FC236}">
                <a16:creationId xmlns:a16="http://schemas.microsoft.com/office/drawing/2014/main" id="{7852E930-ADBB-4563-BA2B-E5B9AA12EB15}"/>
              </a:ext>
            </a:extLst>
          </p:cNvPr>
          <p:cNvSpPr txBox="1"/>
          <p:nvPr/>
        </p:nvSpPr>
        <p:spPr>
          <a:xfrm>
            <a:off x="9803654" y="4706540"/>
            <a:ext cx="463588" cy="307777"/>
          </a:xfrm>
          <a:prstGeom prst="rect">
            <a:avLst/>
          </a:prstGeom>
          <a:noFill/>
        </p:spPr>
        <p:txBody>
          <a:bodyPr wrap="none" rtlCol="0">
            <a:spAutoFit/>
          </a:bodyPr>
          <a:lstStyle/>
          <a:p>
            <a:r>
              <a:rPr lang="en-US" sz="1400"/>
              <a:t>Pull</a:t>
            </a:r>
          </a:p>
        </p:txBody>
      </p:sp>
      <p:sp>
        <p:nvSpPr>
          <p:cNvPr id="23" name="Rectangle 22">
            <a:extLst>
              <a:ext uri="{FF2B5EF4-FFF2-40B4-BE49-F238E27FC236}">
                <a16:creationId xmlns:a16="http://schemas.microsoft.com/office/drawing/2014/main" id="{8F83502D-FFFF-46BC-8E2A-46895A31A060}"/>
              </a:ext>
            </a:extLst>
          </p:cNvPr>
          <p:cNvSpPr/>
          <p:nvPr/>
        </p:nvSpPr>
        <p:spPr>
          <a:xfrm>
            <a:off x="7191277" y="4770887"/>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8EAD1CA1-4FD5-457D-AE3A-AA86051C0C6B}"/>
              </a:ext>
            </a:extLst>
          </p:cNvPr>
          <p:cNvGrpSpPr/>
          <p:nvPr/>
        </p:nvGrpSpPr>
        <p:grpSpPr>
          <a:xfrm>
            <a:off x="7328041" y="4962149"/>
            <a:ext cx="487680" cy="321564"/>
            <a:chOff x="5803392" y="3829812"/>
            <a:chExt cx="490416" cy="348454"/>
          </a:xfrm>
        </p:grpSpPr>
        <p:sp>
          <p:nvSpPr>
            <p:cNvPr id="25" name="Rectangle 24">
              <a:extLst>
                <a:ext uri="{FF2B5EF4-FFF2-40B4-BE49-F238E27FC236}">
                  <a16:creationId xmlns:a16="http://schemas.microsoft.com/office/drawing/2014/main" id="{078D7865-61C7-4AE3-BD3B-E33410D3CFFF}"/>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Content Placeholder 8" descr="Envelope">
              <a:extLst>
                <a:ext uri="{FF2B5EF4-FFF2-40B4-BE49-F238E27FC236}">
                  <a16:creationId xmlns:a16="http://schemas.microsoft.com/office/drawing/2014/main" id="{23180DD7-7098-4662-B268-01DB6E47BC0D}"/>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27" name="Group 26">
            <a:extLst>
              <a:ext uri="{FF2B5EF4-FFF2-40B4-BE49-F238E27FC236}">
                <a16:creationId xmlns:a16="http://schemas.microsoft.com/office/drawing/2014/main" id="{D4CE5D70-369D-4EBB-914B-AC439274A226}"/>
              </a:ext>
            </a:extLst>
          </p:cNvPr>
          <p:cNvGrpSpPr/>
          <p:nvPr/>
        </p:nvGrpSpPr>
        <p:grpSpPr>
          <a:xfrm>
            <a:off x="7893840" y="4962149"/>
            <a:ext cx="487680" cy="321564"/>
            <a:chOff x="5803392" y="3829812"/>
            <a:chExt cx="490416" cy="348454"/>
          </a:xfrm>
        </p:grpSpPr>
        <p:sp>
          <p:nvSpPr>
            <p:cNvPr id="28" name="Rectangle 27">
              <a:extLst>
                <a:ext uri="{FF2B5EF4-FFF2-40B4-BE49-F238E27FC236}">
                  <a16:creationId xmlns:a16="http://schemas.microsoft.com/office/drawing/2014/main" id="{437DCF72-3362-442D-9A6D-F126F9A1C9EA}"/>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Content Placeholder 8" descr="Envelope">
              <a:extLst>
                <a:ext uri="{FF2B5EF4-FFF2-40B4-BE49-F238E27FC236}">
                  <a16:creationId xmlns:a16="http://schemas.microsoft.com/office/drawing/2014/main" id="{8CBD43A9-5E18-4912-A08A-85A82C30E8BC}"/>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7508F2CC-A2E2-49C3-B25E-F85741F44604}"/>
              </a:ext>
            </a:extLst>
          </p:cNvPr>
          <p:cNvGrpSpPr/>
          <p:nvPr/>
        </p:nvGrpSpPr>
        <p:grpSpPr>
          <a:xfrm>
            <a:off x="8459639" y="4962149"/>
            <a:ext cx="487680" cy="321564"/>
            <a:chOff x="5803392" y="3829812"/>
            <a:chExt cx="490416" cy="348454"/>
          </a:xfrm>
        </p:grpSpPr>
        <p:sp>
          <p:nvSpPr>
            <p:cNvPr id="31" name="Rectangle 30">
              <a:extLst>
                <a:ext uri="{FF2B5EF4-FFF2-40B4-BE49-F238E27FC236}">
                  <a16:creationId xmlns:a16="http://schemas.microsoft.com/office/drawing/2014/main" id="{1757E533-FB4C-4395-A7A5-162A2328491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Content Placeholder 8" descr="Envelope">
              <a:extLst>
                <a:ext uri="{FF2B5EF4-FFF2-40B4-BE49-F238E27FC236}">
                  <a16:creationId xmlns:a16="http://schemas.microsoft.com/office/drawing/2014/main" id="{58AB3058-5F9F-4596-9C6C-06E2E2381148}"/>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A21B171E-0D93-47A1-B955-445A7DCE2D3F}"/>
              </a:ext>
            </a:extLst>
          </p:cNvPr>
          <p:cNvGrpSpPr/>
          <p:nvPr/>
        </p:nvGrpSpPr>
        <p:grpSpPr>
          <a:xfrm>
            <a:off x="9025438" y="4962149"/>
            <a:ext cx="487680" cy="321564"/>
            <a:chOff x="5803392" y="3829812"/>
            <a:chExt cx="490416" cy="348454"/>
          </a:xfrm>
        </p:grpSpPr>
        <p:sp>
          <p:nvSpPr>
            <p:cNvPr id="34" name="Rectangle 33">
              <a:extLst>
                <a:ext uri="{FF2B5EF4-FFF2-40B4-BE49-F238E27FC236}">
                  <a16:creationId xmlns:a16="http://schemas.microsoft.com/office/drawing/2014/main" id="{3AFF22EB-9E47-4B63-BFF1-6209EDF1C32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Content Placeholder 8" descr="Envelope">
              <a:extLst>
                <a:ext uri="{FF2B5EF4-FFF2-40B4-BE49-F238E27FC236}">
                  <a16:creationId xmlns:a16="http://schemas.microsoft.com/office/drawing/2014/main" id="{65A2A0DC-4055-4516-81F0-0E48C6BC6CD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cxnSp>
        <p:nvCxnSpPr>
          <p:cNvPr id="37" name="Straight Connector 36">
            <a:extLst>
              <a:ext uri="{FF2B5EF4-FFF2-40B4-BE49-F238E27FC236}">
                <a16:creationId xmlns:a16="http://schemas.microsoft.com/office/drawing/2014/main" id="{4965EC18-DF84-49D1-B042-F956EDA300D4}"/>
              </a:ext>
            </a:extLst>
          </p:cNvPr>
          <p:cNvCxnSpPr/>
          <p:nvPr/>
        </p:nvCxnSpPr>
        <p:spPr>
          <a:xfrm>
            <a:off x="5946843" y="4137498"/>
            <a:ext cx="4701702" cy="0"/>
          </a:xfrm>
          <a:prstGeom prst="line">
            <a:avLst/>
          </a:prstGeom>
        </p:spPr>
        <p:style>
          <a:lnRef idx="3">
            <a:schemeClr val="accent2"/>
          </a:lnRef>
          <a:fillRef idx="0">
            <a:schemeClr val="accent2"/>
          </a:fillRef>
          <a:effectRef idx="2">
            <a:schemeClr val="accent2"/>
          </a:effectRef>
          <a:fontRef idx="minor">
            <a:schemeClr val="tx1"/>
          </a:fontRef>
        </p:style>
      </p:cxnSp>
      <p:sp>
        <p:nvSpPr>
          <p:cNvPr id="38" name="TextBox 37">
            <a:extLst>
              <a:ext uri="{FF2B5EF4-FFF2-40B4-BE49-F238E27FC236}">
                <a16:creationId xmlns:a16="http://schemas.microsoft.com/office/drawing/2014/main" id="{EAD360CB-29D9-4480-904A-37764F3341D7}"/>
              </a:ext>
            </a:extLst>
          </p:cNvPr>
          <p:cNvSpPr txBox="1"/>
          <p:nvPr/>
        </p:nvSpPr>
        <p:spPr>
          <a:xfrm>
            <a:off x="7492826" y="2589985"/>
            <a:ext cx="1609736" cy="261610"/>
          </a:xfrm>
          <a:prstGeom prst="rect">
            <a:avLst/>
          </a:prstGeom>
          <a:noFill/>
        </p:spPr>
        <p:txBody>
          <a:bodyPr wrap="none" rtlCol="0">
            <a:spAutoFit/>
          </a:bodyPr>
          <a:lstStyle/>
          <a:p>
            <a:r>
              <a:rPr lang="en-US" sz="1100"/>
              <a:t>store and forward queue</a:t>
            </a:r>
          </a:p>
        </p:txBody>
      </p:sp>
      <p:sp>
        <p:nvSpPr>
          <p:cNvPr id="39" name="TextBox 38">
            <a:extLst>
              <a:ext uri="{FF2B5EF4-FFF2-40B4-BE49-F238E27FC236}">
                <a16:creationId xmlns:a16="http://schemas.microsoft.com/office/drawing/2014/main" id="{D27B7EBE-7246-48FF-8AF2-F7B776C3AEB7}"/>
              </a:ext>
            </a:extLst>
          </p:cNvPr>
          <p:cNvSpPr txBox="1"/>
          <p:nvPr/>
        </p:nvSpPr>
        <p:spPr>
          <a:xfrm>
            <a:off x="5855022" y="3875192"/>
            <a:ext cx="3789820" cy="261610"/>
          </a:xfrm>
          <a:prstGeom prst="rect">
            <a:avLst/>
          </a:prstGeom>
          <a:noFill/>
        </p:spPr>
        <p:txBody>
          <a:bodyPr wrap="none" rtlCol="0">
            <a:spAutoFit/>
          </a:bodyPr>
          <a:lstStyle/>
          <a:p>
            <a:r>
              <a:rPr lang="en-US" sz="1100"/>
              <a:t>Unreliable network boundary, e.g. mobile wireless networking </a:t>
            </a:r>
          </a:p>
        </p:txBody>
      </p:sp>
      <p:grpSp>
        <p:nvGrpSpPr>
          <p:cNvPr id="46" name="Group 45">
            <a:extLst>
              <a:ext uri="{FF2B5EF4-FFF2-40B4-BE49-F238E27FC236}">
                <a16:creationId xmlns:a16="http://schemas.microsoft.com/office/drawing/2014/main" id="{F09EBE2C-21E7-41DA-8940-9691EAC0C2E0}"/>
              </a:ext>
            </a:extLst>
          </p:cNvPr>
          <p:cNvGrpSpPr/>
          <p:nvPr/>
        </p:nvGrpSpPr>
        <p:grpSpPr>
          <a:xfrm>
            <a:off x="6744510" y="3169885"/>
            <a:ext cx="3325541" cy="2078774"/>
            <a:chOff x="6744510" y="3169885"/>
            <a:chExt cx="3325541" cy="2078774"/>
          </a:xfrm>
        </p:grpSpPr>
        <p:sp>
          <p:nvSpPr>
            <p:cNvPr id="43" name="Arrow: Bent-Up 42">
              <a:extLst>
                <a:ext uri="{FF2B5EF4-FFF2-40B4-BE49-F238E27FC236}">
                  <a16:creationId xmlns:a16="http://schemas.microsoft.com/office/drawing/2014/main" id="{4B61CAA6-F1CB-4A46-9DB6-B66E6A3FA641}"/>
                </a:ext>
              </a:extLst>
            </p:cNvPr>
            <p:cNvSpPr/>
            <p:nvPr/>
          </p:nvSpPr>
          <p:spPr>
            <a:xfrm flipV="1">
              <a:off x="9675000" y="3169885"/>
              <a:ext cx="395051" cy="1123254"/>
            </a:xfrm>
            <a:prstGeom prst="bentUpArrow">
              <a:avLst>
                <a:gd name="adj1" fmla="val 25000"/>
                <a:gd name="adj2" fmla="val 12119"/>
                <a:gd name="adj3"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Bent-Up 43">
              <a:extLst>
                <a:ext uri="{FF2B5EF4-FFF2-40B4-BE49-F238E27FC236}">
                  <a16:creationId xmlns:a16="http://schemas.microsoft.com/office/drawing/2014/main" id="{84E341DA-FD41-4B79-A554-EC6D2A2EEAF2}"/>
                </a:ext>
              </a:extLst>
            </p:cNvPr>
            <p:cNvSpPr/>
            <p:nvPr/>
          </p:nvSpPr>
          <p:spPr>
            <a:xfrm flipH="1" flipV="1">
              <a:off x="6757480" y="4293138"/>
              <a:ext cx="3312571" cy="871893"/>
            </a:xfrm>
            <a:prstGeom prst="bentUpArrow">
              <a:avLst>
                <a:gd name="adj1" fmla="val 14863"/>
                <a:gd name="adj2" fmla="val 5658"/>
                <a:gd name="adj3"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54AEC805-E25F-44B9-9364-20FEEA1787AC}"/>
                </a:ext>
              </a:extLst>
            </p:cNvPr>
            <p:cNvSpPr/>
            <p:nvPr/>
          </p:nvSpPr>
          <p:spPr>
            <a:xfrm>
              <a:off x="6744510" y="5010173"/>
              <a:ext cx="382621" cy="23848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51CD1D80-38AC-4824-9402-DA66E17160C3}"/>
              </a:ext>
            </a:extLst>
          </p:cNvPr>
          <p:cNvSpPr txBox="1"/>
          <p:nvPr/>
        </p:nvSpPr>
        <p:spPr>
          <a:xfrm>
            <a:off x="10089738" y="3524828"/>
            <a:ext cx="1117614" cy="430887"/>
          </a:xfrm>
          <a:prstGeom prst="rect">
            <a:avLst/>
          </a:prstGeom>
          <a:noFill/>
        </p:spPr>
        <p:txBody>
          <a:bodyPr wrap="none" rtlCol="0">
            <a:spAutoFit/>
          </a:bodyPr>
          <a:lstStyle/>
          <a:p>
            <a:r>
              <a:rPr lang="en-US" sz="1100"/>
              <a:t>move messages</a:t>
            </a:r>
            <a:br>
              <a:rPr lang="en-US" sz="1100"/>
            </a:br>
            <a:r>
              <a:rPr lang="en-US" sz="1100"/>
              <a:t>while online</a:t>
            </a:r>
          </a:p>
        </p:txBody>
      </p:sp>
    </p:spTree>
    <p:extLst>
      <p:ext uri="{BB962C8B-B14F-4D97-AF65-F5344CB8AC3E}">
        <p14:creationId xmlns:p14="http://schemas.microsoft.com/office/powerpoint/2010/main" val="63294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r Verbinder 4">
            <a:extLst>
              <a:ext uri="{FF2B5EF4-FFF2-40B4-BE49-F238E27FC236}">
                <a16:creationId xmlns:a16="http://schemas.microsoft.com/office/drawing/2014/main" id="{A594ED76-2DF2-452E-B7AF-816EB803352B}"/>
              </a:ext>
            </a:extLst>
          </p:cNvPr>
          <p:cNvCxnSpPr/>
          <p:nvPr/>
        </p:nvCxnSpPr>
        <p:spPr>
          <a:xfrm>
            <a:off x="549612" y="3618690"/>
            <a:ext cx="11118715" cy="0"/>
          </a:xfrm>
          <a:prstGeom prst="line">
            <a:avLst/>
          </a:prstGeom>
          <a:ln>
            <a:solidFill>
              <a:schemeClr val="bg1">
                <a:lumMod val="75000"/>
              </a:schemeClr>
            </a:solidFill>
            <a:prstDash val="sysDash"/>
          </a:ln>
        </p:spPr>
        <p:style>
          <a:lnRef idx="3">
            <a:schemeClr val="accent1"/>
          </a:lnRef>
          <a:fillRef idx="0">
            <a:schemeClr val="accent1"/>
          </a:fillRef>
          <a:effectRef idx="2">
            <a:schemeClr val="accent1"/>
          </a:effectRef>
          <a:fontRef idx="minor">
            <a:schemeClr val="tx1"/>
          </a:fontRef>
        </p:style>
      </p:cxnSp>
      <p:cxnSp>
        <p:nvCxnSpPr>
          <p:cNvPr id="6" name="Gerader Verbinder 5">
            <a:extLst>
              <a:ext uri="{FF2B5EF4-FFF2-40B4-BE49-F238E27FC236}">
                <a16:creationId xmlns:a16="http://schemas.microsoft.com/office/drawing/2014/main" id="{0CEB4A59-1861-47AE-A4C9-E9EA6CCE7628}"/>
              </a:ext>
            </a:extLst>
          </p:cNvPr>
          <p:cNvCxnSpPr/>
          <p:nvPr/>
        </p:nvCxnSpPr>
        <p:spPr>
          <a:xfrm>
            <a:off x="549612" y="4928681"/>
            <a:ext cx="11118715" cy="0"/>
          </a:xfrm>
          <a:prstGeom prst="line">
            <a:avLst/>
          </a:prstGeom>
          <a:ln>
            <a:solidFill>
              <a:schemeClr val="bg1">
                <a:lumMod val="75000"/>
              </a:schemeClr>
            </a:solidFill>
            <a:prstDash val="sysDash"/>
          </a:ln>
        </p:spPr>
        <p:style>
          <a:lnRef idx="3">
            <a:schemeClr val="accent1"/>
          </a:lnRef>
          <a:fillRef idx="0">
            <a:schemeClr val="accent1"/>
          </a:fillRef>
          <a:effectRef idx="2">
            <a:schemeClr val="accent1"/>
          </a:effectRef>
          <a:fontRef idx="minor">
            <a:schemeClr val="tx1"/>
          </a:fontRef>
        </p:style>
      </p:cxnSp>
      <p:pic>
        <p:nvPicPr>
          <p:cNvPr id="8" name="Grafik 7">
            <a:extLst>
              <a:ext uri="{FF2B5EF4-FFF2-40B4-BE49-F238E27FC236}">
                <a16:creationId xmlns:a16="http://schemas.microsoft.com/office/drawing/2014/main" id="{00A6BE68-7EF6-4311-A23B-79F0EF14B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7876" y="5117482"/>
            <a:ext cx="476251" cy="476251"/>
          </a:xfrm>
          <a:prstGeom prst="rect">
            <a:avLst/>
          </a:prstGeom>
        </p:spPr>
      </p:pic>
      <p:pic>
        <p:nvPicPr>
          <p:cNvPr id="16" name="Grafik 15">
            <a:extLst>
              <a:ext uri="{FF2B5EF4-FFF2-40B4-BE49-F238E27FC236}">
                <a16:creationId xmlns:a16="http://schemas.microsoft.com/office/drawing/2014/main" id="{5BD23137-7287-4E18-8F41-D32C5C8A9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9156" y="5136618"/>
            <a:ext cx="494085" cy="494085"/>
          </a:xfrm>
          <a:prstGeom prst="rect">
            <a:avLst/>
          </a:prstGeom>
        </p:spPr>
      </p:pic>
      <p:cxnSp>
        <p:nvCxnSpPr>
          <p:cNvPr id="23" name="Gerader Verbinder 22">
            <a:extLst>
              <a:ext uri="{FF2B5EF4-FFF2-40B4-BE49-F238E27FC236}">
                <a16:creationId xmlns:a16="http://schemas.microsoft.com/office/drawing/2014/main" id="{911167D4-DD9E-4882-A19B-0E850BE796EE}"/>
              </a:ext>
            </a:extLst>
          </p:cNvPr>
          <p:cNvCxnSpPr/>
          <p:nvPr/>
        </p:nvCxnSpPr>
        <p:spPr>
          <a:xfrm>
            <a:off x="549612" y="3681920"/>
            <a:ext cx="11118715" cy="0"/>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A725C31D-E8B1-437C-A2F1-4C57C85DAB7E}"/>
              </a:ext>
            </a:extLst>
          </p:cNvPr>
          <p:cNvSpPr txBox="1"/>
          <p:nvPr/>
        </p:nvSpPr>
        <p:spPr>
          <a:xfrm>
            <a:off x="10973906" y="3092545"/>
            <a:ext cx="694421" cy="369332"/>
          </a:xfrm>
          <a:prstGeom prst="rect">
            <a:avLst/>
          </a:prstGeom>
          <a:noFill/>
        </p:spPr>
        <p:txBody>
          <a:bodyPr wrap="none" rtlCol="0">
            <a:spAutoFit/>
          </a:bodyPr>
          <a:lstStyle/>
          <a:p>
            <a:r>
              <a:rPr lang="de-DE"/>
              <a:t>Edge</a:t>
            </a:r>
          </a:p>
        </p:txBody>
      </p:sp>
      <p:sp>
        <p:nvSpPr>
          <p:cNvPr id="26" name="Textfeld 25">
            <a:extLst>
              <a:ext uri="{FF2B5EF4-FFF2-40B4-BE49-F238E27FC236}">
                <a16:creationId xmlns:a16="http://schemas.microsoft.com/office/drawing/2014/main" id="{C5147B00-31DD-48C5-97E4-3E4B828F9A12}"/>
              </a:ext>
            </a:extLst>
          </p:cNvPr>
          <p:cNvSpPr txBox="1"/>
          <p:nvPr/>
        </p:nvSpPr>
        <p:spPr>
          <a:xfrm>
            <a:off x="10897688" y="5274782"/>
            <a:ext cx="784189" cy="369332"/>
          </a:xfrm>
          <a:prstGeom prst="rect">
            <a:avLst/>
          </a:prstGeom>
          <a:noFill/>
        </p:spPr>
        <p:txBody>
          <a:bodyPr wrap="none" rtlCol="0">
            <a:spAutoFit/>
          </a:bodyPr>
          <a:lstStyle/>
          <a:p>
            <a:r>
              <a:rPr lang="de-DE"/>
              <a:t>Cloud</a:t>
            </a:r>
          </a:p>
        </p:txBody>
      </p:sp>
      <p:sp>
        <p:nvSpPr>
          <p:cNvPr id="50" name="Ellipse 49">
            <a:extLst>
              <a:ext uri="{FF2B5EF4-FFF2-40B4-BE49-F238E27FC236}">
                <a16:creationId xmlns:a16="http://schemas.microsoft.com/office/drawing/2014/main" id="{50D6E881-FBB8-4CAE-B73C-61349B47CE40}"/>
              </a:ext>
            </a:extLst>
          </p:cNvPr>
          <p:cNvSpPr/>
          <p:nvPr/>
        </p:nvSpPr>
        <p:spPr>
          <a:xfrm>
            <a:off x="1238060" y="1672981"/>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100"/>
              <a:t>App</a:t>
            </a:r>
          </a:p>
        </p:txBody>
      </p:sp>
      <p:sp>
        <p:nvSpPr>
          <p:cNvPr id="51" name="Ellipse 50">
            <a:extLst>
              <a:ext uri="{FF2B5EF4-FFF2-40B4-BE49-F238E27FC236}">
                <a16:creationId xmlns:a16="http://schemas.microsoft.com/office/drawing/2014/main" id="{CE793B42-F025-4CB4-AD66-5C0AAD54882E}"/>
              </a:ext>
            </a:extLst>
          </p:cNvPr>
          <p:cNvSpPr/>
          <p:nvPr/>
        </p:nvSpPr>
        <p:spPr>
          <a:xfrm>
            <a:off x="2080404" y="1682371"/>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100"/>
              <a:t>App</a:t>
            </a:r>
          </a:p>
        </p:txBody>
      </p:sp>
      <p:sp>
        <p:nvSpPr>
          <p:cNvPr id="52" name="Ellipse 51">
            <a:extLst>
              <a:ext uri="{FF2B5EF4-FFF2-40B4-BE49-F238E27FC236}">
                <a16:creationId xmlns:a16="http://schemas.microsoft.com/office/drawing/2014/main" id="{AD9D6164-E892-45A3-8A66-C62103600118}"/>
              </a:ext>
            </a:extLst>
          </p:cNvPr>
          <p:cNvSpPr/>
          <p:nvPr/>
        </p:nvSpPr>
        <p:spPr>
          <a:xfrm>
            <a:off x="2922748" y="1677027"/>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100"/>
              <a:t>App</a:t>
            </a:r>
          </a:p>
        </p:txBody>
      </p:sp>
      <p:cxnSp>
        <p:nvCxnSpPr>
          <p:cNvPr id="61" name="Verbinder: gekrümmt 60">
            <a:extLst>
              <a:ext uri="{FF2B5EF4-FFF2-40B4-BE49-F238E27FC236}">
                <a16:creationId xmlns:a16="http://schemas.microsoft.com/office/drawing/2014/main" id="{EA6AC71E-CD34-4AF5-A87D-6296F08FC8DC}"/>
              </a:ext>
            </a:extLst>
          </p:cNvPr>
          <p:cNvCxnSpPr>
            <a:cxnSpLocks/>
            <a:stCxn id="48" idx="3"/>
            <a:endCxn id="52" idx="4"/>
          </p:cNvCxnSpPr>
          <p:nvPr/>
        </p:nvCxnSpPr>
        <p:spPr>
          <a:xfrm flipV="1">
            <a:off x="2906151" y="2284999"/>
            <a:ext cx="332746" cy="665656"/>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Verbinder: gekrümmt 67">
            <a:extLst>
              <a:ext uri="{FF2B5EF4-FFF2-40B4-BE49-F238E27FC236}">
                <a16:creationId xmlns:a16="http://schemas.microsoft.com/office/drawing/2014/main" id="{6BFAF1DF-0B1D-490F-BE35-CA624DD8C5A5}"/>
              </a:ext>
            </a:extLst>
          </p:cNvPr>
          <p:cNvCxnSpPr>
            <a:cxnSpLocks/>
            <a:stCxn id="48" idx="0"/>
            <a:endCxn id="51" idx="4"/>
          </p:cNvCxnSpPr>
          <p:nvPr/>
        </p:nvCxnSpPr>
        <p:spPr>
          <a:xfrm rot="16200000" flipV="1">
            <a:off x="2203891" y="2483005"/>
            <a:ext cx="386652" cy="132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Verbinder: gekrümmt 70">
            <a:extLst>
              <a:ext uri="{FF2B5EF4-FFF2-40B4-BE49-F238E27FC236}">
                <a16:creationId xmlns:a16="http://schemas.microsoft.com/office/drawing/2014/main" id="{711044AF-6C70-426B-885C-13B1C0A4C16C}"/>
              </a:ext>
            </a:extLst>
          </p:cNvPr>
          <p:cNvCxnSpPr>
            <a:cxnSpLocks/>
            <a:stCxn id="48" idx="1"/>
            <a:endCxn id="50" idx="4"/>
          </p:cNvCxnSpPr>
          <p:nvPr/>
        </p:nvCxnSpPr>
        <p:spPr>
          <a:xfrm rot="10800000">
            <a:off x="1554210" y="2280953"/>
            <a:ext cx="335401" cy="669702"/>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hteck 85">
            <a:extLst>
              <a:ext uri="{FF2B5EF4-FFF2-40B4-BE49-F238E27FC236}">
                <a16:creationId xmlns:a16="http://schemas.microsoft.com/office/drawing/2014/main" id="{E31D1DFF-27D0-4DCE-8F72-AAAEFF30C695}"/>
              </a:ext>
            </a:extLst>
          </p:cNvPr>
          <p:cNvSpPr/>
          <p:nvPr/>
        </p:nvSpPr>
        <p:spPr>
          <a:xfrm>
            <a:off x="927068" y="1264267"/>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de-DE" sz="1100">
                <a:solidFill>
                  <a:schemeClr val="tx1"/>
                </a:solidFill>
              </a:rPr>
              <a:t>Pub-Sub State </a:t>
            </a:r>
            <a:r>
              <a:rPr lang="de-DE" sz="1100" err="1">
                <a:solidFill>
                  <a:schemeClr val="tx1"/>
                </a:solidFill>
              </a:rPr>
              <a:t>Synchronization</a:t>
            </a:r>
            <a:endParaRPr lang="de-DE" sz="1600">
              <a:solidFill>
                <a:schemeClr val="tx1"/>
              </a:solidFill>
            </a:endParaRPr>
          </a:p>
        </p:txBody>
      </p:sp>
      <p:sp>
        <p:nvSpPr>
          <p:cNvPr id="120" name="Ellipse 119">
            <a:extLst>
              <a:ext uri="{FF2B5EF4-FFF2-40B4-BE49-F238E27FC236}">
                <a16:creationId xmlns:a16="http://schemas.microsoft.com/office/drawing/2014/main" id="{BAAC3C3B-D176-473A-914D-5C34EB5A1855}"/>
              </a:ext>
            </a:extLst>
          </p:cNvPr>
          <p:cNvSpPr/>
          <p:nvPr/>
        </p:nvSpPr>
        <p:spPr>
          <a:xfrm>
            <a:off x="4143477" y="1668684"/>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100"/>
              <a:t>App</a:t>
            </a:r>
          </a:p>
        </p:txBody>
      </p:sp>
      <p:sp>
        <p:nvSpPr>
          <p:cNvPr id="121" name="Ellipse 120">
            <a:extLst>
              <a:ext uri="{FF2B5EF4-FFF2-40B4-BE49-F238E27FC236}">
                <a16:creationId xmlns:a16="http://schemas.microsoft.com/office/drawing/2014/main" id="{73309DE5-46EB-4E0E-A772-38A361B74DC0}"/>
              </a:ext>
            </a:extLst>
          </p:cNvPr>
          <p:cNvSpPr/>
          <p:nvPr/>
        </p:nvSpPr>
        <p:spPr>
          <a:xfrm>
            <a:off x="4985821" y="1678074"/>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100"/>
              <a:t>App</a:t>
            </a:r>
          </a:p>
        </p:txBody>
      </p:sp>
      <p:sp>
        <p:nvSpPr>
          <p:cNvPr id="122" name="Ellipse 121">
            <a:extLst>
              <a:ext uri="{FF2B5EF4-FFF2-40B4-BE49-F238E27FC236}">
                <a16:creationId xmlns:a16="http://schemas.microsoft.com/office/drawing/2014/main" id="{3671BF80-51A4-4FAA-AB14-8AAD10D96FEF}"/>
              </a:ext>
            </a:extLst>
          </p:cNvPr>
          <p:cNvSpPr/>
          <p:nvPr/>
        </p:nvSpPr>
        <p:spPr>
          <a:xfrm>
            <a:off x="6101126" y="2643479"/>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a:t>∑</a:t>
            </a:r>
            <a:endParaRPr lang="de-DE" sz="1050" b="1"/>
          </a:p>
        </p:txBody>
      </p:sp>
      <p:cxnSp>
        <p:nvCxnSpPr>
          <p:cNvPr id="123" name="Verbinder: gekrümmt 122">
            <a:extLst>
              <a:ext uri="{FF2B5EF4-FFF2-40B4-BE49-F238E27FC236}">
                <a16:creationId xmlns:a16="http://schemas.microsoft.com/office/drawing/2014/main" id="{82EB03F5-1872-4CD5-B3D1-1F4E0C4B2CB7}"/>
              </a:ext>
            </a:extLst>
          </p:cNvPr>
          <p:cNvCxnSpPr>
            <a:cxnSpLocks/>
            <a:stCxn id="128" idx="3"/>
            <a:endCxn id="122" idx="2"/>
          </p:cNvCxnSpPr>
          <p:nvPr/>
        </p:nvCxnSpPr>
        <p:spPr>
          <a:xfrm>
            <a:off x="5811568" y="2946358"/>
            <a:ext cx="289558" cy="1107"/>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Verbinder: gekrümmt 123">
            <a:extLst>
              <a:ext uri="{FF2B5EF4-FFF2-40B4-BE49-F238E27FC236}">
                <a16:creationId xmlns:a16="http://schemas.microsoft.com/office/drawing/2014/main" id="{C3C8B973-A39C-49D4-A4CD-ED2AD4222CA0}"/>
              </a:ext>
            </a:extLst>
          </p:cNvPr>
          <p:cNvCxnSpPr>
            <a:cxnSpLocks/>
            <a:stCxn id="128" idx="0"/>
            <a:endCxn id="121" idx="4"/>
          </p:cNvCxnSpPr>
          <p:nvPr/>
        </p:nvCxnSpPr>
        <p:spPr>
          <a:xfrm rot="16200000" flipV="1">
            <a:off x="5109308" y="2478708"/>
            <a:ext cx="386652" cy="1328"/>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Verbinder: gekrümmt 124">
            <a:extLst>
              <a:ext uri="{FF2B5EF4-FFF2-40B4-BE49-F238E27FC236}">
                <a16:creationId xmlns:a16="http://schemas.microsoft.com/office/drawing/2014/main" id="{951849E6-EB88-4068-AFD0-36BD77A11276}"/>
              </a:ext>
            </a:extLst>
          </p:cNvPr>
          <p:cNvCxnSpPr>
            <a:cxnSpLocks/>
            <a:stCxn id="128" idx="1"/>
            <a:endCxn id="120" idx="4"/>
          </p:cNvCxnSpPr>
          <p:nvPr/>
        </p:nvCxnSpPr>
        <p:spPr>
          <a:xfrm rot="10800000">
            <a:off x="4459627" y="2276656"/>
            <a:ext cx="335401" cy="669702"/>
          </a:xfrm>
          <a:prstGeom prst="curvedConnector2">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53740A2A-4912-448E-A58D-550075297098}"/>
              </a:ext>
            </a:extLst>
          </p:cNvPr>
          <p:cNvSpPr/>
          <p:nvPr/>
        </p:nvSpPr>
        <p:spPr>
          <a:xfrm>
            <a:off x="4082743" y="1259970"/>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de-DE" sz="1050" err="1">
                <a:solidFill>
                  <a:schemeClr val="tx1"/>
                </a:solidFill>
              </a:rPr>
              <a:t>Telemetry</a:t>
            </a:r>
            <a:r>
              <a:rPr lang="de-DE" sz="1050">
                <a:solidFill>
                  <a:schemeClr val="tx1"/>
                </a:solidFill>
              </a:rPr>
              <a:t> Capture for Analytics </a:t>
            </a:r>
            <a:endParaRPr lang="de-DE" sz="1400">
              <a:solidFill>
                <a:schemeClr val="tx1"/>
              </a:solidFill>
            </a:endParaRPr>
          </a:p>
        </p:txBody>
      </p:sp>
      <p:cxnSp>
        <p:nvCxnSpPr>
          <p:cNvPr id="132" name="Verbinder: gekrümmt 131">
            <a:extLst>
              <a:ext uri="{FF2B5EF4-FFF2-40B4-BE49-F238E27FC236}">
                <a16:creationId xmlns:a16="http://schemas.microsoft.com/office/drawing/2014/main" id="{90AFDFA3-5F1F-4199-8659-251B8F23D695}"/>
              </a:ext>
            </a:extLst>
          </p:cNvPr>
          <p:cNvCxnSpPr>
            <a:cxnSpLocks/>
            <a:stCxn id="128" idx="2"/>
            <a:endCxn id="16" idx="0"/>
          </p:cNvCxnSpPr>
          <p:nvPr/>
        </p:nvCxnSpPr>
        <p:spPr>
          <a:xfrm rot="16200000" flipH="1">
            <a:off x="4346448" y="4176867"/>
            <a:ext cx="1916600" cy="2901"/>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Ellipse 135">
            <a:extLst>
              <a:ext uri="{FF2B5EF4-FFF2-40B4-BE49-F238E27FC236}">
                <a16:creationId xmlns:a16="http://schemas.microsoft.com/office/drawing/2014/main" id="{2449C2BE-2B94-4BE4-A59B-73AD8D872AC0}"/>
              </a:ext>
            </a:extLst>
          </p:cNvPr>
          <p:cNvSpPr/>
          <p:nvPr/>
        </p:nvSpPr>
        <p:spPr>
          <a:xfrm>
            <a:off x="4986901" y="5969344"/>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2400" b="1"/>
              <a:t>∑</a:t>
            </a:r>
            <a:endParaRPr lang="de-DE" sz="1050" b="1"/>
          </a:p>
        </p:txBody>
      </p:sp>
      <p:cxnSp>
        <p:nvCxnSpPr>
          <p:cNvPr id="137" name="Verbinder: gekrümmt 136">
            <a:extLst>
              <a:ext uri="{FF2B5EF4-FFF2-40B4-BE49-F238E27FC236}">
                <a16:creationId xmlns:a16="http://schemas.microsoft.com/office/drawing/2014/main" id="{8DE8E5B3-B191-48E7-859A-79A76F2ABCE2}"/>
              </a:ext>
            </a:extLst>
          </p:cNvPr>
          <p:cNvCxnSpPr>
            <a:cxnSpLocks/>
            <a:stCxn id="16" idx="2"/>
            <a:endCxn id="136" idx="0"/>
          </p:cNvCxnSpPr>
          <p:nvPr/>
        </p:nvCxnSpPr>
        <p:spPr>
          <a:xfrm rot="5400000">
            <a:off x="5135305" y="5798449"/>
            <a:ext cx="338641" cy="3149"/>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Verbinder: gekrümmt 142">
            <a:extLst>
              <a:ext uri="{FF2B5EF4-FFF2-40B4-BE49-F238E27FC236}">
                <a16:creationId xmlns:a16="http://schemas.microsoft.com/office/drawing/2014/main" id="{4785A173-5D15-4480-93C0-1EA4A3AB7028}"/>
              </a:ext>
            </a:extLst>
          </p:cNvPr>
          <p:cNvCxnSpPr>
            <a:cxnSpLocks/>
          </p:cNvCxnSpPr>
          <p:nvPr/>
        </p:nvCxnSpPr>
        <p:spPr>
          <a:xfrm rot="16200000" flipH="1">
            <a:off x="1407753" y="4096885"/>
            <a:ext cx="2081259" cy="1079"/>
          </a:xfrm>
          <a:prstGeom prst="bent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Verbinder: gekrümmt 147">
            <a:extLst>
              <a:ext uri="{FF2B5EF4-FFF2-40B4-BE49-F238E27FC236}">
                <a16:creationId xmlns:a16="http://schemas.microsoft.com/office/drawing/2014/main" id="{424311C1-2FC1-4514-9306-7B385A948933}"/>
              </a:ext>
            </a:extLst>
          </p:cNvPr>
          <p:cNvCxnSpPr>
            <a:cxnSpLocks/>
            <a:stCxn id="122" idx="0"/>
            <a:endCxn id="152" idx="0"/>
          </p:cNvCxnSpPr>
          <p:nvPr/>
        </p:nvCxnSpPr>
        <p:spPr>
          <a:xfrm rot="16200000" flipH="1" flipV="1">
            <a:off x="6072181" y="2332988"/>
            <a:ext cx="34604" cy="655585"/>
          </a:xfrm>
          <a:prstGeom prst="curvedConnector3">
            <a:avLst>
              <a:gd name="adj1" fmla="val -660617"/>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Ellipse 151">
            <a:extLst>
              <a:ext uri="{FF2B5EF4-FFF2-40B4-BE49-F238E27FC236}">
                <a16:creationId xmlns:a16="http://schemas.microsoft.com/office/drawing/2014/main" id="{68659284-7684-4A73-A1DB-411720B2A775}"/>
              </a:ext>
            </a:extLst>
          </p:cNvPr>
          <p:cNvSpPr/>
          <p:nvPr/>
        </p:nvSpPr>
        <p:spPr>
          <a:xfrm>
            <a:off x="5721339" y="2678083"/>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4" name="Verbinder: gekrümmt 153">
            <a:extLst>
              <a:ext uri="{FF2B5EF4-FFF2-40B4-BE49-F238E27FC236}">
                <a16:creationId xmlns:a16="http://schemas.microsoft.com/office/drawing/2014/main" id="{64471AE2-9ADC-4FFB-820B-27419A5DE2D5}"/>
              </a:ext>
            </a:extLst>
          </p:cNvPr>
          <p:cNvCxnSpPr>
            <a:cxnSpLocks/>
            <a:stCxn id="155" idx="0"/>
            <a:endCxn id="121" idx="5"/>
          </p:cNvCxnSpPr>
          <p:nvPr/>
        </p:nvCxnSpPr>
        <p:spPr>
          <a:xfrm rot="16200000" flipV="1">
            <a:off x="5290973" y="2431559"/>
            <a:ext cx="474200" cy="5103"/>
          </a:xfrm>
          <a:prstGeom prst="curvedConnector3">
            <a:avLst>
              <a:gd name="adj1" fmla="val 5000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Ellipse 154">
            <a:extLst>
              <a:ext uri="{FF2B5EF4-FFF2-40B4-BE49-F238E27FC236}">
                <a16:creationId xmlns:a16="http://schemas.microsoft.com/office/drawing/2014/main" id="{0F0A7458-2705-4D5D-A9A9-EEB71DAC4C84}"/>
              </a:ext>
            </a:extLst>
          </p:cNvPr>
          <p:cNvSpPr/>
          <p:nvPr/>
        </p:nvSpPr>
        <p:spPr>
          <a:xfrm>
            <a:off x="5490273" y="2671211"/>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0" name="Verbinder: gekrümmt 179">
            <a:extLst>
              <a:ext uri="{FF2B5EF4-FFF2-40B4-BE49-F238E27FC236}">
                <a16:creationId xmlns:a16="http://schemas.microsoft.com/office/drawing/2014/main" id="{FD4B5B18-A020-4E99-A933-C1E7C1FC8157}"/>
              </a:ext>
            </a:extLst>
          </p:cNvPr>
          <p:cNvCxnSpPr>
            <a:cxnSpLocks/>
          </p:cNvCxnSpPr>
          <p:nvPr/>
        </p:nvCxnSpPr>
        <p:spPr>
          <a:xfrm rot="5400000">
            <a:off x="1366246" y="4168234"/>
            <a:ext cx="1897926" cy="569"/>
          </a:xfrm>
          <a:prstGeom prst="bent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Ellipse 180">
            <a:extLst>
              <a:ext uri="{FF2B5EF4-FFF2-40B4-BE49-F238E27FC236}">
                <a16:creationId xmlns:a16="http://schemas.microsoft.com/office/drawing/2014/main" id="{CA430B20-D3BE-41BB-83AE-C8ED360D546E}"/>
              </a:ext>
            </a:extLst>
          </p:cNvPr>
          <p:cNvSpPr/>
          <p:nvPr/>
        </p:nvSpPr>
        <p:spPr>
          <a:xfrm>
            <a:off x="7300691" y="1668222"/>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100"/>
              <a:t>App</a:t>
            </a:r>
          </a:p>
        </p:txBody>
      </p:sp>
      <p:sp>
        <p:nvSpPr>
          <p:cNvPr id="183" name="Ellipse 182">
            <a:extLst>
              <a:ext uri="{FF2B5EF4-FFF2-40B4-BE49-F238E27FC236}">
                <a16:creationId xmlns:a16="http://schemas.microsoft.com/office/drawing/2014/main" id="{FAF1C9A5-9D16-4C6E-9CF4-ED898EAFED8E}"/>
              </a:ext>
            </a:extLst>
          </p:cNvPr>
          <p:cNvSpPr/>
          <p:nvPr/>
        </p:nvSpPr>
        <p:spPr>
          <a:xfrm>
            <a:off x="9469053" y="2643017"/>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b="1" err="1"/>
              <a:t>Fn</a:t>
            </a:r>
            <a:endParaRPr lang="de-DE" sz="900" b="1"/>
          </a:p>
        </p:txBody>
      </p:sp>
      <p:cxnSp>
        <p:nvCxnSpPr>
          <p:cNvPr id="184" name="Verbinder: gekrümmt 183">
            <a:extLst>
              <a:ext uri="{FF2B5EF4-FFF2-40B4-BE49-F238E27FC236}">
                <a16:creationId xmlns:a16="http://schemas.microsoft.com/office/drawing/2014/main" id="{7B4B16CE-60F9-4E15-B525-4A3CCA4BC1DB}"/>
              </a:ext>
            </a:extLst>
          </p:cNvPr>
          <p:cNvCxnSpPr>
            <a:cxnSpLocks/>
            <a:stCxn id="189" idx="3"/>
            <a:endCxn id="183" idx="2"/>
          </p:cNvCxnSpPr>
          <p:nvPr/>
        </p:nvCxnSpPr>
        <p:spPr>
          <a:xfrm>
            <a:off x="8968782" y="2945896"/>
            <a:ext cx="500271" cy="1107"/>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Verbinder: gekrümmt 185">
            <a:extLst>
              <a:ext uri="{FF2B5EF4-FFF2-40B4-BE49-F238E27FC236}">
                <a16:creationId xmlns:a16="http://schemas.microsoft.com/office/drawing/2014/main" id="{D173958D-981D-41F0-85F9-7A2829BF29EE}"/>
              </a:ext>
            </a:extLst>
          </p:cNvPr>
          <p:cNvCxnSpPr>
            <a:cxnSpLocks/>
            <a:stCxn id="189" idx="1"/>
            <a:endCxn id="181" idx="4"/>
          </p:cNvCxnSpPr>
          <p:nvPr/>
        </p:nvCxnSpPr>
        <p:spPr>
          <a:xfrm rot="10800000">
            <a:off x="7616841" y="2276194"/>
            <a:ext cx="335401" cy="669702"/>
          </a:xfrm>
          <a:prstGeom prst="curvedConnector2">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7" name="Rechteck 186">
            <a:extLst>
              <a:ext uri="{FF2B5EF4-FFF2-40B4-BE49-F238E27FC236}">
                <a16:creationId xmlns:a16="http://schemas.microsoft.com/office/drawing/2014/main" id="{BE94F51F-8EA5-4857-BA08-3A76477E8D1F}"/>
              </a:ext>
            </a:extLst>
          </p:cNvPr>
          <p:cNvSpPr/>
          <p:nvPr/>
        </p:nvSpPr>
        <p:spPr>
          <a:xfrm>
            <a:off x="7239957" y="1259508"/>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de-DE" sz="1050">
                <a:solidFill>
                  <a:schemeClr val="tx1"/>
                </a:solidFill>
              </a:rPr>
              <a:t>Business Workflow </a:t>
            </a:r>
            <a:r>
              <a:rPr lang="de-DE" sz="1050" err="1">
                <a:solidFill>
                  <a:schemeClr val="tx1"/>
                </a:solidFill>
              </a:rPr>
              <a:t>Coordination</a:t>
            </a:r>
            <a:r>
              <a:rPr lang="de-DE" sz="1050">
                <a:solidFill>
                  <a:schemeClr val="tx1"/>
                </a:solidFill>
              </a:rPr>
              <a:t>  </a:t>
            </a:r>
            <a:endParaRPr lang="de-DE" sz="1400">
              <a:solidFill>
                <a:schemeClr val="tx1"/>
              </a:solidFill>
            </a:endParaRPr>
          </a:p>
        </p:txBody>
      </p:sp>
      <p:cxnSp>
        <p:nvCxnSpPr>
          <p:cNvPr id="191" name="Verbinder: gekrümmt 190">
            <a:extLst>
              <a:ext uri="{FF2B5EF4-FFF2-40B4-BE49-F238E27FC236}">
                <a16:creationId xmlns:a16="http://schemas.microsoft.com/office/drawing/2014/main" id="{276D014B-1D0D-4C2F-9B38-892BF4E07F05}"/>
              </a:ext>
            </a:extLst>
          </p:cNvPr>
          <p:cNvCxnSpPr>
            <a:cxnSpLocks/>
            <a:stCxn id="183" idx="0"/>
            <a:endCxn id="192" idx="0"/>
          </p:cNvCxnSpPr>
          <p:nvPr/>
        </p:nvCxnSpPr>
        <p:spPr>
          <a:xfrm rot="16200000" flipH="1" flipV="1">
            <a:off x="9334751" y="2227170"/>
            <a:ext cx="34604" cy="866298"/>
          </a:xfrm>
          <a:prstGeom prst="curvedConnector3">
            <a:avLst>
              <a:gd name="adj1" fmla="val -660617"/>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2" name="Ellipse 191">
            <a:extLst>
              <a:ext uri="{FF2B5EF4-FFF2-40B4-BE49-F238E27FC236}">
                <a16:creationId xmlns:a16="http://schemas.microsoft.com/office/drawing/2014/main" id="{ACF73A63-409B-490E-A734-9604CBEFE926}"/>
              </a:ext>
            </a:extLst>
          </p:cNvPr>
          <p:cNvSpPr/>
          <p:nvPr/>
        </p:nvSpPr>
        <p:spPr>
          <a:xfrm>
            <a:off x="8878553" y="2677621"/>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4" name="Ellipse 193">
            <a:extLst>
              <a:ext uri="{FF2B5EF4-FFF2-40B4-BE49-F238E27FC236}">
                <a16:creationId xmlns:a16="http://schemas.microsoft.com/office/drawing/2014/main" id="{283B2880-88E0-4A24-B6AF-1EA658912DD8}"/>
              </a:ext>
            </a:extLst>
          </p:cNvPr>
          <p:cNvSpPr/>
          <p:nvPr/>
        </p:nvSpPr>
        <p:spPr>
          <a:xfrm>
            <a:off x="8647487" y="2670749"/>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5" name="Ellipse 194">
            <a:extLst>
              <a:ext uri="{FF2B5EF4-FFF2-40B4-BE49-F238E27FC236}">
                <a16:creationId xmlns:a16="http://schemas.microsoft.com/office/drawing/2014/main" id="{07AEDD65-F99B-4435-8643-8833FA96CF84}"/>
              </a:ext>
            </a:extLst>
          </p:cNvPr>
          <p:cNvSpPr/>
          <p:nvPr/>
        </p:nvSpPr>
        <p:spPr>
          <a:xfrm>
            <a:off x="8894160" y="3115036"/>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9" name="Grafik 198">
            <a:extLst>
              <a:ext uri="{FF2B5EF4-FFF2-40B4-BE49-F238E27FC236}">
                <a16:creationId xmlns:a16="http://schemas.microsoft.com/office/drawing/2014/main" id="{4087B666-F907-4C69-9164-F8EA1F8071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2882" y="5131144"/>
            <a:ext cx="490071" cy="490071"/>
          </a:xfrm>
          <a:prstGeom prst="rect">
            <a:avLst/>
          </a:prstGeom>
        </p:spPr>
      </p:pic>
      <p:cxnSp>
        <p:nvCxnSpPr>
          <p:cNvPr id="200" name="Verbinder: gekrümmt 131">
            <a:extLst>
              <a:ext uri="{FF2B5EF4-FFF2-40B4-BE49-F238E27FC236}">
                <a16:creationId xmlns:a16="http://schemas.microsoft.com/office/drawing/2014/main" id="{9338A46D-FEBC-485B-828D-F4B2BB66906B}"/>
              </a:ext>
            </a:extLst>
          </p:cNvPr>
          <p:cNvCxnSpPr>
            <a:cxnSpLocks/>
            <a:stCxn id="189" idx="2"/>
            <a:endCxn id="199" idx="0"/>
          </p:cNvCxnSpPr>
          <p:nvPr/>
        </p:nvCxnSpPr>
        <p:spPr>
          <a:xfrm rot="5400000">
            <a:off x="7503421" y="4174053"/>
            <a:ext cx="1911588" cy="2594"/>
          </a:xfrm>
          <a:prstGeom prst="bent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3" name="Ellipse 202">
            <a:extLst>
              <a:ext uri="{FF2B5EF4-FFF2-40B4-BE49-F238E27FC236}">
                <a16:creationId xmlns:a16="http://schemas.microsoft.com/office/drawing/2014/main" id="{735C0E6F-16B2-44CA-B30E-D5D56613DDE6}"/>
              </a:ext>
            </a:extLst>
          </p:cNvPr>
          <p:cNvSpPr/>
          <p:nvPr/>
        </p:nvSpPr>
        <p:spPr>
          <a:xfrm>
            <a:off x="8141768" y="5969344"/>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b="1" err="1"/>
              <a:t>Fn</a:t>
            </a:r>
            <a:endParaRPr lang="de-DE" sz="1050" b="1"/>
          </a:p>
        </p:txBody>
      </p:sp>
      <p:cxnSp>
        <p:nvCxnSpPr>
          <p:cNvPr id="204" name="Verbinder: gekrümmt 203">
            <a:extLst>
              <a:ext uri="{FF2B5EF4-FFF2-40B4-BE49-F238E27FC236}">
                <a16:creationId xmlns:a16="http://schemas.microsoft.com/office/drawing/2014/main" id="{60962BD3-15B2-48ED-B7B6-A72AA6699E7B}"/>
              </a:ext>
            </a:extLst>
          </p:cNvPr>
          <p:cNvCxnSpPr>
            <a:cxnSpLocks/>
            <a:stCxn id="199" idx="2"/>
            <a:endCxn id="203" idx="0"/>
          </p:cNvCxnSpPr>
          <p:nvPr/>
        </p:nvCxnSpPr>
        <p:spPr>
          <a:xfrm rot="5400000">
            <a:off x="8283854" y="5795279"/>
            <a:ext cx="348129" cy="1"/>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Verbinder: gekrümmt 207">
            <a:extLst>
              <a:ext uri="{FF2B5EF4-FFF2-40B4-BE49-F238E27FC236}">
                <a16:creationId xmlns:a16="http://schemas.microsoft.com/office/drawing/2014/main" id="{1E565882-CF0D-4CE0-A02A-8E6F621EF6CF}"/>
              </a:ext>
            </a:extLst>
          </p:cNvPr>
          <p:cNvCxnSpPr>
            <a:cxnSpLocks/>
            <a:stCxn id="203" idx="6"/>
            <a:endCxn id="199" idx="3"/>
          </p:cNvCxnSpPr>
          <p:nvPr/>
        </p:nvCxnSpPr>
        <p:spPr>
          <a:xfrm flipH="1" flipV="1">
            <a:off x="8702953" y="5376180"/>
            <a:ext cx="71113" cy="897150"/>
          </a:xfrm>
          <a:prstGeom prst="curvedConnector3">
            <a:avLst>
              <a:gd name="adj1" fmla="val -32146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Verbinder: gekrümmt 210">
            <a:extLst>
              <a:ext uri="{FF2B5EF4-FFF2-40B4-BE49-F238E27FC236}">
                <a16:creationId xmlns:a16="http://schemas.microsoft.com/office/drawing/2014/main" id="{2CA878AB-3675-43BA-9B87-D7B8735856A4}"/>
              </a:ext>
            </a:extLst>
          </p:cNvPr>
          <p:cNvCxnSpPr>
            <a:cxnSpLocks/>
            <a:stCxn id="199" idx="3"/>
            <a:endCxn id="195" idx="6"/>
          </p:cNvCxnSpPr>
          <p:nvPr/>
        </p:nvCxnSpPr>
        <p:spPr>
          <a:xfrm flipV="1">
            <a:off x="8702953" y="3155939"/>
            <a:ext cx="271908" cy="2220241"/>
          </a:xfrm>
          <a:prstGeom prst="curvedConnector3">
            <a:avLst>
              <a:gd name="adj1" fmla="val 184073"/>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Verbinder: gekrümmt 216">
            <a:extLst>
              <a:ext uri="{FF2B5EF4-FFF2-40B4-BE49-F238E27FC236}">
                <a16:creationId xmlns:a16="http://schemas.microsoft.com/office/drawing/2014/main" id="{264EC34A-8940-42A6-971D-8919476ED813}"/>
              </a:ext>
            </a:extLst>
          </p:cNvPr>
          <p:cNvCxnSpPr>
            <a:cxnSpLocks/>
            <a:stCxn id="189" idx="0"/>
            <a:endCxn id="181" idx="6"/>
          </p:cNvCxnSpPr>
          <p:nvPr/>
        </p:nvCxnSpPr>
        <p:spPr>
          <a:xfrm rot="16200000" flipV="1">
            <a:off x="7846737" y="2058460"/>
            <a:ext cx="700028" cy="527523"/>
          </a:xfrm>
          <a:prstGeom prst="curvedConnector2">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31" name="Grafik 230">
            <a:extLst>
              <a:ext uri="{FF2B5EF4-FFF2-40B4-BE49-F238E27FC236}">
                <a16:creationId xmlns:a16="http://schemas.microsoft.com/office/drawing/2014/main" id="{4D1E1246-EE16-43C7-95FE-CE8F1A280AD4}"/>
              </a:ext>
            </a:extLst>
          </p:cNvPr>
          <p:cNvPicPr>
            <a:picLocks noChangeAspect="1"/>
          </p:cNvPicPr>
          <p:nvPr/>
        </p:nvPicPr>
        <p:blipFill>
          <a:blip r:embed="rId6"/>
          <a:stretch>
            <a:fillRect/>
          </a:stretch>
        </p:blipFill>
        <p:spPr>
          <a:xfrm>
            <a:off x="8326313" y="4375165"/>
            <a:ext cx="256800" cy="215970"/>
          </a:xfrm>
          <a:prstGeom prst="rect">
            <a:avLst/>
          </a:prstGeom>
        </p:spPr>
      </p:pic>
      <p:pic>
        <p:nvPicPr>
          <p:cNvPr id="232" name="Grafik 231">
            <a:extLst>
              <a:ext uri="{FF2B5EF4-FFF2-40B4-BE49-F238E27FC236}">
                <a16:creationId xmlns:a16="http://schemas.microsoft.com/office/drawing/2014/main" id="{8DBF9C38-22E5-4A98-A41E-E9A927E7CDDF}"/>
              </a:ext>
            </a:extLst>
          </p:cNvPr>
          <p:cNvPicPr>
            <a:picLocks noChangeAspect="1"/>
          </p:cNvPicPr>
          <p:nvPr/>
        </p:nvPicPr>
        <p:blipFill>
          <a:blip r:embed="rId6"/>
          <a:stretch>
            <a:fillRect/>
          </a:stretch>
        </p:blipFill>
        <p:spPr>
          <a:xfrm>
            <a:off x="7553702" y="2450933"/>
            <a:ext cx="256800" cy="215970"/>
          </a:xfrm>
          <a:prstGeom prst="rect">
            <a:avLst/>
          </a:prstGeom>
        </p:spPr>
      </p:pic>
      <p:pic>
        <p:nvPicPr>
          <p:cNvPr id="233" name="Grafik 232">
            <a:extLst>
              <a:ext uri="{FF2B5EF4-FFF2-40B4-BE49-F238E27FC236}">
                <a16:creationId xmlns:a16="http://schemas.microsoft.com/office/drawing/2014/main" id="{212FC9F9-A660-4BAC-874C-5A1BA446F792}"/>
              </a:ext>
            </a:extLst>
          </p:cNvPr>
          <p:cNvPicPr>
            <a:picLocks noChangeAspect="1"/>
          </p:cNvPicPr>
          <p:nvPr/>
        </p:nvPicPr>
        <p:blipFill>
          <a:blip r:embed="rId6"/>
          <a:stretch>
            <a:fillRect/>
          </a:stretch>
        </p:blipFill>
        <p:spPr>
          <a:xfrm>
            <a:off x="8238005" y="2165385"/>
            <a:ext cx="256800" cy="215970"/>
          </a:xfrm>
          <a:prstGeom prst="rect">
            <a:avLst/>
          </a:prstGeom>
        </p:spPr>
      </p:pic>
      <p:pic>
        <p:nvPicPr>
          <p:cNvPr id="234" name="Grafik 233">
            <a:extLst>
              <a:ext uri="{FF2B5EF4-FFF2-40B4-BE49-F238E27FC236}">
                <a16:creationId xmlns:a16="http://schemas.microsoft.com/office/drawing/2014/main" id="{C786CE2D-C4B7-4FFA-84DD-C2C5633D5BE2}"/>
              </a:ext>
            </a:extLst>
          </p:cNvPr>
          <p:cNvPicPr>
            <a:picLocks noChangeAspect="1"/>
          </p:cNvPicPr>
          <p:nvPr/>
        </p:nvPicPr>
        <p:blipFill>
          <a:blip r:embed="rId6"/>
          <a:stretch>
            <a:fillRect/>
          </a:stretch>
        </p:blipFill>
        <p:spPr>
          <a:xfrm>
            <a:off x="9226310" y="2280953"/>
            <a:ext cx="256800" cy="215970"/>
          </a:xfrm>
          <a:prstGeom prst="rect">
            <a:avLst/>
          </a:prstGeom>
        </p:spPr>
      </p:pic>
      <p:pic>
        <p:nvPicPr>
          <p:cNvPr id="235" name="Grafik 234">
            <a:extLst>
              <a:ext uri="{FF2B5EF4-FFF2-40B4-BE49-F238E27FC236}">
                <a16:creationId xmlns:a16="http://schemas.microsoft.com/office/drawing/2014/main" id="{0D5AB139-0166-4C55-873D-5DDC043A9F8A}"/>
              </a:ext>
            </a:extLst>
          </p:cNvPr>
          <p:cNvPicPr>
            <a:picLocks noChangeAspect="1"/>
          </p:cNvPicPr>
          <p:nvPr/>
        </p:nvPicPr>
        <p:blipFill>
          <a:blip r:embed="rId6"/>
          <a:stretch>
            <a:fillRect/>
          </a:stretch>
        </p:blipFill>
        <p:spPr>
          <a:xfrm>
            <a:off x="9071114" y="2832503"/>
            <a:ext cx="256800" cy="215970"/>
          </a:xfrm>
          <a:prstGeom prst="rect">
            <a:avLst/>
          </a:prstGeom>
        </p:spPr>
      </p:pic>
      <p:pic>
        <p:nvPicPr>
          <p:cNvPr id="236" name="Grafik 235">
            <a:extLst>
              <a:ext uri="{FF2B5EF4-FFF2-40B4-BE49-F238E27FC236}">
                <a16:creationId xmlns:a16="http://schemas.microsoft.com/office/drawing/2014/main" id="{41D8DECD-BF6C-440A-BE58-591B7E9EE478}"/>
              </a:ext>
            </a:extLst>
          </p:cNvPr>
          <p:cNvPicPr>
            <a:picLocks noChangeAspect="1"/>
          </p:cNvPicPr>
          <p:nvPr/>
        </p:nvPicPr>
        <p:blipFill>
          <a:blip r:embed="rId6"/>
          <a:stretch>
            <a:fillRect/>
          </a:stretch>
        </p:blipFill>
        <p:spPr>
          <a:xfrm>
            <a:off x="5995791" y="2328845"/>
            <a:ext cx="256800" cy="215970"/>
          </a:xfrm>
          <a:prstGeom prst="rect">
            <a:avLst/>
          </a:prstGeom>
        </p:spPr>
      </p:pic>
      <p:pic>
        <p:nvPicPr>
          <p:cNvPr id="237" name="Grafik 236">
            <a:extLst>
              <a:ext uri="{FF2B5EF4-FFF2-40B4-BE49-F238E27FC236}">
                <a16:creationId xmlns:a16="http://schemas.microsoft.com/office/drawing/2014/main" id="{101C2838-5335-4DD7-A739-3358DD1C0E5A}"/>
              </a:ext>
            </a:extLst>
          </p:cNvPr>
          <p:cNvPicPr>
            <a:picLocks noChangeAspect="1"/>
          </p:cNvPicPr>
          <p:nvPr/>
        </p:nvPicPr>
        <p:blipFill>
          <a:blip r:embed="rId6"/>
          <a:stretch>
            <a:fillRect/>
          </a:stretch>
        </p:blipFill>
        <p:spPr>
          <a:xfrm>
            <a:off x="5409000" y="2328845"/>
            <a:ext cx="256800" cy="215970"/>
          </a:xfrm>
          <a:prstGeom prst="rect">
            <a:avLst/>
          </a:prstGeom>
        </p:spPr>
      </p:pic>
      <p:pic>
        <p:nvPicPr>
          <p:cNvPr id="265" name="Grafik 264">
            <a:extLst>
              <a:ext uri="{FF2B5EF4-FFF2-40B4-BE49-F238E27FC236}">
                <a16:creationId xmlns:a16="http://schemas.microsoft.com/office/drawing/2014/main" id="{B394E32F-671B-4D4E-8FDC-4C46C7F12E71}"/>
              </a:ext>
            </a:extLst>
          </p:cNvPr>
          <p:cNvPicPr>
            <a:picLocks noChangeAspect="1"/>
          </p:cNvPicPr>
          <p:nvPr/>
        </p:nvPicPr>
        <p:blipFill>
          <a:blip r:embed="rId6"/>
          <a:stretch>
            <a:fillRect/>
          </a:stretch>
        </p:blipFill>
        <p:spPr>
          <a:xfrm>
            <a:off x="8806825" y="4234871"/>
            <a:ext cx="256800" cy="215970"/>
          </a:xfrm>
          <a:prstGeom prst="rect">
            <a:avLst/>
          </a:prstGeom>
        </p:spPr>
      </p:pic>
      <p:pic>
        <p:nvPicPr>
          <p:cNvPr id="266" name="Grafik 265">
            <a:extLst>
              <a:ext uri="{FF2B5EF4-FFF2-40B4-BE49-F238E27FC236}">
                <a16:creationId xmlns:a16="http://schemas.microsoft.com/office/drawing/2014/main" id="{BF961603-3D0D-4F92-ADEA-0AD4CA519F25}"/>
              </a:ext>
            </a:extLst>
          </p:cNvPr>
          <p:cNvPicPr>
            <a:picLocks noChangeAspect="1"/>
          </p:cNvPicPr>
          <p:nvPr/>
        </p:nvPicPr>
        <p:blipFill>
          <a:blip r:embed="rId6"/>
          <a:stretch>
            <a:fillRect/>
          </a:stretch>
        </p:blipFill>
        <p:spPr>
          <a:xfrm>
            <a:off x="8890700" y="5683838"/>
            <a:ext cx="256800" cy="215970"/>
          </a:xfrm>
          <a:prstGeom prst="rect">
            <a:avLst/>
          </a:prstGeom>
        </p:spPr>
      </p:pic>
      <p:sp>
        <p:nvSpPr>
          <p:cNvPr id="282" name="Ellipse 281">
            <a:extLst>
              <a:ext uri="{FF2B5EF4-FFF2-40B4-BE49-F238E27FC236}">
                <a16:creationId xmlns:a16="http://schemas.microsoft.com/office/drawing/2014/main" id="{9A24C101-EF3D-46C2-B154-FD52C600EF36}"/>
              </a:ext>
            </a:extLst>
          </p:cNvPr>
          <p:cNvSpPr/>
          <p:nvPr/>
        </p:nvSpPr>
        <p:spPr>
          <a:xfrm>
            <a:off x="2087672" y="6025536"/>
            <a:ext cx="632298" cy="6079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100"/>
              <a:t>App</a:t>
            </a:r>
          </a:p>
        </p:txBody>
      </p:sp>
      <p:cxnSp>
        <p:nvCxnSpPr>
          <p:cNvPr id="283" name="Verbinder: gekrümmt 282">
            <a:extLst>
              <a:ext uri="{FF2B5EF4-FFF2-40B4-BE49-F238E27FC236}">
                <a16:creationId xmlns:a16="http://schemas.microsoft.com/office/drawing/2014/main" id="{F2D50104-FE5B-4411-A783-989AAF2DFF10}"/>
              </a:ext>
            </a:extLst>
          </p:cNvPr>
          <p:cNvCxnSpPr>
            <a:cxnSpLocks/>
            <a:stCxn id="282" idx="0"/>
            <a:endCxn id="8" idx="2"/>
          </p:cNvCxnSpPr>
          <p:nvPr/>
        </p:nvCxnSpPr>
        <p:spPr>
          <a:xfrm rot="5400000" flipH="1" flipV="1">
            <a:off x="2189010" y="5808545"/>
            <a:ext cx="431803" cy="2181"/>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3" name="Textfeld 292">
            <a:extLst>
              <a:ext uri="{FF2B5EF4-FFF2-40B4-BE49-F238E27FC236}">
                <a16:creationId xmlns:a16="http://schemas.microsoft.com/office/drawing/2014/main" id="{9DCB18F9-C4C5-4179-A8D6-55FC36F7AD66}"/>
              </a:ext>
            </a:extLst>
          </p:cNvPr>
          <p:cNvSpPr txBox="1"/>
          <p:nvPr/>
        </p:nvSpPr>
        <p:spPr>
          <a:xfrm>
            <a:off x="10508741" y="3676308"/>
            <a:ext cx="1250663" cy="230832"/>
          </a:xfrm>
          <a:prstGeom prst="rect">
            <a:avLst/>
          </a:prstGeom>
          <a:noFill/>
        </p:spPr>
        <p:txBody>
          <a:bodyPr wrap="none" rtlCol="0">
            <a:spAutoFit/>
          </a:bodyPr>
          <a:lstStyle/>
          <a:p>
            <a:r>
              <a:rPr lang="de-DE" sz="900">
                <a:solidFill>
                  <a:srgbClr val="FF0000"/>
                </a:solidFill>
              </a:rPr>
              <a:t>DHCP, NAT, Firewalls</a:t>
            </a:r>
          </a:p>
        </p:txBody>
      </p:sp>
      <p:sp>
        <p:nvSpPr>
          <p:cNvPr id="2" name="Title 1">
            <a:extLst>
              <a:ext uri="{FF2B5EF4-FFF2-40B4-BE49-F238E27FC236}">
                <a16:creationId xmlns:a16="http://schemas.microsoft.com/office/drawing/2014/main" id="{2D47B94B-AC82-46C5-8B72-25BBB4DCA5E3}"/>
              </a:ext>
            </a:extLst>
          </p:cNvPr>
          <p:cNvSpPr>
            <a:spLocks noGrp="1"/>
          </p:cNvSpPr>
          <p:nvPr>
            <p:ph type="title"/>
          </p:nvPr>
        </p:nvSpPr>
        <p:spPr>
          <a:xfrm>
            <a:off x="838200" y="21578"/>
            <a:ext cx="10515600" cy="1325563"/>
          </a:xfrm>
        </p:spPr>
        <p:txBody>
          <a:bodyPr/>
          <a:lstStyle/>
          <a:p>
            <a:r>
              <a:rPr lang="en-US"/>
              <a:t>Composite Edge and Cloud Patterns</a:t>
            </a:r>
          </a:p>
        </p:txBody>
      </p:sp>
      <p:sp>
        <p:nvSpPr>
          <p:cNvPr id="111" name="TextBox 110">
            <a:extLst>
              <a:ext uri="{FF2B5EF4-FFF2-40B4-BE49-F238E27FC236}">
                <a16:creationId xmlns:a16="http://schemas.microsoft.com/office/drawing/2014/main" id="{84A15640-2E8C-47AA-B566-7270C572D965}"/>
              </a:ext>
            </a:extLst>
          </p:cNvPr>
          <p:cNvSpPr txBox="1"/>
          <p:nvPr/>
        </p:nvSpPr>
        <p:spPr>
          <a:xfrm>
            <a:off x="775693" y="6202564"/>
            <a:ext cx="1295706" cy="253916"/>
          </a:xfrm>
          <a:prstGeom prst="rect">
            <a:avLst/>
          </a:prstGeom>
          <a:noFill/>
        </p:spPr>
        <p:txBody>
          <a:bodyPr wrap="square">
            <a:spAutoFit/>
          </a:bodyPr>
          <a:lstStyle/>
          <a:p>
            <a:r>
              <a:rPr lang="de-DE" sz="1050">
                <a:solidFill>
                  <a:schemeClr val="tx1"/>
                </a:solidFill>
              </a:rPr>
              <a:t>e.g. </a:t>
            </a:r>
            <a:r>
              <a:rPr lang="en-US" sz="1050">
                <a:solidFill>
                  <a:schemeClr val="tx1"/>
                </a:solidFill>
              </a:rPr>
              <a:t>“</a:t>
            </a:r>
            <a:r>
              <a:rPr lang="de-DE" sz="1050">
                <a:solidFill>
                  <a:schemeClr val="tx1"/>
                </a:solidFill>
              </a:rPr>
              <a:t>Digital Twin“</a:t>
            </a:r>
            <a:endParaRPr lang="en-US" sz="1050"/>
          </a:p>
        </p:txBody>
      </p:sp>
      <p:sp>
        <p:nvSpPr>
          <p:cNvPr id="117" name="TextBox 116">
            <a:extLst>
              <a:ext uri="{FF2B5EF4-FFF2-40B4-BE49-F238E27FC236}">
                <a16:creationId xmlns:a16="http://schemas.microsoft.com/office/drawing/2014/main" id="{B33AAFF1-BE13-49A4-9C51-5A5C1D5FA95D}"/>
              </a:ext>
            </a:extLst>
          </p:cNvPr>
          <p:cNvSpPr txBox="1"/>
          <p:nvPr/>
        </p:nvSpPr>
        <p:spPr>
          <a:xfrm>
            <a:off x="5696458" y="6187899"/>
            <a:ext cx="1067624" cy="253916"/>
          </a:xfrm>
          <a:prstGeom prst="rect">
            <a:avLst/>
          </a:prstGeom>
          <a:noFill/>
        </p:spPr>
        <p:txBody>
          <a:bodyPr wrap="square">
            <a:spAutoFit/>
          </a:bodyPr>
          <a:lstStyle/>
          <a:p>
            <a:r>
              <a:rPr lang="en-US" sz="1050">
                <a:solidFill>
                  <a:schemeClr val="tx1"/>
                </a:solidFill>
              </a:rPr>
              <a:t>Cloud Analytics</a:t>
            </a:r>
            <a:endParaRPr lang="en-US" sz="1050"/>
          </a:p>
        </p:txBody>
      </p:sp>
      <p:sp>
        <p:nvSpPr>
          <p:cNvPr id="48" name="Rechteck: abgerundete Ecken 47">
            <a:extLst>
              <a:ext uri="{FF2B5EF4-FFF2-40B4-BE49-F238E27FC236}">
                <a16:creationId xmlns:a16="http://schemas.microsoft.com/office/drawing/2014/main" id="{6FDFCAA2-6E91-4ACA-94AC-996E4807F1C4}"/>
              </a:ext>
            </a:extLst>
          </p:cNvPr>
          <p:cNvSpPr/>
          <p:nvPr/>
        </p:nvSpPr>
        <p:spPr>
          <a:xfrm>
            <a:off x="1889610" y="2676995"/>
            <a:ext cx="1016541" cy="54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t>Broker</a:t>
            </a:r>
          </a:p>
        </p:txBody>
      </p:sp>
      <p:sp>
        <p:nvSpPr>
          <p:cNvPr id="128" name="Rechteck: abgerundete Ecken 127">
            <a:extLst>
              <a:ext uri="{FF2B5EF4-FFF2-40B4-BE49-F238E27FC236}">
                <a16:creationId xmlns:a16="http://schemas.microsoft.com/office/drawing/2014/main" id="{1A648E25-58CF-4823-BAD6-D071BC6017DB}"/>
              </a:ext>
            </a:extLst>
          </p:cNvPr>
          <p:cNvSpPr/>
          <p:nvPr/>
        </p:nvSpPr>
        <p:spPr>
          <a:xfrm>
            <a:off x="4795027" y="2672698"/>
            <a:ext cx="1016541" cy="54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t>Broker</a:t>
            </a:r>
          </a:p>
        </p:txBody>
      </p:sp>
      <p:sp>
        <p:nvSpPr>
          <p:cNvPr id="189" name="Rechteck: abgerundete Ecken 188">
            <a:extLst>
              <a:ext uri="{FF2B5EF4-FFF2-40B4-BE49-F238E27FC236}">
                <a16:creationId xmlns:a16="http://schemas.microsoft.com/office/drawing/2014/main" id="{41C2CEFB-03FC-4212-9CA2-A3C06341D7EB}"/>
              </a:ext>
            </a:extLst>
          </p:cNvPr>
          <p:cNvSpPr/>
          <p:nvPr/>
        </p:nvSpPr>
        <p:spPr>
          <a:xfrm>
            <a:off x="7952241" y="2672236"/>
            <a:ext cx="1016541" cy="547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a:t>Broker</a:t>
            </a:r>
          </a:p>
        </p:txBody>
      </p:sp>
      <p:sp>
        <p:nvSpPr>
          <p:cNvPr id="22" name="Ellipse 50">
            <a:extLst>
              <a:ext uri="{FF2B5EF4-FFF2-40B4-BE49-F238E27FC236}">
                <a16:creationId xmlns:a16="http://schemas.microsoft.com/office/drawing/2014/main" id="{BF1B92F7-1281-4375-BB93-2BE6A9F1FC30}"/>
              </a:ext>
            </a:extLst>
          </p:cNvPr>
          <p:cNvSpPr/>
          <p:nvPr/>
        </p:nvSpPr>
        <p:spPr>
          <a:xfrm>
            <a:off x="8395802" y="1678067"/>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100"/>
              <a:t>App</a:t>
            </a:r>
          </a:p>
        </p:txBody>
      </p:sp>
      <p:cxnSp>
        <p:nvCxnSpPr>
          <p:cNvPr id="24" name="Verbinder: gekrümmt 67">
            <a:extLst>
              <a:ext uri="{FF2B5EF4-FFF2-40B4-BE49-F238E27FC236}">
                <a16:creationId xmlns:a16="http://schemas.microsoft.com/office/drawing/2014/main" id="{27983C26-7CA0-47FF-A416-EF0CD428EB19}"/>
              </a:ext>
            </a:extLst>
          </p:cNvPr>
          <p:cNvCxnSpPr>
            <a:cxnSpLocks/>
            <a:endCxn id="22" idx="4"/>
          </p:cNvCxnSpPr>
          <p:nvPr/>
        </p:nvCxnSpPr>
        <p:spPr>
          <a:xfrm rot="16200000" flipV="1">
            <a:off x="8519289" y="2478701"/>
            <a:ext cx="386652" cy="132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 descr="Bildergebnis für icon printer">
            <a:extLst>
              <a:ext uri="{FF2B5EF4-FFF2-40B4-BE49-F238E27FC236}">
                <a16:creationId xmlns:a16="http://schemas.microsoft.com/office/drawing/2014/main" id="{657C30A2-1A4A-42F9-B4AE-0164876DF5DA}"/>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4155" y="1807107"/>
            <a:ext cx="356378" cy="356378"/>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Verbinder: gekrümmt 161">
            <a:extLst>
              <a:ext uri="{FF2B5EF4-FFF2-40B4-BE49-F238E27FC236}">
                <a16:creationId xmlns:a16="http://schemas.microsoft.com/office/drawing/2014/main" id="{39DB0337-3D63-49AB-8C7C-A2BD03D583CF}"/>
              </a:ext>
            </a:extLst>
          </p:cNvPr>
          <p:cNvCxnSpPr>
            <a:cxnSpLocks/>
            <a:stCxn id="22" idx="6"/>
            <a:endCxn id="27" idx="1"/>
          </p:cNvCxnSpPr>
          <p:nvPr/>
        </p:nvCxnSpPr>
        <p:spPr>
          <a:xfrm>
            <a:off x="9028100" y="1982053"/>
            <a:ext cx="426055" cy="3243"/>
          </a:xfrm>
          <a:prstGeom prst="bent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47660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A20003-3CC2-41D6-8E02-DC50D97575DA}"/>
              </a:ext>
            </a:extLst>
          </p:cNvPr>
          <p:cNvSpPr>
            <a:spLocks noGrp="1"/>
          </p:cNvSpPr>
          <p:nvPr>
            <p:ph type="ctrTitle"/>
          </p:nvPr>
        </p:nvSpPr>
        <p:spPr>
          <a:xfrm>
            <a:off x="970908" y="1220919"/>
            <a:ext cx="5425781" cy="2387600"/>
          </a:xfrm>
        </p:spPr>
        <p:txBody>
          <a:bodyPr>
            <a:normAutofit/>
          </a:bodyPr>
          <a:lstStyle/>
          <a:p>
            <a:pPr algn="l"/>
            <a:r>
              <a:rPr lang="en-US"/>
              <a:t>Protocols</a:t>
            </a:r>
          </a:p>
        </p:txBody>
      </p:sp>
      <p:sp>
        <p:nvSpPr>
          <p:cNvPr id="5" name="Subtitle 4">
            <a:extLst>
              <a:ext uri="{FF2B5EF4-FFF2-40B4-BE49-F238E27FC236}">
                <a16:creationId xmlns:a16="http://schemas.microsoft.com/office/drawing/2014/main" id="{9D361354-42EE-4387-8113-556BA07D79ED}"/>
              </a:ext>
            </a:extLst>
          </p:cNvPr>
          <p:cNvSpPr>
            <a:spLocks noGrp="1"/>
          </p:cNvSpPr>
          <p:nvPr>
            <p:ph type="subTitle" idx="1"/>
          </p:nvPr>
        </p:nvSpPr>
        <p:spPr>
          <a:xfrm>
            <a:off x="970908" y="3700594"/>
            <a:ext cx="5425781" cy="1655762"/>
          </a:xfrm>
        </p:spPr>
        <p:txBody>
          <a:bodyPr>
            <a:normAutofit/>
          </a:bodyPr>
          <a:lstStyle/>
          <a:p>
            <a:pPr algn="l"/>
            <a:endParaRPr lang="en-US"/>
          </a:p>
        </p:txBody>
      </p:sp>
      <p:sp>
        <p:nvSpPr>
          <p:cNvPr id="12" name="Freeform: Shape 1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76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1DCFB-EA36-4BFC-BDB0-D39F8546928C}"/>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Azure Messaging Protocol Principles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364986F-3AD2-4E9B-8810-C96137D0AF15}"/>
              </a:ext>
            </a:extLst>
          </p:cNvPr>
          <p:cNvSpPr>
            <a:spLocks noGrp="1"/>
          </p:cNvSpPr>
          <p:nvPr>
            <p:ph idx="1"/>
          </p:nvPr>
        </p:nvSpPr>
        <p:spPr>
          <a:xfrm>
            <a:off x="4447308" y="591344"/>
            <a:ext cx="6906491" cy="5585619"/>
          </a:xfrm>
        </p:spPr>
        <p:txBody>
          <a:bodyPr anchor="ctr">
            <a:normAutofit/>
          </a:bodyPr>
          <a:lstStyle/>
          <a:p>
            <a:r>
              <a:rPr lang="en-US" sz="2200" dirty="0"/>
              <a:t>Protocols we prefer must be vendor-neutral, have a formal definition independent of any implementation, and must be under neutral governance. </a:t>
            </a:r>
          </a:p>
          <a:p>
            <a:r>
              <a:rPr lang="en-US" sz="2200" dirty="0"/>
              <a:t>We prefer formal standardization venues such that standards can be composed and be the basis of formal certification programs: W3C, OASIS, IETF, ISO, IEC</a:t>
            </a:r>
          </a:p>
          <a:p>
            <a:r>
              <a:rPr lang="en-US" sz="2200" dirty="0"/>
              <a:t>Multiple, competing implementations of the full protocol feature range must exist, not just clients. </a:t>
            </a:r>
          </a:p>
          <a:p>
            <a:r>
              <a:rPr lang="en-US" sz="2200" dirty="0"/>
              <a:t>Protocols must be secure, integrate with federated authorization models, and be compatible with common enterprise network policy practices.</a:t>
            </a:r>
          </a:p>
          <a:p>
            <a:r>
              <a:rPr lang="en-US" sz="2200" dirty="0"/>
              <a:t>Protocols must fit the target scenario and not require product-specific extensions for the scenario to work. Still, they must be extensible to allow for backwards-compatible evolution in the context of standards collaboration.</a:t>
            </a:r>
          </a:p>
        </p:txBody>
      </p:sp>
    </p:spTree>
    <p:extLst>
      <p:ext uri="{BB962C8B-B14F-4D97-AF65-F5344CB8AC3E}">
        <p14:creationId xmlns:p14="http://schemas.microsoft.com/office/powerpoint/2010/main" val="239920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9A0B2B9-5E8E-4B6E-946E-A3FF991E7FD7}"/>
              </a:ext>
            </a:extLst>
          </p:cNvPr>
          <p:cNvSpPr>
            <a:spLocks noGrp="1"/>
          </p:cNvSpPr>
          <p:nvPr>
            <p:ph type="title"/>
          </p:nvPr>
        </p:nvSpPr>
        <p:spPr>
          <a:xfrm>
            <a:off x="686834" y="591344"/>
            <a:ext cx="3200400" cy="5585619"/>
          </a:xfrm>
        </p:spPr>
        <p:txBody>
          <a:bodyPr>
            <a:normAutofit/>
          </a:bodyPr>
          <a:lstStyle/>
          <a:p>
            <a:r>
              <a:rPr lang="de-DE">
                <a:solidFill>
                  <a:srgbClr val="FFFFFF"/>
                </a:solidFill>
              </a:rPr>
              <a:t>Azure Messaging Protocol Pillars</a:t>
            </a:r>
            <a:endParaRPr lang="en-US">
              <a:solidFill>
                <a:srgbClr val="FFFFFF"/>
              </a:solidFill>
            </a:endParaRPr>
          </a:p>
        </p:txBody>
      </p:sp>
      <p:sp>
        <p:nvSpPr>
          <p:cNvPr id="1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D45DAF88-B994-4710-822A-60DFD43794F7}"/>
              </a:ext>
            </a:extLst>
          </p:cNvPr>
          <p:cNvSpPr>
            <a:spLocks noGrp="1"/>
          </p:cNvSpPr>
          <p:nvPr>
            <p:ph idx="1"/>
          </p:nvPr>
        </p:nvSpPr>
        <p:spPr>
          <a:xfrm>
            <a:off x="4447308" y="591344"/>
            <a:ext cx="6906491" cy="5585619"/>
          </a:xfrm>
        </p:spPr>
        <p:txBody>
          <a:bodyPr anchor="ctr">
            <a:normAutofit lnSpcReduction="10000"/>
          </a:bodyPr>
          <a:lstStyle/>
          <a:p>
            <a:r>
              <a:rPr lang="en-US" sz="1600" dirty="0"/>
              <a:t>IETF HTTPS &amp; WebSocket Protocol</a:t>
            </a:r>
          </a:p>
          <a:p>
            <a:pPr lvl="1"/>
            <a:r>
              <a:rPr lang="en-US" sz="1400" dirty="0"/>
              <a:t>Request-response application protocol </a:t>
            </a:r>
          </a:p>
          <a:p>
            <a:pPr lvl="1"/>
            <a:r>
              <a:rPr lang="en-US" sz="1400" dirty="0"/>
              <a:t>Azure Services: Azure Event Hubs, Azure Service Bus, Azure Event Grid, Azure Relay, Azure IoT Hub</a:t>
            </a:r>
          </a:p>
          <a:p>
            <a:r>
              <a:rPr lang="de-DE" sz="1600" dirty="0"/>
              <a:t>OASIS AMQP 1.0 </a:t>
            </a:r>
          </a:p>
          <a:p>
            <a:pPr lvl="1"/>
            <a:r>
              <a:rPr lang="en-US" sz="1400" dirty="0"/>
              <a:t>Vendor-independent and product-independent, symmetric, reliable message transfer protocol with support for multiplexing and flow control</a:t>
            </a:r>
          </a:p>
          <a:p>
            <a:pPr lvl="1"/>
            <a:r>
              <a:rPr lang="en-US" sz="1400" dirty="0"/>
              <a:t>Azure Services: Azure Event Hubs, Azure Service Bus, Azure IoT Hub</a:t>
            </a:r>
          </a:p>
          <a:p>
            <a:pPr lvl="1"/>
            <a:r>
              <a:rPr lang="en-US" sz="1400" dirty="0"/>
              <a:t>OSS: Apache ActiveMQ Classic, Apache ActiveMQ Artemis, Apache </a:t>
            </a:r>
            <a:r>
              <a:rPr lang="en-US" sz="1400" dirty="0" err="1"/>
              <a:t>Qpid</a:t>
            </a:r>
            <a:r>
              <a:rPr lang="en-US" sz="1400" dirty="0"/>
              <a:t> Broker-J, Apache </a:t>
            </a:r>
            <a:r>
              <a:rPr lang="en-US" sz="1400" dirty="0" err="1"/>
              <a:t>Qpid</a:t>
            </a:r>
            <a:r>
              <a:rPr lang="en-US" sz="1400" dirty="0"/>
              <a:t> C++, Apache </a:t>
            </a:r>
            <a:r>
              <a:rPr lang="en-US" sz="1400" dirty="0" err="1"/>
              <a:t>Qpid</a:t>
            </a:r>
            <a:r>
              <a:rPr lang="en-US" sz="1400" dirty="0"/>
              <a:t> Dispatch Router, Apache Camel, CNCF </a:t>
            </a:r>
            <a:r>
              <a:rPr lang="en-US" sz="1400" dirty="0" err="1"/>
              <a:t>Strimzi</a:t>
            </a:r>
            <a:r>
              <a:rPr lang="en-US" sz="1400" dirty="0"/>
              <a:t> Bridge, Eclipse </a:t>
            </a:r>
            <a:r>
              <a:rPr lang="en-US" sz="1400" dirty="0" err="1"/>
              <a:t>Hono</a:t>
            </a:r>
            <a:r>
              <a:rPr lang="en-US" sz="1400" dirty="0"/>
              <a:t>, Eclipse Ditto, Pivotal RabbitMQ</a:t>
            </a:r>
          </a:p>
          <a:p>
            <a:r>
              <a:rPr lang="en-US" sz="1600" dirty="0"/>
              <a:t>OASIS MQTT 3.x/5.x</a:t>
            </a:r>
          </a:p>
          <a:p>
            <a:pPr lvl="1"/>
            <a:r>
              <a:rPr lang="en-US" sz="1400" dirty="0"/>
              <a:t>Vendor-independent and product-independent, reliable publish-subscribe protocol for telemetry transfer and state synchronization</a:t>
            </a:r>
          </a:p>
          <a:p>
            <a:pPr lvl="1"/>
            <a:r>
              <a:rPr lang="en-US" sz="1400" dirty="0"/>
              <a:t>Azure Services: Azure IoT Hub</a:t>
            </a:r>
          </a:p>
          <a:p>
            <a:pPr lvl="1"/>
            <a:r>
              <a:rPr lang="en-US" sz="1400" dirty="0"/>
              <a:t>OSS: Apache ActiveMQ Classic, Apache ActiveMQ Artemis, Eclipse </a:t>
            </a:r>
            <a:r>
              <a:rPr lang="en-US" sz="1400" dirty="0" err="1"/>
              <a:t>Hono</a:t>
            </a:r>
            <a:r>
              <a:rPr lang="en-US" sz="1400" dirty="0"/>
              <a:t>, Pivotal RabbitMQ, Eclipse </a:t>
            </a:r>
            <a:r>
              <a:rPr lang="en-US" sz="1400" dirty="0" err="1"/>
              <a:t>Mosquitto</a:t>
            </a:r>
            <a:r>
              <a:rPr lang="en-US" sz="1400" dirty="0"/>
              <a:t>, </a:t>
            </a:r>
            <a:r>
              <a:rPr lang="en-US" sz="1400" dirty="0" err="1"/>
              <a:t>HiveMQ</a:t>
            </a:r>
            <a:r>
              <a:rPr lang="en-US" sz="1400" dirty="0"/>
              <a:t>, </a:t>
            </a:r>
            <a:r>
              <a:rPr lang="en-US" sz="1400" dirty="0" err="1"/>
              <a:t>VerneMQ</a:t>
            </a:r>
            <a:r>
              <a:rPr lang="en-US" sz="1400" dirty="0"/>
              <a:t>, etc.</a:t>
            </a:r>
          </a:p>
          <a:p>
            <a:r>
              <a:rPr lang="en-US" sz="1600" dirty="0"/>
              <a:t>CNCF </a:t>
            </a:r>
            <a:r>
              <a:rPr lang="en-US" sz="1600" dirty="0" err="1"/>
              <a:t>CloudEvents</a:t>
            </a:r>
            <a:endParaRPr lang="en-US" sz="1600" dirty="0"/>
          </a:p>
          <a:p>
            <a:pPr lvl="1"/>
            <a:r>
              <a:rPr lang="en-US" sz="1400" dirty="0"/>
              <a:t>Vendor-independent and product-independent event data model with multiple bindings to protocols and encodings</a:t>
            </a:r>
          </a:p>
          <a:p>
            <a:pPr lvl="1"/>
            <a:r>
              <a:rPr lang="en-US" sz="1400" dirty="0"/>
              <a:t>Azure Services: Azure Event Grid, Azure Service Bus and Event Hubs via AMQP</a:t>
            </a:r>
          </a:p>
          <a:p>
            <a:pPr lvl="1"/>
            <a:endParaRPr lang="en-US" sz="1400" dirty="0"/>
          </a:p>
          <a:p>
            <a:r>
              <a:rPr lang="en-US" sz="1400" dirty="0"/>
              <a:t>We support other protocols as needed, in order to meet customers where they are.</a:t>
            </a:r>
          </a:p>
        </p:txBody>
      </p:sp>
    </p:spTree>
    <p:extLst>
      <p:ext uri="{BB962C8B-B14F-4D97-AF65-F5344CB8AC3E}">
        <p14:creationId xmlns:p14="http://schemas.microsoft.com/office/powerpoint/2010/main" val="287183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echteck 201">
            <a:extLst>
              <a:ext uri="{FF2B5EF4-FFF2-40B4-BE49-F238E27FC236}">
                <a16:creationId xmlns:a16="http://schemas.microsoft.com/office/drawing/2014/main" id="{2F2CD684-36C2-43BC-A7C4-8BB173F956EB}"/>
              </a:ext>
            </a:extLst>
          </p:cNvPr>
          <p:cNvSpPr/>
          <p:nvPr/>
        </p:nvSpPr>
        <p:spPr>
          <a:xfrm>
            <a:off x="6382093" y="2823364"/>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hteck 207">
            <a:extLst>
              <a:ext uri="{FF2B5EF4-FFF2-40B4-BE49-F238E27FC236}">
                <a16:creationId xmlns:a16="http://schemas.microsoft.com/office/drawing/2014/main" id="{7757E0CD-CA7D-444E-8147-D5C122E8A7BE}"/>
              </a:ext>
            </a:extLst>
          </p:cNvPr>
          <p:cNvSpPr/>
          <p:nvPr/>
        </p:nvSpPr>
        <p:spPr>
          <a:xfrm>
            <a:off x="6407692" y="3878171"/>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hteck 130">
            <a:extLst>
              <a:ext uri="{FF2B5EF4-FFF2-40B4-BE49-F238E27FC236}">
                <a16:creationId xmlns:a16="http://schemas.microsoft.com/office/drawing/2014/main" id="{DBCF6D29-3A0C-496C-9341-E12EC3F38683}"/>
              </a:ext>
            </a:extLst>
          </p:cNvPr>
          <p:cNvSpPr/>
          <p:nvPr/>
        </p:nvSpPr>
        <p:spPr>
          <a:xfrm>
            <a:off x="7522629" y="5456299"/>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177">
            <a:extLst>
              <a:ext uri="{FF2B5EF4-FFF2-40B4-BE49-F238E27FC236}">
                <a16:creationId xmlns:a16="http://schemas.microsoft.com/office/drawing/2014/main" id="{E96CB711-B7CB-4CBF-942E-AD138281620C}"/>
              </a:ext>
            </a:extLst>
          </p:cNvPr>
          <p:cNvSpPr/>
          <p:nvPr/>
        </p:nvSpPr>
        <p:spPr>
          <a:xfrm>
            <a:off x="7521285" y="4475910"/>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hteck 185">
            <a:extLst>
              <a:ext uri="{FF2B5EF4-FFF2-40B4-BE49-F238E27FC236}">
                <a16:creationId xmlns:a16="http://schemas.microsoft.com/office/drawing/2014/main" id="{0F91E899-A198-4CD3-8330-4F1DB06C571D}"/>
              </a:ext>
            </a:extLst>
          </p:cNvPr>
          <p:cNvSpPr/>
          <p:nvPr/>
        </p:nvSpPr>
        <p:spPr>
          <a:xfrm>
            <a:off x="7630803" y="3830368"/>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hteck 188">
            <a:extLst>
              <a:ext uri="{FF2B5EF4-FFF2-40B4-BE49-F238E27FC236}">
                <a16:creationId xmlns:a16="http://schemas.microsoft.com/office/drawing/2014/main" id="{30F8DE2E-C045-4D8D-A573-65BB20D7A2AF}"/>
              </a:ext>
            </a:extLst>
          </p:cNvPr>
          <p:cNvSpPr/>
          <p:nvPr/>
        </p:nvSpPr>
        <p:spPr>
          <a:xfrm>
            <a:off x="8873992" y="4460157"/>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hteck 190">
            <a:extLst>
              <a:ext uri="{FF2B5EF4-FFF2-40B4-BE49-F238E27FC236}">
                <a16:creationId xmlns:a16="http://schemas.microsoft.com/office/drawing/2014/main" id="{181015A7-A528-4578-9991-ABF2105BB894}"/>
              </a:ext>
            </a:extLst>
          </p:cNvPr>
          <p:cNvSpPr/>
          <p:nvPr/>
        </p:nvSpPr>
        <p:spPr>
          <a:xfrm>
            <a:off x="9956106" y="3703607"/>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hteck 194">
            <a:extLst>
              <a:ext uri="{FF2B5EF4-FFF2-40B4-BE49-F238E27FC236}">
                <a16:creationId xmlns:a16="http://schemas.microsoft.com/office/drawing/2014/main" id="{C872171D-B7FF-4595-A987-5C51B029E604}"/>
              </a:ext>
            </a:extLst>
          </p:cNvPr>
          <p:cNvSpPr/>
          <p:nvPr/>
        </p:nvSpPr>
        <p:spPr>
          <a:xfrm>
            <a:off x="10192524" y="3703607"/>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hteck 198">
            <a:extLst>
              <a:ext uri="{FF2B5EF4-FFF2-40B4-BE49-F238E27FC236}">
                <a16:creationId xmlns:a16="http://schemas.microsoft.com/office/drawing/2014/main" id="{A915B9AC-BFC0-41B3-9018-A1119C8FC650}"/>
              </a:ext>
            </a:extLst>
          </p:cNvPr>
          <p:cNvSpPr/>
          <p:nvPr/>
        </p:nvSpPr>
        <p:spPr>
          <a:xfrm>
            <a:off x="9950845" y="3020423"/>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hteck 204">
            <a:extLst>
              <a:ext uri="{FF2B5EF4-FFF2-40B4-BE49-F238E27FC236}">
                <a16:creationId xmlns:a16="http://schemas.microsoft.com/office/drawing/2014/main" id="{7B609DF2-8ABC-4439-B477-99EB2A211A78}"/>
              </a:ext>
            </a:extLst>
          </p:cNvPr>
          <p:cNvSpPr/>
          <p:nvPr/>
        </p:nvSpPr>
        <p:spPr>
          <a:xfrm>
            <a:off x="7052072" y="3662026"/>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hteck 209">
            <a:extLst>
              <a:ext uri="{FF2B5EF4-FFF2-40B4-BE49-F238E27FC236}">
                <a16:creationId xmlns:a16="http://schemas.microsoft.com/office/drawing/2014/main" id="{9FF3E12C-E906-40F0-8EE0-D00C6C86ED26}"/>
              </a:ext>
            </a:extLst>
          </p:cNvPr>
          <p:cNvSpPr/>
          <p:nvPr/>
        </p:nvSpPr>
        <p:spPr>
          <a:xfrm>
            <a:off x="5032849" y="4928285"/>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hteck 210">
            <a:extLst>
              <a:ext uri="{FF2B5EF4-FFF2-40B4-BE49-F238E27FC236}">
                <a16:creationId xmlns:a16="http://schemas.microsoft.com/office/drawing/2014/main" id="{75691D06-0676-4926-BE53-0C7B825D5EA3}"/>
              </a:ext>
            </a:extLst>
          </p:cNvPr>
          <p:cNvSpPr/>
          <p:nvPr/>
        </p:nvSpPr>
        <p:spPr>
          <a:xfrm>
            <a:off x="5040735" y="5456299"/>
            <a:ext cx="146331" cy="166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hteck 85">
            <a:extLst>
              <a:ext uri="{FF2B5EF4-FFF2-40B4-BE49-F238E27FC236}">
                <a16:creationId xmlns:a16="http://schemas.microsoft.com/office/drawing/2014/main" id="{17E3B3E9-40E7-4D75-A411-DF3A0786BDC1}"/>
              </a:ext>
            </a:extLst>
          </p:cNvPr>
          <p:cNvSpPr/>
          <p:nvPr/>
        </p:nvSpPr>
        <p:spPr>
          <a:xfrm>
            <a:off x="9950740" y="296934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hteck 73">
            <a:extLst>
              <a:ext uri="{FF2B5EF4-FFF2-40B4-BE49-F238E27FC236}">
                <a16:creationId xmlns:a16="http://schemas.microsoft.com/office/drawing/2014/main" id="{E8614723-AFB9-46B5-A680-6F969AFE7E5A}"/>
              </a:ext>
            </a:extLst>
          </p:cNvPr>
          <p:cNvSpPr/>
          <p:nvPr/>
        </p:nvSpPr>
        <p:spPr>
          <a:xfrm>
            <a:off x="6744313" y="170737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hteck 61">
            <a:extLst>
              <a:ext uri="{FF2B5EF4-FFF2-40B4-BE49-F238E27FC236}">
                <a16:creationId xmlns:a16="http://schemas.microsoft.com/office/drawing/2014/main" id="{5C94DB46-DA0E-487E-8479-94DAC5B71B3D}"/>
              </a:ext>
            </a:extLst>
          </p:cNvPr>
          <p:cNvSpPr/>
          <p:nvPr/>
        </p:nvSpPr>
        <p:spPr>
          <a:xfrm>
            <a:off x="7049489" y="3080407"/>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hteck 52">
            <a:extLst>
              <a:ext uri="{FF2B5EF4-FFF2-40B4-BE49-F238E27FC236}">
                <a16:creationId xmlns:a16="http://schemas.microsoft.com/office/drawing/2014/main" id="{3B8B883D-D00B-4F18-9109-472457891175}"/>
              </a:ext>
            </a:extLst>
          </p:cNvPr>
          <p:cNvSpPr/>
          <p:nvPr/>
        </p:nvSpPr>
        <p:spPr>
          <a:xfrm>
            <a:off x="7515539" y="5428668"/>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hteck 49">
            <a:extLst>
              <a:ext uri="{FF2B5EF4-FFF2-40B4-BE49-F238E27FC236}">
                <a16:creationId xmlns:a16="http://schemas.microsoft.com/office/drawing/2014/main" id="{3DDAD77A-8334-4EB7-9E37-236AC8B2DA9D}"/>
              </a:ext>
            </a:extLst>
          </p:cNvPr>
          <p:cNvSpPr/>
          <p:nvPr/>
        </p:nvSpPr>
        <p:spPr>
          <a:xfrm>
            <a:off x="7515539" y="4428157"/>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hteck 26">
            <a:extLst>
              <a:ext uri="{FF2B5EF4-FFF2-40B4-BE49-F238E27FC236}">
                <a16:creationId xmlns:a16="http://schemas.microsoft.com/office/drawing/2014/main" id="{A5D75E33-E4FB-450D-9921-E40A88081C57}"/>
              </a:ext>
            </a:extLst>
          </p:cNvPr>
          <p:cNvSpPr/>
          <p:nvPr/>
        </p:nvSpPr>
        <p:spPr>
          <a:xfrm>
            <a:off x="5042993" y="3744084"/>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hteck 24">
            <a:extLst>
              <a:ext uri="{FF2B5EF4-FFF2-40B4-BE49-F238E27FC236}">
                <a16:creationId xmlns:a16="http://schemas.microsoft.com/office/drawing/2014/main" id="{79653C85-2E5E-4B4D-997A-A0E617E0AC6E}"/>
              </a:ext>
            </a:extLst>
          </p:cNvPr>
          <p:cNvSpPr/>
          <p:nvPr/>
        </p:nvSpPr>
        <p:spPr>
          <a:xfrm>
            <a:off x="3679125" y="4820698"/>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1509079-A02F-4C28-981D-9FEEA7D45833}"/>
              </a:ext>
            </a:extLst>
          </p:cNvPr>
          <p:cNvSpPr>
            <a:spLocks noGrp="1"/>
          </p:cNvSpPr>
          <p:nvPr>
            <p:ph type="title"/>
          </p:nvPr>
        </p:nvSpPr>
        <p:spPr>
          <a:xfrm>
            <a:off x="770658" y="267079"/>
            <a:ext cx="10515600" cy="1058977"/>
          </a:xfrm>
        </p:spPr>
        <p:txBody>
          <a:bodyPr>
            <a:normAutofit/>
          </a:bodyPr>
          <a:lstStyle/>
          <a:p>
            <a:r>
              <a:rPr lang="en-US" sz="4000"/>
              <a:t>Some Interop Options with AMQP and MQTT</a:t>
            </a:r>
          </a:p>
        </p:txBody>
      </p:sp>
      <p:sp>
        <p:nvSpPr>
          <p:cNvPr id="4" name="Rechteck 3">
            <a:extLst>
              <a:ext uri="{FF2B5EF4-FFF2-40B4-BE49-F238E27FC236}">
                <a16:creationId xmlns:a16="http://schemas.microsoft.com/office/drawing/2014/main" id="{9C4CC538-F029-4CE3-A123-F23927A6FB36}"/>
              </a:ext>
            </a:extLst>
          </p:cNvPr>
          <p:cNvSpPr/>
          <p:nvPr/>
        </p:nvSpPr>
        <p:spPr>
          <a:xfrm>
            <a:off x="3723277" y="169697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Welcome :: Eclipse Hono™">
            <a:extLst>
              <a:ext uri="{FF2B5EF4-FFF2-40B4-BE49-F238E27FC236}">
                <a16:creationId xmlns:a16="http://schemas.microsoft.com/office/drawing/2014/main" id="{898F1B9C-90B7-4684-8D9D-2FC3ADECE8A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143" b="99286" l="1385" r="98061">
                        <a14:foregroundMark x1="21884" y1="8571" x2="21884" y2="8571"/>
                        <a14:foregroundMark x1="7202" y1="70714" x2="7202" y2="70714"/>
                        <a14:foregroundMark x1="3047" y1="83571" x2="3047" y2="83571"/>
                        <a14:foregroundMark x1="34903" y1="90000" x2="34903" y2="90000"/>
                        <a14:foregroundMark x1="46260" y1="22857" x2="46260" y2="22857"/>
                        <a14:foregroundMark x1="58449" y1="32857" x2="58449" y2="32857"/>
                        <a14:foregroundMark x1="77008" y1="25000" x2="77008" y2="25000"/>
                        <a14:foregroundMark x1="94460" y1="35000" x2="94460" y2="35000"/>
                        <a14:foregroundMark x1="89197" y1="32143" x2="89197" y2="32143"/>
                        <a14:foregroundMark x1="98061" y1="30000" x2="98061" y2="30000"/>
                        <a14:foregroundMark x1="1385" y1="99286" x2="1385" y2="99286"/>
                        <a14:foregroundMark x1="1385" y1="98571" x2="1385" y2="98571"/>
                      </a14:backgroundRemoval>
                    </a14:imgEffect>
                  </a14:imgLayer>
                </a14:imgProps>
              </a:ext>
              <a:ext uri="{28A0092B-C50C-407E-A947-70E740481C1C}">
                <a14:useLocalDpi xmlns:a14="http://schemas.microsoft.com/office/drawing/2010/main" val="0"/>
              </a:ext>
            </a:extLst>
          </a:blip>
          <a:srcRect/>
          <a:stretch>
            <a:fillRect/>
          </a:stretch>
        </p:blipFill>
        <p:spPr bwMode="auto">
          <a:xfrm>
            <a:off x="3851569" y="1822582"/>
            <a:ext cx="1254446" cy="48648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3FAFD6D5-2983-498F-B46B-A21660463C78}"/>
              </a:ext>
            </a:extLst>
          </p:cNvPr>
          <p:cNvGrpSpPr/>
          <p:nvPr/>
        </p:nvGrpSpPr>
        <p:grpSpPr>
          <a:xfrm>
            <a:off x="7286953" y="3259655"/>
            <a:ext cx="1135247" cy="621410"/>
            <a:chOff x="4045573" y="3468903"/>
            <a:chExt cx="1135247" cy="621410"/>
          </a:xfrm>
        </p:grpSpPr>
        <p:pic>
          <p:nvPicPr>
            <p:cNvPr id="1028" name="Picture 4" descr="Apache Qpid - Wikipedia">
              <a:extLst>
                <a:ext uri="{FF2B5EF4-FFF2-40B4-BE49-F238E27FC236}">
                  <a16:creationId xmlns:a16="http://schemas.microsoft.com/office/drawing/2014/main" id="{1DF41797-3E63-4947-BB3B-8EBDCE639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491" y="3468903"/>
              <a:ext cx="775592" cy="38973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90D3E107-CA56-440E-B95A-764E1D9E0922}"/>
                </a:ext>
              </a:extLst>
            </p:cNvPr>
            <p:cNvSpPr txBox="1"/>
            <p:nvPr/>
          </p:nvSpPr>
          <p:spPr>
            <a:xfrm>
              <a:off x="4045573" y="3836397"/>
              <a:ext cx="1135247" cy="253916"/>
            </a:xfrm>
            <a:prstGeom prst="rect">
              <a:avLst/>
            </a:prstGeom>
            <a:noFill/>
          </p:spPr>
          <p:txBody>
            <a:bodyPr wrap="none" rtlCol="0">
              <a:spAutoFit/>
            </a:bodyPr>
            <a:lstStyle/>
            <a:p>
              <a:r>
                <a:rPr lang="en-US" sz="1050"/>
                <a:t>Dispatch Router</a:t>
              </a:r>
            </a:p>
          </p:txBody>
        </p:sp>
      </p:grpSp>
      <p:pic>
        <p:nvPicPr>
          <p:cNvPr id="1034" name="Picture 10" descr="Microsoft Azure Event Hubs | element61">
            <a:extLst>
              <a:ext uri="{FF2B5EF4-FFF2-40B4-BE49-F238E27FC236}">
                <a16:creationId xmlns:a16="http://schemas.microsoft.com/office/drawing/2014/main" id="{2466FE1F-C94C-4BDA-B86B-F94963AD20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8427" y="5475612"/>
            <a:ext cx="583068" cy="583068"/>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8" descr="Roboterhand">
            <a:extLst>
              <a:ext uri="{FF2B5EF4-FFF2-40B4-BE49-F238E27FC236}">
                <a16:creationId xmlns:a16="http://schemas.microsoft.com/office/drawing/2014/main" id="{D9398DE1-7C75-42E5-B6BD-8123B09E60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966" y="1587244"/>
            <a:ext cx="914400" cy="914400"/>
          </a:xfrm>
          <a:prstGeom prst="rect">
            <a:avLst/>
          </a:prstGeom>
        </p:spPr>
      </p:pic>
      <p:pic>
        <p:nvPicPr>
          <p:cNvPr id="11" name="Grafik 10" descr="Windkraftanlagen">
            <a:extLst>
              <a:ext uri="{FF2B5EF4-FFF2-40B4-BE49-F238E27FC236}">
                <a16:creationId xmlns:a16="http://schemas.microsoft.com/office/drawing/2014/main" id="{7CD4E460-F3F3-4D44-B8D2-F2EFB891EF3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0658" y="3921017"/>
            <a:ext cx="914400" cy="914400"/>
          </a:xfrm>
          <a:prstGeom prst="rect">
            <a:avLst/>
          </a:prstGeom>
        </p:spPr>
      </p:pic>
      <p:sp>
        <p:nvSpPr>
          <p:cNvPr id="12" name="Textfeld 11">
            <a:extLst>
              <a:ext uri="{FF2B5EF4-FFF2-40B4-BE49-F238E27FC236}">
                <a16:creationId xmlns:a16="http://schemas.microsoft.com/office/drawing/2014/main" id="{E40F0D23-524D-4E39-9560-2BBB6DD56243}"/>
              </a:ext>
            </a:extLst>
          </p:cNvPr>
          <p:cNvSpPr txBox="1"/>
          <p:nvPr/>
        </p:nvSpPr>
        <p:spPr>
          <a:xfrm>
            <a:off x="3741172" y="2233085"/>
            <a:ext cx="1467068" cy="369332"/>
          </a:xfrm>
          <a:prstGeom prst="rect">
            <a:avLst/>
          </a:prstGeom>
          <a:noFill/>
        </p:spPr>
        <p:txBody>
          <a:bodyPr wrap="none" rtlCol="0">
            <a:spAutoFit/>
          </a:bodyPr>
          <a:lstStyle/>
          <a:p>
            <a:pPr algn="r"/>
            <a:r>
              <a:rPr lang="en-US" sz="900"/>
              <a:t>Eclipse </a:t>
            </a:r>
            <a:r>
              <a:rPr lang="en-US" sz="900" err="1"/>
              <a:t>Hono</a:t>
            </a:r>
            <a:r>
              <a:rPr lang="en-US" sz="900"/>
              <a:t> </a:t>
            </a:r>
            <a:br>
              <a:rPr lang="en-US" sz="900"/>
            </a:br>
            <a:r>
              <a:rPr lang="en-US" sz="900"/>
              <a:t>IoT Connectivity Platform</a:t>
            </a:r>
          </a:p>
        </p:txBody>
      </p:sp>
      <p:pic>
        <p:nvPicPr>
          <p:cNvPr id="1038" name="Picture 14" descr="JMS with ActiveMQ - saltex - Medium">
            <a:extLst>
              <a:ext uri="{FF2B5EF4-FFF2-40B4-BE49-F238E27FC236}">
                <a16:creationId xmlns:a16="http://schemas.microsoft.com/office/drawing/2014/main" id="{C511AEA3-A64B-4DEA-AF9C-2470816D96B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6037" r="16496"/>
          <a:stretch/>
        </p:blipFill>
        <p:spPr bwMode="auto">
          <a:xfrm>
            <a:off x="5171286" y="3777179"/>
            <a:ext cx="1317600" cy="5942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etting Started With Azure Sphere - Part 1 » Jorge Bernhardt">
            <a:extLst>
              <a:ext uri="{FF2B5EF4-FFF2-40B4-BE49-F238E27FC236}">
                <a16:creationId xmlns:a16="http://schemas.microsoft.com/office/drawing/2014/main" id="{F2F67349-E366-43F9-9AB4-B746A67EF7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8024" y="4937616"/>
            <a:ext cx="473232" cy="473232"/>
          </a:xfrm>
          <a:prstGeom prst="rect">
            <a:avLst/>
          </a:prstGeom>
          <a:noFill/>
          <a:extLst>
            <a:ext uri="{909E8E84-426E-40DD-AFC4-6F175D3DCCD1}">
              <a14:hiddenFill xmlns:a14="http://schemas.microsoft.com/office/drawing/2010/main">
                <a:solidFill>
                  <a:srgbClr val="FFFFFF"/>
                </a:solidFill>
              </a14:hiddenFill>
            </a:ext>
          </a:extLst>
        </p:spPr>
      </p:pic>
      <p:sp>
        <p:nvSpPr>
          <p:cNvPr id="26" name="Textfeld 25">
            <a:extLst>
              <a:ext uri="{FF2B5EF4-FFF2-40B4-BE49-F238E27FC236}">
                <a16:creationId xmlns:a16="http://schemas.microsoft.com/office/drawing/2014/main" id="{18F6048E-A42C-4046-A0ED-036AE41C1602}"/>
              </a:ext>
            </a:extLst>
          </p:cNvPr>
          <p:cNvSpPr txBox="1"/>
          <p:nvPr/>
        </p:nvSpPr>
        <p:spPr>
          <a:xfrm>
            <a:off x="3976822" y="5457792"/>
            <a:ext cx="915635" cy="230832"/>
          </a:xfrm>
          <a:prstGeom prst="rect">
            <a:avLst/>
          </a:prstGeom>
          <a:noFill/>
        </p:spPr>
        <p:txBody>
          <a:bodyPr wrap="none" rtlCol="0">
            <a:spAutoFit/>
          </a:bodyPr>
          <a:lstStyle/>
          <a:p>
            <a:r>
              <a:rPr lang="en-US" sz="900"/>
              <a:t>Azure IoT Hub</a:t>
            </a:r>
          </a:p>
        </p:txBody>
      </p:sp>
      <p:sp>
        <p:nvSpPr>
          <p:cNvPr id="28" name="Textfeld 27">
            <a:extLst>
              <a:ext uri="{FF2B5EF4-FFF2-40B4-BE49-F238E27FC236}">
                <a16:creationId xmlns:a16="http://schemas.microsoft.com/office/drawing/2014/main" id="{13834C07-F1D4-46DA-A92D-C0AEF49F790C}"/>
              </a:ext>
            </a:extLst>
          </p:cNvPr>
          <p:cNvSpPr txBox="1"/>
          <p:nvPr/>
        </p:nvSpPr>
        <p:spPr>
          <a:xfrm>
            <a:off x="5282500" y="4328242"/>
            <a:ext cx="1095172" cy="230832"/>
          </a:xfrm>
          <a:prstGeom prst="rect">
            <a:avLst/>
          </a:prstGeom>
          <a:noFill/>
        </p:spPr>
        <p:txBody>
          <a:bodyPr wrap="none" rtlCol="0">
            <a:spAutoFit/>
          </a:bodyPr>
          <a:lstStyle/>
          <a:p>
            <a:r>
              <a:rPr lang="en-US" sz="900"/>
              <a:t>Apache ActiveMQ</a:t>
            </a:r>
          </a:p>
        </p:txBody>
      </p:sp>
      <p:sp>
        <p:nvSpPr>
          <p:cNvPr id="29" name="Rechteck 28">
            <a:extLst>
              <a:ext uri="{FF2B5EF4-FFF2-40B4-BE49-F238E27FC236}">
                <a16:creationId xmlns:a16="http://schemas.microsoft.com/office/drawing/2014/main" id="{409DF798-C034-4A6F-9AB4-778CB544B5D0}"/>
              </a:ext>
            </a:extLst>
          </p:cNvPr>
          <p:cNvSpPr/>
          <p:nvPr/>
        </p:nvSpPr>
        <p:spPr>
          <a:xfrm>
            <a:off x="1664288" y="270425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4" name="Picture 20" descr="Eclipse Mosquitto">
            <a:extLst>
              <a:ext uri="{FF2B5EF4-FFF2-40B4-BE49-F238E27FC236}">
                <a16:creationId xmlns:a16="http://schemas.microsoft.com/office/drawing/2014/main" id="{D1A0CFD4-083A-4F58-BDBB-8B6C05A86B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3757" y="2889254"/>
            <a:ext cx="1135248" cy="228683"/>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a:extLst>
              <a:ext uri="{FF2B5EF4-FFF2-40B4-BE49-F238E27FC236}">
                <a16:creationId xmlns:a16="http://schemas.microsoft.com/office/drawing/2014/main" id="{8D758166-803D-43BC-8ED1-373CAA4C637E}"/>
              </a:ext>
            </a:extLst>
          </p:cNvPr>
          <p:cNvSpPr txBox="1"/>
          <p:nvPr/>
        </p:nvSpPr>
        <p:spPr>
          <a:xfrm>
            <a:off x="1903795" y="3231936"/>
            <a:ext cx="1085554" cy="230832"/>
          </a:xfrm>
          <a:prstGeom prst="rect">
            <a:avLst/>
          </a:prstGeom>
          <a:noFill/>
        </p:spPr>
        <p:txBody>
          <a:bodyPr wrap="none" rtlCol="0">
            <a:spAutoFit/>
          </a:bodyPr>
          <a:lstStyle/>
          <a:p>
            <a:r>
              <a:rPr lang="en-US" sz="900"/>
              <a:t>Eclipse </a:t>
            </a:r>
            <a:r>
              <a:rPr lang="en-US" sz="900" err="1"/>
              <a:t>Mosquitto</a:t>
            </a:r>
            <a:endParaRPr lang="en-US" sz="900"/>
          </a:p>
        </p:txBody>
      </p:sp>
      <p:pic>
        <p:nvPicPr>
          <p:cNvPr id="32" name="Grafik 31" descr="Roboterhand">
            <a:extLst>
              <a:ext uri="{FF2B5EF4-FFF2-40B4-BE49-F238E27FC236}">
                <a16:creationId xmlns:a16="http://schemas.microsoft.com/office/drawing/2014/main" id="{B2E3D19E-9852-4CD6-ADEF-4105DB68D0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62603" y="1484705"/>
            <a:ext cx="914400" cy="914400"/>
          </a:xfrm>
          <a:prstGeom prst="rect">
            <a:avLst/>
          </a:prstGeom>
        </p:spPr>
      </p:pic>
      <p:pic>
        <p:nvPicPr>
          <p:cNvPr id="33" name="Grafik 32" descr="Windkraftanlagen">
            <a:extLst>
              <a:ext uri="{FF2B5EF4-FFF2-40B4-BE49-F238E27FC236}">
                <a16:creationId xmlns:a16="http://schemas.microsoft.com/office/drawing/2014/main" id="{80240AB6-BFD8-4E80-A779-F1ED42D77C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89372" y="4220602"/>
            <a:ext cx="914400" cy="914400"/>
          </a:xfrm>
          <a:prstGeom prst="rect">
            <a:avLst/>
          </a:prstGeom>
        </p:spPr>
      </p:pic>
      <p:grpSp>
        <p:nvGrpSpPr>
          <p:cNvPr id="239" name="Gruppieren 238">
            <a:extLst>
              <a:ext uri="{FF2B5EF4-FFF2-40B4-BE49-F238E27FC236}">
                <a16:creationId xmlns:a16="http://schemas.microsoft.com/office/drawing/2014/main" id="{1F522546-5DFD-4E85-A590-748363E872FB}"/>
              </a:ext>
            </a:extLst>
          </p:cNvPr>
          <p:cNvGrpSpPr/>
          <p:nvPr/>
        </p:nvGrpSpPr>
        <p:grpSpPr>
          <a:xfrm>
            <a:off x="5030023" y="2729550"/>
            <a:ext cx="1511030" cy="914400"/>
            <a:chOff x="5030023" y="2729550"/>
            <a:chExt cx="1511030" cy="914400"/>
          </a:xfrm>
        </p:grpSpPr>
        <p:sp>
          <p:nvSpPr>
            <p:cNvPr id="34" name="Rechteck 33">
              <a:extLst>
                <a:ext uri="{FF2B5EF4-FFF2-40B4-BE49-F238E27FC236}">
                  <a16:creationId xmlns:a16="http://schemas.microsoft.com/office/drawing/2014/main" id="{97D452A2-DF18-4A79-A21A-29DAA7C33DE7}"/>
                </a:ext>
              </a:extLst>
            </p:cNvPr>
            <p:cNvSpPr/>
            <p:nvPr/>
          </p:nvSpPr>
          <p:spPr>
            <a:xfrm>
              <a:off x="5030023" y="272955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43BBC9B0-8CCD-4E9E-A083-0EBD39A1EA6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22487" y="2966063"/>
              <a:ext cx="1177450" cy="1848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a:extLst>
                <a:ext uri="{FF2B5EF4-FFF2-40B4-BE49-F238E27FC236}">
                  <a16:creationId xmlns:a16="http://schemas.microsoft.com/office/drawing/2014/main" id="{618E3257-E1EB-4D4E-89E5-DB4163EA4A0D}"/>
                </a:ext>
              </a:extLst>
            </p:cNvPr>
            <p:cNvSpPr txBox="1"/>
            <p:nvPr/>
          </p:nvSpPr>
          <p:spPr>
            <a:xfrm>
              <a:off x="5206719" y="3235996"/>
              <a:ext cx="1208985" cy="369332"/>
            </a:xfrm>
            <a:prstGeom prst="rect">
              <a:avLst/>
            </a:prstGeom>
            <a:noFill/>
          </p:spPr>
          <p:txBody>
            <a:bodyPr wrap="none" rtlCol="0">
              <a:spAutoFit/>
            </a:bodyPr>
            <a:lstStyle/>
            <a:p>
              <a:pPr algn="ctr"/>
              <a:r>
                <a:rPr lang="en-US" sz="900"/>
                <a:t>RabbitMQ </a:t>
              </a:r>
              <a:br>
                <a:rPr lang="en-US" sz="900"/>
              </a:br>
              <a:r>
                <a:rPr lang="en-US" sz="900"/>
                <a:t>w/ AMQP 1.0 plugin</a:t>
              </a:r>
            </a:p>
          </p:txBody>
        </p:sp>
      </p:grpSp>
      <p:cxnSp>
        <p:nvCxnSpPr>
          <p:cNvPr id="16" name="Gerade Verbindung mit Pfeil 15">
            <a:extLst>
              <a:ext uri="{FF2B5EF4-FFF2-40B4-BE49-F238E27FC236}">
                <a16:creationId xmlns:a16="http://schemas.microsoft.com/office/drawing/2014/main" id="{CF0C8981-A264-4600-B07E-609C250A78D8}"/>
              </a:ext>
            </a:extLst>
          </p:cNvPr>
          <p:cNvCxnSpPr>
            <a:stCxn id="29" idx="3"/>
            <a:endCxn id="34" idx="1"/>
          </p:cNvCxnSpPr>
          <p:nvPr/>
        </p:nvCxnSpPr>
        <p:spPr>
          <a:xfrm>
            <a:off x="3175318" y="3161450"/>
            <a:ext cx="1854705" cy="2530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046" name="Picture 22" descr="Apache Camel (@ApacheCamel) | Twitter">
            <a:extLst>
              <a:ext uri="{FF2B5EF4-FFF2-40B4-BE49-F238E27FC236}">
                <a16:creationId xmlns:a16="http://schemas.microsoft.com/office/drawing/2014/main" id="{C3C6EDC1-D113-4D5A-AC8D-B6B37F6B810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89943" y="2990807"/>
            <a:ext cx="664167" cy="664167"/>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Gerade Verbindung mit Pfeil 39">
            <a:extLst>
              <a:ext uri="{FF2B5EF4-FFF2-40B4-BE49-F238E27FC236}">
                <a16:creationId xmlns:a16="http://schemas.microsoft.com/office/drawing/2014/main" id="{F0BEA403-27F9-43E7-A2F2-185E11EBB709}"/>
              </a:ext>
            </a:extLst>
          </p:cNvPr>
          <p:cNvCxnSpPr>
            <a:cxnSpLocks/>
            <a:endCxn id="27" idx="1"/>
          </p:cNvCxnSpPr>
          <p:nvPr/>
        </p:nvCxnSpPr>
        <p:spPr>
          <a:xfrm>
            <a:off x="3175318" y="3303668"/>
            <a:ext cx="1867675" cy="8976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CEA7C7CA-C303-47A6-9C9E-01A314811439}"/>
              </a:ext>
            </a:extLst>
          </p:cNvPr>
          <p:cNvCxnSpPr>
            <a:cxnSpLocks/>
            <a:endCxn id="4" idx="1"/>
          </p:cNvCxnSpPr>
          <p:nvPr/>
        </p:nvCxnSpPr>
        <p:spPr>
          <a:xfrm flipV="1">
            <a:off x="2976084" y="2154170"/>
            <a:ext cx="747193" cy="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5D99159B-1A07-48BB-BF57-7A131D857ADA}"/>
              </a:ext>
            </a:extLst>
          </p:cNvPr>
          <p:cNvCxnSpPr>
            <a:cxnSpLocks/>
            <a:endCxn id="25" idx="1"/>
          </p:cNvCxnSpPr>
          <p:nvPr/>
        </p:nvCxnSpPr>
        <p:spPr>
          <a:xfrm flipV="1">
            <a:off x="2863594" y="5277898"/>
            <a:ext cx="815531" cy="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8" name="Picture 24" descr="New: SAS token support in the new Azure Service Bus .NET Core ...">
            <a:extLst>
              <a:ext uri="{FF2B5EF4-FFF2-40B4-BE49-F238E27FC236}">
                <a16:creationId xmlns:a16="http://schemas.microsoft.com/office/drawing/2014/main" id="{9A22A1A1-A375-49AB-BF86-4435A3E66C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771477" y="4536788"/>
            <a:ext cx="999154" cy="525240"/>
          </a:xfrm>
          <a:prstGeom prst="rect">
            <a:avLst/>
          </a:prstGeom>
          <a:noFill/>
          <a:extLst>
            <a:ext uri="{909E8E84-426E-40DD-AFC4-6F175D3DCCD1}">
              <a14:hiddenFill xmlns:a14="http://schemas.microsoft.com/office/drawing/2010/main">
                <a:solidFill>
                  <a:srgbClr val="FFFFFF"/>
                </a:solidFill>
              </a14:hiddenFill>
            </a:ext>
          </a:extLst>
        </p:spPr>
      </p:pic>
      <p:sp>
        <p:nvSpPr>
          <p:cNvPr id="52" name="Textfeld 51">
            <a:extLst>
              <a:ext uri="{FF2B5EF4-FFF2-40B4-BE49-F238E27FC236}">
                <a16:creationId xmlns:a16="http://schemas.microsoft.com/office/drawing/2014/main" id="{49B45763-DD8A-41B8-8BE7-3747AB06B527}"/>
              </a:ext>
            </a:extLst>
          </p:cNvPr>
          <p:cNvSpPr txBox="1"/>
          <p:nvPr/>
        </p:nvSpPr>
        <p:spPr>
          <a:xfrm>
            <a:off x="7764042" y="5094612"/>
            <a:ext cx="1080745" cy="230832"/>
          </a:xfrm>
          <a:prstGeom prst="rect">
            <a:avLst/>
          </a:prstGeom>
          <a:noFill/>
        </p:spPr>
        <p:txBody>
          <a:bodyPr wrap="none" rtlCol="0">
            <a:spAutoFit/>
          </a:bodyPr>
          <a:lstStyle/>
          <a:p>
            <a:r>
              <a:rPr lang="en-US" sz="900"/>
              <a:t>Azure Service Bus</a:t>
            </a:r>
          </a:p>
        </p:txBody>
      </p:sp>
      <p:sp>
        <p:nvSpPr>
          <p:cNvPr id="54" name="Textfeld 53">
            <a:extLst>
              <a:ext uri="{FF2B5EF4-FFF2-40B4-BE49-F238E27FC236}">
                <a16:creationId xmlns:a16="http://schemas.microsoft.com/office/drawing/2014/main" id="{95309038-BD7D-4F92-8E78-AD65260C3525}"/>
              </a:ext>
            </a:extLst>
          </p:cNvPr>
          <p:cNvSpPr txBox="1"/>
          <p:nvPr/>
        </p:nvSpPr>
        <p:spPr>
          <a:xfrm>
            <a:off x="7760836" y="6089827"/>
            <a:ext cx="1083951" cy="230832"/>
          </a:xfrm>
          <a:prstGeom prst="rect">
            <a:avLst/>
          </a:prstGeom>
          <a:noFill/>
        </p:spPr>
        <p:txBody>
          <a:bodyPr wrap="none" rtlCol="0">
            <a:spAutoFit/>
          </a:bodyPr>
          <a:lstStyle/>
          <a:p>
            <a:r>
              <a:rPr lang="en-US" sz="900"/>
              <a:t>Azure Event Hubs</a:t>
            </a:r>
          </a:p>
        </p:txBody>
      </p:sp>
      <p:cxnSp>
        <p:nvCxnSpPr>
          <p:cNvPr id="55" name="Gerade Verbindung mit Pfeil 54">
            <a:extLst>
              <a:ext uri="{FF2B5EF4-FFF2-40B4-BE49-F238E27FC236}">
                <a16:creationId xmlns:a16="http://schemas.microsoft.com/office/drawing/2014/main" id="{595059CC-5535-41C5-B833-A8B45097FA1E}"/>
              </a:ext>
            </a:extLst>
          </p:cNvPr>
          <p:cNvCxnSpPr>
            <a:cxnSpLocks/>
            <a:stCxn id="211" idx="3"/>
            <a:endCxn id="53" idx="1"/>
          </p:cNvCxnSpPr>
          <p:nvPr/>
        </p:nvCxnSpPr>
        <p:spPr>
          <a:xfrm>
            <a:off x="5187066" y="5539463"/>
            <a:ext cx="2328473" cy="346405"/>
          </a:xfrm>
          <a:prstGeom prst="bentConnector3">
            <a:avLst>
              <a:gd name="adj1" fmla="val 50000"/>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A1F87465-97D2-48BF-9146-B2FFDBCC7A03}"/>
              </a:ext>
            </a:extLst>
          </p:cNvPr>
          <p:cNvCxnSpPr>
            <a:cxnSpLocks/>
            <a:stCxn id="210" idx="3"/>
            <a:endCxn id="50" idx="1"/>
          </p:cNvCxnSpPr>
          <p:nvPr/>
        </p:nvCxnSpPr>
        <p:spPr>
          <a:xfrm flipV="1">
            <a:off x="5179180" y="4885357"/>
            <a:ext cx="2336359" cy="126092"/>
          </a:xfrm>
          <a:prstGeom prst="bentConnector3">
            <a:avLst>
              <a:gd name="adj1" fmla="val 50000"/>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50" name="Picture 26" descr="Eclipse Ditto 1.0: A framework for digital twin builders">
            <a:extLst>
              <a:ext uri="{FF2B5EF4-FFF2-40B4-BE49-F238E27FC236}">
                <a16:creationId xmlns:a16="http://schemas.microsoft.com/office/drawing/2014/main" id="{7829B7D7-D75E-420C-9C54-7DEFB6853E3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76898" y="1768624"/>
            <a:ext cx="453214" cy="561836"/>
          </a:xfrm>
          <a:prstGeom prst="rect">
            <a:avLst/>
          </a:prstGeom>
          <a:noFill/>
          <a:extLst>
            <a:ext uri="{909E8E84-426E-40DD-AFC4-6F175D3DCCD1}">
              <a14:hiddenFill xmlns:a14="http://schemas.microsoft.com/office/drawing/2010/main">
                <a:solidFill>
                  <a:srgbClr val="FFFFFF"/>
                </a:solidFill>
              </a14:hiddenFill>
            </a:ext>
          </a:extLst>
        </p:spPr>
      </p:pic>
      <p:sp>
        <p:nvSpPr>
          <p:cNvPr id="76" name="Textfeld 75">
            <a:extLst>
              <a:ext uri="{FF2B5EF4-FFF2-40B4-BE49-F238E27FC236}">
                <a16:creationId xmlns:a16="http://schemas.microsoft.com/office/drawing/2014/main" id="{C56A9D7A-A4AD-47C8-82CD-F8B0275DF426}"/>
              </a:ext>
            </a:extLst>
          </p:cNvPr>
          <p:cNvSpPr txBox="1"/>
          <p:nvPr/>
        </p:nvSpPr>
        <p:spPr>
          <a:xfrm>
            <a:off x="6955422" y="2373666"/>
            <a:ext cx="1130438" cy="230832"/>
          </a:xfrm>
          <a:prstGeom prst="rect">
            <a:avLst/>
          </a:prstGeom>
          <a:noFill/>
        </p:spPr>
        <p:txBody>
          <a:bodyPr wrap="none" rtlCol="0">
            <a:spAutoFit/>
          </a:bodyPr>
          <a:lstStyle/>
          <a:p>
            <a:r>
              <a:rPr lang="en-US" sz="900"/>
              <a:t>Eclipse Ditto Twins</a:t>
            </a:r>
          </a:p>
        </p:txBody>
      </p:sp>
      <p:cxnSp>
        <p:nvCxnSpPr>
          <p:cNvPr id="77" name="Gerade Verbindung mit Pfeil 76">
            <a:extLst>
              <a:ext uri="{FF2B5EF4-FFF2-40B4-BE49-F238E27FC236}">
                <a16:creationId xmlns:a16="http://schemas.microsoft.com/office/drawing/2014/main" id="{FE83EFD5-33FD-4401-B68E-08BAF29DA378}"/>
              </a:ext>
            </a:extLst>
          </p:cNvPr>
          <p:cNvCxnSpPr>
            <a:cxnSpLocks/>
            <a:stCxn id="4" idx="3"/>
            <a:endCxn id="74" idx="1"/>
          </p:cNvCxnSpPr>
          <p:nvPr/>
        </p:nvCxnSpPr>
        <p:spPr>
          <a:xfrm>
            <a:off x="5234307" y="2154170"/>
            <a:ext cx="1510006" cy="10400"/>
          </a:xfrm>
          <a:prstGeom prst="straightConnector1">
            <a:avLst/>
          </a:prstGeom>
          <a:ln w="1905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BD2F2E88-481D-4B86-858F-2DDC78CED374}"/>
              </a:ext>
            </a:extLst>
          </p:cNvPr>
          <p:cNvCxnSpPr>
            <a:cxnSpLocks/>
            <a:stCxn id="34" idx="3"/>
            <a:endCxn id="62" idx="1"/>
          </p:cNvCxnSpPr>
          <p:nvPr/>
        </p:nvCxnSpPr>
        <p:spPr>
          <a:xfrm>
            <a:off x="6541053" y="3186750"/>
            <a:ext cx="508436" cy="350857"/>
          </a:xfrm>
          <a:prstGeom prst="bentConnector3">
            <a:avLst>
              <a:gd name="adj1" fmla="val 50000"/>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720C7A97-D9AD-479D-96D1-7C10B95B7F6E}"/>
              </a:ext>
            </a:extLst>
          </p:cNvPr>
          <p:cNvCxnSpPr>
            <a:cxnSpLocks/>
            <a:stCxn id="208" idx="3"/>
            <a:endCxn id="205" idx="1"/>
          </p:cNvCxnSpPr>
          <p:nvPr/>
        </p:nvCxnSpPr>
        <p:spPr>
          <a:xfrm flipV="1">
            <a:off x="6554023" y="3745190"/>
            <a:ext cx="498049" cy="216145"/>
          </a:xfrm>
          <a:prstGeom prst="bentConnector3">
            <a:avLst>
              <a:gd name="adj1" fmla="val 50000"/>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511C7793-1CBE-457A-B428-0C1DF79E9936}"/>
              </a:ext>
            </a:extLst>
          </p:cNvPr>
          <p:cNvSpPr txBox="1"/>
          <p:nvPr/>
        </p:nvSpPr>
        <p:spPr>
          <a:xfrm>
            <a:off x="10264208" y="3651875"/>
            <a:ext cx="915635" cy="230832"/>
          </a:xfrm>
          <a:prstGeom prst="rect">
            <a:avLst/>
          </a:prstGeom>
          <a:noFill/>
        </p:spPr>
        <p:txBody>
          <a:bodyPr wrap="none" rtlCol="0">
            <a:spAutoFit/>
          </a:bodyPr>
          <a:lstStyle/>
          <a:p>
            <a:r>
              <a:rPr lang="en-US" sz="900"/>
              <a:t>Apache Camel</a:t>
            </a:r>
          </a:p>
        </p:txBody>
      </p:sp>
      <p:cxnSp>
        <p:nvCxnSpPr>
          <p:cNvPr id="88" name="Gerade Verbindung mit Pfeil 87">
            <a:extLst>
              <a:ext uri="{FF2B5EF4-FFF2-40B4-BE49-F238E27FC236}">
                <a16:creationId xmlns:a16="http://schemas.microsoft.com/office/drawing/2014/main" id="{851BB63D-B254-44E2-B6C5-6348794D240C}"/>
              </a:ext>
            </a:extLst>
          </p:cNvPr>
          <p:cNvCxnSpPr>
            <a:cxnSpLocks/>
            <a:stCxn id="189" idx="3"/>
            <a:endCxn id="191" idx="2"/>
          </p:cNvCxnSpPr>
          <p:nvPr/>
        </p:nvCxnSpPr>
        <p:spPr>
          <a:xfrm flipV="1">
            <a:off x="9020323" y="3869934"/>
            <a:ext cx="1008949" cy="673387"/>
          </a:xfrm>
          <a:prstGeom prst="bentConnector2">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Gerade Verbindung mit Pfeil 90">
            <a:extLst>
              <a:ext uri="{FF2B5EF4-FFF2-40B4-BE49-F238E27FC236}">
                <a16:creationId xmlns:a16="http://schemas.microsoft.com/office/drawing/2014/main" id="{33260292-086B-4EE3-9BED-165AE613541C}"/>
              </a:ext>
            </a:extLst>
          </p:cNvPr>
          <p:cNvCxnSpPr>
            <a:cxnSpLocks/>
            <a:stCxn id="53" idx="3"/>
            <a:endCxn id="195" idx="2"/>
          </p:cNvCxnSpPr>
          <p:nvPr/>
        </p:nvCxnSpPr>
        <p:spPr>
          <a:xfrm flipV="1">
            <a:off x="9026569" y="3869934"/>
            <a:ext cx="1239121" cy="2015934"/>
          </a:xfrm>
          <a:prstGeom prst="bentConnector2">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76843FE7-B190-4FC1-8B09-AEE714A706DA}"/>
              </a:ext>
            </a:extLst>
          </p:cNvPr>
          <p:cNvCxnSpPr>
            <a:cxnSpLocks/>
            <a:stCxn id="202" idx="3"/>
          </p:cNvCxnSpPr>
          <p:nvPr/>
        </p:nvCxnSpPr>
        <p:spPr>
          <a:xfrm>
            <a:off x="6528424" y="2906528"/>
            <a:ext cx="3357284" cy="163932"/>
          </a:xfrm>
          <a:prstGeom prst="bentConnector3">
            <a:avLst>
              <a:gd name="adj1" fmla="val 64874"/>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Gerade Verbindung mit Pfeil 93">
            <a:extLst>
              <a:ext uri="{FF2B5EF4-FFF2-40B4-BE49-F238E27FC236}">
                <a16:creationId xmlns:a16="http://schemas.microsoft.com/office/drawing/2014/main" id="{32E34FD6-2FF9-4829-A504-681C551B7E26}"/>
              </a:ext>
            </a:extLst>
          </p:cNvPr>
          <p:cNvCxnSpPr>
            <a:cxnSpLocks/>
            <a:stCxn id="27" idx="3"/>
            <a:endCxn id="191" idx="1"/>
          </p:cNvCxnSpPr>
          <p:nvPr/>
        </p:nvCxnSpPr>
        <p:spPr>
          <a:xfrm flipV="1">
            <a:off x="6554023" y="3786771"/>
            <a:ext cx="3402083" cy="414513"/>
          </a:xfrm>
          <a:prstGeom prst="bentConnector3">
            <a:avLst>
              <a:gd name="adj1" fmla="val 62581"/>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Gerade Verbindung mit Pfeil 103">
            <a:extLst>
              <a:ext uri="{FF2B5EF4-FFF2-40B4-BE49-F238E27FC236}">
                <a16:creationId xmlns:a16="http://schemas.microsoft.com/office/drawing/2014/main" id="{214538DD-8FE9-4815-98B8-0A0AA77901B8}"/>
              </a:ext>
            </a:extLst>
          </p:cNvPr>
          <p:cNvCxnSpPr>
            <a:cxnSpLocks/>
            <a:stCxn id="4" idx="2"/>
            <a:endCxn id="27" idx="1"/>
          </p:cNvCxnSpPr>
          <p:nvPr/>
        </p:nvCxnSpPr>
        <p:spPr>
          <a:xfrm rot="16200000" flipH="1">
            <a:off x="3965935" y="3124226"/>
            <a:ext cx="1589914" cy="564201"/>
          </a:xfrm>
          <a:prstGeom prst="bentConnector2">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Gerade Verbindung mit Pfeil 115">
            <a:extLst>
              <a:ext uri="{FF2B5EF4-FFF2-40B4-BE49-F238E27FC236}">
                <a16:creationId xmlns:a16="http://schemas.microsoft.com/office/drawing/2014/main" id="{A212E118-8731-4E84-B9E6-7BA655EBF2DE}"/>
              </a:ext>
            </a:extLst>
          </p:cNvPr>
          <p:cNvCxnSpPr>
            <a:cxnSpLocks/>
            <a:stCxn id="186" idx="2"/>
            <a:endCxn id="131" idx="1"/>
          </p:cNvCxnSpPr>
          <p:nvPr/>
        </p:nvCxnSpPr>
        <p:spPr>
          <a:xfrm rot="5400000">
            <a:off x="6841915" y="4677409"/>
            <a:ext cx="1542768" cy="181340"/>
          </a:xfrm>
          <a:prstGeom prst="bentConnector4">
            <a:avLst>
              <a:gd name="adj1" fmla="val 17880"/>
              <a:gd name="adj2" fmla="val 226062"/>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8" name="Gruppieren 237">
            <a:extLst>
              <a:ext uri="{FF2B5EF4-FFF2-40B4-BE49-F238E27FC236}">
                <a16:creationId xmlns:a16="http://schemas.microsoft.com/office/drawing/2014/main" id="{27CC87C1-6728-4B64-8449-1905612EE2E6}"/>
              </a:ext>
            </a:extLst>
          </p:cNvPr>
          <p:cNvGrpSpPr/>
          <p:nvPr/>
        </p:nvGrpSpPr>
        <p:grpSpPr>
          <a:xfrm>
            <a:off x="9950740" y="1813649"/>
            <a:ext cx="1511030" cy="914400"/>
            <a:chOff x="9950740" y="1813649"/>
            <a:chExt cx="1511030" cy="914400"/>
          </a:xfrm>
        </p:grpSpPr>
        <p:sp>
          <p:nvSpPr>
            <p:cNvPr id="121" name="Rechteck 120">
              <a:extLst>
                <a:ext uri="{FF2B5EF4-FFF2-40B4-BE49-F238E27FC236}">
                  <a16:creationId xmlns:a16="http://schemas.microsoft.com/office/drawing/2014/main" id="{C2B0FD80-78BD-4FE9-A3D4-A2F67EA01E93}"/>
                </a:ext>
              </a:extLst>
            </p:cNvPr>
            <p:cNvSpPr/>
            <p:nvPr/>
          </p:nvSpPr>
          <p:spPr>
            <a:xfrm>
              <a:off x="9950740" y="1813649"/>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fik 13" descr="Ein Bild, das Text, Schild, Raum enthält.&#10;&#10;Automatisch generierte Beschreibung">
              <a:extLst>
                <a:ext uri="{FF2B5EF4-FFF2-40B4-BE49-F238E27FC236}">
                  <a16:creationId xmlns:a16="http://schemas.microsoft.com/office/drawing/2014/main" id="{3A232E92-7DEF-4960-A34E-890F8CEDC6A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028069" y="1852250"/>
              <a:ext cx="705463" cy="626504"/>
            </a:xfrm>
            <a:prstGeom prst="rect">
              <a:avLst/>
            </a:prstGeom>
          </p:spPr>
        </p:pic>
        <p:sp>
          <p:nvSpPr>
            <p:cNvPr id="122" name="Textfeld 121">
              <a:extLst>
                <a:ext uri="{FF2B5EF4-FFF2-40B4-BE49-F238E27FC236}">
                  <a16:creationId xmlns:a16="http://schemas.microsoft.com/office/drawing/2014/main" id="{5462A15C-1DEC-4C39-8EC5-310B0709731E}"/>
                </a:ext>
              </a:extLst>
            </p:cNvPr>
            <p:cNvSpPr txBox="1"/>
            <p:nvPr/>
          </p:nvSpPr>
          <p:spPr>
            <a:xfrm>
              <a:off x="10285508" y="2478754"/>
              <a:ext cx="849913" cy="230832"/>
            </a:xfrm>
            <a:prstGeom prst="rect">
              <a:avLst/>
            </a:prstGeom>
            <a:noFill/>
          </p:spPr>
          <p:txBody>
            <a:bodyPr wrap="none" rtlCol="0">
              <a:spAutoFit/>
            </a:bodyPr>
            <a:lstStyle/>
            <a:p>
              <a:r>
                <a:rPr lang="en-US" sz="900"/>
                <a:t>CNCF </a:t>
              </a:r>
              <a:r>
                <a:rPr lang="en-US" sz="900" err="1"/>
                <a:t>Strimzi</a:t>
              </a:r>
              <a:endParaRPr lang="en-US" sz="900"/>
            </a:p>
          </p:txBody>
        </p:sp>
        <p:pic>
          <p:nvPicPr>
            <p:cNvPr id="1052" name="Picture 28" descr="Announcing AMQ Streams: Apache Kafka on OpenShift | Red Hat ...">
              <a:extLst>
                <a:ext uri="{FF2B5EF4-FFF2-40B4-BE49-F238E27FC236}">
                  <a16:creationId xmlns:a16="http://schemas.microsoft.com/office/drawing/2014/main" id="{7F30FF41-AF43-45D0-A1AD-915EC416FA5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88113" y="1869854"/>
              <a:ext cx="583068" cy="634732"/>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Gerader Verbinder 107">
              <a:extLst>
                <a:ext uri="{FF2B5EF4-FFF2-40B4-BE49-F238E27FC236}">
                  <a16:creationId xmlns:a16="http://schemas.microsoft.com/office/drawing/2014/main" id="{A4640F75-689D-490F-BE66-43E3904B4458}"/>
                </a:ext>
              </a:extLst>
            </p:cNvPr>
            <p:cNvCxnSpPr>
              <a:cxnSpLocks/>
            </p:cNvCxnSpPr>
            <p:nvPr/>
          </p:nvCxnSpPr>
          <p:spPr>
            <a:xfrm>
              <a:off x="10781628" y="1871381"/>
              <a:ext cx="0" cy="600888"/>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27" name="Gerade Verbindung mit Pfeil 93">
            <a:extLst>
              <a:ext uri="{FF2B5EF4-FFF2-40B4-BE49-F238E27FC236}">
                <a16:creationId xmlns:a16="http://schemas.microsoft.com/office/drawing/2014/main" id="{42D380ED-61D3-4C37-BED9-037738158B85}"/>
              </a:ext>
            </a:extLst>
          </p:cNvPr>
          <p:cNvCxnSpPr>
            <a:cxnSpLocks/>
            <a:stCxn id="62" idx="3"/>
            <a:endCxn id="121" idx="1"/>
          </p:cNvCxnSpPr>
          <p:nvPr/>
        </p:nvCxnSpPr>
        <p:spPr>
          <a:xfrm flipV="1">
            <a:off x="8560519" y="2270849"/>
            <a:ext cx="1390221" cy="1266758"/>
          </a:xfrm>
          <a:prstGeom prst="bentConnector3">
            <a:avLst>
              <a:gd name="adj1" fmla="val 50000"/>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6" name="Textfeld 125">
            <a:extLst>
              <a:ext uri="{FF2B5EF4-FFF2-40B4-BE49-F238E27FC236}">
                <a16:creationId xmlns:a16="http://schemas.microsoft.com/office/drawing/2014/main" id="{73E93F4B-57B1-4DEE-906E-DE565A3ADDF7}"/>
              </a:ext>
            </a:extLst>
          </p:cNvPr>
          <p:cNvSpPr txBox="1"/>
          <p:nvPr/>
        </p:nvSpPr>
        <p:spPr>
          <a:xfrm>
            <a:off x="3349680" y="3649390"/>
            <a:ext cx="564578" cy="261610"/>
          </a:xfrm>
          <a:prstGeom prst="rect">
            <a:avLst/>
          </a:prstGeom>
          <a:noFill/>
        </p:spPr>
        <p:txBody>
          <a:bodyPr wrap="none" rtlCol="0">
            <a:spAutoFit/>
          </a:bodyPr>
          <a:lstStyle/>
          <a:p>
            <a:r>
              <a:rPr lang="en-US" sz="1050"/>
              <a:t>MQTT</a:t>
            </a:r>
          </a:p>
        </p:txBody>
      </p:sp>
      <p:sp>
        <p:nvSpPr>
          <p:cNvPr id="142" name="Textfeld 141">
            <a:extLst>
              <a:ext uri="{FF2B5EF4-FFF2-40B4-BE49-F238E27FC236}">
                <a16:creationId xmlns:a16="http://schemas.microsoft.com/office/drawing/2014/main" id="{0009C09A-2DF3-4415-9B4A-AFF1E5B8FF0A}"/>
              </a:ext>
            </a:extLst>
          </p:cNvPr>
          <p:cNvSpPr txBox="1"/>
          <p:nvPr/>
        </p:nvSpPr>
        <p:spPr>
          <a:xfrm>
            <a:off x="3301249" y="2933846"/>
            <a:ext cx="564578" cy="261610"/>
          </a:xfrm>
          <a:prstGeom prst="rect">
            <a:avLst/>
          </a:prstGeom>
          <a:noFill/>
        </p:spPr>
        <p:txBody>
          <a:bodyPr wrap="none" rtlCol="0">
            <a:spAutoFit/>
          </a:bodyPr>
          <a:lstStyle/>
          <a:p>
            <a:r>
              <a:rPr lang="en-US" sz="1050"/>
              <a:t>MQTT</a:t>
            </a:r>
          </a:p>
        </p:txBody>
      </p:sp>
      <p:cxnSp>
        <p:nvCxnSpPr>
          <p:cNvPr id="143" name="Gerade Verbindung mit Pfeil 142">
            <a:extLst>
              <a:ext uri="{FF2B5EF4-FFF2-40B4-BE49-F238E27FC236}">
                <a16:creationId xmlns:a16="http://schemas.microsoft.com/office/drawing/2014/main" id="{293FDE03-160A-4192-88D0-D9E32C5544AD}"/>
              </a:ext>
            </a:extLst>
          </p:cNvPr>
          <p:cNvCxnSpPr>
            <a:cxnSpLocks/>
            <a:endCxn id="29" idx="2"/>
          </p:cNvCxnSpPr>
          <p:nvPr/>
        </p:nvCxnSpPr>
        <p:spPr>
          <a:xfrm flipV="1">
            <a:off x="1972330" y="3618650"/>
            <a:ext cx="447473" cy="49869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45">
            <a:extLst>
              <a:ext uri="{FF2B5EF4-FFF2-40B4-BE49-F238E27FC236}">
                <a16:creationId xmlns:a16="http://schemas.microsoft.com/office/drawing/2014/main" id="{5750B7FA-2706-42C4-A3E7-9C815C4B9DB7}"/>
              </a:ext>
            </a:extLst>
          </p:cNvPr>
          <p:cNvCxnSpPr>
            <a:cxnSpLocks/>
            <a:endCxn id="29" idx="0"/>
          </p:cNvCxnSpPr>
          <p:nvPr/>
        </p:nvCxnSpPr>
        <p:spPr>
          <a:xfrm>
            <a:off x="1878158" y="2347290"/>
            <a:ext cx="541645" cy="35696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9" name="Textfeld 148">
            <a:extLst>
              <a:ext uri="{FF2B5EF4-FFF2-40B4-BE49-F238E27FC236}">
                <a16:creationId xmlns:a16="http://schemas.microsoft.com/office/drawing/2014/main" id="{0C6FD705-87DC-48E2-9A2E-54BDA73A94EC}"/>
              </a:ext>
            </a:extLst>
          </p:cNvPr>
          <p:cNvSpPr txBox="1"/>
          <p:nvPr/>
        </p:nvSpPr>
        <p:spPr>
          <a:xfrm>
            <a:off x="2111163" y="3844805"/>
            <a:ext cx="564578" cy="261610"/>
          </a:xfrm>
          <a:prstGeom prst="rect">
            <a:avLst/>
          </a:prstGeom>
          <a:noFill/>
        </p:spPr>
        <p:txBody>
          <a:bodyPr wrap="none" rtlCol="0">
            <a:spAutoFit/>
          </a:bodyPr>
          <a:lstStyle/>
          <a:p>
            <a:r>
              <a:rPr lang="en-US" sz="1050"/>
              <a:t>MQTT</a:t>
            </a:r>
          </a:p>
        </p:txBody>
      </p:sp>
      <p:sp>
        <p:nvSpPr>
          <p:cNvPr id="150" name="Textfeld 149">
            <a:extLst>
              <a:ext uri="{FF2B5EF4-FFF2-40B4-BE49-F238E27FC236}">
                <a16:creationId xmlns:a16="http://schemas.microsoft.com/office/drawing/2014/main" id="{575831B1-B6A5-49C9-9DB2-0AB61BF604DC}"/>
              </a:ext>
            </a:extLst>
          </p:cNvPr>
          <p:cNvSpPr txBox="1"/>
          <p:nvPr/>
        </p:nvSpPr>
        <p:spPr>
          <a:xfrm>
            <a:off x="2577065" y="5348654"/>
            <a:ext cx="982961" cy="253916"/>
          </a:xfrm>
          <a:prstGeom prst="rect">
            <a:avLst/>
          </a:prstGeom>
          <a:noFill/>
        </p:spPr>
        <p:txBody>
          <a:bodyPr wrap="none" rtlCol="0">
            <a:spAutoFit/>
          </a:bodyPr>
          <a:lstStyle/>
          <a:p>
            <a:r>
              <a:rPr lang="en-US" sz="1050"/>
              <a:t>MQTT/AMQP</a:t>
            </a:r>
          </a:p>
        </p:txBody>
      </p:sp>
      <p:sp>
        <p:nvSpPr>
          <p:cNvPr id="151" name="Textfeld 150">
            <a:extLst>
              <a:ext uri="{FF2B5EF4-FFF2-40B4-BE49-F238E27FC236}">
                <a16:creationId xmlns:a16="http://schemas.microsoft.com/office/drawing/2014/main" id="{2A9AB668-114D-4572-BAD0-362E86BDBBF4}"/>
              </a:ext>
            </a:extLst>
          </p:cNvPr>
          <p:cNvSpPr txBox="1"/>
          <p:nvPr/>
        </p:nvSpPr>
        <p:spPr>
          <a:xfrm>
            <a:off x="2779878" y="1894132"/>
            <a:ext cx="982961" cy="253916"/>
          </a:xfrm>
          <a:prstGeom prst="rect">
            <a:avLst/>
          </a:prstGeom>
          <a:noFill/>
        </p:spPr>
        <p:txBody>
          <a:bodyPr wrap="none" rtlCol="0">
            <a:spAutoFit/>
          </a:bodyPr>
          <a:lstStyle/>
          <a:p>
            <a:r>
              <a:rPr lang="en-US" sz="1050"/>
              <a:t>MQTT/AMQP</a:t>
            </a:r>
          </a:p>
        </p:txBody>
      </p:sp>
      <p:sp>
        <p:nvSpPr>
          <p:cNvPr id="153" name="Textfeld 152">
            <a:extLst>
              <a:ext uri="{FF2B5EF4-FFF2-40B4-BE49-F238E27FC236}">
                <a16:creationId xmlns:a16="http://schemas.microsoft.com/office/drawing/2014/main" id="{2099DFB3-EFDA-43EA-BD06-DEFF0032DB8C}"/>
              </a:ext>
            </a:extLst>
          </p:cNvPr>
          <p:cNvSpPr txBox="1"/>
          <p:nvPr/>
        </p:nvSpPr>
        <p:spPr>
          <a:xfrm>
            <a:off x="4449269" y="2666774"/>
            <a:ext cx="567784" cy="253916"/>
          </a:xfrm>
          <a:prstGeom prst="rect">
            <a:avLst/>
          </a:prstGeom>
          <a:noFill/>
        </p:spPr>
        <p:txBody>
          <a:bodyPr wrap="none" rtlCol="0">
            <a:spAutoFit/>
          </a:bodyPr>
          <a:lstStyle/>
          <a:p>
            <a:r>
              <a:rPr lang="en-US" sz="1050"/>
              <a:t>AMQP</a:t>
            </a:r>
          </a:p>
        </p:txBody>
      </p:sp>
      <p:sp>
        <p:nvSpPr>
          <p:cNvPr id="154" name="Textfeld 153">
            <a:extLst>
              <a:ext uri="{FF2B5EF4-FFF2-40B4-BE49-F238E27FC236}">
                <a16:creationId xmlns:a16="http://schemas.microsoft.com/office/drawing/2014/main" id="{6DAE025D-0652-4B7C-BA79-1468220DCBAE}"/>
              </a:ext>
            </a:extLst>
          </p:cNvPr>
          <p:cNvSpPr txBox="1"/>
          <p:nvPr/>
        </p:nvSpPr>
        <p:spPr>
          <a:xfrm>
            <a:off x="5546194" y="1891505"/>
            <a:ext cx="567784" cy="253916"/>
          </a:xfrm>
          <a:prstGeom prst="rect">
            <a:avLst/>
          </a:prstGeom>
          <a:noFill/>
        </p:spPr>
        <p:txBody>
          <a:bodyPr wrap="none" rtlCol="0">
            <a:spAutoFit/>
          </a:bodyPr>
          <a:lstStyle/>
          <a:p>
            <a:r>
              <a:rPr lang="en-US" sz="1050"/>
              <a:t>AMQP</a:t>
            </a:r>
          </a:p>
        </p:txBody>
      </p:sp>
      <p:sp>
        <p:nvSpPr>
          <p:cNvPr id="156" name="Textfeld 155">
            <a:extLst>
              <a:ext uri="{FF2B5EF4-FFF2-40B4-BE49-F238E27FC236}">
                <a16:creationId xmlns:a16="http://schemas.microsoft.com/office/drawing/2014/main" id="{0D2A08D8-8561-4C4F-B547-73F950A7DF6C}"/>
              </a:ext>
            </a:extLst>
          </p:cNvPr>
          <p:cNvSpPr txBox="1"/>
          <p:nvPr/>
        </p:nvSpPr>
        <p:spPr>
          <a:xfrm>
            <a:off x="6687027" y="5125624"/>
            <a:ext cx="567784" cy="253916"/>
          </a:xfrm>
          <a:prstGeom prst="rect">
            <a:avLst/>
          </a:prstGeom>
          <a:noFill/>
        </p:spPr>
        <p:txBody>
          <a:bodyPr wrap="none" rtlCol="0">
            <a:spAutoFit/>
          </a:bodyPr>
          <a:lstStyle/>
          <a:p>
            <a:r>
              <a:rPr lang="en-US" sz="1050"/>
              <a:t>AMQP</a:t>
            </a:r>
          </a:p>
        </p:txBody>
      </p:sp>
      <p:sp>
        <p:nvSpPr>
          <p:cNvPr id="157" name="Textfeld 156">
            <a:extLst>
              <a:ext uri="{FF2B5EF4-FFF2-40B4-BE49-F238E27FC236}">
                <a16:creationId xmlns:a16="http://schemas.microsoft.com/office/drawing/2014/main" id="{CFCF1EE0-5885-4BF8-AF97-BC9381AB02C4}"/>
              </a:ext>
            </a:extLst>
          </p:cNvPr>
          <p:cNvSpPr txBox="1"/>
          <p:nvPr/>
        </p:nvSpPr>
        <p:spPr>
          <a:xfrm>
            <a:off x="9418562" y="4630371"/>
            <a:ext cx="567784" cy="253916"/>
          </a:xfrm>
          <a:prstGeom prst="rect">
            <a:avLst/>
          </a:prstGeom>
          <a:noFill/>
        </p:spPr>
        <p:txBody>
          <a:bodyPr wrap="none" rtlCol="0">
            <a:spAutoFit/>
          </a:bodyPr>
          <a:lstStyle/>
          <a:p>
            <a:r>
              <a:rPr lang="en-US" sz="1050"/>
              <a:t>AMQP</a:t>
            </a:r>
          </a:p>
        </p:txBody>
      </p:sp>
      <p:sp>
        <p:nvSpPr>
          <p:cNvPr id="158" name="Textfeld 157">
            <a:extLst>
              <a:ext uri="{FF2B5EF4-FFF2-40B4-BE49-F238E27FC236}">
                <a16:creationId xmlns:a16="http://schemas.microsoft.com/office/drawing/2014/main" id="{BAA3F0E2-BE76-41D0-9E28-540576F2C222}"/>
              </a:ext>
            </a:extLst>
          </p:cNvPr>
          <p:cNvSpPr txBox="1"/>
          <p:nvPr/>
        </p:nvSpPr>
        <p:spPr>
          <a:xfrm>
            <a:off x="8199298" y="2676061"/>
            <a:ext cx="567784" cy="253916"/>
          </a:xfrm>
          <a:prstGeom prst="rect">
            <a:avLst/>
          </a:prstGeom>
          <a:noFill/>
        </p:spPr>
        <p:txBody>
          <a:bodyPr wrap="none" rtlCol="0">
            <a:spAutoFit/>
          </a:bodyPr>
          <a:lstStyle/>
          <a:p>
            <a:r>
              <a:rPr lang="en-US" sz="1050"/>
              <a:t>AMQP</a:t>
            </a:r>
          </a:p>
        </p:txBody>
      </p:sp>
      <p:cxnSp>
        <p:nvCxnSpPr>
          <p:cNvPr id="161" name="Gerade Verbindung mit Pfeil 115">
            <a:extLst>
              <a:ext uri="{FF2B5EF4-FFF2-40B4-BE49-F238E27FC236}">
                <a16:creationId xmlns:a16="http://schemas.microsoft.com/office/drawing/2014/main" id="{999649FC-1EB9-4B9A-95B1-0095F3971DE4}"/>
              </a:ext>
            </a:extLst>
          </p:cNvPr>
          <p:cNvCxnSpPr>
            <a:cxnSpLocks/>
            <a:stCxn id="62" idx="2"/>
            <a:endCxn id="178" idx="1"/>
          </p:cNvCxnSpPr>
          <p:nvPr/>
        </p:nvCxnSpPr>
        <p:spPr>
          <a:xfrm rot="5400000">
            <a:off x="7381012" y="4135081"/>
            <a:ext cx="564267" cy="283719"/>
          </a:xfrm>
          <a:prstGeom prst="bentConnector4">
            <a:avLst>
              <a:gd name="adj1" fmla="val 62170"/>
              <a:gd name="adj2" fmla="val 144001"/>
            </a:avLst>
          </a:prstGeom>
          <a:ln w="19050">
            <a:solidFill>
              <a:schemeClr val="accent5">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Flussdiagramm: Prozess 170">
            <a:extLst>
              <a:ext uri="{FF2B5EF4-FFF2-40B4-BE49-F238E27FC236}">
                <a16:creationId xmlns:a16="http://schemas.microsoft.com/office/drawing/2014/main" id="{731148ED-AE61-4987-82D1-5839FBA6B91B}"/>
              </a:ext>
            </a:extLst>
          </p:cNvPr>
          <p:cNvSpPr/>
          <p:nvPr/>
        </p:nvSpPr>
        <p:spPr>
          <a:xfrm>
            <a:off x="9276387" y="6302487"/>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16" name="Flussdiagramm: Prozess 215">
            <a:extLst>
              <a:ext uri="{FF2B5EF4-FFF2-40B4-BE49-F238E27FC236}">
                <a16:creationId xmlns:a16="http://schemas.microsoft.com/office/drawing/2014/main" id="{9EAA508C-7F0F-46F8-AC40-0310DB1EC57A}"/>
              </a:ext>
            </a:extLst>
          </p:cNvPr>
          <p:cNvSpPr/>
          <p:nvPr/>
        </p:nvSpPr>
        <p:spPr>
          <a:xfrm>
            <a:off x="9281969" y="5112837"/>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17" name="Flussdiagramm: Prozess 216">
            <a:extLst>
              <a:ext uri="{FF2B5EF4-FFF2-40B4-BE49-F238E27FC236}">
                <a16:creationId xmlns:a16="http://schemas.microsoft.com/office/drawing/2014/main" id="{0C86BD58-0806-4B7C-822B-74C390D48C44}"/>
              </a:ext>
            </a:extLst>
          </p:cNvPr>
          <p:cNvSpPr/>
          <p:nvPr/>
        </p:nvSpPr>
        <p:spPr>
          <a:xfrm>
            <a:off x="10846646" y="4170521"/>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18" name="Flussdiagramm: Prozess 217">
            <a:extLst>
              <a:ext uri="{FF2B5EF4-FFF2-40B4-BE49-F238E27FC236}">
                <a16:creationId xmlns:a16="http://schemas.microsoft.com/office/drawing/2014/main" id="{F6E0552E-7414-4AF6-A9AB-42F70F2F58CF}"/>
              </a:ext>
            </a:extLst>
          </p:cNvPr>
          <p:cNvSpPr/>
          <p:nvPr/>
        </p:nvSpPr>
        <p:spPr>
          <a:xfrm>
            <a:off x="11353800" y="1283300"/>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19" name="Flussdiagramm: Prozess 218">
            <a:extLst>
              <a:ext uri="{FF2B5EF4-FFF2-40B4-BE49-F238E27FC236}">
                <a16:creationId xmlns:a16="http://schemas.microsoft.com/office/drawing/2014/main" id="{FFF35A42-9562-46BF-8D84-9ABEC2B3AFFB}"/>
              </a:ext>
            </a:extLst>
          </p:cNvPr>
          <p:cNvSpPr/>
          <p:nvPr/>
        </p:nvSpPr>
        <p:spPr>
          <a:xfrm>
            <a:off x="8530886" y="1977411"/>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20" name="Flussdiagramm: Prozess 219">
            <a:extLst>
              <a:ext uri="{FF2B5EF4-FFF2-40B4-BE49-F238E27FC236}">
                <a16:creationId xmlns:a16="http://schemas.microsoft.com/office/drawing/2014/main" id="{6900E802-6DD9-4786-B0FF-4F3F5A2B2AF5}"/>
              </a:ext>
            </a:extLst>
          </p:cNvPr>
          <p:cNvSpPr/>
          <p:nvPr/>
        </p:nvSpPr>
        <p:spPr>
          <a:xfrm>
            <a:off x="5466395" y="2216501"/>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21" name="Flussdiagramm: Prozess 220">
            <a:extLst>
              <a:ext uri="{FF2B5EF4-FFF2-40B4-BE49-F238E27FC236}">
                <a16:creationId xmlns:a16="http://schemas.microsoft.com/office/drawing/2014/main" id="{80F01AC1-ED2C-429D-BC89-B2E21DC2FB7E}"/>
              </a:ext>
            </a:extLst>
          </p:cNvPr>
          <p:cNvSpPr/>
          <p:nvPr/>
        </p:nvSpPr>
        <p:spPr>
          <a:xfrm>
            <a:off x="2791037" y="3860898"/>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22" name="Flussdiagramm: Prozess 221">
            <a:extLst>
              <a:ext uri="{FF2B5EF4-FFF2-40B4-BE49-F238E27FC236}">
                <a16:creationId xmlns:a16="http://schemas.microsoft.com/office/drawing/2014/main" id="{D456EA50-B6D3-4EDA-9C5B-61030D2E2B95}"/>
              </a:ext>
            </a:extLst>
          </p:cNvPr>
          <p:cNvSpPr/>
          <p:nvPr/>
        </p:nvSpPr>
        <p:spPr>
          <a:xfrm>
            <a:off x="4304496" y="5944522"/>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sp>
        <p:nvSpPr>
          <p:cNvPr id="223" name="Flussdiagramm: Prozess 222">
            <a:extLst>
              <a:ext uri="{FF2B5EF4-FFF2-40B4-BE49-F238E27FC236}">
                <a16:creationId xmlns:a16="http://schemas.microsoft.com/office/drawing/2014/main" id="{2FD14363-6ECA-4E41-85B4-B72BF1FEDBC3}"/>
              </a:ext>
            </a:extLst>
          </p:cNvPr>
          <p:cNvSpPr/>
          <p:nvPr/>
        </p:nvSpPr>
        <p:spPr>
          <a:xfrm>
            <a:off x="6609066" y="4346078"/>
            <a:ext cx="638287" cy="376137"/>
          </a:xfrm>
          <a:prstGeom prst="flowChart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100"/>
              <a:t>App</a:t>
            </a:r>
          </a:p>
        </p:txBody>
      </p:sp>
      <p:cxnSp>
        <p:nvCxnSpPr>
          <p:cNvPr id="173" name="Gerade Verbindung mit Pfeil 172">
            <a:extLst>
              <a:ext uri="{FF2B5EF4-FFF2-40B4-BE49-F238E27FC236}">
                <a16:creationId xmlns:a16="http://schemas.microsoft.com/office/drawing/2014/main" id="{DFAAF524-150F-4319-B407-A3AC65765769}"/>
              </a:ext>
            </a:extLst>
          </p:cNvPr>
          <p:cNvCxnSpPr>
            <a:stCxn id="222" idx="0"/>
          </p:cNvCxnSpPr>
          <p:nvPr/>
        </p:nvCxnSpPr>
        <p:spPr>
          <a:xfrm flipH="1" flipV="1">
            <a:off x="4623639" y="5735098"/>
            <a:ext cx="1" cy="20942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6" name="Gerade Verbindung mit Pfeil 225">
            <a:extLst>
              <a:ext uri="{FF2B5EF4-FFF2-40B4-BE49-F238E27FC236}">
                <a16:creationId xmlns:a16="http://schemas.microsoft.com/office/drawing/2014/main" id="{27814CE4-DE35-4429-82F9-430B25E15CCC}"/>
              </a:ext>
            </a:extLst>
          </p:cNvPr>
          <p:cNvCxnSpPr>
            <a:cxnSpLocks/>
            <a:stCxn id="171" idx="1"/>
            <a:endCxn id="54" idx="2"/>
          </p:cNvCxnSpPr>
          <p:nvPr/>
        </p:nvCxnSpPr>
        <p:spPr>
          <a:xfrm rot="10800000">
            <a:off x="8302813" y="6320660"/>
            <a:ext cx="973575" cy="169897"/>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9" name="Gerade Verbindung mit Pfeil 225">
            <a:extLst>
              <a:ext uri="{FF2B5EF4-FFF2-40B4-BE49-F238E27FC236}">
                <a16:creationId xmlns:a16="http://schemas.microsoft.com/office/drawing/2014/main" id="{B8EB977B-8316-415F-AF4A-F3F292F6FFD1}"/>
              </a:ext>
            </a:extLst>
          </p:cNvPr>
          <p:cNvCxnSpPr>
            <a:cxnSpLocks/>
            <a:stCxn id="216" idx="1"/>
            <a:endCxn id="50" idx="3"/>
          </p:cNvCxnSpPr>
          <p:nvPr/>
        </p:nvCxnSpPr>
        <p:spPr>
          <a:xfrm rot="10800000">
            <a:off x="9026569" y="4885358"/>
            <a:ext cx="255400" cy="41554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2" name="Gerade Verbindung mit Pfeil 225">
            <a:extLst>
              <a:ext uri="{FF2B5EF4-FFF2-40B4-BE49-F238E27FC236}">
                <a16:creationId xmlns:a16="http://schemas.microsoft.com/office/drawing/2014/main" id="{D4897C95-F235-44F8-8E9D-A149062E8B85}"/>
              </a:ext>
            </a:extLst>
          </p:cNvPr>
          <p:cNvCxnSpPr>
            <a:cxnSpLocks/>
            <a:stCxn id="217" idx="1"/>
            <a:endCxn id="87" idx="2"/>
          </p:cNvCxnSpPr>
          <p:nvPr/>
        </p:nvCxnSpPr>
        <p:spPr>
          <a:xfrm rot="10800000">
            <a:off x="10722026" y="3882708"/>
            <a:ext cx="124620" cy="475883"/>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5" name="Gerade Verbindung mit Pfeil 225">
            <a:extLst>
              <a:ext uri="{FF2B5EF4-FFF2-40B4-BE49-F238E27FC236}">
                <a16:creationId xmlns:a16="http://schemas.microsoft.com/office/drawing/2014/main" id="{20D30D3B-EDC9-4582-BF53-4392CA14F3C0}"/>
              </a:ext>
            </a:extLst>
          </p:cNvPr>
          <p:cNvCxnSpPr>
            <a:cxnSpLocks/>
            <a:stCxn id="218" idx="2"/>
            <a:endCxn id="121" idx="3"/>
          </p:cNvCxnSpPr>
          <p:nvPr/>
        </p:nvCxnSpPr>
        <p:spPr>
          <a:xfrm rot="5400000">
            <a:off x="11261651" y="1859556"/>
            <a:ext cx="611412" cy="211174"/>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1" name="Gerade Verbindung mit Pfeil 225">
            <a:extLst>
              <a:ext uri="{FF2B5EF4-FFF2-40B4-BE49-F238E27FC236}">
                <a16:creationId xmlns:a16="http://schemas.microsoft.com/office/drawing/2014/main" id="{BE708CD3-D35E-41D5-A8EA-3342979EBB0A}"/>
              </a:ext>
            </a:extLst>
          </p:cNvPr>
          <p:cNvCxnSpPr>
            <a:cxnSpLocks/>
            <a:stCxn id="219" idx="1"/>
            <a:endCxn id="74" idx="3"/>
          </p:cNvCxnSpPr>
          <p:nvPr/>
        </p:nvCxnSpPr>
        <p:spPr>
          <a:xfrm rot="10800000">
            <a:off x="8255344" y="2164570"/>
            <a:ext cx="275543" cy="910"/>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5" name="Gerade Verbindung mit Pfeil 225">
            <a:extLst>
              <a:ext uri="{FF2B5EF4-FFF2-40B4-BE49-F238E27FC236}">
                <a16:creationId xmlns:a16="http://schemas.microsoft.com/office/drawing/2014/main" id="{CAF297EB-2A7A-4AA7-BD9A-2880CADF2421}"/>
              </a:ext>
            </a:extLst>
          </p:cNvPr>
          <p:cNvCxnSpPr>
            <a:cxnSpLocks/>
            <a:stCxn id="220" idx="2"/>
            <a:endCxn id="34" idx="0"/>
          </p:cNvCxnSpPr>
          <p:nvPr/>
        </p:nvCxnSpPr>
        <p:spPr>
          <a:xfrm rot="5400000">
            <a:off x="5717083" y="2661094"/>
            <a:ext cx="136912" cy="1"/>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8" name="Gerade Verbindung mit Pfeil 225">
            <a:extLst>
              <a:ext uri="{FF2B5EF4-FFF2-40B4-BE49-F238E27FC236}">
                <a16:creationId xmlns:a16="http://schemas.microsoft.com/office/drawing/2014/main" id="{D1058EA5-3C87-4711-9713-7C0ED5CE93B8}"/>
              </a:ext>
            </a:extLst>
          </p:cNvPr>
          <p:cNvCxnSpPr>
            <a:cxnSpLocks/>
            <a:stCxn id="221" idx="0"/>
            <a:endCxn id="29" idx="2"/>
          </p:cNvCxnSpPr>
          <p:nvPr/>
        </p:nvCxnSpPr>
        <p:spPr>
          <a:xfrm rot="16200000" flipV="1">
            <a:off x="2643868" y="3394585"/>
            <a:ext cx="242248" cy="690378"/>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52" name="Gerade Verbindung mit Pfeil 225">
            <a:extLst>
              <a:ext uri="{FF2B5EF4-FFF2-40B4-BE49-F238E27FC236}">
                <a16:creationId xmlns:a16="http://schemas.microsoft.com/office/drawing/2014/main" id="{E1E69294-1A64-4861-83A9-2721242A4418}"/>
              </a:ext>
            </a:extLst>
          </p:cNvPr>
          <p:cNvCxnSpPr>
            <a:cxnSpLocks/>
            <a:stCxn id="223" idx="0"/>
          </p:cNvCxnSpPr>
          <p:nvPr/>
        </p:nvCxnSpPr>
        <p:spPr>
          <a:xfrm rot="16200000" flipV="1">
            <a:off x="6719576" y="4137443"/>
            <a:ext cx="30619" cy="386651"/>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sp>
        <p:nvSpPr>
          <p:cNvPr id="258" name="Textfeld 257">
            <a:extLst>
              <a:ext uri="{FF2B5EF4-FFF2-40B4-BE49-F238E27FC236}">
                <a16:creationId xmlns:a16="http://schemas.microsoft.com/office/drawing/2014/main" id="{B98B6A5D-75BD-4905-B82A-D103DCE7E9FE}"/>
              </a:ext>
            </a:extLst>
          </p:cNvPr>
          <p:cNvSpPr txBox="1"/>
          <p:nvPr/>
        </p:nvSpPr>
        <p:spPr>
          <a:xfrm>
            <a:off x="8693729" y="3314437"/>
            <a:ext cx="567784" cy="253916"/>
          </a:xfrm>
          <a:prstGeom prst="rect">
            <a:avLst/>
          </a:prstGeom>
          <a:noFill/>
        </p:spPr>
        <p:txBody>
          <a:bodyPr wrap="none" rtlCol="0">
            <a:spAutoFit/>
          </a:bodyPr>
          <a:lstStyle/>
          <a:p>
            <a:r>
              <a:rPr lang="en-US" sz="1050"/>
              <a:t>AMQP</a:t>
            </a:r>
          </a:p>
        </p:txBody>
      </p:sp>
      <p:sp>
        <p:nvSpPr>
          <p:cNvPr id="259" name="Textfeld 258">
            <a:extLst>
              <a:ext uri="{FF2B5EF4-FFF2-40B4-BE49-F238E27FC236}">
                <a16:creationId xmlns:a16="http://schemas.microsoft.com/office/drawing/2014/main" id="{E4BC67A5-089C-423E-9F93-7A91E11FF894}"/>
              </a:ext>
            </a:extLst>
          </p:cNvPr>
          <p:cNvSpPr txBox="1"/>
          <p:nvPr/>
        </p:nvSpPr>
        <p:spPr>
          <a:xfrm>
            <a:off x="9331647" y="3547962"/>
            <a:ext cx="567784" cy="253916"/>
          </a:xfrm>
          <a:prstGeom prst="rect">
            <a:avLst/>
          </a:prstGeom>
          <a:noFill/>
        </p:spPr>
        <p:txBody>
          <a:bodyPr wrap="none" rtlCol="0">
            <a:spAutoFit/>
          </a:bodyPr>
          <a:lstStyle/>
          <a:p>
            <a:r>
              <a:rPr lang="en-US" sz="1050"/>
              <a:t>AMQP</a:t>
            </a:r>
          </a:p>
        </p:txBody>
      </p:sp>
      <p:sp>
        <p:nvSpPr>
          <p:cNvPr id="260" name="Textfeld 259">
            <a:extLst>
              <a:ext uri="{FF2B5EF4-FFF2-40B4-BE49-F238E27FC236}">
                <a16:creationId xmlns:a16="http://schemas.microsoft.com/office/drawing/2014/main" id="{A55CAF16-A05A-444C-AB4D-79E07221A78F}"/>
              </a:ext>
            </a:extLst>
          </p:cNvPr>
          <p:cNvSpPr txBox="1"/>
          <p:nvPr/>
        </p:nvSpPr>
        <p:spPr>
          <a:xfrm>
            <a:off x="9744177" y="5859431"/>
            <a:ext cx="567784" cy="253916"/>
          </a:xfrm>
          <a:prstGeom prst="rect">
            <a:avLst/>
          </a:prstGeom>
          <a:noFill/>
        </p:spPr>
        <p:txBody>
          <a:bodyPr wrap="none" rtlCol="0">
            <a:spAutoFit/>
          </a:bodyPr>
          <a:lstStyle/>
          <a:p>
            <a:r>
              <a:rPr lang="en-US" sz="1050"/>
              <a:t>AMQP</a:t>
            </a:r>
          </a:p>
        </p:txBody>
      </p:sp>
      <p:sp>
        <p:nvSpPr>
          <p:cNvPr id="261" name="Textfeld 260">
            <a:extLst>
              <a:ext uri="{FF2B5EF4-FFF2-40B4-BE49-F238E27FC236}">
                <a16:creationId xmlns:a16="http://schemas.microsoft.com/office/drawing/2014/main" id="{78566EBA-B7FE-4C03-8D4F-A009167809DF}"/>
              </a:ext>
            </a:extLst>
          </p:cNvPr>
          <p:cNvSpPr txBox="1"/>
          <p:nvPr/>
        </p:nvSpPr>
        <p:spPr>
          <a:xfrm>
            <a:off x="6511379" y="3513375"/>
            <a:ext cx="567784" cy="253916"/>
          </a:xfrm>
          <a:prstGeom prst="rect">
            <a:avLst/>
          </a:prstGeom>
          <a:noFill/>
        </p:spPr>
        <p:txBody>
          <a:bodyPr wrap="none" rtlCol="0">
            <a:spAutoFit/>
          </a:bodyPr>
          <a:lstStyle/>
          <a:p>
            <a:r>
              <a:rPr lang="en-US" sz="1050"/>
              <a:t>AMQP</a:t>
            </a:r>
          </a:p>
        </p:txBody>
      </p:sp>
    </p:spTree>
    <p:extLst>
      <p:ext uri="{BB962C8B-B14F-4D97-AF65-F5344CB8AC3E}">
        <p14:creationId xmlns:p14="http://schemas.microsoft.com/office/powerpoint/2010/main" val="112041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A3E092D-AE7E-4969-B522-E2A14293D257}"/>
              </a:ext>
            </a:extLst>
          </p:cNvPr>
          <p:cNvSpPr>
            <a:spLocks noGrp="1"/>
          </p:cNvSpPr>
          <p:nvPr>
            <p:ph type="title"/>
          </p:nvPr>
        </p:nvSpPr>
        <p:spPr>
          <a:xfrm>
            <a:off x="686834" y="1153572"/>
            <a:ext cx="3200400" cy="4461163"/>
          </a:xfrm>
        </p:spPr>
        <p:txBody>
          <a:bodyPr>
            <a:normAutofit/>
          </a:bodyPr>
          <a:lstStyle/>
          <a:p>
            <a:r>
              <a:rPr lang="de-DE">
                <a:solidFill>
                  <a:srgbClr val="FFFFFF"/>
                </a:solidFill>
              </a:rPr>
              <a:t>Agenda</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E6548050-60BF-44E8-8671-F5661B81E6D7}"/>
              </a:ext>
            </a:extLst>
          </p:cNvPr>
          <p:cNvSpPr>
            <a:spLocks noGrp="1"/>
          </p:cNvSpPr>
          <p:nvPr>
            <p:ph idx="1"/>
          </p:nvPr>
        </p:nvSpPr>
        <p:spPr>
          <a:xfrm>
            <a:off x="4447308" y="591344"/>
            <a:ext cx="6906491" cy="5585619"/>
          </a:xfrm>
        </p:spPr>
        <p:txBody>
          <a:bodyPr anchor="ctr">
            <a:normAutofit/>
          </a:bodyPr>
          <a:lstStyle/>
          <a:p>
            <a:r>
              <a:rPr lang="de-DE" dirty="0" err="1"/>
              <a:t>Asynchronous</a:t>
            </a:r>
            <a:r>
              <a:rPr lang="de-DE" dirty="0"/>
              <a:t> Communication Patterns</a:t>
            </a:r>
          </a:p>
          <a:p>
            <a:r>
              <a:rPr lang="en-US" dirty="0"/>
              <a:t>Principles and Standards</a:t>
            </a:r>
          </a:p>
          <a:p>
            <a:r>
              <a:rPr lang="en-US" dirty="0"/>
              <a:t>Projects, Products, and Services</a:t>
            </a:r>
          </a:p>
        </p:txBody>
      </p:sp>
    </p:spTree>
    <p:extLst>
      <p:ext uri="{BB962C8B-B14F-4D97-AF65-F5344CB8AC3E}">
        <p14:creationId xmlns:p14="http://schemas.microsoft.com/office/powerpoint/2010/main" val="217001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r Verbinder 4">
            <a:extLst>
              <a:ext uri="{FF2B5EF4-FFF2-40B4-BE49-F238E27FC236}">
                <a16:creationId xmlns:a16="http://schemas.microsoft.com/office/drawing/2014/main" id="{A594ED76-2DF2-452E-B7AF-816EB803352B}"/>
              </a:ext>
            </a:extLst>
          </p:cNvPr>
          <p:cNvCxnSpPr/>
          <p:nvPr/>
        </p:nvCxnSpPr>
        <p:spPr>
          <a:xfrm>
            <a:off x="530157" y="3508442"/>
            <a:ext cx="11118715" cy="0"/>
          </a:xfrm>
          <a:prstGeom prst="line">
            <a:avLst/>
          </a:prstGeom>
          <a:ln>
            <a:solidFill>
              <a:schemeClr val="bg1">
                <a:lumMod val="75000"/>
              </a:schemeClr>
            </a:solidFill>
            <a:prstDash val="sysDash"/>
          </a:ln>
        </p:spPr>
        <p:style>
          <a:lnRef idx="3">
            <a:schemeClr val="accent1"/>
          </a:lnRef>
          <a:fillRef idx="0">
            <a:schemeClr val="accent1"/>
          </a:fillRef>
          <a:effectRef idx="2">
            <a:schemeClr val="accent1"/>
          </a:effectRef>
          <a:fontRef idx="minor">
            <a:schemeClr val="tx1"/>
          </a:fontRef>
        </p:style>
      </p:cxnSp>
      <p:cxnSp>
        <p:nvCxnSpPr>
          <p:cNvPr id="6" name="Gerader Verbinder 5">
            <a:extLst>
              <a:ext uri="{FF2B5EF4-FFF2-40B4-BE49-F238E27FC236}">
                <a16:creationId xmlns:a16="http://schemas.microsoft.com/office/drawing/2014/main" id="{0CEB4A59-1861-47AE-A4C9-E9EA6CCE7628}"/>
              </a:ext>
            </a:extLst>
          </p:cNvPr>
          <p:cNvCxnSpPr/>
          <p:nvPr/>
        </p:nvCxnSpPr>
        <p:spPr>
          <a:xfrm>
            <a:off x="530157" y="4818433"/>
            <a:ext cx="11118715" cy="0"/>
          </a:xfrm>
          <a:prstGeom prst="line">
            <a:avLst/>
          </a:prstGeom>
          <a:ln>
            <a:solidFill>
              <a:schemeClr val="bg1">
                <a:lumMod val="75000"/>
              </a:schemeClr>
            </a:solidFill>
            <a:prstDash val="sysDash"/>
          </a:ln>
        </p:spPr>
        <p:style>
          <a:lnRef idx="3">
            <a:schemeClr val="accent1"/>
          </a:lnRef>
          <a:fillRef idx="0">
            <a:schemeClr val="accent1"/>
          </a:fillRef>
          <a:effectRef idx="2">
            <a:schemeClr val="accent1"/>
          </a:effectRef>
          <a:fontRef idx="minor">
            <a:schemeClr val="tx1"/>
          </a:fontRef>
        </p:style>
      </p:cxnSp>
      <p:pic>
        <p:nvPicPr>
          <p:cNvPr id="8" name="Grafik 7">
            <a:extLst>
              <a:ext uri="{FF2B5EF4-FFF2-40B4-BE49-F238E27FC236}">
                <a16:creationId xmlns:a16="http://schemas.microsoft.com/office/drawing/2014/main" id="{00A6BE68-7EF6-4311-A23B-79F0EF14B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8305" y="5147280"/>
            <a:ext cx="476251" cy="476251"/>
          </a:xfrm>
          <a:prstGeom prst="rect">
            <a:avLst/>
          </a:prstGeom>
        </p:spPr>
      </p:pic>
      <p:pic>
        <p:nvPicPr>
          <p:cNvPr id="16" name="Grafik 15">
            <a:extLst>
              <a:ext uri="{FF2B5EF4-FFF2-40B4-BE49-F238E27FC236}">
                <a16:creationId xmlns:a16="http://schemas.microsoft.com/office/drawing/2014/main" id="{5BD23137-7287-4E18-8F41-D32C5C8A9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2658" y="5045790"/>
            <a:ext cx="494085" cy="494085"/>
          </a:xfrm>
          <a:prstGeom prst="rect">
            <a:avLst/>
          </a:prstGeom>
        </p:spPr>
      </p:pic>
      <p:cxnSp>
        <p:nvCxnSpPr>
          <p:cNvPr id="23" name="Gerader Verbinder 22">
            <a:extLst>
              <a:ext uri="{FF2B5EF4-FFF2-40B4-BE49-F238E27FC236}">
                <a16:creationId xmlns:a16="http://schemas.microsoft.com/office/drawing/2014/main" id="{911167D4-DD9E-4882-A19B-0E850BE796EE}"/>
              </a:ext>
            </a:extLst>
          </p:cNvPr>
          <p:cNvCxnSpPr/>
          <p:nvPr/>
        </p:nvCxnSpPr>
        <p:spPr>
          <a:xfrm>
            <a:off x="530157" y="3571672"/>
            <a:ext cx="11118715" cy="0"/>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A725C31D-E8B1-437C-A2F1-4C57C85DAB7E}"/>
              </a:ext>
            </a:extLst>
          </p:cNvPr>
          <p:cNvSpPr txBox="1"/>
          <p:nvPr/>
        </p:nvSpPr>
        <p:spPr>
          <a:xfrm>
            <a:off x="10954451" y="2982297"/>
            <a:ext cx="694421" cy="369332"/>
          </a:xfrm>
          <a:prstGeom prst="rect">
            <a:avLst/>
          </a:prstGeom>
          <a:noFill/>
        </p:spPr>
        <p:txBody>
          <a:bodyPr wrap="none" rtlCol="0">
            <a:spAutoFit/>
          </a:bodyPr>
          <a:lstStyle/>
          <a:p>
            <a:r>
              <a:rPr lang="en-US"/>
              <a:t>Edge</a:t>
            </a:r>
          </a:p>
        </p:txBody>
      </p:sp>
      <p:sp>
        <p:nvSpPr>
          <p:cNvPr id="26" name="Textfeld 25">
            <a:extLst>
              <a:ext uri="{FF2B5EF4-FFF2-40B4-BE49-F238E27FC236}">
                <a16:creationId xmlns:a16="http://schemas.microsoft.com/office/drawing/2014/main" id="{C5147B00-31DD-48C5-97E4-3E4B828F9A12}"/>
              </a:ext>
            </a:extLst>
          </p:cNvPr>
          <p:cNvSpPr txBox="1"/>
          <p:nvPr/>
        </p:nvSpPr>
        <p:spPr>
          <a:xfrm>
            <a:off x="10342343" y="5124439"/>
            <a:ext cx="1427186" cy="369332"/>
          </a:xfrm>
          <a:prstGeom prst="rect">
            <a:avLst/>
          </a:prstGeom>
          <a:noFill/>
        </p:spPr>
        <p:txBody>
          <a:bodyPr wrap="none" rtlCol="0">
            <a:spAutoFit/>
          </a:bodyPr>
          <a:lstStyle/>
          <a:p>
            <a:r>
              <a:rPr lang="en-US"/>
              <a:t>Azure Cloud</a:t>
            </a:r>
          </a:p>
        </p:txBody>
      </p:sp>
      <p:sp>
        <p:nvSpPr>
          <p:cNvPr id="50" name="Ellipse 49">
            <a:extLst>
              <a:ext uri="{FF2B5EF4-FFF2-40B4-BE49-F238E27FC236}">
                <a16:creationId xmlns:a16="http://schemas.microsoft.com/office/drawing/2014/main" id="{50D6E881-FBB8-4CAE-B73C-61349B47CE40}"/>
              </a:ext>
            </a:extLst>
          </p:cNvPr>
          <p:cNvSpPr/>
          <p:nvPr/>
        </p:nvSpPr>
        <p:spPr>
          <a:xfrm>
            <a:off x="1218605" y="1562733"/>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a:t>App</a:t>
            </a:r>
          </a:p>
        </p:txBody>
      </p:sp>
      <p:sp>
        <p:nvSpPr>
          <p:cNvPr id="51" name="Ellipse 50">
            <a:extLst>
              <a:ext uri="{FF2B5EF4-FFF2-40B4-BE49-F238E27FC236}">
                <a16:creationId xmlns:a16="http://schemas.microsoft.com/office/drawing/2014/main" id="{CE793B42-F025-4CB4-AD66-5C0AAD54882E}"/>
              </a:ext>
            </a:extLst>
          </p:cNvPr>
          <p:cNvSpPr/>
          <p:nvPr/>
        </p:nvSpPr>
        <p:spPr>
          <a:xfrm>
            <a:off x="2060949" y="1572123"/>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t>App</a:t>
            </a:r>
          </a:p>
        </p:txBody>
      </p:sp>
      <p:sp>
        <p:nvSpPr>
          <p:cNvPr id="52" name="Ellipse 51">
            <a:extLst>
              <a:ext uri="{FF2B5EF4-FFF2-40B4-BE49-F238E27FC236}">
                <a16:creationId xmlns:a16="http://schemas.microsoft.com/office/drawing/2014/main" id="{AD9D6164-E892-45A3-8A66-C62103600118}"/>
              </a:ext>
            </a:extLst>
          </p:cNvPr>
          <p:cNvSpPr/>
          <p:nvPr/>
        </p:nvSpPr>
        <p:spPr>
          <a:xfrm>
            <a:off x="2903293" y="1566779"/>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t>App</a:t>
            </a:r>
          </a:p>
        </p:txBody>
      </p:sp>
      <p:cxnSp>
        <p:nvCxnSpPr>
          <p:cNvPr id="61" name="Verbinder: gekrümmt 60">
            <a:extLst>
              <a:ext uri="{FF2B5EF4-FFF2-40B4-BE49-F238E27FC236}">
                <a16:creationId xmlns:a16="http://schemas.microsoft.com/office/drawing/2014/main" id="{EA6AC71E-CD34-4AF5-A87D-6296F08FC8DC}"/>
              </a:ext>
            </a:extLst>
          </p:cNvPr>
          <p:cNvCxnSpPr>
            <a:cxnSpLocks/>
            <a:endCxn id="52" idx="4"/>
          </p:cNvCxnSpPr>
          <p:nvPr/>
        </p:nvCxnSpPr>
        <p:spPr>
          <a:xfrm flipV="1">
            <a:off x="2886696" y="2174751"/>
            <a:ext cx="332746" cy="665656"/>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Verbinder: gekrümmt 67">
            <a:extLst>
              <a:ext uri="{FF2B5EF4-FFF2-40B4-BE49-F238E27FC236}">
                <a16:creationId xmlns:a16="http://schemas.microsoft.com/office/drawing/2014/main" id="{6BFAF1DF-0B1D-490F-BE35-CA624DD8C5A5}"/>
              </a:ext>
            </a:extLst>
          </p:cNvPr>
          <p:cNvCxnSpPr>
            <a:cxnSpLocks/>
            <a:endCxn id="51" idx="4"/>
          </p:cNvCxnSpPr>
          <p:nvPr/>
        </p:nvCxnSpPr>
        <p:spPr>
          <a:xfrm rot="16200000" flipV="1">
            <a:off x="2184436" y="2372757"/>
            <a:ext cx="386652" cy="1328"/>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Verbinder: gekrümmt 70">
            <a:extLst>
              <a:ext uri="{FF2B5EF4-FFF2-40B4-BE49-F238E27FC236}">
                <a16:creationId xmlns:a16="http://schemas.microsoft.com/office/drawing/2014/main" id="{711044AF-6C70-426B-885C-13B1C0A4C16C}"/>
              </a:ext>
            </a:extLst>
          </p:cNvPr>
          <p:cNvCxnSpPr>
            <a:cxnSpLocks/>
            <a:endCxn id="50" idx="4"/>
          </p:cNvCxnSpPr>
          <p:nvPr/>
        </p:nvCxnSpPr>
        <p:spPr>
          <a:xfrm rot="10800000">
            <a:off x="1534755" y="2170705"/>
            <a:ext cx="335401" cy="669702"/>
          </a:xfrm>
          <a:prstGeom prst="curvedConnector2">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Rechteck 85">
            <a:extLst>
              <a:ext uri="{FF2B5EF4-FFF2-40B4-BE49-F238E27FC236}">
                <a16:creationId xmlns:a16="http://schemas.microsoft.com/office/drawing/2014/main" id="{E31D1DFF-27D0-4DCE-8F72-AAAEFF30C695}"/>
              </a:ext>
            </a:extLst>
          </p:cNvPr>
          <p:cNvSpPr/>
          <p:nvPr/>
        </p:nvSpPr>
        <p:spPr>
          <a:xfrm>
            <a:off x="907613" y="1154019"/>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en-US" sz="1100">
                <a:solidFill>
                  <a:schemeClr val="tx1"/>
                </a:solidFill>
              </a:rPr>
              <a:t>Pub-Sub State Synchronization </a:t>
            </a:r>
            <a:br>
              <a:rPr lang="en-US" sz="1100">
                <a:solidFill>
                  <a:schemeClr val="tx1"/>
                </a:solidFill>
              </a:rPr>
            </a:br>
            <a:r>
              <a:rPr lang="en-US" sz="1100">
                <a:solidFill>
                  <a:schemeClr val="tx1"/>
                </a:solidFill>
              </a:rPr>
              <a:t>(MQTT, AMQP)</a:t>
            </a:r>
            <a:endParaRPr lang="en-US" sz="1600">
              <a:solidFill>
                <a:schemeClr val="tx1"/>
              </a:solidFill>
            </a:endParaRPr>
          </a:p>
        </p:txBody>
      </p:sp>
      <p:sp>
        <p:nvSpPr>
          <p:cNvPr id="120" name="Ellipse 119">
            <a:extLst>
              <a:ext uri="{FF2B5EF4-FFF2-40B4-BE49-F238E27FC236}">
                <a16:creationId xmlns:a16="http://schemas.microsoft.com/office/drawing/2014/main" id="{BAAC3C3B-D176-473A-914D-5C34EB5A1855}"/>
              </a:ext>
            </a:extLst>
          </p:cNvPr>
          <p:cNvSpPr/>
          <p:nvPr/>
        </p:nvSpPr>
        <p:spPr>
          <a:xfrm>
            <a:off x="4124022" y="1558436"/>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a:t>App</a:t>
            </a:r>
          </a:p>
        </p:txBody>
      </p:sp>
      <p:sp>
        <p:nvSpPr>
          <p:cNvPr id="121" name="Ellipse 120">
            <a:extLst>
              <a:ext uri="{FF2B5EF4-FFF2-40B4-BE49-F238E27FC236}">
                <a16:creationId xmlns:a16="http://schemas.microsoft.com/office/drawing/2014/main" id="{73309DE5-46EB-4E0E-A772-38A361B74DC0}"/>
              </a:ext>
            </a:extLst>
          </p:cNvPr>
          <p:cNvSpPr/>
          <p:nvPr/>
        </p:nvSpPr>
        <p:spPr>
          <a:xfrm>
            <a:off x="4966366" y="1567826"/>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a:t>App</a:t>
            </a:r>
          </a:p>
        </p:txBody>
      </p:sp>
      <p:sp>
        <p:nvSpPr>
          <p:cNvPr id="122" name="Ellipse 121">
            <a:extLst>
              <a:ext uri="{FF2B5EF4-FFF2-40B4-BE49-F238E27FC236}">
                <a16:creationId xmlns:a16="http://schemas.microsoft.com/office/drawing/2014/main" id="{3671BF80-51A4-4FAA-AB14-8AAD10D96FEF}"/>
              </a:ext>
            </a:extLst>
          </p:cNvPr>
          <p:cNvSpPr/>
          <p:nvPr/>
        </p:nvSpPr>
        <p:spPr>
          <a:xfrm>
            <a:off x="6081671" y="2533231"/>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t>∑</a:t>
            </a:r>
            <a:endParaRPr lang="en-US" sz="1050" b="1"/>
          </a:p>
        </p:txBody>
      </p:sp>
      <p:cxnSp>
        <p:nvCxnSpPr>
          <p:cNvPr id="123" name="Verbinder: gekrümmt 122">
            <a:extLst>
              <a:ext uri="{FF2B5EF4-FFF2-40B4-BE49-F238E27FC236}">
                <a16:creationId xmlns:a16="http://schemas.microsoft.com/office/drawing/2014/main" id="{82EB03F5-1872-4CD5-B3D1-1F4E0C4B2CB7}"/>
              </a:ext>
            </a:extLst>
          </p:cNvPr>
          <p:cNvCxnSpPr>
            <a:cxnSpLocks/>
            <a:endCxn id="122" idx="2"/>
          </p:cNvCxnSpPr>
          <p:nvPr/>
        </p:nvCxnSpPr>
        <p:spPr>
          <a:xfrm>
            <a:off x="5792113" y="2836110"/>
            <a:ext cx="289558" cy="1107"/>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Verbinder: gekrümmt 123">
            <a:extLst>
              <a:ext uri="{FF2B5EF4-FFF2-40B4-BE49-F238E27FC236}">
                <a16:creationId xmlns:a16="http://schemas.microsoft.com/office/drawing/2014/main" id="{C3C8B973-A39C-49D4-A4CD-ED2AD4222CA0}"/>
              </a:ext>
            </a:extLst>
          </p:cNvPr>
          <p:cNvCxnSpPr>
            <a:cxnSpLocks/>
            <a:endCxn id="121" idx="4"/>
          </p:cNvCxnSpPr>
          <p:nvPr/>
        </p:nvCxnSpPr>
        <p:spPr>
          <a:xfrm rot="16200000" flipV="1">
            <a:off x="5089853" y="2368460"/>
            <a:ext cx="386652" cy="1328"/>
          </a:xfrm>
          <a:prstGeom prst="curvedConnector3">
            <a:avLst>
              <a:gd name="adj1" fmla="val 50000"/>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Verbinder: gekrümmt 124">
            <a:extLst>
              <a:ext uri="{FF2B5EF4-FFF2-40B4-BE49-F238E27FC236}">
                <a16:creationId xmlns:a16="http://schemas.microsoft.com/office/drawing/2014/main" id="{951849E6-EB88-4068-AFD0-36BD77A11276}"/>
              </a:ext>
            </a:extLst>
          </p:cNvPr>
          <p:cNvCxnSpPr>
            <a:cxnSpLocks/>
            <a:endCxn id="120" idx="4"/>
          </p:cNvCxnSpPr>
          <p:nvPr/>
        </p:nvCxnSpPr>
        <p:spPr>
          <a:xfrm rot="10800000">
            <a:off x="4440172" y="2166408"/>
            <a:ext cx="335401" cy="669702"/>
          </a:xfrm>
          <a:prstGeom prst="curvedConnector2">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53740A2A-4912-448E-A58D-550075297098}"/>
              </a:ext>
            </a:extLst>
          </p:cNvPr>
          <p:cNvSpPr/>
          <p:nvPr/>
        </p:nvSpPr>
        <p:spPr>
          <a:xfrm>
            <a:off x="4063288" y="1149722"/>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en-US" sz="1050">
                <a:solidFill>
                  <a:schemeClr val="tx1"/>
                </a:solidFill>
              </a:rPr>
              <a:t>Telemetry Capture for Analytics </a:t>
            </a:r>
            <a:br>
              <a:rPr lang="en-US" sz="1050">
                <a:solidFill>
                  <a:schemeClr val="tx1"/>
                </a:solidFill>
              </a:rPr>
            </a:br>
            <a:r>
              <a:rPr lang="en-US" sz="1050">
                <a:solidFill>
                  <a:schemeClr val="tx1"/>
                </a:solidFill>
              </a:rPr>
              <a:t>(Kafka, AMQP) </a:t>
            </a:r>
            <a:endParaRPr lang="en-US" sz="1400">
              <a:solidFill>
                <a:schemeClr val="tx1"/>
              </a:solidFill>
            </a:endParaRPr>
          </a:p>
        </p:txBody>
      </p:sp>
      <p:cxnSp>
        <p:nvCxnSpPr>
          <p:cNvPr id="132" name="Verbinder: gekrümmt 131">
            <a:extLst>
              <a:ext uri="{FF2B5EF4-FFF2-40B4-BE49-F238E27FC236}">
                <a16:creationId xmlns:a16="http://schemas.microsoft.com/office/drawing/2014/main" id="{90AFDFA3-5F1F-4199-8659-251B8F23D695}"/>
              </a:ext>
            </a:extLst>
          </p:cNvPr>
          <p:cNvCxnSpPr>
            <a:cxnSpLocks/>
            <a:endCxn id="16" idx="0"/>
          </p:cNvCxnSpPr>
          <p:nvPr/>
        </p:nvCxnSpPr>
        <p:spPr>
          <a:xfrm rot="16200000" flipH="1">
            <a:off x="3856191" y="3862280"/>
            <a:ext cx="1689036" cy="677984"/>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Ellipse 135">
            <a:extLst>
              <a:ext uri="{FF2B5EF4-FFF2-40B4-BE49-F238E27FC236}">
                <a16:creationId xmlns:a16="http://schemas.microsoft.com/office/drawing/2014/main" id="{2449C2BE-2B94-4BE4-A59B-73AD8D872AC0}"/>
              </a:ext>
            </a:extLst>
          </p:cNvPr>
          <p:cNvSpPr/>
          <p:nvPr/>
        </p:nvSpPr>
        <p:spPr>
          <a:xfrm>
            <a:off x="5072247" y="5859096"/>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t>∑</a:t>
            </a:r>
            <a:endParaRPr lang="en-US" sz="1050" b="1"/>
          </a:p>
        </p:txBody>
      </p:sp>
      <p:cxnSp>
        <p:nvCxnSpPr>
          <p:cNvPr id="137" name="Verbinder: gekrümmt 136">
            <a:extLst>
              <a:ext uri="{FF2B5EF4-FFF2-40B4-BE49-F238E27FC236}">
                <a16:creationId xmlns:a16="http://schemas.microsoft.com/office/drawing/2014/main" id="{8DE8E5B3-B191-48E7-859A-79A76F2ABCE2}"/>
              </a:ext>
            </a:extLst>
          </p:cNvPr>
          <p:cNvCxnSpPr>
            <a:cxnSpLocks/>
            <a:stCxn id="16" idx="2"/>
            <a:endCxn id="136" idx="1"/>
          </p:cNvCxnSpPr>
          <p:nvPr/>
        </p:nvCxnSpPr>
        <p:spPr>
          <a:xfrm rot="16200000" flipH="1">
            <a:off x="4898145" y="5681431"/>
            <a:ext cx="408256" cy="125144"/>
          </a:xfrm>
          <a:prstGeom prst="bentConnector3">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Verbinder: gekrümmt 142">
            <a:extLst>
              <a:ext uri="{FF2B5EF4-FFF2-40B4-BE49-F238E27FC236}">
                <a16:creationId xmlns:a16="http://schemas.microsoft.com/office/drawing/2014/main" id="{4785A173-5D15-4480-93C0-1EA4A3AB7028}"/>
              </a:ext>
            </a:extLst>
          </p:cNvPr>
          <p:cNvCxnSpPr>
            <a:cxnSpLocks/>
          </p:cNvCxnSpPr>
          <p:nvPr/>
        </p:nvCxnSpPr>
        <p:spPr>
          <a:xfrm rot="5400000">
            <a:off x="2118758" y="3863266"/>
            <a:ext cx="1734872" cy="833154"/>
          </a:xfrm>
          <a:prstGeom prst="bent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Verbinder: gekrümmt 147">
            <a:extLst>
              <a:ext uri="{FF2B5EF4-FFF2-40B4-BE49-F238E27FC236}">
                <a16:creationId xmlns:a16="http://schemas.microsoft.com/office/drawing/2014/main" id="{424311C1-2FC1-4514-9306-7B385A948933}"/>
              </a:ext>
            </a:extLst>
          </p:cNvPr>
          <p:cNvCxnSpPr>
            <a:cxnSpLocks/>
            <a:stCxn id="122" idx="0"/>
            <a:endCxn id="152" idx="0"/>
          </p:cNvCxnSpPr>
          <p:nvPr/>
        </p:nvCxnSpPr>
        <p:spPr>
          <a:xfrm rot="16200000" flipH="1" flipV="1">
            <a:off x="6052726" y="2222740"/>
            <a:ext cx="34604" cy="655585"/>
          </a:xfrm>
          <a:prstGeom prst="curvedConnector3">
            <a:avLst>
              <a:gd name="adj1" fmla="val -660617"/>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Ellipse 151">
            <a:extLst>
              <a:ext uri="{FF2B5EF4-FFF2-40B4-BE49-F238E27FC236}">
                <a16:creationId xmlns:a16="http://schemas.microsoft.com/office/drawing/2014/main" id="{68659284-7684-4A73-A1DB-411720B2A775}"/>
              </a:ext>
            </a:extLst>
          </p:cNvPr>
          <p:cNvSpPr/>
          <p:nvPr/>
        </p:nvSpPr>
        <p:spPr>
          <a:xfrm>
            <a:off x="5701884" y="2567835"/>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Verbinder: gekrümmt 153">
            <a:extLst>
              <a:ext uri="{FF2B5EF4-FFF2-40B4-BE49-F238E27FC236}">
                <a16:creationId xmlns:a16="http://schemas.microsoft.com/office/drawing/2014/main" id="{64471AE2-9ADC-4FFB-820B-27419A5DE2D5}"/>
              </a:ext>
            </a:extLst>
          </p:cNvPr>
          <p:cNvCxnSpPr>
            <a:cxnSpLocks/>
            <a:stCxn id="155" idx="0"/>
            <a:endCxn id="121" idx="5"/>
          </p:cNvCxnSpPr>
          <p:nvPr/>
        </p:nvCxnSpPr>
        <p:spPr>
          <a:xfrm rot="16200000" flipV="1">
            <a:off x="5271518" y="2321311"/>
            <a:ext cx="474200" cy="5103"/>
          </a:xfrm>
          <a:prstGeom prst="curvedConnector3">
            <a:avLst>
              <a:gd name="adj1" fmla="val 5000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Ellipse 154">
            <a:extLst>
              <a:ext uri="{FF2B5EF4-FFF2-40B4-BE49-F238E27FC236}">
                <a16:creationId xmlns:a16="http://schemas.microsoft.com/office/drawing/2014/main" id="{0F0A7458-2705-4D5D-A9A9-EEB71DAC4C84}"/>
              </a:ext>
            </a:extLst>
          </p:cNvPr>
          <p:cNvSpPr/>
          <p:nvPr/>
        </p:nvSpPr>
        <p:spPr>
          <a:xfrm>
            <a:off x="5470818" y="2560963"/>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fik 160">
            <a:extLst>
              <a:ext uri="{FF2B5EF4-FFF2-40B4-BE49-F238E27FC236}">
                <a16:creationId xmlns:a16="http://schemas.microsoft.com/office/drawing/2014/main" id="{641E0916-8EDD-4476-B4FC-C499CDD062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5325" y="5055199"/>
            <a:ext cx="490071" cy="490071"/>
          </a:xfrm>
          <a:prstGeom prst="rect">
            <a:avLst/>
          </a:prstGeom>
        </p:spPr>
      </p:pic>
      <p:cxnSp>
        <p:nvCxnSpPr>
          <p:cNvPr id="162" name="Verbinder: gekrümmt 161">
            <a:extLst>
              <a:ext uri="{FF2B5EF4-FFF2-40B4-BE49-F238E27FC236}">
                <a16:creationId xmlns:a16="http://schemas.microsoft.com/office/drawing/2014/main" id="{08815067-3856-4372-83E2-8515B1B95B56}"/>
              </a:ext>
            </a:extLst>
          </p:cNvPr>
          <p:cNvCxnSpPr>
            <a:cxnSpLocks/>
            <a:stCxn id="136" idx="7"/>
            <a:endCxn id="161" idx="2"/>
          </p:cNvCxnSpPr>
          <p:nvPr/>
        </p:nvCxnSpPr>
        <p:spPr>
          <a:xfrm rot="5400000" flipH="1" flipV="1">
            <a:off x="5449724" y="5707494"/>
            <a:ext cx="402861" cy="78414"/>
          </a:xfrm>
          <a:prstGeom prst="bentConnector3">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Verbinder: gekrümmt 164">
            <a:extLst>
              <a:ext uri="{FF2B5EF4-FFF2-40B4-BE49-F238E27FC236}">
                <a16:creationId xmlns:a16="http://schemas.microsoft.com/office/drawing/2014/main" id="{0B522D6A-BA85-4B49-A240-D0D550E96F68}"/>
              </a:ext>
            </a:extLst>
          </p:cNvPr>
          <p:cNvCxnSpPr>
            <a:cxnSpLocks/>
            <a:stCxn id="161" idx="0"/>
          </p:cNvCxnSpPr>
          <p:nvPr/>
        </p:nvCxnSpPr>
        <p:spPr>
          <a:xfrm rot="16200000" flipV="1">
            <a:off x="4326514" y="3691352"/>
            <a:ext cx="1713908" cy="1013786"/>
          </a:xfrm>
          <a:prstGeom prst="bentConnector3">
            <a:avLst>
              <a:gd name="adj1" fmla="val 57568"/>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Ellipse 172">
            <a:extLst>
              <a:ext uri="{FF2B5EF4-FFF2-40B4-BE49-F238E27FC236}">
                <a16:creationId xmlns:a16="http://schemas.microsoft.com/office/drawing/2014/main" id="{F6589C4F-3D46-4EBD-B7E2-497562A74808}"/>
              </a:ext>
            </a:extLst>
          </p:cNvPr>
          <p:cNvSpPr/>
          <p:nvPr/>
        </p:nvSpPr>
        <p:spPr>
          <a:xfrm>
            <a:off x="5457610" y="3005250"/>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0" name="Verbinder: gekrümmt 179">
            <a:extLst>
              <a:ext uri="{FF2B5EF4-FFF2-40B4-BE49-F238E27FC236}">
                <a16:creationId xmlns:a16="http://schemas.microsoft.com/office/drawing/2014/main" id="{FD4B5B18-A020-4E99-A933-C1E7C1FC8157}"/>
              </a:ext>
            </a:extLst>
          </p:cNvPr>
          <p:cNvCxnSpPr>
            <a:cxnSpLocks/>
          </p:cNvCxnSpPr>
          <p:nvPr/>
        </p:nvCxnSpPr>
        <p:spPr>
          <a:xfrm rot="5400000">
            <a:off x="1746921" y="3818824"/>
            <a:ext cx="1700150" cy="887320"/>
          </a:xfrm>
          <a:prstGeom prst="bentConnector3">
            <a:avLst>
              <a:gd name="adj1" fmla="val 39701"/>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Ellipse 180">
            <a:extLst>
              <a:ext uri="{FF2B5EF4-FFF2-40B4-BE49-F238E27FC236}">
                <a16:creationId xmlns:a16="http://schemas.microsoft.com/office/drawing/2014/main" id="{CA430B20-D3BE-41BB-83AE-C8ED360D546E}"/>
              </a:ext>
            </a:extLst>
          </p:cNvPr>
          <p:cNvSpPr/>
          <p:nvPr/>
        </p:nvSpPr>
        <p:spPr>
          <a:xfrm>
            <a:off x="7281236" y="1557974"/>
            <a:ext cx="632298" cy="6079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100"/>
              <a:t>App</a:t>
            </a:r>
          </a:p>
        </p:txBody>
      </p:sp>
      <p:sp>
        <p:nvSpPr>
          <p:cNvPr id="183" name="Ellipse 182">
            <a:extLst>
              <a:ext uri="{FF2B5EF4-FFF2-40B4-BE49-F238E27FC236}">
                <a16:creationId xmlns:a16="http://schemas.microsoft.com/office/drawing/2014/main" id="{FAF1C9A5-9D16-4C6E-9CF4-ED898EAFED8E}"/>
              </a:ext>
            </a:extLst>
          </p:cNvPr>
          <p:cNvSpPr/>
          <p:nvPr/>
        </p:nvSpPr>
        <p:spPr>
          <a:xfrm>
            <a:off x="9449598" y="2532769"/>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Fn</a:t>
            </a:r>
            <a:endParaRPr lang="en-US" sz="900" b="1"/>
          </a:p>
        </p:txBody>
      </p:sp>
      <p:cxnSp>
        <p:nvCxnSpPr>
          <p:cNvPr id="184" name="Verbinder: gekrümmt 183">
            <a:extLst>
              <a:ext uri="{FF2B5EF4-FFF2-40B4-BE49-F238E27FC236}">
                <a16:creationId xmlns:a16="http://schemas.microsoft.com/office/drawing/2014/main" id="{7B4B16CE-60F9-4E15-B525-4A3CCA4BC1DB}"/>
              </a:ext>
            </a:extLst>
          </p:cNvPr>
          <p:cNvCxnSpPr>
            <a:cxnSpLocks/>
            <a:endCxn id="183" idx="2"/>
          </p:cNvCxnSpPr>
          <p:nvPr/>
        </p:nvCxnSpPr>
        <p:spPr>
          <a:xfrm>
            <a:off x="8949327" y="2835648"/>
            <a:ext cx="500271" cy="1107"/>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Verbinder: gekrümmt 185">
            <a:extLst>
              <a:ext uri="{FF2B5EF4-FFF2-40B4-BE49-F238E27FC236}">
                <a16:creationId xmlns:a16="http://schemas.microsoft.com/office/drawing/2014/main" id="{D173958D-981D-41F0-85F9-7A2829BF29EE}"/>
              </a:ext>
            </a:extLst>
          </p:cNvPr>
          <p:cNvCxnSpPr>
            <a:cxnSpLocks/>
            <a:endCxn id="181" idx="4"/>
          </p:cNvCxnSpPr>
          <p:nvPr/>
        </p:nvCxnSpPr>
        <p:spPr>
          <a:xfrm rot="10800000">
            <a:off x="7597386" y="2165946"/>
            <a:ext cx="335401" cy="669702"/>
          </a:xfrm>
          <a:prstGeom prst="curvedConnector2">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7" name="Rechteck 186">
            <a:extLst>
              <a:ext uri="{FF2B5EF4-FFF2-40B4-BE49-F238E27FC236}">
                <a16:creationId xmlns:a16="http://schemas.microsoft.com/office/drawing/2014/main" id="{BE94F51F-8EA5-4857-BA08-3A76477E8D1F}"/>
              </a:ext>
            </a:extLst>
          </p:cNvPr>
          <p:cNvSpPr/>
          <p:nvPr/>
        </p:nvSpPr>
        <p:spPr>
          <a:xfrm>
            <a:off x="7220502" y="1149260"/>
            <a:ext cx="3007643" cy="2091239"/>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t"/>
          <a:lstStyle/>
          <a:p>
            <a:pPr algn="ctr"/>
            <a:r>
              <a:rPr lang="en-US" sz="1050">
                <a:solidFill>
                  <a:schemeClr val="tx1"/>
                </a:solidFill>
              </a:rPr>
              <a:t>Business Workflow Coordination </a:t>
            </a:r>
            <a:br>
              <a:rPr lang="en-US" sz="1050">
                <a:solidFill>
                  <a:schemeClr val="tx1"/>
                </a:solidFill>
              </a:rPr>
            </a:br>
            <a:r>
              <a:rPr lang="en-US" sz="1050">
                <a:solidFill>
                  <a:schemeClr val="tx1"/>
                </a:solidFill>
              </a:rPr>
              <a:t>(AMQP, HTTP) </a:t>
            </a:r>
            <a:endParaRPr lang="en-US" sz="1400">
              <a:solidFill>
                <a:schemeClr val="tx1"/>
              </a:solidFill>
            </a:endParaRPr>
          </a:p>
        </p:txBody>
      </p:sp>
      <p:cxnSp>
        <p:nvCxnSpPr>
          <p:cNvPr id="191" name="Verbinder: gekrümmt 190">
            <a:extLst>
              <a:ext uri="{FF2B5EF4-FFF2-40B4-BE49-F238E27FC236}">
                <a16:creationId xmlns:a16="http://schemas.microsoft.com/office/drawing/2014/main" id="{276D014B-1D0D-4C2F-9B38-892BF4E07F05}"/>
              </a:ext>
            </a:extLst>
          </p:cNvPr>
          <p:cNvCxnSpPr>
            <a:cxnSpLocks/>
            <a:stCxn id="183" idx="0"/>
            <a:endCxn id="192" idx="0"/>
          </p:cNvCxnSpPr>
          <p:nvPr/>
        </p:nvCxnSpPr>
        <p:spPr>
          <a:xfrm rot="16200000" flipH="1" flipV="1">
            <a:off x="9315296" y="2116922"/>
            <a:ext cx="34604" cy="866298"/>
          </a:xfrm>
          <a:prstGeom prst="curvedConnector3">
            <a:avLst>
              <a:gd name="adj1" fmla="val -660617"/>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2" name="Ellipse 191">
            <a:extLst>
              <a:ext uri="{FF2B5EF4-FFF2-40B4-BE49-F238E27FC236}">
                <a16:creationId xmlns:a16="http://schemas.microsoft.com/office/drawing/2014/main" id="{ACF73A63-409B-490E-A734-9604CBEFE926}"/>
              </a:ext>
            </a:extLst>
          </p:cNvPr>
          <p:cNvSpPr/>
          <p:nvPr/>
        </p:nvSpPr>
        <p:spPr>
          <a:xfrm>
            <a:off x="8859098" y="2567373"/>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Ellipse 193">
            <a:extLst>
              <a:ext uri="{FF2B5EF4-FFF2-40B4-BE49-F238E27FC236}">
                <a16:creationId xmlns:a16="http://schemas.microsoft.com/office/drawing/2014/main" id="{283B2880-88E0-4A24-B6AF-1EA658912DD8}"/>
              </a:ext>
            </a:extLst>
          </p:cNvPr>
          <p:cNvSpPr/>
          <p:nvPr/>
        </p:nvSpPr>
        <p:spPr>
          <a:xfrm>
            <a:off x="8628032" y="2560501"/>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Ellipse 194">
            <a:extLst>
              <a:ext uri="{FF2B5EF4-FFF2-40B4-BE49-F238E27FC236}">
                <a16:creationId xmlns:a16="http://schemas.microsoft.com/office/drawing/2014/main" id="{07AEDD65-F99B-4435-8643-8833FA96CF84}"/>
              </a:ext>
            </a:extLst>
          </p:cNvPr>
          <p:cNvSpPr/>
          <p:nvPr/>
        </p:nvSpPr>
        <p:spPr>
          <a:xfrm>
            <a:off x="8874705" y="3004788"/>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9" name="Grafik 198">
            <a:extLst>
              <a:ext uri="{FF2B5EF4-FFF2-40B4-BE49-F238E27FC236}">
                <a16:creationId xmlns:a16="http://schemas.microsoft.com/office/drawing/2014/main" id="{4087B666-F907-4C69-9164-F8EA1F8071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2888" y="5020896"/>
            <a:ext cx="490071" cy="490071"/>
          </a:xfrm>
          <a:prstGeom prst="rect">
            <a:avLst/>
          </a:prstGeom>
        </p:spPr>
      </p:pic>
      <p:cxnSp>
        <p:nvCxnSpPr>
          <p:cNvPr id="200" name="Verbinder: gekrümmt 131">
            <a:extLst>
              <a:ext uri="{FF2B5EF4-FFF2-40B4-BE49-F238E27FC236}">
                <a16:creationId xmlns:a16="http://schemas.microsoft.com/office/drawing/2014/main" id="{9338A46D-FEBC-485B-828D-F4B2BB66906B}"/>
              </a:ext>
            </a:extLst>
          </p:cNvPr>
          <p:cNvCxnSpPr>
            <a:cxnSpLocks/>
            <a:stCxn id="131" idx="2"/>
            <a:endCxn id="199" idx="0"/>
          </p:cNvCxnSpPr>
          <p:nvPr/>
        </p:nvCxnSpPr>
        <p:spPr>
          <a:xfrm rot="5400000">
            <a:off x="7508546" y="4069785"/>
            <a:ext cx="1900489" cy="1732"/>
          </a:xfrm>
          <a:prstGeom prst="bent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3" name="Ellipse 202">
            <a:extLst>
              <a:ext uri="{FF2B5EF4-FFF2-40B4-BE49-F238E27FC236}">
                <a16:creationId xmlns:a16="http://schemas.microsoft.com/office/drawing/2014/main" id="{735C0E6F-16B2-44CA-B30E-D5D56613DDE6}"/>
              </a:ext>
            </a:extLst>
          </p:cNvPr>
          <p:cNvSpPr/>
          <p:nvPr/>
        </p:nvSpPr>
        <p:spPr>
          <a:xfrm>
            <a:off x="8141774" y="5859096"/>
            <a:ext cx="632298" cy="607972"/>
          </a:xfrm>
          <a:prstGeom prst="ellipse">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t>Fn</a:t>
            </a:r>
            <a:endParaRPr lang="en-US" sz="1050" b="1"/>
          </a:p>
        </p:txBody>
      </p:sp>
      <p:cxnSp>
        <p:nvCxnSpPr>
          <p:cNvPr id="204" name="Verbinder: gekrümmt 203">
            <a:extLst>
              <a:ext uri="{FF2B5EF4-FFF2-40B4-BE49-F238E27FC236}">
                <a16:creationId xmlns:a16="http://schemas.microsoft.com/office/drawing/2014/main" id="{60962BD3-15B2-48ED-B7B6-A72AA6699E7B}"/>
              </a:ext>
            </a:extLst>
          </p:cNvPr>
          <p:cNvCxnSpPr>
            <a:cxnSpLocks/>
            <a:stCxn id="199" idx="2"/>
            <a:endCxn id="203" idx="0"/>
          </p:cNvCxnSpPr>
          <p:nvPr/>
        </p:nvCxnSpPr>
        <p:spPr>
          <a:xfrm rot="5400000">
            <a:off x="8283860" y="5685031"/>
            <a:ext cx="348129" cy="1"/>
          </a:xfrm>
          <a:prstGeom prst="curvedConnector3">
            <a:avLst>
              <a:gd name="adj1" fmla="val 50000"/>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Verbinder: gekrümmt 207">
            <a:extLst>
              <a:ext uri="{FF2B5EF4-FFF2-40B4-BE49-F238E27FC236}">
                <a16:creationId xmlns:a16="http://schemas.microsoft.com/office/drawing/2014/main" id="{1E565882-CF0D-4CE0-A02A-8E6F621EF6CF}"/>
              </a:ext>
            </a:extLst>
          </p:cNvPr>
          <p:cNvCxnSpPr>
            <a:cxnSpLocks/>
            <a:stCxn id="203" idx="6"/>
            <a:endCxn id="199" idx="3"/>
          </p:cNvCxnSpPr>
          <p:nvPr/>
        </p:nvCxnSpPr>
        <p:spPr>
          <a:xfrm flipH="1" flipV="1">
            <a:off x="8702959" y="5265932"/>
            <a:ext cx="71113" cy="897150"/>
          </a:xfrm>
          <a:prstGeom prst="curvedConnector3">
            <a:avLst>
              <a:gd name="adj1" fmla="val -321460"/>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Verbinder: gekrümmt 210">
            <a:extLst>
              <a:ext uri="{FF2B5EF4-FFF2-40B4-BE49-F238E27FC236}">
                <a16:creationId xmlns:a16="http://schemas.microsoft.com/office/drawing/2014/main" id="{2CA878AB-3675-43BA-9B87-D7B8735856A4}"/>
              </a:ext>
            </a:extLst>
          </p:cNvPr>
          <p:cNvCxnSpPr>
            <a:cxnSpLocks/>
            <a:stCxn id="199" idx="3"/>
            <a:endCxn id="195" idx="6"/>
          </p:cNvCxnSpPr>
          <p:nvPr/>
        </p:nvCxnSpPr>
        <p:spPr>
          <a:xfrm flipV="1">
            <a:off x="8702959" y="3045691"/>
            <a:ext cx="252447" cy="2220241"/>
          </a:xfrm>
          <a:prstGeom prst="curvedConnector3">
            <a:avLst>
              <a:gd name="adj1" fmla="val 190554"/>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Verbinder: gekrümmt 216">
            <a:extLst>
              <a:ext uri="{FF2B5EF4-FFF2-40B4-BE49-F238E27FC236}">
                <a16:creationId xmlns:a16="http://schemas.microsoft.com/office/drawing/2014/main" id="{264EC34A-8940-42A6-971D-8919476ED813}"/>
              </a:ext>
            </a:extLst>
          </p:cNvPr>
          <p:cNvCxnSpPr>
            <a:cxnSpLocks/>
            <a:endCxn id="181" idx="6"/>
          </p:cNvCxnSpPr>
          <p:nvPr/>
        </p:nvCxnSpPr>
        <p:spPr>
          <a:xfrm rot="16200000" flipV="1">
            <a:off x="7827282" y="1948212"/>
            <a:ext cx="700028" cy="527523"/>
          </a:xfrm>
          <a:prstGeom prst="curvedConnector2">
            <a:avLst/>
          </a:prstGeom>
          <a:ln w="1905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6" name="Ellipse 225">
            <a:extLst>
              <a:ext uri="{FF2B5EF4-FFF2-40B4-BE49-F238E27FC236}">
                <a16:creationId xmlns:a16="http://schemas.microsoft.com/office/drawing/2014/main" id="{D17745B6-0590-4560-8A0B-3A2E454DA13F}"/>
              </a:ext>
            </a:extLst>
          </p:cNvPr>
          <p:cNvSpPr/>
          <p:nvPr/>
        </p:nvSpPr>
        <p:spPr>
          <a:xfrm>
            <a:off x="8218550" y="3027501"/>
            <a:ext cx="80701" cy="81806"/>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1" name="Grafik 230">
            <a:extLst>
              <a:ext uri="{FF2B5EF4-FFF2-40B4-BE49-F238E27FC236}">
                <a16:creationId xmlns:a16="http://schemas.microsoft.com/office/drawing/2014/main" id="{4D1E1246-EE16-43C7-95FE-CE8F1A280AD4}"/>
              </a:ext>
            </a:extLst>
          </p:cNvPr>
          <p:cNvPicPr>
            <a:picLocks noChangeAspect="1"/>
          </p:cNvPicPr>
          <p:nvPr/>
        </p:nvPicPr>
        <p:blipFill>
          <a:blip r:embed="rId6"/>
          <a:stretch>
            <a:fillRect/>
          </a:stretch>
        </p:blipFill>
        <p:spPr>
          <a:xfrm>
            <a:off x="8326319" y="4264917"/>
            <a:ext cx="256800" cy="215970"/>
          </a:xfrm>
          <a:prstGeom prst="rect">
            <a:avLst/>
          </a:prstGeom>
        </p:spPr>
      </p:pic>
      <p:pic>
        <p:nvPicPr>
          <p:cNvPr id="232" name="Grafik 231">
            <a:extLst>
              <a:ext uri="{FF2B5EF4-FFF2-40B4-BE49-F238E27FC236}">
                <a16:creationId xmlns:a16="http://schemas.microsoft.com/office/drawing/2014/main" id="{8DBF9C38-22E5-4A98-A41E-E9A927E7CDDF}"/>
              </a:ext>
            </a:extLst>
          </p:cNvPr>
          <p:cNvPicPr>
            <a:picLocks noChangeAspect="1"/>
          </p:cNvPicPr>
          <p:nvPr/>
        </p:nvPicPr>
        <p:blipFill>
          <a:blip r:embed="rId6"/>
          <a:stretch>
            <a:fillRect/>
          </a:stretch>
        </p:blipFill>
        <p:spPr>
          <a:xfrm>
            <a:off x="7534247" y="2340685"/>
            <a:ext cx="256800" cy="215970"/>
          </a:xfrm>
          <a:prstGeom prst="rect">
            <a:avLst/>
          </a:prstGeom>
        </p:spPr>
      </p:pic>
      <p:pic>
        <p:nvPicPr>
          <p:cNvPr id="233" name="Grafik 232">
            <a:extLst>
              <a:ext uri="{FF2B5EF4-FFF2-40B4-BE49-F238E27FC236}">
                <a16:creationId xmlns:a16="http://schemas.microsoft.com/office/drawing/2014/main" id="{212FC9F9-A660-4BAC-874C-5A1BA446F792}"/>
              </a:ext>
            </a:extLst>
          </p:cNvPr>
          <p:cNvPicPr>
            <a:picLocks noChangeAspect="1"/>
          </p:cNvPicPr>
          <p:nvPr/>
        </p:nvPicPr>
        <p:blipFill>
          <a:blip r:embed="rId6"/>
          <a:stretch>
            <a:fillRect/>
          </a:stretch>
        </p:blipFill>
        <p:spPr>
          <a:xfrm>
            <a:off x="8218550" y="2055137"/>
            <a:ext cx="256800" cy="215970"/>
          </a:xfrm>
          <a:prstGeom prst="rect">
            <a:avLst/>
          </a:prstGeom>
        </p:spPr>
      </p:pic>
      <p:pic>
        <p:nvPicPr>
          <p:cNvPr id="234" name="Grafik 233">
            <a:extLst>
              <a:ext uri="{FF2B5EF4-FFF2-40B4-BE49-F238E27FC236}">
                <a16:creationId xmlns:a16="http://schemas.microsoft.com/office/drawing/2014/main" id="{C786CE2D-C4B7-4FFA-84DD-C2C5633D5BE2}"/>
              </a:ext>
            </a:extLst>
          </p:cNvPr>
          <p:cNvPicPr>
            <a:picLocks noChangeAspect="1"/>
          </p:cNvPicPr>
          <p:nvPr/>
        </p:nvPicPr>
        <p:blipFill>
          <a:blip r:embed="rId6"/>
          <a:stretch>
            <a:fillRect/>
          </a:stretch>
        </p:blipFill>
        <p:spPr>
          <a:xfrm>
            <a:off x="9206855" y="2170705"/>
            <a:ext cx="256800" cy="215970"/>
          </a:xfrm>
          <a:prstGeom prst="rect">
            <a:avLst/>
          </a:prstGeom>
        </p:spPr>
      </p:pic>
      <p:pic>
        <p:nvPicPr>
          <p:cNvPr id="235" name="Grafik 234">
            <a:extLst>
              <a:ext uri="{FF2B5EF4-FFF2-40B4-BE49-F238E27FC236}">
                <a16:creationId xmlns:a16="http://schemas.microsoft.com/office/drawing/2014/main" id="{0D5AB139-0166-4C55-873D-5DDC043A9F8A}"/>
              </a:ext>
            </a:extLst>
          </p:cNvPr>
          <p:cNvPicPr>
            <a:picLocks noChangeAspect="1"/>
          </p:cNvPicPr>
          <p:nvPr/>
        </p:nvPicPr>
        <p:blipFill>
          <a:blip r:embed="rId6"/>
          <a:stretch>
            <a:fillRect/>
          </a:stretch>
        </p:blipFill>
        <p:spPr>
          <a:xfrm>
            <a:off x="9051659" y="2722255"/>
            <a:ext cx="256800" cy="215970"/>
          </a:xfrm>
          <a:prstGeom prst="rect">
            <a:avLst/>
          </a:prstGeom>
        </p:spPr>
      </p:pic>
      <p:pic>
        <p:nvPicPr>
          <p:cNvPr id="236" name="Grafik 235">
            <a:extLst>
              <a:ext uri="{FF2B5EF4-FFF2-40B4-BE49-F238E27FC236}">
                <a16:creationId xmlns:a16="http://schemas.microsoft.com/office/drawing/2014/main" id="{41D8DECD-BF6C-440A-BE58-591B7E9EE478}"/>
              </a:ext>
            </a:extLst>
          </p:cNvPr>
          <p:cNvPicPr>
            <a:picLocks noChangeAspect="1"/>
          </p:cNvPicPr>
          <p:nvPr/>
        </p:nvPicPr>
        <p:blipFill>
          <a:blip r:embed="rId6"/>
          <a:stretch>
            <a:fillRect/>
          </a:stretch>
        </p:blipFill>
        <p:spPr>
          <a:xfrm>
            <a:off x="5976336" y="2218597"/>
            <a:ext cx="256800" cy="215970"/>
          </a:xfrm>
          <a:prstGeom prst="rect">
            <a:avLst/>
          </a:prstGeom>
        </p:spPr>
      </p:pic>
      <p:pic>
        <p:nvPicPr>
          <p:cNvPr id="237" name="Grafik 236">
            <a:extLst>
              <a:ext uri="{FF2B5EF4-FFF2-40B4-BE49-F238E27FC236}">
                <a16:creationId xmlns:a16="http://schemas.microsoft.com/office/drawing/2014/main" id="{101C2838-5335-4DD7-A739-3358DD1C0E5A}"/>
              </a:ext>
            </a:extLst>
          </p:cNvPr>
          <p:cNvPicPr>
            <a:picLocks noChangeAspect="1"/>
          </p:cNvPicPr>
          <p:nvPr/>
        </p:nvPicPr>
        <p:blipFill>
          <a:blip r:embed="rId6"/>
          <a:stretch>
            <a:fillRect/>
          </a:stretch>
        </p:blipFill>
        <p:spPr>
          <a:xfrm>
            <a:off x="5389545" y="2218597"/>
            <a:ext cx="256800" cy="215970"/>
          </a:xfrm>
          <a:prstGeom prst="rect">
            <a:avLst/>
          </a:prstGeom>
        </p:spPr>
      </p:pic>
      <p:grpSp>
        <p:nvGrpSpPr>
          <p:cNvPr id="240" name="Gruppieren 239">
            <a:extLst>
              <a:ext uri="{FF2B5EF4-FFF2-40B4-BE49-F238E27FC236}">
                <a16:creationId xmlns:a16="http://schemas.microsoft.com/office/drawing/2014/main" id="{1950CBAB-996F-4ADE-93CC-1F725903FF72}"/>
              </a:ext>
            </a:extLst>
          </p:cNvPr>
          <p:cNvGrpSpPr/>
          <p:nvPr/>
        </p:nvGrpSpPr>
        <p:grpSpPr>
          <a:xfrm>
            <a:off x="4929352" y="4326969"/>
            <a:ext cx="246928" cy="193538"/>
            <a:chOff x="2738465" y="4809294"/>
            <a:chExt cx="426155" cy="356344"/>
          </a:xfrm>
        </p:grpSpPr>
        <p:sp>
          <p:nvSpPr>
            <p:cNvPr id="241" name="Rechteck 240">
              <a:extLst>
                <a:ext uri="{FF2B5EF4-FFF2-40B4-BE49-F238E27FC236}">
                  <a16:creationId xmlns:a16="http://schemas.microsoft.com/office/drawing/2014/main" id="{03785A76-2BED-4A01-8D05-5AAD2B066CED}"/>
                </a:ext>
              </a:extLst>
            </p:cNvPr>
            <p:cNvSpPr/>
            <p:nvPr/>
          </p:nvSpPr>
          <p:spPr>
            <a:xfrm>
              <a:off x="2738465" y="4809294"/>
              <a:ext cx="426155" cy="356344"/>
            </a:xfrm>
            <a:prstGeom prst="rect">
              <a:avLst/>
            </a:prstGeom>
            <a:solidFill>
              <a:srgbClr val="59B4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ewitterblitz 241">
              <a:extLst>
                <a:ext uri="{FF2B5EF4-FFF2-40B4-BE49-F238E27FC236}">
                  <a16:creationId xmlns:a16="http://schemas.microsoft.com/office/drawing/2014/main" id="{73D946AB-574B-418A-AC87-EE473712E110}"/>
                </a:ext>
              </a:extLst>
            </p:cNvPr>
            <p:cNvSpPr/>
            <p:nvPr/>
          </p:nvSpPr>
          <p:spPr>
            <a:xfrm rot="20444651">
              <a:off x="2856979" y="4836732"/>
              <a:ext cx="183497" cy="314444"/>
            </a:xfrm>
            <a:prstGeom prst="lightningBolt">
              <a:avLst/>
            </a:prstGeom>
            <a:ln w="9525">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nvGrpSpPr>
          <p:cNvPr id="243" name="Gruppieren 242">
            <a:extLst>
              <a:ext uri="{FF2B5EF4-FFF2-40B4-BE49-F238E27FC236}">
                <a16:creationId xmlns:a16="http://schemas.microsoft.com/office/drawing/2014/main" id="{4E6D8299-9DCB-4E0B-8DBF-64A490AAD6CC}"/>
              </a:ext>
            </a:extLst>
          </p:cNvPr>
          <p:cNvGrpSpPr/>
          <p:nvPr/>
        </p:nvGrpSpPr>
        <p:grpSpPr>
          <a:xfrm>
            <a:off x="4365621" y="2410810"/>
            <a:ext cx="246928" cy="193538"/>
            <a:chOff x="2738465" y="4809294"/>
            <a:chExt cx="426155" cy="356344"/>
          </a:xfrm>
        </p:grpSpPr>
        <p:sp>
          <p:nvSpPr>
            <p:cNvPr id="244" name="Rechteck 243">
              <a:extLst>
                <a:ext uri="{FF2B5EF4-FFF2-40B4-BE49-F238E27FC236}">
                  <a16:creationId xmlns:a16="http://schemas.microsoft.com/office/drawing/2014/main" id="{FAD75037-48D2-46B0-B851-632FD2C44607}"/>
                </a:ext>
              </a:extLst>
            </p:cNvPr>
            <p:cNvSpPr/>
            <p:nvPr/>
          </p:nvSpPr>
          <p:spPr>
            <a:xfrm>
              <a:off x="2738465" y="4809294"/>
              <a:ext cx="426155" cy="356344"/>
            </a:xfrm>
            <a:prstGeom prst="rect">
              <a:avLst/>
            </a:prstGeom>
            <a:solidFill>
              <a:srgbClr val="59B4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Gewitterblitz 244">
              <a:extLst>
                <a:ext uri="{FF2B5EF4-FFF2-40B4-BE49-F238E27FC236}">
                  <a16:creationId xmlns:a16="http://schemas.microsoft.com/office/drawing/2014/main" id="{7A886BB2-896D-4D73-AA01-0BA8A9210677}"/>
                </a:ext>
              </a:extLst>
            </p:cNvPr>
            <p:cNvSpPr/>
            <p:nvPr/>
          </p:nvSpPr>
          <p:spPr>
            <a:xfrm rot="20444651">
              <a:off x="2856979" y="4836732"/>
              <a:ext cx="183497" cy="314444"/>
            </a:xfrm>
            <a:prstGeom prst="lightningBolt">
              <a:avLst/>
            </a:prstGeom>
            <a:ln w="9525">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grpSp>
        <p:nvGrpSpPr>
          <p:cNvPr id="246" name="Gruppieren 245">
            <a:extLst>
              <a:ext uri="{FF2B5EF4-FFF2-40B4-BE49-F238E27FC236}">
                <a16:creationId xmlns:a16="http://schemas.microsoft.com/office/drawing/2014/main" id="{42C706A5-C4AF-456A-B008-D85CEC56158C}"/>
              </a:ext>
            </a:extLst>
          </p:cNvPr>
          <p:cNvGrpSpPr/>
          <p:nvPr/>
        </p:nvGrpSpPr>
        <p:grpSpPr>
          <a:xfrm>
            <a:off x="5130270" y="2236106"/>
            <a:ext cx="246928" cy="193538"/>
            <a:chOff x="2738465" y="4809294"/>
            <a:chExt cx="426155" cy="356344"/>
          </a:xfrm>
        </p:grpSpPr>
        <p:sp>
          <p:nvSpPr>
            <p:cNvPr id="247" name="Rechteck 246">
              <a:extLst>
                <a:ext uri="{FF2B5EF4-FFF2-40B4-BE49-F238E27FC236}">
                  <a16:creationId xmlns:a16="http://schemas.microsoft.com/office/drawing/2014/main" id="{CDD97D9B-03AD-4C00-AF56-B052806B5AD1}"/>
                </a:ext>
              </a:extLst>
            </p:cNvPr>
            <p:cNvSpPr/>
            <p:nvPr/>
          </p:nvSpPr>
          <p:spPr>
            <a:xfrm>
              <a:off x="2738465" y="4809294"/>
              <a:ext cx="426155" cy="356344"/>
            </a:xfrm>
            <a:prstGeom prst="rect">
              <a:avLst/>
            </a:prstGeom>
            <a:solidFill>
              <a:srgbClr val="59B4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Gewitterblitz 247">
              <a:extLst>
                <a:ext uri="{FF2B5EF4-FFF2-40B4-BE49-F238E27FC236}">
                  <a16:creationId xmlns:a16="http://schemas.microsoft.com/office/drawing/2014/main" id="{2798016F-C4DA-4BF5-8160-6D362B8FB82E}"/>
                </a:ext>
              </a:extLst>
            </p:cNvPr>
            <p:cNvSpPr/>
            <p:nvPr/>
          </p:nvSpPr>
          <p:spPr>
            <a:xfrm rot="20444651">
              <a:off x="2856979" y="4836732"/>
              <a:ext cx="183497" cy="314444"/>
            </a:xfrm>
            <a:prstGeom prst="lightningBolt">
              <a:avLst/>
            </a:prstGeom>
            <a:ln w="9525">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pic>
        <p:nvPicPr>
          <p:cNvPr id="249" name="Grafik 248">
            <a:extLst>
              <a:ext uri="{FF2B5EF4-FFF2-40B4-BE49-F238E27FC236}">
                <a16:creationId xmlns:a16="http://schemas.microsoft.com/office/drawing/2014/main" id="{1899B02F-A306-4523-B2D5-72FBEBF11FD7}"/>
              </a:ext>
            </a:extLst>
          </p:cNvPr>
          <p:cNvPicPr>
            <a:picLocks noChangeAspect="1"/>
          </p:cNvPicPr>
          <p:nvPr/>
        </p:nvPicPr>
        <p:blipFill>
          <a:blip r:embed="rId6"/>
          <a:stretch>
            <a:fillRect/>
          </a:stretch>
        </p:blipFill>
        <p:spPr>
          <a:xfrm>
            <a:off x="5563019" y="4320033"/>
            <a:ext cx="256800" cy="215970"/>
          </a:xfrm>
          <a:prstGeom prst="rect">
            <a:avLst/>
          </a:prstGeom>
        </p:spPr>
      </p:pic>
      <p:pic>
        <p:nvPicPr>
          <p:cNvPr id="265" name="Grafik 264">
            <a:extLst>
              <a:ext uri="{FF2B5EF4-FFF2-40B4-BE49-F238E27FC236}">
                <a16:creationId xmlns:a16="http://schemas.microsoft.com/office/drawing/2014/main" id="{B394E32F-671B-4D4E-8FDC-4C46C7F12E71}"/>
              </a:ext>
            </a:extLst>
          </p:cNvPr>
          <p:cNvPicPr>
            <a:picLocks noChangeAspect="1"/>
          </p:cNvPicPr>
          <p:nvPr/>
        </p:nvPicPr>
        <p:blipFill>
          <a:blip r:embed="rId6"/>
          <a:stretch>
            <a:fillRect/>
          </a:stretch>
        </p:blipFill>
        <p:spPr>
          <a:xfrm>
            <a:off x="9230714" y="4189347"/>
            <a:ext cx="256800" cy="215970"/>
          </a:xfrm>
          <a:prstGeom prst="rect">
            <a:avLst/>
          </a:prstGeom>
        </p:spPr>
      </p:pic>
      <p:pic>
        <p:nvPicPr>
          <p:cNvPr id="266" name="Grafik 265">
            <a:extLst>
              <a:ext uri="{FF2B5EF4-FFF2-40B4-BE49-F238E27FC236}">
                <a16:creationId xmlns:a16="http://schemas.microsoft.com/office/drawing/2014/main" id="{BF961603-3D0D-4F92-ADEA-0AD4CA519F25}"/>
              </a:ext>
            </a:extLst>
          </p:cNvPr>
          <p:cNvPicPr>
            <a:picLocks noChangeAspect="1"/>
          </p:cNvPicPr>
          <p:nvPr/>
        </p:nvPicPr>
        <p:blipFill>
          <a:blip r:embed="rId6"/>
          <a:stretch>
            <a:fillRect/>
          </a:stretch>
        </p:blipFill>
        <p:spPr>
          <a:xfrm>
            <a:off x="8890706" y="5573590"/>
            <a:ext cx="256800" cy="215970"/>
          </a:xfrm>
          <a:prstGeom prst="rect">
            <a:avLst/>
          </a:prstGeom>
        </p:spPr>
      </p:pic>
      <p:grpSp>
        <p:nvGrpSpPr>
          <p:cNvPr id="267" name="Gruppieren 266">
            <a:extLst>
              <a:ext uri="{FF2B5EF4-FFF2-40B4-BE49-F238E27FC236}">
                <a16:creationId xmlns:a16="http://schemas.microsoft.com/office/drawing/2014/main" id="{11E166B2-47B2-42E8-A5A1-5C6A1C47171A}"/>
              </a:ext>
            </a:extLst>
          </p:cNvPr>
          <p:cNvGrpSpPr/>
          <p:nvPr/>
        </p:nvGrpSpPr>
        <p:grpSpPr>
          <a:xfrm>
            <a:off x="2270247" y="4003476"/>
            <a:ext cx="246928" cy="193538"/>
            <a:chOff x="2738465" y="4809294"/>
            <a:chExt cx="426155" cy="356344"/>
          </a:xfrm>
        </p:grpSpPr>
        <p:sp>
          <p:nvSpPr>
            <p:cNvPr id="268" name="Rechteck 267">
              <a:extLst>
                <a:ext uri="{FF2B5EF4-FFF2-40B4-BE49-F238E27FC236}">
                  <a16:creationId xmlns:a16="http://schemas.microsoft.com/office/drawing/2014/main" id="{7B273908-01B1-41B2-BD56-3255CF38F108}"/>
                </a:ext>
              </a:extLst>
            </p:cNvPr>
            <p:cNvSpPr/>
            <p:nvPr/>
          </p:nvSpPr>
          <p:spPr>
            <a:xfrm>
              <a:off x="2738465" y="4809294"/>
              <a:ext cx="426155" cy="356344"/>
            </a:xfrm>
            <a:prstGeom prst="rect">
              <a:avLst/>
            </a:prstGeom>
            <a:solidFill>
              <a:srgbClr val="59B4D9"/>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Gewitterblitz 268">
              <a:extLst>
                <a:ext uri="{FF2B5EF4-FFF2-40B4-BE49-F238E27FC236}">
                  <a16:creationId xmlns:a16="http://schemas.microsoft.com/office/drawing/2014/main" id="{F7DE06F6-7D10-4EC2-9AB1-3A78483BCA79}"/>
                </a:ext>
              </a:extLst>
            </p:cNvPr>
            <p:cNvSpPr/>
            <p:nvPr/>
          </p:nvSpPr>
          <p:spPr>
            <a:xfrm rot="20444651">
              <a:off x="2856979" y="4836732"/>
              <a:ext cx="183497" cy="314444"/>
            </a:xfrm>
            <a:prstGeom prst="lightningBolt">
              <a:avLst/>
            </a:prstGeom>
            <a:ln w="9525">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grpSp>
      <p:sp>
        <p:nvSpPr>
          <p:cNvPr id="282" name="Ellipse 281">
            <a:extLst>
              <a:ext uri="{FF2B5EF4-FFF2-40B4-BE49-F238E27FC236}">
                <a16:creationId xmlns:a16="http://schemas.microsoft.com/office/drawing/2014/main" id="{9A24C101-EF3D-46C2-B154-FD52C600EF36}"/>
              </a:ext>
            </a:extLst>
          </p:cNvPr>
          <p:cNvSpPr/>
          <p:nvPr/>
        </p:nvSpPr>
        <p:spPr>
          <a:xfrm>
            <a:off x="2068101" y="6055334"/>
            <a:ext cx="632298" cy="60797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a:t>App</a:t>
            </a:r>
          </a:p>
        </p:txBody>
      </p:sp>
      <p:cxnSp>
        <p:nvCxnSpPr>
          <p:cNvPr id="283" name="Verbinder: gekrümmt 282">
            <a:extLst>
              <a:ext uri="{FF2B5EF4-FFF2-40B4-BE49-F238E27FC236}">
                <a16:creationId xmlns:a16="http://schemas.microsoft.com/office/drawing/2014/main" id="{F2D50104-FE5B-4411-A783-989AAF2DFF10}"/>
              </a:ext>
            </a:extLst>
          </p:cNvPr>
          <p:cNvCxnSpPr>
            <a:cxnSpLocks/>
            <a:stCxn id="282" idx="0"/>
            <a:endCxn id="8" idx="2"/>
          </p:cNvCxnSpPr>
          <p:nvPr/>
        </p:nvCxnSpPr>
        <p:spPr>
          <a:xfrm rot="5400000" flipH="1" flipV="1">
            <a:off x="2169439" y="5838343"/>
            <a:ext cx="431803" cy="2181"/>
          </a:xfrm>
          <a:prstGeom prst="curvedConnector3">
            <a:avLst>
              <a:gd name="adj1" fmla="val 50000"/>
            </a:avLst>
          </a:prstGeom>
          <a:ln w="190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3" name="Textfeld 292">
            <a:extLst>
              <a:ext uri="{FF2B5EF4-FFF2-40B4-BE49-F238E27FC236}">
                <a16:creationId xmlns:a16="http://schemas.microsoft.com/office/drawing/2014/main" id="{9DCB18F9-C4C5-4179-A8D6-55FC36F7AD66}"/>
              </a:ext>
            </a:extLst>
          </p:cNvPr>
          <p:cNvSpPr txBox="1"/>
          <p:nvPr/>
        </p:nvSpPr>
        <p:spPr>
          <a:xfrm>
            <a:off x="10489286" y="3566060"/>
            <a:ext cx="1250663" cy="230832"/>
          </a:xfrm>
          <a:prstGeom prst="rect">
            <a:avLst/>
          </a:prstGeom>
          <a:noFill/>
        </p:spPr>
        <p:txBody>
          <a:bodyPr wrap="none" rtlCol="0">
            <a:spAutoFit/>
          </a:bodyPr>
          <a:lstStyle/>
          <a:p>
            <a:r>
              <a:rPr lang="en-US" sz="900">
                <a:solidFill>
                  <a:srgbClr val="FF0000"/>
                </a:solidFill>
              </a:rPr>
              <a:t>DHCP, NAT, Firewalls</a:t>
            </a:r>
          </a:p>
        </p:txBody>
      </p:sp>
      <p:sp>
        <p:nvSpPr>
          <p:cNvPr id="102" name="Textfeld 101">
            <a:extLst>
              <a:ext uri="{FF2B5EF4-FFF2-40B4-BE49-F238E27FC236}">
                <a16:creationId xmlns:a16="http://schemas.microsoft.com/office/drawing/2014/main" id="{5D7D84D1-254E-47CB-80FC-EC67E732B51E}"/>
              </a:ext>
            </a:extLst>
          </p:cNvPr>
          <p:cNvSpPr txBox="1"/>
          <p:nvPr/>
        </p:nvSpPr>
        <p:spPr>
          <a:xfrm>
            <a:off x="1302721" y="5254600"/>
            <a:ext cx="881973" cy="261610"/>
          </a:xfrm>
          <a:prstGeom prst="rect">
            <a:avLst/>
          </a:prstGeom>
          <a:noFill/>
        </p:spPr>
        <p:txBody>
          <a:bodyPr wrap="none" rtlCol="0">
            <a:spAutoFit/>
          </a:bodyPr>
          <a:lstStyle/>
          <a:p>
            <a:r>
              <a:rPr lang="en-US" sz="1100"/>
              <a:t>Service Bus</a:t>
            </a:r>
          </a:p>
        </p:txBody>
      </p:sp>
      <p:sp>
        <p:nvSpPr>
          <p:cNvPr id="105" name="Textfeld 104">
            <a:extLst>
              <a:ext uri="{FF2B5EF4-FFF2-40B4-BE49-F238E27FC236}">
                <a16:creationId xmlns:a16="http://schemas.microsoft.com/office/drawing/2014/main" id="{C43417A9-1C3B-4C42-A52E-65ECDA191924}"/>
              </a:ext>
            </a:extLst>
          </p:cNvPr>
          <p:cNvSpPr txBox="1"/>
          <p:nvPr/>
        </p:nvSpPr>
        <p:spPr>
          <a:xfrm>
            <a:off x="5881656" y="5183005"/>
            <a:ext cx="881973" cy="261610"/>
          </a:xfrm>
          <a:prstGeom prst="rect">
            <a:avLst/>
          </a:prstGeom>
          <a:noFill/>
        </p:spPr>
        <p:txBody>
          <a:bodyPr wrap="none" rtlCol="0">
            <a:spAutoFit/>
          </a:bodyPr>
          <a:lstStyle/>
          <a:p>
            <a:r>
              <a:rPr lang="en-US" sz="1100"/>
              <a:t>Service Bus</a:t>
            </a:r>
          </a:p>
        </p:txBody>
      </p:sp>
      <p:sp>
        <p:nvSpPr>
          <p:cNvPr id="106" name="Textfeld 105">
            <a:extLst>
              <a:ext uri="{FF2B5EF4-FFF2-40B4-BE49-F238E27FC236}">
                <a16:creationId xmlns:a16="http://schemas.microsoft.com/office/drawing/2014/main" id="{4F5F78AF-CD9B-4B0A-B5D5-39588B5D25EC}"/>
              </a:ext>
            </a:extLst>
          </p:cNvPr>
          <p:cNvSpPr txBox="1"/>
          <p:nvPr/>
        </p:nvSpPr>
        <p:spPr>
          <a:xfrm>
            <a:off x="3951102" y="5183005"/>
            <a:ext cx="886781" cy="261610"/>
          </a:xfrm>
          <a:prstGeom prst="rect">
            <a:avLst/>
          </a:prstGeom>
          <a:noFill/>
        </p:spPr>
        <p:txBody>
          <a:bodyPr wrap="none" rtlCol="0">
            <a:spAutoFit/>
          </a:bodyPr>
          <a:lstStyle/>
          <a:p>
            <a:r>
              <a:rPr lang="en-US" sz="1100"/>
              <a:t>Event Hubs</a:t>
            </a:r>
          </a:p>
        </p:txBody>
      </p:sp>
      <p:sp>
        <p:nvSpPr>
          <p:cNvPr id="108" name="Textfeld 107">
            <a:extLst>
              <a:ext uri="{FF2B5EF4-FFF2-40B4-BE49-F238E27FC236}">
                <a16:creationId xmlns:a16="http://schemas.microsoft.com/office/drawing/2014/main" id="{24383C3A-20AC-45BC-92B4-4E72A1017109}"/>
              </a:ext>
            </a:extLst>
          </p:cNvPr>
          <p:cNvSpPr txBox="1"/>
          <p:nvPr/>
        </p:nvSpPr>
        <p:spPr>
          <a:xfrm>
            <a:off x="8958275" y="5173474"/>
            <a:ext cx="881973" cy="261610"/>
          </a:xfrm>
          <a:prstGeom prst="rect">
            <a:avLst/>
          </a:prstGeom>
          <a:noFill/>
        </p:spPr>
        <p:txBody>
          <a:bodyPr wrap="none" rtlCol="0">
            <a:spAutoFit/>
          </a:bodyPr>
          <a:lstStyle/>
          <a:p>
            <a:r>
              <a:rPr lang="en-US" sz="1100"/>
              <a:t>Service Bus</a:t>
            </a:r>
          </a:p>
        </p:txBody>
      </p:sp>
      <p:grpSp>
        <p:nvGrpSpPr>
          <p:cNvPr id="2" name="Gruppieren 1">
            <a:extLst>
              <a:ext uri="{FF2B5EF4-FFF2-40B4-BE49-F238E27FC236}">
                <a16:creationId xmlns:a16="http://schemas.microsoft.com/office/drawing/2014/main" id="{1F53B253-00D5-4150-91F3-70A78019607B}"/>
              </a:ext>
            </a:extLst>
          </p:cNvPr>
          <p:cNvGrpSpPr/>
          <p:nvPr/>
        </p:nvGrpSpPr>
        <p:grpSpPr>
          <a:xfrm>
            <a:off x="1865105" y="2499132"/>
            <a:ext cx="1027035" cy="632215"/>
            <a:chOff x="5023384" y="3695528"/>
            <a:chExt cx="1543176" cy="962956"/>
          </a:xfrm>
        </p:grpSpPr>
        <p:sp>
          <p:nvSpPr>
            <p:cNvPr id="109" name="Rechteck 108">
              <a:extLst>
                <a:ext uri="{FF2B5EF4-FFF2-40B4-BE49-F238E27FC236}">
                  <a16:creationId xmlns:a16="http://schemas.microsoft.com/office/drawing/2014/main" id="{54C551B8-1E69-4DB8-B0AF-F7817D328D89}"/>
                </a:ext>
              </a:extLst>
            </p:cNvPr>
            <p:cNvSpPr/>
            <p:nvPr/>
          </p:nvSpPr>
          <p:spPr>
            <a:xfrm>
              <a:off x="5042993" y="3744084"/>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10" name="Picture 14" descr="JMS with ActiveMQ - saltex - Medium">
              <a:extLst>
                <a:ext uri="{FF2B5EF4-FFF2-40B4-BE49-F238E27FC236}">
                  <a16:creationId xmlns:a16="http://schemas.microsoft.com/office/drawing/2014/main" id="{E24F32F3-4896-4A48-98C5-77C6464DD2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037" r="16496"/>
            <a:stretch/>
          </p:blipFill>
          <p:spPr bwMode="auto">
            <a:xfrm>
              <a:off x="5023384" y="3695528"/>
              <a:ext cx="1498631" cy="675945"/>
            </a:xfrm>
            <a:prstGeom prst="rect">
              <a:avLst/>
            </a:prstGeom>
            <a:noFill/>
            <a:extLst>
              <a:ext uri="{909E8E84-426E-40DD-AFC4-6F175D3DCCD1}">
                <a14:hiddenFill xmlns:a14="http://schemas.microsoft.com/office/drawing/2010/main">
                  <a:solidFill>
                    <a:srgbClr val="FFFFFF"/>
                  </a:solidFill>
                </a14:hiddenFill>
              </a:ext>
            </a:extLst>
          </p:spPr>
        </p:pic>
        <p:sp>
          <p:nvSpPr>
            <p:cNvPr id="111" name="Textfeld 110">
              <a:extLst>
                <a:ext uri="{FF2B5EF4-FFF2-40B4-BE49-F238E27FC236}">
                  <a16:creationId xmlns:a16="http://schemas.microsoft.com/office/drawing/2014/main" id="{25557791-565A-4BCD-BCE5-5E30AC6F3C8D}"/>
                </a:ext>
              </a:extLst>
            </p:cNvPr>
            <p:cNvSpPr txBox="1"/>
            <p:nvPr/>
          </p:nvSpPr>
          <p:spPr>
            <a:xfrm>
              <a:off x="5067929" y="4279322"/>
              <a:ext cx="1498631" cy="328153"/>
            </a:xfrm>
            <a:prstGeom prst="rect">
              <a:avLst/>
            </a:prstGeom>
            <a:noFill/>
          </p:spPr>
          <p:txBody>
            <a:bodyPr wrap="none" rtlCol="0">
              <a:spAutoFit/>
            </a:bodyPr>
            <a:lstStyle/>
            <a:p>
              <a:r>
                <a:rPr lang="en-US" sz="800"/>
                <a:t>Apache ActiveMQ</a:t>
              </a:r>
            </a:p>
          </p:txBody>
        </p:sp>
      </p:grpSp>
      <p:grpSp>
        <p:nvGrpSpPr>
          <p:cNvPr id="112" name="Gruppieren 111">
            <a:extLst>
              <a:ext uri="{FF2B5EF4-FFF2-40B4-BE49-F238E27FC236}">
                <a16:creationId xmlns:a16="http://schemas.microsoft.com/office/drawing/2014/main" id="{33716AF1-613E-4E32-821C-D906761ED94F}"/>
              </a:ext>
            </a:extLst>
          </p:cNvPr>
          <p:cNvGrpSpPr/>
          <p:nvPr/>
        </p:nvGrpSpPr>
        <p:grpSpPr>
          <a:xfrm>
            <a:off x="4784352" y="2588738"/>
            <a:ext cx="1009858" cy="621281"/>
            <a:chOff x="9950740" y="1813649"/>
            <a:chExt cx="1511030" cy="932959"/>
          </a:xfrm>
        </p:grpSpPr>
        <p:sp>
          <p:nvSpPr>
            <p:cNvPr id="113" name="Rechteck 112">
              <a:extLst>
                <a:ext uri="{FF2B5EF4-FFF2-40B4-BE49-F238E27FC236}">
                  <a16:creationId xmlns:a16="http://schemas.microsoft.com/office/drawing/2014/main" id="{65002B2A-E64F-4470-82D6-9A89855FDC58}"/>
                </a:ext>
              </a:extLst>
            </p:cNvPr>
            <p:cNvSpPr/>
            <p:nvPr/>
          </p:nvSpPr>
          <p:spPr>
            <a:xfrm>
              <a:off x="9950740" y="1813649"/>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Grafik 113" descr="Ein Bild, das Text, Schild, Raum enthält.&#10;&#10;Automatisch generierte Beschreibung">
              <a:extLst>
                <a:ext uri="{FF2B5EF4-FFF2-40B4-BE49-F238E27FC236}">
                  <a16:creationId xmlns:a16="http://schemas.microsoft.com/office/drawing/2014/main" id="{134A1035-4990-41D0-8300-CAFED91C82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28069" y="1852250"/>
              <a:ext cx="705463" cy="626504"/>
            </a:xfrm>
            <a:prstGeom prst="rect">
              <a:avLst/>
            </a:prstGeom>
          </p:spPr>
        </p:pic>
        <p:sp>
          <p:nvSpPr>
            <p:cNvPr id="115" name="Textfeld 114">
              <a:extLst>
                <a:ext uri="{FF2B5EF4-FFF2-40B4-BE49-F238E27FC236}">
                  <a16:creationId xmlns:a16="http://schemas.microsoft.com/office/drawing/2014/main" id="{E5AA92AD-087B-473C-9EA1-FE6265E2DCE2}"/>
                </a:ext>
              </a:extLst>
            </p:cNvPr>
            <p:cNvSpPr txBox="1"/>
            <p:nvPr/>
          </p:nvSpPr>
          <p:spPr>
            <a:xfrm>
              <a:off x="10119043" y="2445522"/>
              <a:ext cx="1074288" cy="301086"/>
            </a:xfrm>
            <a:prstGeom prst="rect">
              <a:avLst/>
            </a:prstGeom>
            <a:noFill/>
          </p:spPr>
          <p:txBody>
            <a:bodyPr wrap="none" rtlCol="0">
              <a:spAutoFit/>
            </a:bodyPr>
            <a:lstStyle/>
            <a:p>
              <a:r>
                <a:rPr lang="en-US" sz="800"/>
                <a:t>CNCF </a:t>
              </a:r>
              <a:r>
                <a:rPr lang="en-US" sz="800" err="1"/>
                <a:t>Strimzi</a:t>
              </a:r>
              <a:endParaRPr lang="en-US" sz="800"/>
            </a:p>
          </p:txBody>
        </p:sp>
        <p:pic>
          <p:nvPicPr>
            <p:cNvPr id="116" name="Picture 28" descr="Announcing AMQ Streams: Apache Kafka on OpenShift | Red Hat ...">
              <a:extLst>
                <a:ext uri="{FF2B5EF4-FFF2-40B4-BE49-F238E27FC236}">
                  <a16:creationId xmlns:a16="http://schemas.microsoft.com/office/drawing/2014/main" id="{7B5295C4-90DB-478E-86B9-F580E1E179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88113" y="1869854"/>
              <a:ext cx="583068" cy="634732"/>
            </a:xfrm>
            <a:prstGeom prst="rect">
              <a:avLst/>
            </a:prstGeom>
            <a:noFill/>
            <a:extLst>
              <a:ext uri="{909E8E84-426E-40DD-AFC4-6F175D3DCCD1}">
                <a14:hiddenFill xmlns:a14="http://schemas.microsoft.com/office/drawing/2010/main">
                  <a:solidFill>
                    <a:srgbClr val="FFFFFF"/>
                  </a:solidFill>
                </a14:hiddenFill>
              </a:ext>
            </a:extLst>
          </p:spPr>
        </p:pic>
        <p:cxnSp>
          <p:nvCxnSpPr>
            <p:cNvPr id="117" name="Gerader Verbinder 116">
              <a:extLst>
                <a:ext uri="{FF2B5EF4-FFF2-40B4-BE49-F238E27FC236}">
                  <a16:creationId xmlns:a16="http://schemas.microsoft.com/office/drawing/2014/main" id="{715BB023-C02C-4527-8CC4-FDA5E459D720}"/>
                </a:ext>
              </a:extLst>
            </p:cNvPr>
            <p:cNvCxnSpPr>
              <a:cxnSpLocks/>
            </p:cNvCxnSpPr>
            <p:nvPr/>
          </p:nvCxnSpPr>
          <p:spPr>
            <a:xfrm>
              <a:off x="10781628" y="1871381"/>
              <a:ext cx="0" cy="600888"/>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18" name="Gruppieren 117">
            <a:extLst>
              <a:ext uri="{FF2B5EF4-FFF2-40B4-BE49-F238E27FC236}">
                <a16:creationId xmlns:a16="http://schemas.microsoft.com/office/drawing/2014/main" id="{45BF749F-FA99-464F-9D53-82F443C45295}"/>
              </a:ext>
            </a:extLst>
          </p:cNvPr>
          <p:cNvGrpSpPr/>
          <p:nvPr/>
        </p:nvGrpSpPr>
        <p:grpSpPr>
          <a:xfrm>
            <a:off x="7944599" y="2525683"/>
            <a:ext cx="996257" cy="594724"/>
            <a:chOff x="5030023" y="2729550"/>
            <a:chExt cx="1511030" cy="947978"/>
          </a:xfrm>
        </p:grpSpPr>
        <p:sp>
          <p:nvSpPr>
            <p:cNvPr id="119" name="Rechteck 118">
              <a:extLst>
                <a:ext uri="{FF2B5EF4-FFF2-40B4-BE49-F238E27FC236}">
                  <a16:creationId xmlns:a16="http://schemas.microsoft.com/office/drawing/2014/main" id="{7CE6243A-2218-40BE-BFA4-A074D17DABED}"/>
                </a:ext>
              </a:extLst>
            </p:cNvPr>
            <p:cNvSpPr/>
            <p:nvPr/>
          </p:nvSpPr>
          <p:spPr>
            <a:xfrm>
              <a:off x="5030023" y="272955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130" name="Picture 2">
              <a:extLst>
                <a:ext uri="{FF2B5EF4-FFF2-40B4-BE49-F238E27FC236}">
                  <a16:creationId xmlns:a16="http://schemas.microsoft.com/office/drawing/2014/main" id="{E7C76C41-7671-41E2-A166-BE07F42560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487" y="2966063"/>
              <a:ext cx="1177450" cy="184896"/>
            </a:xfrm>
            <a:prstGeom prst="rect">
              <a:avLst/>
            </a:prstGeom>
            <a:noFill/>
            <a:extLst>
              <a:ext uri="{909E8E84-426E-40DD-AFC4-6F175D3DCCD1}">
                <a14:hiddenFill xmlns:a14="http://schemas.microsoft.com/office/drawing/2010/main">
                  <a:solidFill>
                    <a:srgbClr val="FFFFFF"/>
                  </a:solidFill>
                </a14:hiddenFill>
              </a:ext>
            </a:extLst>
          </p:spPr>
        </p:pic>
        <p:sp>
          <p:nvSpPr>
            <p:cNvPr id="131" name="Textfeld 130">
              <a:extLst>
                <a:ext uri="{FF2B5EF4-FFF2-40B4-BE49-F238E27FC236}">
                  <a16:creationId xmlns:a16="http://schemas.microsoft.com/office/drawing/2014/main" id="{B5765305-B1A2-41CB-B684-0712605E6E84}"/>
                </a:ext>
              </a:extLst>
            </p:cNvPr>
            <p:cNvSpPr txBox="1"/>
            <p:nvPr/>
          </p:nvSpPr>
          <p:spPr>
            <a:xfrm>
              <a:off x="5153307" y="3235997"/>
              <a:ext cx="1315811" cy="441531"/>
            </a:xfrm>
            <a:prstGeom prst="rect">
              <a:avLst/>
            </a:prstGeom>
            <a:noFill/>
          </p:spPr>
          <p:txBody>
            <a:bodyPr wrap="none" rtlCol="0">
              <a:spAutoFit/>
            </a:bodyPr>
            <a:lstStyle/>
            <a:p>
              <a:pPr algn="ctr"/>
              <a:r>
                <a:rPr lang="en-US" sz="600"/>
                <a:t>RabbitMQ </a:t>
              </a:r>
              <a:br>
                <a:rPr lang="en-US" sz="600"/>
              </a:br>
              <a:r>
                <a:rPr lang="en-US" sz="600"/>
                <a:t>w/ AMQP 1.0 plugin</a:t>
              </a:r>
            </a:p>
          </p:txBody>
        </p:sp>
      </p:grpSp>
      <p:sp>
        <p:nvSpPr>
          <p:cNvPr id="11" name="Titel 10">
            <a:extLst>
              <a:ext uri="{FF2B5EF4-FFF2-40B4-BE49-F238E27FC236}">
                <a16:creationId xmlns:a16="http://schemas.microsoft.com/office/drawing/2014/main" id="{B883BFFD-2CEC-4798-9B73-110F0D375419}"/>
              </a:ext>
            </a:extLst>
          </p:cNvPr>
          <p:cNvSpPr>
            <a:spLocks noGrp="1"/>
          </p:cNvSpPr>
          <p:nvPr>
            <p:ph type="title"/>
          </p:nvPr>
        </p:nvSpPr>
        <p:spPr>
          <a:xfrm>
            <a:off x="677596" y="158094"/>
            <a:ext cx="10515600" cy="883845"/>
          </a:xfrm>
        </p:spPr>
        <p:txBody>
          <a:bodyPr>
            <a:normAutofit/>
          </a:bodyPr>
          <a:lstStyle/>
          <a:p>
            <a:r>
              <a:rPr lang="en-US" sz="4000"/>
              <a:t>Edge/cloud federation examples</a:t>
            </a:r>
          </a:p>
        </p:txBody>
      </p:sp>
      <p:sp>
        <p:nvSpPr>
          <p:cNvPr id="133" name="Rechteck 132">
            <a:extLst>
              <a:ext uri="{FF2B5EF4-FFF2-40B4-BE49-F238E27FC236}">
                <a16:creationId xmlns:a16="http://schemas.microsoft.com/office/drawing/2014/main" id="{7B14D7C2-47E7-4A2D-BAF6-5E22904749EF}"/>
              </a:ext>
            </a:extLst>
          </p:cNvPr>
          <p:cNvSpPr/>
          <p:nvPr/>
        </p:nvSpPr>
        <p:spPr>
          <a:xfrm>
            <a:off x="2841725" y="2891491"/>
            <a:ext cx="651543" cy="4498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34" name="Gruppieren 133">
            <a:extLst>
              <a:ext uri="{FF2B5EF4-FFF2-40B4-BE49-F238E27FC236}">
                <a16:creationId xmlns:a16="http://schemas.microsoft.com/office/drawing/2014/main" id="{0E639D8D-6412-4588-A1C3-88533E24072F}"/>
              </a:ext>
            </a:extLst>
          </p:cNvPr>
          <p:cNvGrpSpPr/>
          <p:nvPr/>
        </p:nvGrpSpPr>
        <p:grpSpPr>
          <a:xfrm>
            <a:off x="2815389" y="2970600"/>
            <a:ext cx="562599" cy="294407"/>
            <a:chOff x="3829769" y="3468903"/>
            <a:chExt cx="1255299" cy="676327"/>
          </a:xfrm>
        </p:grpSpPr>
        <p:pic>
          <p:nvPicPr>
            <p:cNvPr id="135" name="Picture 4" descr="Apache Qpid - Wikipedia">
              <a:extLst>
                <a:ext uri="{FF2B5EF4-FFF2-40B4-BE49-F238E27FC236}">
                  <a16:creationId xmlns:a16="http://schemas.microsoft.com/office/drawing/2014/main" id="{DC9E9F25-16CC-47A8-A268-46AEBB902A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6491" y="3468903"/>
              <a:ext cx="775592" cy="389735"/>
            </a:xfrm>
            <a:prstGeom prst="rect">
              <a:avLst/>
            </a:prstGeom>
            <a:noFill/>
            <a:extLst>
              <a:ext uri="{909E8E84-426E-40DD-AFC4-6F175D3DCCD1}">
                <a14:hiddenFill xmlns:a14="http://schemas.microsoft.com/office/drawing/2010/main">
                  <a:solidFill>
                    <a:srgbClr val="FFFFFF"/>
                  </a:solidFill>
                </a14:hiddenFill>
              </a:ext>
            </a:extLst>
          </p:spPr>
        </p:pic>
        <p:sp>
          <p:nvSpPr>
            <p:cNvPr id="138" name="Textfeld 137">
              <a:extLst>
                <a:ext uri="{FF2B5EF4-FFF2-40B4-BE49-F238E27FC236}">
                  <a16:creationId xmlns:a16="http://schemas.microsoft.com/office/drawing/2014/main" id="{601CD1DB-7795-4225-A8F3-4CCF4C228E87}"/>
                </a:ext>
              </a:extLst>
            </p:cNvPr>
            <p:cNvSpPr txBox="1"/>
            <p:nvPr/>
          </p:nvSpPr>
          <p:spPr>
            <a:xfrm>
              <a:off x="3829769" y="3821074"/>
              <a:ext cx="1255299" cy="324156"/>
            </a:xfrm>
            <a:prstGeom prst="rect">
              <a:avLst/>
            </a:prstGeom>
            <a:noFill/>
          </p:spPr>
          <p:txBody>
            <a:bodyPr wrap="none" rtlCol="0">
              <a:spAutoFit/>
            </a:bodyPr>
            <a:lstStyle/>
            <a:p>
              <a:r>
                <a:rPr lang="en-US" sz="600"/>
                <a:t>Dispatch Router</a:t>
              </a:r>
            </a:p>
          </p:txBody>
        </p:sp>
      </p:grpSp>
      <p:sp>
        <p:nvSpPr>
          <p:cNvPr id="145" name="Rechteck 144">
            <a:extLst>
              <a:ext uri="{FF2B5EF4-FFF2-40B4-BE49-F238E27FC236}">
                <a16:creationId xmlns:a16="http://schemas.microsoft.com/office/drawing/2014/main" id="{9E481C47-DCD2-4DCE-B3B8-4F752AE101B9}"/>
              </a:ext>
            </a:extLst>
          </p:cNvPr>
          <p:cNvSpPr/>
          <p:nvPr/>
        </p:nvSpPr>
        <p:spPr>
          <a:xfrm>
            <a:off x="4168223" y="2902195"/>
            <a:ext cx="651543" cy="4498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46" name="Gruppieren 145">
            <a:extLst>
              <a:ext uri="{FF2B5EF4-FFF2-40B4-BE49-F238E27FC236}">
                <a16:creationId xmlns:a16="http://schemas.microsoft.com/office/drawing/2014/main" id="{CE118839-D090-4730-94B7-2167E6A3DDDC}"/>
              </a:ext>
            </a:extLst>
          </p:cNvPr>
          <p:cNvGrpSpPr/>
          <p:nvPr/>
        </p:nvGrpSpPr>
        <p:grpSpPr>
          <a:xfrm>
            <a:off x="4141887" y="2981304"/>
            <a:ext cx="562599" cy="294407"/>
            <a:chOff x="3829769" y="3468903"/>
            <a:chExt cx="1255299" cy="676327"/>
          </a:xfrm>
        </p:grpSpPr>
        <p:pic>
          <p:nvPicPr>
            <p:cNvPr id="147" name="Picture 4" descr="Apache Qpid - Wikipedia">
              <a:extLst>
                <a:ext uri="{FF2B5EF4-FFF2-40B4-BE49-F238E27FC236}">
                  <a16:creationId xmlns:a16="http://schemas.microsoft.com/office/drawing/2014/main" id="{DF88DABF-11B1-4C8D-8991-6802D6B771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6491" y="3468903"/>
              <a:ext cx="775592" cy="389735"/>
            </a:xfrm>
            <a:prstGeom prst="rect">
              <a:avLst/>
            </a:prstGeom>
            <a:noFill/>
            <a:extLst>
              <a:ext uri="{909E8E84-426E-40DD-AFC4-6F175D3DCCD1}">
                <a14:hiddenFill xmlns:a14="http://schemas.microsoft.com/office/drawing/2010/main">
                  <a:solidFill>
                    <a:srgbClr val="FFFFFF"/>
                  </a:solidFill>
                </a14:hiddenFill>
              </a:ext>
            </a:extLst>
          </p:spPr>
        </p:pic>
        <p:sp>
          <p:nvSpPr>
            <p:cNvPr id="149" name="Textfeld 148">
              <a:extLst>
                <a:ext uri="{FF2B5EF4-FFF2-40B4-BE49-F238E27FC236}">
                  <a16:creationId xmlns:a16="http://schemas.microsoft.com/office/drawing/2014/main" id="{7D1CCFE4-9C12-4EE4-A390-14F0C8AD4250}"/>
                </a:ext>
              </a:extLst>
            </p:cNvPr>
            <p:cNvSpPr txBox="1"/>
            <p:nvPr/>
          </p:nvSpPr>
          <p:spPr>
            <a:xfrm>
              <a:off x="3829769" y="3821074"/>
              <a:ext cx="1255299" cy="324156"/>
            </a:xfrm>
            <a:prstGeom prst="rect">
              <a:avLst/>
            </a:prstGeom>
            <a:noFill/>
          </p:spPr>
          <p:txBody>
            <a:bodyPr wrap="none" rtlCol="0">
              <a:spAutoFit/>
            </a:bodyPr>
            <a:lstStyle/>
            <a:p>
              <a:r>
                <a:rPr lang="en-US" sz="600"/>
                <a:t>Dispatch Router</a:t>
              </a:r>
            </a:p>
          </p:txBody>
        </p:sp>
      </p:grpSp>
    </p:spTree>
    <p:extLst>
      <p:ext uri="{BB962C8B-B14F-4D97-AF65-F5344CB8AC3E}">
        <p14:creationId xmlns:p14="http://schemas.microsoft.com/office/powerpoint/2010/main" val="344766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30CE2-E6AB-4E8A-B56E-9AAB31537628}"/>
              </a:ext>
            </a:extLst>
          </p:cNvPr>
          <p:cNvSpPr>
            <a:spLocks noGrp="1"/>
          </p:cNvSpPr>
          <p:nvPr>
            <p:ph type="title"/>
          </p:nvPr>
        </p:nvSpPr>
        <p:spPr>
          <a:xfrm>
            <a:off x="293451" y="1433225"/>
            <a:ext cx="3247417" cy="4154994"/>
          </a:xfrm>
        </p:spPr>
        <p:txBody>
          <a:bodyPr>
            <a:normAutofit fontScale="90000"/>
          </a:bodyPr>
          <a:lstStyle/>
          <a:p>
            <a:pPr algn="ctr"/>
            <a:r>
              <a:rPr lang="en-US"/>
              <a:t>RabbitMQ Shovel </a:t>
            </a:r>
            <a:br>
              <a:rPr lang="en-US"/>
            </a:br>
            <a:br>
              <a:rPr lang="en-US"/>
            </a:br>
            <a:br>
              <a:rPr lang="en-US"/>
            </a:br>
            <a:br>
              <a:rPr lang="en-US"/>
            </a:br>
            <a:r>
              <a:rPr lang="en-US"/>
              <a:t>Azure Service Bus</a:t>
            </a:r>
          </a:p>
        </p:txBody>
      </p:sp>
      <p:pic>
        <p:nvPicPr>
          <p:cNvPr id="2050" name="Picture 2" descr="Bild">
            <a:extLst>
              <a:ext uri="{FF2B5EF4-FFF2-40B4-BE49-F238E27FC236}">
                <a16:creationId xmlns:a16="http://schemas.microsoft.com/office/drawing/2014/main" id="{0E02DB08-5619-4BE5-982A-533CC7575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105" y="432577"/>
            <a:ext cx="7981801" cy="6156291"/>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descr="eingesteckt ausgesteckt">
            <a:extLst>
              <a:ext uri="{FF2B5EF4-FFF2-40B4-BE49-F238E27FC236}">
                <a16:creationId xmlns:a16="http://schemas.microsoft.com/office/drawing/2014/main" id="{F71322AB-16F5-43B7-A13F-A6D787254D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9959" y="2971800"/>
            <a:ext cx="914400" cy="914400"/>
          </a:xfrm>
          <a:prstGeom prst="rect">
            <a:avLst/>
          </a:prstGeom>
        </p:spPr>
      </p:pic>
    </p:spTree>
    <p:extLst>
      <p:ext uri="{BB962C8B-B14F-4D97-AF65-F5344CB8AC3E}">
        <p14:creationId xmlns:p14="http://schemas.microsoft.com/office/powerpoint/2010/main" val="2171858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feil: nach rechts 33">
            <a:extLst>
              <a:ext uri="{FF2B5EF4-FFF2-40B4-BE49-F238E27FC236}">
                <a16:creationId xmlns:a16="http://schemas.microsoft.com/office/drawing/2014/main" id="{42EC7D6F-2C7F-473F-94C7-49127DDD37D9}"/>
              </a:ext>
            </a:extLst>
          </p:cNvPr>
          <p:cNvSpPr/>
          <p:nvPr/>
        </p:nvSpPr>
        <p:spPr>
          <a:xfrm>
            <a:off x="2243847" y="1942649"/>
            <a:ext cx="5447489" cy="21872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el 1">
            <a:extLst>
              <a:ext uri="{FF2B5EF4-FFF2-40B4-BE49-F238E27FC236}">
                <a16:creationId xmlns:a16="http://schemas.microsoft.com/office/drawing/2014/main" id="{7047EE93-25EB-432D-BC7E-60EDE4A2F742}"/>
              </a:ext>
            </a:extLst>
          </p:cNvPr>
          <p:cNvSpPr>
            <a:spLocks noGrp="1"/>
          </p:cNvSpPr>
          <p:nvPr>
            <p:ph type="title"/>
          </p:nvPr>
        </p:nvSpPr>
        <p:spPr>
          <a:xfrm>
            <a:off x="594190" y="312554"/>
            <a:ext cx="10515600" cy="1325563"/>
          </a:xfrm>
        </p:spPr>
        <p:txBody>
          <a:bodyPr>
            <a:normAutofit/>
          </a:bodyPr>
          <a:lstStyle/>
          <a:p>
            <a:r>
              <a:rPr lang="en-US" sz="4000"/>
              <a:t>Cross-Site/Cross-Region Federation </a:t>
            </a:r>
            <a:br>
              <a:rPr lang="en-US" sz="4000"/>
            </a:br>
            <a:r>
              <a:rPr lang="en-US" sz="4000"/>
              <a:t>with Apache </a:t>
            </a:r>
            <a:r>
              <a:rPr lang="en-US" sz="4000" err="1"/>
              <a:t>Qpid</a:t>
            </a:r>
            <a:r>
              <a:rPr lang="en-US" sz="4000"/>
              <a:t> Dispatch</a:t>
            </a:r>
          </a:p>
        </p:txBody>
      </p:sp>
      <p:pic>
        <p:nvPicPr>
          <p:cNvPr id="4" name="Grafik 3">
            <a:extLst>
              <a:ext uri="{FF2B5EF4-FFF2-40B4-BE49-F238E27FC236}">
                <a16:creationId xmlns:a16="http://schemas.microsoft.com/office/drawing/2014/main" id="{EAF4B719-2FD1-45B3-A686-C1A55C67C2AE}"/>
              </a:ext>
            </a:extLst>
          </p:cNvPr>
          <p:cNvPicPr>
            <a:picLocks noChangeAspect="1"/>
          </p:cNvPicPr>
          <p:nvPr/>
        </p:nvPicPr>
        <p:blipFill>
          <a:blip r:embed="rId2"/>
          <a:stretch>
            <a:fillRect/>
          </a:stretch>
        </p:blipFill>
        <p:spPr>
          <a:xfrm>
            <a:off x="4567882" y="2278448"/>
            <a:ext cx="2492387" cy="3890438"/>
          </a:xfrm>
          <a:prstGeom prst="rect">
            <a:avLst/>
          </a:prstGeom>
        </p:spPr>
      </p:pic>
      <p:sp>
        <p:nvSpPr>
          <p:cNvPr id="5" name="Rechteck 4">
            <a:extLst>
              <a:ext uri="{FF2B5EF4-FFF2-40B4-BE49-F238E27FC236}">
                <a16:creationId xmlns:a16="http://schemas.microsoft.com/office/drawing/2014/main" id="{F1385566-BABD-47DA-97AA-39B14D13D483}"/>
              </a:ext>
            </a:extLst>
          </p:cNvPr>
          <p:cNvSpPr/>
          <p:nvPr/>
        </p:nvSpPr>
        <p:spPr>
          <a:xfrm>
            <a:off x="5493064" y="1644879"/>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ieren 5">
            <a:extLst>
              <a:ext uri="{FF2B5EF4-FFF2-40B4-BE49-F238E27FC236}">
                <a16:creationId xmlns:a16="http://schemas.microsoft.com/office/drawing/2014/main" id="{DB138A5C-A3E8-4B46-8034-2D5054237899}"/>
              </a:ext>
            </a:extLst>
          </p:cNvPr>
          <p:cNvGrpSpPr/>
          <p:nvPr/>
        </p:nvGrpSpPr>
        <p:grpSpPr>
          <a:xfrm>
            <a:off x="5730528" y="1850069"/>
            <a:ext cx="1135247" cy="621410"/>
            <a:chOff x="4045573" y="3468903"/>
            <a:chExt cx="1135247" cy="621410"/>
          </a:xfrm>
        </p:grpSpPr>
        <p:pic>
          <p:nvPicPr>
            <p:cNvPr id="7" name="Picture 4" descr="Apache Qpid - Wikipedia">
              <a:extLst>
                <a:ext uri="{FF2B5EF4-FFF2-40B4-BE49-F238E27FC236}">
                  <a16:creationId xmlns:a16="http://schemas.microsoft.com/office/drawing/2014/main" id="{FD6FE6A8-3C5E-4710-A4A4-13D3FDC0F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6491" y="3468903"/>
              <a:ext cx="775592" cy="389735"/>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036849D2-72A7-4E9A-B6B3-61A87A13CAEF}"/>
                </a:ext>
              </a:extLst>
            </p:cNvPr>
            <p:cNvSpPr txBox="1"/>
            <p:nvPr/>
          </p:nvSpPr>
          <p:spPr>
            <a:xfrm>
              <a:off x="4045573" y="3836397"/>
              <a:ext cx="1135247" cy="253916"/>
            </a:xfrm>
            <a:prstGeom prst="rect">
              <a:avLst/>
            </a:prstGeom>
            <a:noFill/>
          </p:spPr>
          <p:txBody>
            <a:bodyPr wrap="none" rtlCol="0">
              <a:spAutoFit/>
            </a:bodyPr>
            <a:lstStyle/>
            <a:p>
              <a:r>
                <a:rPr lang="en-US" sz="1050"/>
                <a:t>Dispatch Router</a:t>
              </a:r>
            </a:p>
          </p:txBody>
        </p:sp>
      </p:grpSp>
      <p:pic>
        <p:nvPicPr>
          <p:cNvPr id="9" name="Grafik 8" descr="eingesteckt ausgesteckt">
            <a:extLst>
              <a:ext uri="{FF2B5EF4-FFF2-40B4-BE49-F238E27FC236}">
                <a16:creationId xmlns:a16="http://schemas.microsoft.com/office/drawing/2014/main" id="{7D4DCF44-B184-475A-8EC8-92BCB9913F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0095" y="3766467"/>
            <a:ext cx="914400" cy="914400"/>
          </a:xfrm>
          <a:prstGeom prst="rect">
            <a:avLst/>
          </a:prstGeom>
        </p:spPr>
      </p:pic>
      <p:pic>
        <p:nvPicPr>
          <p:cNvPr id="10" name="Grafik 9" descr="eingesteckt ausgesteckt">
            <a:extLst>
              <a:ext uri="{FF2B5EF4-FFF2-40B4-BE49-F238E27FC236}">
                <a16:creationId xmlns:a16="http://schemas.microsoft.com/office/drawing/2014/main" id="{CD1940E8-29EC-4BBC-BDBD-2ECD1B25AC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6744" y="3766467"/>
            <a:ext cx="914400" cy="914400"/>
          </a:xfrm>
          <a:prstGeom prst="rect">
            <a:avLst/>
          </a:prstGeom>
        </p:spPr>
      </p:pic>
      <p:grpSp>
        <p:nvGrpSpPr>
          <p:cNvPr id="32" name="Gruppieren 31">
            <a:extLst>
              <a:ext uri="{FF2B5EF4-FFF2-40B4-BE49-F238E27FC236}">
                <a16:creationId xmlns:a16="http://schemas.microsoft.com/office/drawing/2014/main" id="{71C74408-0B5C-4E10-B461-9D8E4B383123}"/>
              </a:ext>
            </a:extLst>
          </p:cNvPr>
          <p:cNvGrpSpPr/>
          <p:nvPr/>
        </p:nvGrpSpPr>
        <p:grpSpPr>
          <a:xfrm>
            <a:off x="1540551" y="2765044"/>
            <a:ext cx="1524000" cy="2917247"/>
            <a:chOff x="1521096" y="2909502"/>
            <a:chExt cx="1524000" cy="2917247"/>
          </a:xfrm>
        </p:grpSpPr>
        <p:sp>
          <p:nvSpPr>
            <p:cNvPr id="23" name="Rechteck 22">
              <a:extLst>
                <a:ext uri="{FF2B5EF4-FFF2-40B4-BE49-F238E27FC236}">
                  <a16:creationId xmlns:a16="http://schemas.microsoft.com/office/drawing/2014/main" id="{C132E7B3-B15F-4873-9D32-DBB2248F5F5F}"/>
                </a:ext>
              </a:extLst>
            </p:cNvPr>
            <p:cNvSpPr/>
            <p:nvPr/>
          </p:nvSpPr>
          <p:spPr>
            <a:xfrm>
              <a:off x="1534066" y="4912349"/>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hteck 23">
              <a:extLst>
                <a:ext uri="{FF2B5EF4-FFF2-40B4-BE49-F238E27FC236}">
                  <a16:creationId xmlns:a16="http://schemas.microsoft.com/office/drawing/2014/main" id="{417B0B8A-85EF-4C62-9274-F8D389B54C4E}"/>
                </a:ext>
              </a:extLst>
            </p:cNvPr>
            <p:cNvSpPr/>
            <p:nvPr/>
          </p:nvSpPr>
          <p:spPr>
            <a:xfrm>
              <a:off x="1521096" y="2909502"/>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hteck 24">
              <a:extLst>
                <a:ext uri="{FF2B5EF4-FFF2-40B4-BE49-F238E27FC236}">
                  <a16:creationId xmlns:a16="http://schemas.microsoft.com/office/drawing/2014/main" id="{17CB867B-8030-4ACF-9CA8-1309E2CFF468}"/>
                </a:ext>
              </a:extLst>
            </p:cNvPr>
            <p:cNvSpPr/>
            <p:nvPr/>
          </p:nvSpPr>
          <p:spPr>
            <a:xfrm>
              <a:off x="1534066" y="3924036"/>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FF89221F-D860-4D1E-A9FC-4713E676C3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3560" y="3146015"/>
              <a:ext cx="1177450" cy="18489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JMS with ActiveMQ - saltex - Medium">
              <a:extLst>
                <a:ext uri="{FF2B5EF4-FFF2-40B4-BE49-F238E27FC236}">
                  <a16:creationId xmlns:a16="http://schemas.microsoft.com/office/drawing/2014/main" id="{C2E3562A-6A81-49CF-8497-4CBEE9BA84B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037" r="16496"/>
            <a:stretch/>
          </p:blipFill>
          <p:spPr bwMode="auto">
            <a:xfrm>
              <a:off x="1662359" y="3957131"/>
              <a:ext cx="1317600" cy="594293"/>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a:extLst>
                <a:ext uri="{FF2B5EF4-FFF2-40B4-BE49-F238E27FC236}">
                  <a16:creationId xmlns:a16="http://schemas.microsoft.com/office/drawing/2014/main" id="{47B95ABF-81DD-48D0-9509-6EFC5D324592}"/>
                </a:ext>
              </a:extLst>
            </p:cNvPr>
            <p:cNvSpPr txBox="1"/>
            <p:nvPr/>
          </p:nvSpPr>
          <p:spPr>
            <a:xfrm>
              <a:off x="1773573" y="4508194"/>
              <a:ext cx="1095172" cy="230832"/>
            </a:xfrm>
            <a:prstGeom prst="rect">
              <a:avLst/>
            </a:prstGeom>
            <a:noFill/>
          </p:spPr>
          <p:txBody>
            <a:bodyPr wrap="none" rtlCol="0">
              <a:spAutoFit/>
            </a:bodyPr>
            <a:lstStyle/>
            <a:p>
              <a:r>
                <a:rPr lang="en-US" sz="900"/>
                <a:t>Apache ActiveMQ</a:t>
              </a:r>
            </a:p>
          </p:txBody>
        </p:sp>
        <p:sp>
          <p:nvSpPr>
            <p:cNvPr id="29" name="Textfeld 28">
              <a:extLst>
                <a:ext uri="{FF2B5EF4-FFF2-40B4-BE49-F238E27FC236}">
                  <a16:creationId xmlns:a16="http://schemas.microsoft.com/office/drawing/2014/main" id="{26A8901E-1EC9-44D1-9A41-5F2B6017026A}"/>
                </a:ext>
              </a:extLst>
            </p:cNvPr>
            <p:cNvSpPr txBox="1"/>
            <p:nvPr/>
          </p:nvSpPr>
          <p:spPr>
            <a:xfrm>
              <a:off x="1697792" y="3415948"/>
              <a:ext cx="1208985" cy="369332"/>
            </a:xfrm>
            <a:prstGeom prst="rect">
              <a:avLst/>
            </a:prstGeom>
            <a:noFill/>
          </p:spPr>
          <p:txBody>
            <a:bodyPr wrap="none" rtlCol="0">
              <a:spAutoFit/>
            </a:bodyPr>
            <a:lstStyle/>
            <a:p>
              <a:pPr algn="ctr"/>
              <a:r>
                <a:rPr lang="en-US" sz="900"/>
                <a:t>RabbitMQ </a:t>
              </a:r>
              <a:br>
                <a:rPr lang="en-US" sz="900"/>
              </a:br>
              <a:r>
                <a:rPr lang="en-US" sz="900"/>
                <a:t>w/ AMQP 1.0 plugin</a:t>
              </a:r>
            </a:p>
          </p:txBody>
        </p:sp>
        <p:pic>
          <p:nvPicPr>
            <p:cNvPr id="30" name="Picture 24" descr="New: SAS token support in the new Azure Service Bus .NET Core ...">
              <a:extLst>
                <a:ext uri="{FF2B5EF4-FFF2-40B4-BE49-F238E27FC236}">
                  <a16:creationId xmlns:a16="http://schemas.microsoft.com/office/drawing/2014/main" id="{97D34B38-09CB-4780-8F59-FDBCD447C8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0004" y="5020980"/>
              <a:ext cx="999154" cy="525240"/>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a:extLst>
                <a:ext uri="{FF2B5EF4-FFF2-40B4-BE49-F238E27FC236}">
                  <a16:creationId xmlns:a16="http://schemas.microsoft.com/office/drawing/2014/main" id="{3669E67E-CBA4-41AB-B73C-DBD480C5A69F}"/>
                </a:ext>
              </a:extLst>
            </p:cNvPr>
            <p:cNvSpPr txBox="1"/>
            <p:nvPr/>
          </p:nvSpPr>
          <p:spPr>
            <a:xfrm>
              <a:off x="1782569" y="5578804"/>
              <a:ext cx="1080745" cy="230832"/>
            </a:xfrm>
            <a:prstGeom prst="rect">
              <a:avLst/>
            </a:prstGeom>
            <a:noFill/>
          </p:spPr>
          <p:txBody>
            <a:bodyPr wrap="none" rtlCol="0">
              <a:spAutoFit/>
            </a:bodyPr>
            <a:lstStyle/>
            <a:p>
              <a:r>
                <a:rPr lang="en-US" sz="900"/>
                <a:t>Azure Service Bus</a:t>
              </a:r>
            </a:p>
          </p:txBody>
        </p:sp>
      </p:grpSp>
      <p:grpSp>
        <p:nvGrpSpPr>
          <p:cNvPr id="40" name="Gruppieren 39">
            <a:extLst>
              <a:ext uri="{FF2B5EF4-FFF2-40B4-BE49-F238E27FC236}">
                <a16:creationId xmlns:a16="http://schemas.microsoft.com/office/drawing/2014/main" id="{A68A6063-BB72-465B-BD6F-524909F94A91}"/>
              </a:ext>
            </a:extLst>
          </p:cNvPr>
          <p:cNvGrpSpPr/>
          <p:nvPr/>
        </p:nvGrpSpPr>
        <p:grpSpPr>
          <a:xfrm>
            <a:off x="8612019" y="1775988"/>
            <a:ext cx="1517515" cy="4905299"/>
            <a:chOff x="8612019" y="1775988"/>
            <a:chExt cx="1517515" cy="4905299"/>
          </a:xfrm>
        </p:grpSpPr>
        <p:grpSp>
          <p:nvGrpSpPr>
            <p:cNvPr id="33" name="Gruppieren 32">
              <a:extLst>
                <a:ext uri="{FF2B5EF4-FFF2-40B4-BE49-F238E27FC236}">
                  <a16:creationId xmlns:a16="http://schemas.microsoft.com/office/drawing/2014/main" id="{DB79C059-CA36-41D5-8C3A-501FF6E00A53}"/>
                </a:ext>
              </a:extLst>
            </p:cNvPr>
            <p:cNvGrpSpPr/>
            <p:nvPr/>
          </p:nvGrpSpPr>
          <p:grpSpPr>
            <a:xfrm>
              <a:off x="8612019" y="1775988"/>
              <a:ext cx="1517515" cy="3904788"/>
              <a:chOff x="8643899" y="2696842"/>
              <a:chExt cx="1517515" cy="3904788"/>
            </a:xfrm>
          </p:grpSpPr>
          <p:sp>
            <p:nvSpPr>
              <p:cNvPr id="11" name="Rechteck 10">
                <a:extLst>
                  <a:ext uri="{FF2B5EF4-FFF2-40B4-BE49-F238E27FC236}">
                    <a16:creationId xmlns:a16="http://schemas.microsoft.com/office/drawing/2014/main" id="{F41D79BA-5855-4A5E-B66E-7B0C3BDA6F46}"/>
                  </a:ext>
                </a:extLst>
              </p:cNvPr>
              <p:cNvSpPr/>
              <p:nvPr/>
            </p:nvSpPr>
            <p:spPr>
              <a:xfrm>
                <a:off x="8650384" y="5687230"/>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a:extLst>
                  <a:ext uri="{FF2B5EF4-FFF2-40B4-BE49-F238E27FC236}">
                    <a16:creationId xmlns:a16="http://schemas.microsoft.com/office/drawing/2014/main" id="{7F0541C8-2FD0-4BFF-87F1-1FC12DFA58D1}"/>
                  </a:ext>
                </a:extLst>
              </p:cNvPr>
              <p:cNvSpPr/>
              <p:nvPr/>
            </p:nvSpPr>
            <p:spPr>
              <a:xfrm>
                <a:off x="8650384" y="4686719"/>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a:extLst>
                  <a:ext uri="{FF2B5EF4-FFF2-40B4-BE49-F238E27FC236}">
                    <a16:creationId xmlns:a16="http://schemas.microsoft.com/office/drawing/2014/main" id="{AFEC3061-D4F9-4673-BB20-6EBB1254F831}"/>
                  </a:ext>
                </a:extLst>
              </p:cNvPr>
              <p:cNvSpPr/>
              <p:nvPr/>
            </p:nvSpPr>
            <p:spPr>
              <a:xfrm>
                <a:off x="8643899" y="2696842"/>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a:extLst>
                  <a:ext uri="{FF2B5EF4-FFF2-40B4-BE49-F238E27FC236}">
                    <a16:creationId xmlns:a16="http://schemas.microsoft.com/office/drawing/2014/main" id="{5DF73611-FB7A-41F9-8ACA-00DB123907DC}"/>
                  </a:ext>
                </a:extLst>
              </p:cNvPr>
              <p:cNvSpPr/>
              <p:nvPr/>
            </p:nvSpPr>
            <p:spPr>
              <a:xfrm>
                <a:off x="8650384" y="3698406"/>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7B7BA1F1-B2A9-4585-B7DF-845DA7B2F7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6363" y="2933355"/>
                <a:ext cx="1177450" cy="1848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Microsoft Azure Event Hubs | element61">
                <a:extLst>
                  <a:ext uri="{FF2B5EF4-FFF2-40B4-BE49-F238E27FC236}">
                    <a16:creationId xmlns:a16="http://schemas.microsoft.com/office/drawing/2014/main" id="{B8422EC4-DE37-4E3B-87CF-47B1D432E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3272" y="5734174"/>
                <a:ext cx="583068" cy="58306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JMS with ActiveMQ - saltex - Medium">
                <a:extLst>
                  <a:ext uri="{FF2B5EF4-FFF2-40B4-BE49-F238E27FC236}">
                    <a16:creationId xmlns:a16="http://schemas.microsoft.com/office/drawing/2014/main" id="{9DA78377-5F66-4177-ABC0-D233A37672E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037" r="16496"/>
              <a:stretch/>
            </p:blipFill>
            <p:spPr bwMode="auto">
              <a:xfrm>
                <a:off x="8778677" y="3731501"/>
                <a:ext cx="1317600" cy="594293"/>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17">
                <a:extLst>
                  <a:ext uri="{FF2B5EF4-FFF2-40B4-BE49-F238E27FC236}">
                    <a16:creationId xmlns:a16="http://schemas.microsoft.com/office/drawing/2014/main" id="{BDBDA7F2-2444-43FA-8E50-F79227C7A7D4}"/>
                  </a:ext>
                </a:extLst>
              </p:cNvPr>
              <p:cNvSpPr txBox="1"/>
              <p:nvPr/>
            </p:nvSpPr>
            <p:spPr>
              <a:xfrm>
                <a:off x="8889891" y="4282564"/>
                <a:ext cx="1095172" cy="230832"/>
              </a:xfrm>
              <a:prstGeom prst="rect">
                <a:avLst/>
              </a:prstGeom>
              <a:noFill/>
            </p:spPr>
            <p:txBody>
              <a:bodyPr wrap="none" rtlCol="0">
                <a:spAutoFit/>
              </a:bodyPr>
              <a:lstStyle/>
              <a:p>
                <a:r>
                  <a:rPr lang="en-US" sz="900"/>
                  <a:t>Apache ActiveMQ</a:t>
                </a:r>
              </a:p>
            </p:txBody>
          </p:sp>
          <p:sp>
            <p:nvSpPr>
              <p:cNvPr id="19" name="Textfeld 18">
                <a:extLst>
                  <a:ext uri="{FF2B5EF4-FFF2-40B4-BE49-F238E27FC236}">
                    <a16:creationId xmlns:a16="http://schemas.microsoft.com/office/drawing/2014/main" id="{8F60E358-F74B-481C-89A9-6E20A868B796}"/>
                  </a:ext>
                </a:extLst>
              </p:cNvPr>
              <p:cNvSpPr txBox="1"/>
              <p:nvPr/>
            </p:nvSpPr>
            <p:spPr>
              <a:xfrm>
                <a:off x="8820595" y="3203288"/>
                <a:ext cx="1208985" cy="369332"/>
              </a:xfrm>
              <a:prstGeom prst="rect">
                <a:avLst/>
              </a:prstGeom>
              <a:noFill/>
            </p:spPr>
            <p:txBody>
              <a:bodyPr wrap="none" rtlCol="0">
                <a:spAutoFit/>
              </a:bodyPr>
              <a:lstStyle/>
              <a:p>
                <a:pPr algn="ctr"/>
                <a:r>
                  <a:rPr lang="en-US" sz="900"/>
                  <a:t>RabbitMQ </a:t>
                </a:r>
                <a:br>
                  <a:rPr lang="en-US" sz="900"/>
                </a:br>
                <a:r>
                  <a:rPr lang="en-US" sz="900"/>
                  <a:t>w/ AMQP 1.0 plugin</a:t>
                </a:r>
              </a:p>
            </p:txBody>
          </p:sp>
          <p:pic>
            <p:nvPicPr>
              <p:cNvPr id="20" name="Picture 24" descr="New: SAS token support in the new Azure Service Bus .NET Core ...">
                <a:extLst>
                  <a:ext uri="{FF2B5EF4-FFF2-40B4-BE49-F238E27FC236}">
                    <a16:creationId xmlns:a16="http://schemas.microsoft.com/office/drawing/2014/main" id="{E9A5DAB2-3A66-435C-886C-306EABE6C9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06322" y="4795350"/>
                <a:ext cx="999154" cy="525240"/>
              </a:xfrm>
              <a:prstGeom prst="rect">
                <a:avLst/>
              </a:prstGeom>
              <a:noFill/>
              <a:extLst>
                <a:ext uri="{909E8E84-426E-40DD-AFC4-6F175D3DCCD1}">
                  <a14:hiddenFill xmlns:a14="http://schemas.microsoft.com/office/drawing/2010/main">
                    <a:solidFill>
                      <a:srgbClr val="FFFFFF"/>
                    </a:solidFill>
                  </a14:hiddenFill>
                </a:ext>
              </a:extLst>
            </p:spPr>
          </p:pic>
          <p:sp>
            <p:nvSpPr>
              <p:cNvPr id="21" name="Textfeld 20">
                <a:extLst>
                  <a:ext uri="{FF2B5EF4-FFF2-40B4-BE49-F238E27FC236}">
                    <a16:creationId xmlns:a16="http://schemas.microsoft.com/office/drawing/2014/main" id="{4496B889-D6FB-49C8-8EF2-F141382BC660}"/>
                  </a:ext>
                </a:extLst>
              </p:cNvPr>
              <p:cNvSpPr txBox="1"/>
              <p:nvPr/>
            </p:nvSpPr>
            <p:spPr>
              <a:xfrm>
                <a:off x="8898887" y="5353174"/>
                <a:ext cx="1080745" cy="230832"/>
              </a:xfrm>
              <a:prstGeom prst="rect">
                <a:avLst/>
              </a:prstGeom>
              <a:noFill/>
            </p:spPr>
            <p:txBody>
              <a:bodyPr wrap="none" rtlCol="0">
                <a:spAutoFit/>
              </a:bodyPr>
              <a:lstStyle/>
              <a:p>
                <a:r>
                  <a:rPr lang="en-US" sz="900"/>
                  <a:t>Azure Service Bus</a:t>
                </a:r>
              </a:p>
            </p:txBody>
          </p:sp>
          <p:sp>
            <p:nvSpPr>
              <p:cNvPr id="22" name="Textfeld 21">
                <a:extLst>
                  <a:ext uri="{FF2B5EF4-FFF2-40B4-BE49-F238E27FC236}">
                    <a16:creationId xmlns:a16="http://schemas.microsoft.com/office/drawing/2014/main" id="{5F51AF4E-27C7-4632-87D2-131D97545450}"/>
                  </a:ext>
                </a:extLst>
              </p:cNvPr>
              <p:cNvSpPr txBox="1"/>
              <p:nvPr/>
            </p:nvSpPr>
            <p:spPr>
              <a:xfrm>
                <a:off x="8895681" y="6348389"/>
                <a:ext cx="1083951" cy="230832"/>
              </a:xfrm>
              <a:prstGeom prst="rect">
                <a:avLst/>
              </a:prstGeom>
              <a:noFill/>
            </p:spPr>
            <p:txBody>
              <a:bodyPr wrap="none" rtlCol="0">
                <a:spAutoFit/>
              </a:bodyPr>
              <a:lstStyle/>
              <a:p>
                <a:r>
                  <a:rPr lang="en-US" sz="900"/>
                  <a:t>Azure Event Hubs</a:t>
                </a:r>
              </a:p>
            </p:txBody>
          </p:sp>
        </p:grpSp>
        <p:sp>
          <p:nvSpPr>
            <p:cNvPr id="35" name="Rechteck 34">
              <a:extLst>
                <a:ext uri="{FF2B5EF4-FFF2-40B4-BE49-F238E27FC236}">
                  <a16:creationId xmlns:a16="http://schemas.microsoft.com/office/drawing/2014/main" id="{AA5B661F-222F-48A1-A377-4A36570BE746}"/>
                </a:ext>
              </a:extLst>
            </p:cNvPr>
            <p:cNvSpPr/>
            <p:nvPr/>
          </p:nvSpPr>
          <p:spPr>
            <a:xfrm>
              <a:off x="8618504" y="5766887"/>
              <a:ext cx="1511030" cy="914400"/>
            </a:xfrm>
            <a:prstGeom prst="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fik 35" descr="Ein Bild, das Text, Schild, Raum enthält.&#10;&#10;Automatisch generierte Beschreibung">
              <a:extLst>
                <a:ext uri="{FF2B5EF4-FFF2-40B4-BE49-F238E27FC236}">
                  <a16:creationId xmlns:a16="http://schemas.microsoft.com/office/drawing/2014/main" id="{DBAA45A4-1DB8-45A6-9D2B-587A636FE1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95833" y="5805488"/>
              <a:ext cx="705463" cy="626504"/>
            </a:xfrm>
            <a:prstGeom prst="rect">
              <a:avLst/>
            </a:prstGeom>
          </p:spPr>
        </p:pic>
        <p:sp>
          <p:nvSpPr>
            <p:cNvPr id="37" name="Textfeld 36">
              <a:extLst>
                <a:ext uri="{FF2B5EF4-FFF2-40B4-BE49-F238E27FC236}">
                  <a16:creationId xmlns:a16="http://schemas.microsoft.com/office/drawing/2014/main" id="{ECCAC3B1-ADA8-47D1-9A7B-B26584B5DB43}"/>
                </a:ext>
              </a:extLst>
            </p:cNvPr>
            <p:cNvSpPr txBox="1"/>
            <p:nvPr/>
          </p:nvSpPr>
          <p:spPr>
            <a:xfrm>
              <a:off x="8953272" y="6431992"/>
              <a:ext cx="849913" cy="230832"/>
            </a:xfrm>
            <a:prstGeom prst="rect">
              <a:avLst/>
            </a:prstGeom>
            <a:noFill/>
          </p:spPr>
          <p:txBody>
            <a:bodyPr wrap="none" rtlCol="0">
              <a:spAutoFit/>
            </a:bodyPr>
            <a:lstStyle/>
            <a:p>
              <a:r>
                <a:rPr lang="en-US" sz="900"/>
                <a:t>CNCF </a:t>
              </a:r>
              <a:r>
                <a:rPr lang="en-US" sz="900" err="1"/>
                <a:t>Strimzi</a:t>
              </a:r>
              <a:endParaRPr lang="en-US" sz="900"/>
            </a:p>
          </p:txBody>
        </p:sp>
        <p:pic>
          <p:nvPicPr>
            <p:cNvPr id="38" name="Picture 28" descr="Announcing AMQ Streams: Apache Kafka on OpenShift | Red Hat ...">
              <a:extLst>
                <a:ext uri="{FF2B5EF4-FFF2-40B4-BE49-F238E27FC236}">
                  <a16:creationId xmlns:a16="http://schemas.microsoft.com/office/drawing/2014/main" id="{91253AD2-7254-47D1-841A-A47EF8CEEC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55877" y="5823092"/>
              <a:ext cx="583068" cy="634732"/>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Gerader Verbinder 38">
              <a:extLst>
                <a:ext uri="{FF2B5EF4-FFF2-40B4-BE49-F238E27FC236}">
                  <a16:creationId xmlns:a16="http://schemas.microsoft.com/office/drawing/2014/main" id="{58BEF658-1601-43A9-9761-564BDC4A958F}"/>
                </a:ext>
              </a:extLst>
            </p:cNvPr>
            <p:cNvCxnSpPr>
              <a:cxnSpLocks/>
            </p:cNvCxnSpPr>
            <p:nvPr/>
          </p:nvCxnSpPr>
          <p:spPr>
            <a:xfrm>
              <a:off x="9449392" y="5824619"/>
              <a:ext cx="0" cy="600888"/>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198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31021F-455A-4717-98B4-0A626371D103}"/>
              </a:ext>
            </a:extLst>
          </p:cNvPr>
          <p:cNvSpPr>
            <a:spLocks noGrp="1"/>
          </p:cNvSpPr>
          <p:nvPr>
            <p:ph type="ctrTitle"/>
          </p:nvPr>
        </p:nvSpPr>
        <p:spPr>
          <a:xfrm>
            <a:off x="970908" y="1220919"/>
            <a:ext cx="5425781" cy="2387600"/>
          </a:xfrm>
        </p:spPr>
        <p:txBody>
          <a:bodyPr>
            <a:normAutofit/>
          </a:bodyPr>
          <a:lstStyle/>
          <a:p>
            <a:pPr algn="l"/>
            <a:r>
              <a:rPr lang="en-US" dirty="0"/>
              <a:t>Azure Services</a:t>
            </a:r>
          </a:p>
        </p:txBody>
      </p:sp>
      <p:sp>
        <p:nvSpPr>
          <p:cNvPr id="5" name="Subtitle 4">
            <a:extLst>
              <a:ext uri="{FF2B5EF4-FFF2-40B4-BE49-F238E27FC236}">
                <a16:creationId xmlns:a16="http://schemas.microsoft.com/office/drawing/2014/main" id="{FDAD92BA-DD3D-4673-A3AB-814003A0E316}"/>
              </a:ext>
            </a:extLst>
          </p:cNvPr>
          <p:cNvSpPr>
            <a:spLocks noGrp="1"/>
          </p:cNvSpPr>
          <p:nvPr>
            <p:ph type="subTitle" idx="1"/>
          </p:nvPr>
        </p:nvSpPr>
        <p:spPr>
          <a:xfrm>
            <a:off x="970908" y="3700594"/>
            <a:ext cx="5425781" cy="1655762"/>
          </a:xfrm>
        </p:spPr>
        <p:txBody>
          <a:bodyPr>
            <a:normAutofit/>
          </a:bodyPr>
          <a:lstStyle/>
          <a:p>
            <a:pPr algn="l"/>
            <a:endParaRPr lang="en-US"/>
          </a:p>
        </p:txBody>
      </p:sp>
      <p:sp>
        <p:nvSpPr>
          <p:cNvPr id="12" name="Freeform: Shape 1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165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Azure Messaging Suite</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54212394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759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181C8-50E8-4BF8-9023-388E1F6E2622}"/>
              </a:ext>
            </a:extLst>
          </p:cNvPr>
          <p:cNvSpPr>
            <a:spLocks noGrp="1"/>
          </p:cNvSpPr>
          <p:nvPr>
            <p:ph type="title"/>
          </p:nvPr>
        </p:nvSpPr>
        <p:spPr>
          <a:xfrm>
            <a:off x="1066800" y="492085"/>
            <a:ext cx="10058400" cy="1196104"/>
          </a:xfrm>
        </p:spPr>
        <p:txBody>
          <a:bodyPr>
            <a:normAutofit/>
          </a:bodyPr>
          <a:lstStyle/>
          <a:p>
            <a:r>
              <a:rPr lang="en-US" sz="3600"/>
              <a:t>Why four services? Very different patterns.</a:t>
            </a:r>
          </a:p>
        </p:txBody>
      </p:sp>
      <p:grpSp>
        <p:nvGrpSpPr>
          <p:cNvPr id="33" name="Gruppieren 32">
            <a:extLst>
              <a:ext uri="{FF2B5EF4-FFF2-40B4-BE49-F238E27FC236}">
                <a16:creationId xmlns:a16="http://schemas.microsoft.com/office/drawing/2014/main" id="{5A056230-332A-4D4C-8259-47A44ACAC6FB}"/>
              </a:ext>
            </a:extLst>
          </p:cNvPr>
          <p:cNvGrpSpPr/>
          <p:nvPr/>
        </p:nvGrpSpPr>
        <p:grpSpPr>
          <a:xfrm>
            <a:off x="1690578" y="1747796"/>
            <a:ext cx="9232625" cy="848516"/>
            <a:chOff x="2337456" y="2149875"/>
            <a:chExt cx="9232625" cy="848516"/>
          </a:xfrm>
        </p:grpSpPr>
        <p:sp>
          <p:nvSpPr>
            <p:cNvPr id="9" name="Rechteck 8">
              <a:extLst>
                <a:ext uri="{FF2B5EF4-FFF2-40B4-BE49-F238E27FC236}">
                  <a16:creationId xmlns:a16="http://schemas.microsoft.com/office/drawing/2014/main" id="{819A0A3C-E8BD-449F-83E9-2B72013F5C7E}"/>
                </a:ext>
              </a:extLst>
            </p:cNvPr>
            <p:cNvSpPr/>
            <p:nvPr/>
          </p:nvSpPr>
          <p:spPr>
            <a:xfrm>
              <a:off x="5151120" y="2149875"/>
              <a:ext cx="944880"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descr="Presentation with bar chart">
              <a:extLst>
                <a:ext uri="{FF2B5EF4-FFF2-40B4-BE49-F238E27FC236}">
                  <a16:creationId xmlns:a16="http://schemas.microsoft.com/office/drawing/2014/main" id="{5C7E4515-EE58-4455-9531-B69216C8BB4D}"/>
                </a:ext>
              </a:extLst>
            </p:cNvPr>
            <p:cNvSpPr/>
            <p:nvPr/>
          </p:nvSpPr>
          <p:spPr>
            <a:xfrm>
              <a:off x="5263397" y="2233344"/>
              <a:ext cx="720326" cy="720326"/>
            </a:xfrm>
            <a:prstGeom prst="rect">
              <a:avLst/>
            </a:prstGeom>
            <a: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3" name="Pfeil: nach rechts 12">
              <a:extLst>
                <a:ext uri="{FF2B5EF4-FFF2-40B4-BE49-F238E27FC236}">
                  <a16:creationId xmlns:a16="http://schemas.microsoft.com/office/drawing/2014/main" id="{8AA3BCEE-0488-429D-B616-69D4F5B0CAE1}"/>
                </a:ext>
              </a:extLst>
            </p:cNvPr>
            <p:cNvSpPr/>
            <p:nvPr/>
          </p:nvSpPr>
          <p:spPr>
            <a:xfrm>
              <a:off x="4126493" y="2438059"/>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uppieren 31">
              <a:extLst>
                <a:ext uri="{FF2B5EF4-FFF2-40B4-BE49-F238E27FC236}">
                  <a16:creationId xmlns:a16="http://schemas.microsoft.com/office/drawing/2014/main" id="{678E35D9-C60C-41A2-B698-D213227E57B6}"/>
                </a:ext>
              </a:extLst>
            </p:cNvPr>
            <p:cNvGrpSpPr/>
            <p:nvPr/>
          </p:nvGrpSpPr>
          <p:grpSpPr>
            <a:xfrm>
              <a:off x="6037329" y="2306525"/>
              <a:ext cx="1796315" cy="564988"/>
              <a:chOff x="6037329" y="2287993"/>
              <a:chExt cx="1796315" cy="564988"/>
            </a:xfrm>
          </p:grpSpPr>
          <p:sp>
            <p:nvSpPr>
              <p:cNvPr id="21" name="Pfeil: nach rechts 20">
                <a:extLst>
                  <a:ext uri="{FF2B5EF4-FFF2-40B4-BE49-F238E27FC236}">
                    <a16:creationId xmlns:a16="http://schemas.microsoft.com/office/drawing/2014/main" id="{75079D48-8E04-4783-8D45-35C7C6A425E5}"/>
                  </a:ext>
                </a:extLst>
              </p:cNvPr>
              <p:cNvSpPr/>
              <p:nvPr/>
            </p:nvSpPr>
            <p:spPr>
              <a:xfrm>
                <a:off x="6037329" y="2444976"/>
                <a:ext cx="1755647"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feil: nach rechts 21">
                <a:extLst>
                  <a:ext uri="{FF2B5EF4-FFF2-40B4-BE49-F238E27FC236}">
                    <a16:creationId xmlns:a16="http://schemas.microsoft.com/office/drawing/2014/main" id="{49BBB33D-E131-4C5D-A86F-FA2FE80F945B}"/>
                  </a:ext>
                </a:extLst>
              </p:cNvPr>
              <p:cNvSpPr/>
              <p:nvPr/>
            </p:nvSpPr>
            <p:spPr>
              <a:xfrm rot="20945439">
                <a:off x="6158562" y="2287993"/>
                <a:ext cx="1673535"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feil: nach rechts 22">
                <a:extLst>
                  <a:ext uri="{FF2B5EF4-FFF2-40B4-BE49-F238E27FC236}">
                    <a16:creationId xmlns:a16="http://schemas.microsoft.com/office/drawing/2014/main" id="{D3C02A5F-03F2-4A37-9B0C-09A2C142AEA5}"/>
                  </a:ext>
                </a:extLst>
              </p:cNvPr>
              <p:cNvSpPr/>
              <p:nvPr/>
            </p:nvSpPr>
            <p:spPr>
              <a:xfrm rot="677457">
                <a:off x="6087063" y="2614777"/>
                <a:ext cx="1746581"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feld 24">
              <a:extLst>
                <a:ext uri="{FF2B5EF4-FFF2-40B4-BE49-F238E27FC236}">
                  <a16:creationId xmlns:a16="http://schemas.microsoft.com/office/drawing/2014/main" id="{548E8732-339B-415C-8CC7-8220BA519B4E}"/>
                </a:ext>
              </a:extLst>
            </p:cNvPr>
            <p:cNvSpPr txBox="1"/>
            <p:nvPr/>
          </p:nvSpPr>
          <p:spPr>
            <a:xfrm>
              <a:off x="2337456" y="2397944"/>
              <a:ext cx="1487867" cy="369332"/>
            </a:xfrm>
            <a:prstGeom prst="rect">
              <a:avLst/>
            </a:prstGeom>
            <a:noFill/>
          </p:spPr>
          <p:txBody>
            <a:bodyPr wrap="square" rtlCol="0">
              <a:spAutoFit/>
            </a:bodyPr>
            <a:lstStyle/>
            <a:p>
              <a:pPr algn="ctr"/>
              <a:r>
                <a:rPr lang="en-US"/>
                <a:t>Event Grid</a:t>
              </a:r>
            </a:p>
          </p:txBody>
        </p:sp>
        <p:sp>
          <p:nvSpPr>
            <p:cNvPr id="28" name="Textfeld 27">
              <a:extLst>
                <a:ext uri="{FF2B5EF4-FFF2-40B4-BE49-F238E27FC236}">
                  <a16:creationId xmlns:a16="http://schemas.microsoft.com/office/drawing/2014/main" id="{EC5F0C8C-8F39-4968-9648-45989E63CAF2}"/>
                </a:ext>
              </a:extLst>
            </p:cNvPr>
            <p:cNvSpPr txBox="1"/>
            <p:nvPr/>
          </p:nvSpPr>
          <p:spPr>
            <a:xfrm>
              <a:off x="8589778" y="2167394"/>
              <a:ext cx="2980303" cy="830997"/>
            </a:xfrm>
            <a:prstGeom prst="rect">
              <a:avLst/>
            </a:prstGeom>
            <a:noFill/>
          </p:spPr>
          <p:txBody>
            <a:bodyPr wrap="none" rtlCol="0">
              <a:spAutoFit/>
            </a:bodyPr>
            <a:lstStyle/>
            <a:p>
              <a:pPr algn="ctr"/>
              <a:r>
                <a:rPr lang="en-US" sz="1600"/>
                <a:t>Push-style distribution of </a:t>
              </a:r>
              <a:br>
                <a:rPr lang="en-US" sz="1600"/>
              </a:br>
              <a:r>
                <a:rPr lang="en-US" sz="1600"/>
                <a:t>discrete events to serverless </a:t>
              </a:r>
              <a:br>
                <a:rPr lang="en-US" sz="1600"/>
              </a:br>
              <a:r>
                <a:rPr lang="en-US" sz="1600"/>
                <a:t>workloads</a:t>
              </a:r>
            </a:p>
          </p:txBody>
        </p:sp>
      </p:grpSp>
      <p:grpSp>
        <p:nvGrpSpPr>
          <p:cNvPr id="34" name="Gruppieren 33">
            <a:extLst>
              <a:ext uri="{FF2B5EF4-FFF2-40B4-BE49-F238E27FC236}">
                <a16:creationId xmlns:a16="http://schemas.microsoft.com/office/drawing/2014/main" id="{8E8704FC-7A62-4F97-B338-B9373F949C9B}"/>
              </a:ext>
            </a:extLst>
          </p:cNvPr>
          <p:cNvGrpSpPr/>
          <p:nvPr/>
        </p:nvGrpSpPr>
        <p:grpSpPr>
          <a:xfrm>
            <a:off x="1647447" y="2728172"/>
            <a:ext cx="9423772" cy="842852"/>
            <a:chOff x="2294325" y="3157800"/>
            <a:chExt cx="9423772" cy="842852"/>
          </a:xfrm>
        </p:grpSpPr>
        <p:sp>
          <p:nvSpPr>
            <p:cNvPr id="3" name="Rechteck 2">
              <a:extLst>
                <a:ext uri="{FF2B5EF4-FFF2-40B4-BE49-F238E27FC236}">
                  <a16:creationId xmlns:a16="http://schemas.microsoft.com/office/drawing/2014/main" id="{C21D5D14-7A8E-4AA0-9480-FC1AA02EA89B}"/>
                </a:ext>
              </a:extLst>
            </p:cNvPr>
            <p:cNvSpPr/>
            <p:nvPr/>
          </p:nvSpPr>
          <p:spPr>
            <a:xfrm>
              <a:off x="5151120" y="3159404"/>
              <a:ext cx="1755648"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67C8BFFB-0F8E-4192-821E-82A84AC394CF}"/>
                </a:ext>
              </a:extLst>
            </p:cNvPr>
            <p:cNvSpPr/>
            <p:nvPr/>
          </p:nvSpPr>
          <p:spPr>
            <a:xfrm>
              <a:off x="5263397" y="3219865"/>
              <a:ext cx="720326" cy="720326"/>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Pfeil: nach rechts 11">
              <a:extLst>
                <a:ext uri="{FF2B5EF4-FFF2-40B4-BE49-F238E27FC236}">
                  <a16:creationId xmlns:a16="http://schemas.microsoft.com/office/drawing/2014/main" id="{444DC21E-BB60-4F29-8EEB-AD15B2D8960A}"/>
                </a:ext>
              </a:extLst>
            </p:cNvPr>
            <p:cNvSpPr/>
            <p:nvPr/>
          </p:nvSpPr>
          <p:spPr>
            <a:xfrm>
              <a:off x="4126493" y="3424580"/>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ussdiagramm: Datenträger mit direktem Zugriff 16">
              <a:extLst>
                <a:ext uri="{FF2B5EF4-FFF2-40B4-BE49-F238E27FC236}">
                  <a16:creationId xmlns:a16="http://schemas.microsoft.com/office/drawing/2014/main" id="{9E320D7C-8437-461A-BE77-941D7F24BE67}"/>
                </a:ext>
              </a:extLst>
            </p:cNvPr>
            <p:cNvSpPr/>
            <p:nvPr/>
          </p:nvSpPr>
          <p:spPr>
            <a:xfrm>
              <a:off x="6155097" y="3362905"/>
              <a:ext cx="618747" cy="470822"/>
            </a:xfrm>
            <a:prstGeom prst="flowChartMagneticDrum">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feil: 180-Grad 17">
              <a:extLst>
                <a:ext uri="{FF2B5EF4-FFF2-40B4-BE49-F238E27FC236}">
                  <a16:creationId xmlns:a16="http://schemas.microsoft.com/office/drawing/2014/main" id="{E0A8C6C6-4293-4FCF-9BCA-25D563A31E02}"/>
                </a:ext>
              </a:extLst>
            </p:cNvPr>
            <p:cNvSpPr/>
            <p:nvPr/>
          </p:nvSpPr>
          <p:spPr>
            <a:xfrm rot="16200000">
              <a:off x="7158422" y="2894399"/>
              <a:ext cx="469392" cy="1371259"/>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feld 25">
              <a:extLst>
                <a:ext uri="{FF2B5EF4-FFF2-40B4-BE49-F238E27FC236}">
                  <a16:creationId xmlns:a16="http://schemas.microsoft.com/office/drawing/2014/main" id="{7206EFE4-187B-41FB-8825-37C721502F28}"/>
                </a:ext>
              </a:extLst>
            </p:cNvPr>
            <p:cNvSpPr txBox="1"/>
            <p:nvPr/>
          </p:nvSpPr>
          <p:spPr>
            <a:xfrm>
              <a:off x="2294325" y="3395362"/>
              <a:ext cx="1487867" cy="369332"/>
            </a:xfrm>
            <a:prstGeom prst="rect">
              <a:avLst/>
            </a:prstGeom>
            <a:noFill/>
          </p:spPr>
          <p:txBody>
            <a:bodyPr wrap="square" rtlCol="0">
              <a:spAutoFit/>
            </a:bodyPr>
            <a:lstStyle/>
            <a:p>
              <a:pPr algn="ctr"/>
              <a:r>
                <a:rPr lang="en-US"/>
                <a:t>Service Bus</a:t>
              </a:r>
            </a:p>
          </p:txBody>
        </p:sp>
        <p:sp>
          <p:nvSpPr>
            <p:cNvPr id="29" name="Textfeld 28">
              <a:extLst>
                <a:ext uri="{FF2B5EF4-FFF2-40B4-BE49-F238E27FC236}">
                  <a16:creationId xmlns:a16="http://schemas.microsoft.com/office/drawing/2014/main" id="{065F9031-7221-44A4-A7F0-EF075C832ADE}"/>
                </a:ext>
              </a:extLst>
            </p:cNvPr>
            <p:cNvSpPr txBox="1"/>
            <p:nvPr/>
          </p:nvSpPr>
          <p:spPr>
            <a:xfrm>
              <a:off x="8441763" y="3157800"/>
              <a:ext cx="3276334" cy="830997"/>
            </a:xfrm>
            <a:prstGeom prst="rect">
              <a:avLst/>
            </a:prstGeom>
            <a:noFill/>
          </p:spPr>
          <p:txBody>
            <a:bodyPr wrap="square" rtlCol="0">
              <a:spAutoFit/>
            </a:bodyPr>
            <a:lstStyle/>
            <a:p>
              <a:pPr algn="ctr"/>
              <a:r>
                <a:rPr lang="en-US" sz="1600"/>
                <a:t>Pull-style, queue-based transfer of jobs and control via message queues and topics</a:t>
              </a:r>
            </a:p>
          </p:txBody>
        </p:sp>
      </p:grpSp>
      <p:sp>
        <p:nvSpPr>
          <p:cNvPr id="10" name="Rechteck 9">
            <a:extLst>
              <a:ext uri="{FF2B5EF4-FFF2-40B4-BE49-F238E27FC236}">
                <a16:creationId xmlns:a16="http://schemas.microsoft.com/office/drawing/2014/main" id="{F1834A3F-3EA9-4166-B6EB-5E4FD32E20B9}"/>
              </a:ext>
            </a:extLst>
          </p:cNvPr>
          <p:cNvSpPr/>
          <p:nvPr/>
        </p:nvSpPr>
        <p:spPr>
          <a:xfrm>
            <a:off x="4504242" y="3732003"/>
            <a:ext cx="1755648"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descr="Stopwatch">
            <a:extLst>
              <a:ext uri="{FF2B5EF4-FFF2-40B4-BE49-F238E27FC236}">
                <a16:creationId xmlns:a16="http://schemas.microsoft.com/office/drawing/2014/main" id="{7834A403-2654-4BCC-8E85-6493CF18AE9B}"/>
              </a:ext>
            </a:extLst>
          </p:cNvPr>
          <p:cNvSpPr/>
          <p:nvPr/>
        </p:nvSpPr>
        <p:spPr>
          <a:xfrm>
            <a:off x="4616519" y="3792464"/>
            <a:ext cx="720326" cy="720326"/>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Pfeil: nach rechts 13">
            <a:extLst>
              <a:ext uri="{FF2B5EF4-FFF2-40B4-BE49-F238E27FC236}">
                <a16:creationId xmlns:a16="http://schemas.microsoft.com/office/drawing/2014/main" id="{D737C978-5D3D-47FC-9378-D22D17CB218D}"/>
              </a:ext>
            </a:extLst>
          </p:cNvPr>
          <p:cNvSpPr/>
          <p:nvPr/>
        </p:nvSpPr>
        <p:spPr>
          <a:xfrm>
            <a:off x="3479615" y="3997179"/>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uppieren 30">
            <a:extLst>
              <a:ext uri="{FF2B5EF4-FFF2-40B4-BE49-F238E27FC236}">
                <a16:creationId xmlns:a16="http://schemas.microsoft.com/office/drawing/2014/main" id="{F270594C-86CD-4684-A3F3-2AD7AD921858}"/>
              </a:ext>
            </a:extLst>
          </p:cNvPr>
          <p:cNvGrpSpPr/>
          <p:nvPr/>
        </p:nvGrpSpPr>
        <p:grpSpPr>
          <a:xfrm>
            <a:off x="5459209" y="3837628"/>
            <a:ext cx="601399" cy="629999"/>
            <a:chOff x="6106087" y="4246322"/>
            <a:chExt cx="601399" cy="629999"/>
          </a:xfrm>
        </p:grpSpPr>
        <p:sp>
          <p:nvSpPr>
            <p:cNvPr id="16" name="Flussdiagramm: Datenträger mit sequenziellem Zugriff 15">
              <a:extLst>
                <a:ext uri="{FF2B5EF4-FFF2-40B4-BE49-F238E27FC236}">
                  <a16:creationId xmlns:a16="http://schemas.microsoft.com/office/drawing/2014/main" id="{4D3FE5BE-AF9C-4872-BB2F-2AA0DCD9E162}"/>
                </a:ext>
              </a:extLst>
            </p:cNvPr>
            <p:cNvSpPr/>
            <p:nvPr/>
          </p:nvSpPr>
          <p:spPr>
            <a:xfrm>
              <a:off x="6306257" y="4246322"/>
              <a:ext cx="401229" cy="416187"/>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ussdiagramm: Datenträger mit sequenziellem Zugriff 18">
              <a:extLst>
                <a:ext uri="{FF2B5EF4-FFF2-40B4-BE49-F238E27FC236}">
                  <a16:creationId xmlns:a16="http://schemas.microsoft.com/office/drawing/2014/main" id="{F2450A4A-6416-48F8-BBF5-CE1C6E12EBB9}"/>
                </a:ext>
              </a:extLst>
            </p:cNvPr>
            <p:cNvSpPr/>
            <p:nvPr/>
          </p:nvSpPr>
          <p:spPr>
            <a:xfrm>
              <a:off x="6206173" y="4399257"/>
              <a:ext cx="346838" cy="372979"/>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ussdiagramm: Datenträger mit sequenziellem Zugriff 19">
              <a:extLst>
                <a:ext uri="{FF2B5EF4-FFF2-40B4-BE49-F238E27FC236}">
                  <a16:creationId xmlns:a16="http://schemas.microsoft.com/office/drawing/2014/main" id="{EFA355C5-4119-45C4-93CC-8D925B7609A9}"/>
                </a:ext>
              </a:extLst>
            </p:cNvPr>
            <p:cNvSpPr/>
            <p:nvPr/>
          </p:nvSpPr>
          <p:spPr>
            <a:xfrm>
              <a:off x="6106087" y="4571196"/>
              <a:ext cx="297706" cy="305125"/>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feld 26">
            <a:extLst>
              <a:ext uri="{FF2B5EF4-FFF2-40B4-BE49-F238E27FC236}">
                <a16:creationId xmlns:a16="http://schemas.microsoft.com/office/drawing/2014/main" id="{6258ED04-0CB2-4CAD-B197-78F45116BE92}"/>
              </a:ext>
            </a:extLst>
          </p:cNvPr>
          <p:cNvSpPr txBox="1"/>
          <p:nvPr/>
        </p:nvSpPr>
        <p:spPr>
          <a:xfrm>
            <a:off x="1690578" y="3967961"/>
            <a:ext cx="1415772" cy="369332"/>
          </a:xfrm>
          <a:prstGeom prst="rect">
            <a:avLst/>
          </a:prstGeom>
          <a:noFill/>
        </p:spPr>
        <p:txBody>
          <a:bodyPr wrap="square" rtlCol="0">
            <a:spAutoFit/>
          </a:bodyPr>
          <a:lstStyle/>
          <a:p>
            <a:pPr algn="ctr"/>
            <a:r>
              <a:rPr lang="en-US"/>
              <a:t>Event Hubs</a:t>
            </a:r>
          </a:p>
        </p:txBody>
      </p:sp>
      <p:sp>
        <p:nvSpPr>
          <p:cNvPr id="30" name="Textfeld 29">
            <a:extLst>
              <a:ext uri="{FF2B5EF4-FFF2-40B4-BE49-F238E27FC236}">
                <a16:creationId xmlns:a16="http://schemas.microsoft.com/office/drawing/2014/main" id="{0B60BB5A-3604-47CA-A2F2-C5FDAED93329}"/>
              </a:ext>
            </a:extLst>
          </p:cNvPr>
          <p:cNvSpPr txBox="1"/>
          <p:nvPr/>
        </p:nvSpPr>
        <p:spPr>
          <a:xfrm>
            <a:off x="7683299" y="3693874"/>
            <a:ext cx="3499507" cy="1077218"/>
          </a:xfrm>
          <a:prstGeom prst="rect">
            <a:avLst/>
          </a:prstGeom>
          <a:noFill/>
        </p:spPr>
        <p:txBody>
          <a:bodyPr wrap="square" rtlCol="0">
            <a:spAutoFit/>
          </a:bodyPr>
          <a:lstStyle/>
          <a:p>
            <a:pPr algn="ctr"/>
            <a:r>
              <a:rPr lang="en-US" sz="1600"/>
              <a:t>Partitioned, high-volume, tape-drive-style sequential recording and unlimited, pull-style re-reads of event streams.</a:t>
            </a:r>
          </a:p>
        </p:txBody>
      </p:sp>
      <p:sp>
        <p:nvSpPr>
          <p:cNvPr id="51" name="Textfeld 50">
            <a:extLst>
              <a:ext uri="{FF2B5EF4-FFF2-40B4-BE49-F238E27FC236}">
                <a16:creationId xmlns:a16="http://schemas.microsoft.com/office/drawing/2014/main" id="{C0B98016-2ED8-4680-B516-4A0BD0DCCEC9}"/>
              </a:ext>
            </a:extLst>
          </p:cNvPr>
          <p:cNvSpPr txBox="1"/>
          <p:nvPr/>
        </p:nvSpPr>
        <p:spPr>
          <a:xfrm>
            <a:off x="1788123" y="5526827"/>
            <a:ext cx="1415772" cy="369332"/>
          </a:xfrm>
          <a:prstGeom prst="rect">
            <a:avLst/>
          </a:prstGeom>
          <a:noFill/>
        </p:spPr>
        <p:txBody>
          <a:bodyPr wrap="square" rtlCol="0">
            <a:spAutoFit/>
          </a:bodyPr>
          <a:lstStyle/>
          <a:p>
            <a:pPr algn="ctr"/>
            <a:r>
              <a:rPr lang="en-US"/>
              <a:t>Relay</a:t>
            </a:r>
          </a:p>
        </p:txBody>
      </p:sp>
      <p:sp>
        <p:nvSpPr>
          <p:cNvPr id="60" name="Textfeld 59">
            <a:extLst>
              <a:ext uri="{FF2B5EF4-FFF2-40B4-BE49-F238E27FC236}">
                <a16:creationId xmlns:a16="http://schemas.microsoft.com/office/drawing/2014/main" id="{672D22F9-22D1-429F-8743-F11077EBDE3E}"/>
              </a:ext>
            </a:extLst>
          </p:cNvPr>
          <p:cNvSpPr txBox="1"/>
          <p:nvPr/>
        </p:nvSpPr>
        <p:spPr>
          <a:xfrm>
            <a:off x="7478141" y="5239985"/>
            <a:ext cx="4027388" cy="1077218"/>
          </a:xfrm>
          <a:prstGeom prst="rect">
            <a:avLst/>
          </a:prstGeom>
          <a:noFill/>
        </p:spPr>
        <p:txBody>
          <a:bodyPr wrap="square" rtlCol="0">
            <a:spAutoFit/>
          </a:bodyPr>
          <a:lstStyle/>
          <a:p>
            <a:pPr algn="ctr"/>
            <a:r>
              <a:rPr lang="en-US" sz="1600"/>
              <a:t>Discovery and connectivity service for securely bridging streams across network boundaries in hybrid edge/cloud scenarios.</a:t>
            </a:r>
          </a:p>
        </p:txBody>
      </p:sp>
      <p:pic>
        <p:nvPicPr>
          <p:cNvPr id="1026" name="Picture 2" descr="E-Mail, envelope, gmail - , google - , letztere, mail, message Symbol">
            <a:extLst>
              <a:ext uri="{FF2B5EF4-FFF2-40B4-BE49-F238E27FC236}">
                <a16:creationId xmlns:a16="http://schemas.microsoft.com/office/drawing/2014/main" id="{E6C63D6A-B332-48E5-8B01-E01251273B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95" y="2072208"/>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E-Mail, envelope, gmail - , google - , letztere, mail, message Symbol">
            <a:extLst>
              <a:ext uri="{FF2B5EF4-FFF2-40B4-BE49-F238E27FC236}">
                <a16:creationId xmlns:a16="http://schemas.microsoft.com/office/drawing/2014/main" id="{8628C557-82D0-4A78-987B-4F2F96FEF3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866" y="1754251"/>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E-Mail, envelope, gmail - , google - , letztere, mail, message Symbol">
            <a:extLst>
              <a:ext uri="{FF2B5EF4-FFF2-40B4-BE49-F238E27FC236}">
                <a16:creationId xmlns:a16="http://schemas.microsoft.com/office/drawing/2014/main" id="{1A845FBB-3832-4FE3-A500-AE7F9477DF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866" y="2072208"/>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E-Mail, envelope, gmail - , google - , letztere, mail, message Symbol">
            <a:extLst>
              <a:ext uri="{FF2B5EF4-FFF2-40B4-BE49-F238E27FC236}">
                <a16:creationId xmlns:a16="http://schemas.microsoft.com/office/drawing/2014/main" id="{067702B1-F04A-4291-A085-94533DD617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8684" y="2394161"/>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E-Mail, envelope, gmail - , google - , letztere, mail, message Symbol">
            <a:extLst>
              <a:ext uri="{FF2B5EF4-FFF2-40B4-BE49-F238E27FC236}">
                <a16:creationId xmlns:a16="http://schemas.microsoft.com/office/drawing/2014/main" id="{BEBA52AB-6B50-49B4-8DF3-B27D2EE67F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95" y="3038008"/>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E-Mail, envelope, gmail - , google - , letztere, mail, message Symbol">
            <a:extLst>
              <a:ext uri="{FF2B5EF4-FFF2-40B4-BE49-F238E27FC236}">
                <a16:creationId xmlns:a16="http://schemas.microsoft.com/office/drawing/2014/main" id="{8C918090-F725-46F6-A726-E325FF9A7A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4625" y="4040235"/>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E-Mail, envelope, gmail - , google - , letztere, mail, message Symbol">
            <a:extLst>
              <a:ext uri="{FF2B5EF4-FFF2-40B4-BE49-F238E27FC236}">
                <a16:creationId xmlns:a16="http://schemas.microsoft.com/office/drawing/2014/main" id="{81737E68-DC89-484E-B6CD-295A38FC8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866" y="393124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E-Mail, envelope, gmail - , google - , letztere, mail, message Symbol">
            <a:extLst>
              <a:ext uri="{FF2B5EF4-FFF2-40B4-BE49-F238E27FC236}">
                <a16:creationId xmlns:a16="http://schemas.microsoft.com/office/drawing/2014/main" id="{FC0F94A9-82E0-4E01-9854-F36FB44C51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4866" y="2918887"/>
            <a:ext cx="224784" cy="224784"/>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Gerader Verbinder 43">
            <a:extLst>
              <a:ext uri="{FF2B5EF4-FFF2-40B4-BE49-F238E27FC236}">
                <a16:creationId xmlns:a16="http://schemas.microsoft.com/office/drawing/2014/main" id="{ECA79AF6-7D6D-43FB-8197-4FB519BE0FEF}"/>
              </a:ext>
            </a:extLst>
          </p:cNvPr>
          <p:cNvCxnSpPr/>
          <p:nvPr/>
        </p:nvCxnSpPr>
        <p:spPr>
          <a:xfrm>
            <a:off x="1540701" y="1905854"/>
            <a:ext cx="0" cy="2691697"/>
          </a:xfrm>
          <a:prstGeom prst="line">
            <a:avLst/>
          </a:prstGeom>
        </p:spPr>
        <p:style>
          <a:lnRef idx="3">
            <a:schemeClr val="accent3"/>
          </a:lnRef>
          <a:fillRef idx="0">
            <a:schemeClr val="accent3"/>
          </a:fillRef>
          <a:effectRef idx="2">
            <a:schemeClr val="accent3"/>
          </a:effectRef>
          <a:fontRef idx="minor">
            <a:schemeClr val="tx1"/>
          </a:fontRef>
        </p:style>
      </p:cxnSp>
      <p:sp>
        <p:nvSpPr>
          <p:cNvPr id="45" name="Textfeld 44">
            <a:extLst>
              <a:ext uri="{FF2B5EF4-FFF2-40B4-BE49-F238E27FC236}">
                <a16:creationId xmlns:a16="http://schemas.microsoft.com/office/drawing/2014/main" id="{C63F3ACE-7991-4910-94FC-822847F55CC9}"/>
              </a:ext>
            </a:extLst>
          </p:cNvPr>
          <p:cNvSpPr txBox="1"/>
          <p:nvPr/>
        </p:nvSpPr>
        <p:spPr>
          <a:xfrm>
            <a:off x="568278" y="2864232"/>
            <a:ext cx="853118" cy="646331"/>
          </a:xfrm>
          <a:prstGeom prst="rect">
            <a:avLst/>
          </a:prstGeom>
          <a:noFill/>
        </p:spPr>
        <p:txBody>
          <a:bodyPr wrap="none" rtlCol="0">
            <a:spAutoFit/>
          </a:bodyPr>
          <a:lstStyle/>
          <a:p>
            <a:pPr algn="ctr"/>
            <a:r>
              <a:rPr lang="en-US" sz="1200"/>
              <a:t>Message</a:t>
            </a:r>
            <a:br>
              <a:rPr lang="en-US" sz="1200"/>
            </a:br>
            <a:r>
              <a:rPr lang="en-US" sz="1200"/>
              <a:t>Oriented</a:t>
            </a:r>
            <a:br>
              <a:rPr lang="en-US" sz="1200"/>
            </a:br>
            <a:r>
              <a:rPr lang="en-US" sz="1200"/>
              <a:t>Services</a:t>
            </a:r>
          </a:p>
        </p:txBody>
      </p:sp>
      <p:cxnSp>
        <p:nvCxnSpPr>
          <p:cNvPr id="47" name="Gerader Verbinder 46">
            <a:extLst>
              <a:ext uri="{FF2B5EF4-FFF2-40B4-BE49-F238E27FC236}">
                <a16:creationId xmlns:a16="http://schemas.microsoft.com/office/drawing/2014/main" id="{09B34313-A7D6-4DFB-B7D2-34398650157B}"/>
              </a:ext>
            </a:extLst>
          </p:cNvPr>
          <p:cNvCxnSpPr>
            <a:cxnSpLocks/>
          </p:cNvCxnSpPr>
          <p:nvPr/>
        </p:nvCxnSpPr>
        <p:spPr>
          <a:xfrm flipH="1">
            <a:off x="1551439" y="5109602"/>
            <a:ext cx="2087" cy="1191297"/>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feld 49">
            <a:extLst>
              <a:ext uri="{FF2B5EF4-FFF2-40B4-BE49-F238E27FC236}">
                <a16:creationId xmlns:a16="http://schemas.microsoft.com/office/drawing/2014/main" id="{E1220709-B10E-4388-9962-71FBE0B3F437}"/>
              </a:ext>
            </a:extLst>
          </p:cNvPr>
          <p:cNvSpPr txBox="1"/>
          <p:nvPr/>
        </p:nvSpPr>
        <p:spPr>
          <a:xfrm>
            <a:off x="419445" y="5496389"/>
            <a:ext cx="1150783" cy="461665"/>
          </a:xfrm>
          <a:prstGeom prst="rect">
            <a:avLst/>
          </a:prstGeom>
          <a:noFill/>
        </p:spPr>
        <p:txBody>
          <a:bodyPr wrap="square" rtlCol="0">
            <a:spAutoFit/>
          </a:bodyPr>
          <a:lstStyle/>
          <a:p>
            <a:pPr algn="ctr"/>
            <a:r>
              <a:rPr lang="en-US" sz="1200"/>
              <a:t>Connectivity</a:t>
            </a:r>
            <a:br>
              <a:rPr lang="en-US" sz="1200"/>
            </a:br>
            <a:r>
              <a:rPr lang="en-US" sz="1200"/>
              <a:t>Services</a:t>
            </a:r>
          </a:p>
        </p:txBody>
      </p:sp>
      <p:sp>
        <p:nvSpPr>
          <p:cNvPr id="49" name="Pfeil: nach links und rechts 48">
            <a:extLst>
              <a:ext uri="{FF2B5EF4-FFF2-40B4-BE49-F238E27FC236}">
                <a16:creationId xmlns:a16="http://schemas.microsoft.com/office/drawing/2014/main" id="{F7350A33-9AF2-47B4-8548-3290EBEF6C04}"/>
              </a:ext>
            </a:extLst>
          </p:cNvPr>
          <p:cNvSpPr/>
          <p:nvPr/>
        </p:nvSpPr>
        <p:spPr>
          <a:xfrm>
            <a:off x="3479615" y="5624703"/>
            <a:ext cx="3664396" cy="307782"/>
          </a:xfrm>
          <a:prstGeom prst="leftRightArrow">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BEB94DF5-3DD9-46B6-B7D4-33133B2856DD}"/>
              </a:ext>
            </a:extLst>
          </p:cNvPr>
          <p:cNvSpPr/>
          <p:nvPr/>
        </p:nvSpPr>
        <p:spPr>
          <a:xfrm>
            <a:off x="4501151" y="5317791"/>
            <a:ext cx="944880"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02210E4A-D4C2-483A-B316-2DACAE172B7A}"/>
              </a:ext>
            </a:extLst>
          </p:cNvPr>
          <p:cNvSpPr/>
          <p:nvPr/>
        </p:nvSpPr>
        <p:spPr>
          <a:xfrm>
            <a:off x="4613428" y="5364543"/>
            <a:ext cx="720326" cy="720326"/>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1028" name="Picture 4" descr="Firewall Symbol">
            <a:extLst>
              <a:ext uri="{FF2B5EF4-FFF2-40B4-BE49-F238E27FC236}">
                <a16:creationId xmlns:a16="http://schemas.microsoft.com/office/drawing/2014/main" id="{8A4DCD80-8460-4400-9BFB-82C4325417E3}"/>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05610" y="5160675"/>
            <a:ext cx="356129" cy="356129"/>
          </a:xfrm>
          <a:prstGeom prst="rect">
            <a:avLst/>
          </a:prstGeom>
          <a:noFill/>
          <a:extLst>
            <a:ext uri="{909E8E84-426E-40DD-AFC4-6F175D3DCCD1}">
              <a14:hiddenFill xmlns:a14="http://schemas.microsoft.com/office/drawing/2010/main">
                <a:solidFill>
                  <a:srgbClr val="FFFFFF"/>
                </a:solidFill>
              </a14:hiddenFill>
            </a:ext>
          </a:extLst>
        </p:spPr>
      </p:pic>
      <p:sp>
        <p:nvSpPr>
          <p:cNvPr id="53" name="Rechteck 52">
            <a:extLst>
              <a:ext uri="{FF2B5EF4-FFF2-40B4-BE49-F238E27FC236}">
                <a16:creationId xmlns:a16="http://schemas.microsoft.com/office/drawing/2014/main" id="{80B31BA2-23B4-4E19-80ED-03AC636876EF}"/>
              </a:ext>
            </a:extLst>
          </p:cNvPr>
          <p:cNvSpPr/>
          <p:nvPr/>
        </p:nvSpPr>
        <p:spPr>
          <a:xfrm>
            <a:off x="6134818" y="5563629"/>
            <a:ext cx="84558" cy="47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6" name="Picture 4" descr="Firewall Symbol">
            <a:extLst>
              <a:ext uri="{FF2B5EF4-FFF2-40B4-BE49-F238E27FC236}">
                <a16:creationId xmlns:a16="http://schemas.microsoft.com/office/drawing/2014/main" id="{40D5DD88-6D45-4F32-8A8F-FAB67AA9EB19}"/>
              </a:ext>
            </a:extLst>
          </p:cNvPr>
          <p:cNvPicPr>
            <a:picLocks noChangeAspect="1" noChangeArrowheads="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71069" y="5144096"/>
            <a:ext cx="356129" cy="356129"/>
          </a:xfrm>
          <a:prstGeom prst="rect">
            <a:avLst/>
          </a:prstGeom>
          <a:noFill/>
          <a:extLst>
            <a:ext uri="{909E8E84-426E-40DD-AFC4-6F175D3DCCD1}">
              <a14:hiddenFill xmlns:a14="http://schemas.microsoft.com/office/drawing/2010/main">
                <a:solidFill>
                  <a:srgbClr val="FFFFFF"/>
                </a:solidFill>
              </a14:hiddenFill>
            </a:ext>
          </a:extLst>
        </p:spPr>
      </p:pic>
      <p:sp>
        <p:nvSpPr>
          <p:cNvPr id="57" name="Rechteck 56">
            <a:extLst>
              <a:ext uri="{FF2B5EF4-FFF2-40B4-BE49-F238E27FC236}">
                <a16:creationId xmlns:a16="http://schemas.microsoft.com/office/drawing/2014/main" id="{9F1B51BC-08A6-46DB-9851-F26BCDC8BE4D}"/>
              </a:ext>
            </a:extLst>
          </p:cNvPr>
          <p:cNvSpPr/>
          <p:nvPr/>
        </p:nvSpPr>
        <p:spPr>
          <a:xfrm>
            <a:off x="3900277" y="5547050"/>
            <a:ext cx="84558" cy="47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4" name="Ellipse 53">
            <a:extLst>
              <a:ext uri="{FF2B5EF4-FFF2-40B4-BE49-F238E27FC236}">
                <a16:creationId xmlns:a16="http://schemas.microsoft.com/office/drawing/2014/main" id="{36F3C17D-E15A-4EBA-9751-0BD7E9D907E1}"/>
              </a:ext>
            </a:extLst>
          </p:cNvPr>
          <p:cNvSpPr/>
          <p:nvPr/>
        </p:nvSpPr>
        <p:spPr>
          <a:xfrm>
            <a:off x="3190506" y="5671545"/>
            <a:ext cx="213044" cy="2140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Ellipse 58">
            <a:extLst>
              <a:ext uri="{FF2B5EF4-FFF2-40B4-BE49-F238E27FC236}">
                <a16:creationId xmlns:a16="http://schemas.microsoft.com/office/drawing/2014/main" id="{A8A32DBD-8BFC-48AE-B9F2-7C2A90E20A38}"/>
              </a:ext>
            </a:extLst>
          </p:cNvPr>
          <p:cNvSpPr/>
          <p:nvPr/>
        </p:nvSpPr>
        <p:spPr>
          <a:xfrm>
            <a:off x="7204554" y="5695564"/>
            <a:ext cx="213044" cy="2140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feld 54">
            <a:extLst>
              <a:ext uri="{FF2B5EF4-FFF2-40B4-BE49-F238E27FC236}">
                <a16:creationId xmlns:a16="http://schemas.microsoft.com/office/drawing/2014/main" id="{D7BC6961-84F2-4B7D-8AAE-C50A9A2677AD}"/>
              </a:ext>
            </a:extLst>
          </p:cNvPr>
          <p:cNvSpPr txBox="1"/>
          <p:nvPr/>
        </p:nvSpPr>
        <p:spPr>
          <a:xfrm>
            <a:off x="3484219" y="3231143"/>
            <a:ext cx="699230" cy="584775"/>
          </a:xfrm>
          <a:prstGeom prst="rect">
            <a:avLst/>
          </a:prstGeom>
          <a:noFill/>
        </p:spPr>
        <p:txBody>
          <a:bodyPr wrap="none" rtlCol="0">
            <a:spAutoFit/>
          </a:bodyPr>
          <a:lstStyle/>
          <a:p>
            <a:pPr algn="ctr"/>
            <a:r>
              <a:rPr lang="en-US" sz="800"/>
              <a:t>HTTP</a:t>
            </a:r>
            <a:br>
              <a:rPr lang="en-US" sz="800"/>
            </a:br>
            <a:r>
              <a:rPr lang="en-US" sz="800"/>
              <a:t>AMQP/WS</a:t>
            </a:r>
            <a:br>
              <a:rPr lang="en-US" sz="800"/>
            </a:br>
            <a:br>
              <a:rPr lang="en-US" sz="800"/>
            </a:br>
            <a:endParaRPr lang="en-US" sz="800"/>
          </a:p>
        </p:txBody>
      </p:sp>
      <p:sp>
        <p:nvSpPr>
          <p:cNvPr id="62" name="Textfeld 61">
            <a:extLst>
              <a:ext uri="{FF2B5EF4-FFF2-40B4-BE49-F238E27FC236}">
                <a16:creationId xmlns:a16="http://schemas.microsoft.com/office/drawing/2014/main" id="{DD04735D-E920-4A7A-ADD7-5AD42048AC99}"/>
              </a:ext>
            </a:extLst>
          </p:cNvPr>
          <p:cNvSpPr txBox="1"/>
          <p:nvPr/>
        </p:nvSpPr>
        <p:spPr>
          <a:xfrm>
            <a:off x="3496488" y="4263848"/>
            <a:ext cx="699230" cy="461665"/>
          </a:xfrm>
          <a:prstGeom prst="rect">
            <a:avLst/>
          </a:prstGeom>
          <a:noFill/>
        </p:spPr>
        <p:txBody>
          <a:bodyPr wrap="none" rtlCol="0">
            <a:spAutoFit/>
          </a:bodyPr>
          <a:lstStyle/>
          <a:p>
            <a:pPr algn="ctr"/>
            <a:r>
              <a:rPr lang="en-US" sz="800"/>
              <a:t>HTTP</a:t>
            </a:r>
            <a:br>
              <a:rPr lang="en-US" sz="800"/>
            </a:br>
            <a:r>
              <a:rPr lang="en-US" sz="800"/>
              <a:t>AMQP/WS</a:t>
            </a:r>
            <a:br>
              <a:rPr lang="en-US" sz="800"/>
            </a:br>
            <a:r>
              <a:rPr lang="en-US" sz="800"/>
              <a:t>KRPC</a:t>
            </a:r>
          </a:p>
        </p:txBody>
      </p:sp>
      <p:sp>
        <p:nvSpPr>
          <p:cNvPr id="63" name="Textfeld 62">
            <a:extLst>
              <a:ext uri="{FF2B5EF4-FFF2-40B4-BE49-F238E27FC236}">
                <a16:creationId xmlns:a16="http://schemas.microsoft.com/office/drawing/2014/main" id="{83BAFDD5-7053-449D-A521-5F7119A6C21B}"/>
              </a:ext>
            </a:extLst>
          </p:cNvPr>
          <p:cNvSpPr txBox="1"/>
          <p:nvPr/>
        </p:nvSpPr>
        <p:spPr>
          <a:xfrm>
            <a:off x="3453257" y="2271918"/>
            <a:ext cx="776175" cy="338554"/>
          </a:xfrm>
          <a:prstGeom prst="rect">
            <a:avLst/>
          </a:prstGeom>
          <a:noFill/>
        </p:spPr>
        <p:txBody>
          <a:bodyPr wrap="none" rtlCol="0">
            <a:spAutoFit/>
          </a:bodyPr>
          <a:lstStyle/>
          <a:p>
            <a:pPr algn="ctr"/>
            <a:r>
              <a:rPr lang="en-US" sz="800"/>
              <a:t>HTTP</a:t>
            </a:r>
            <a:br>
              <a:rPr lang="en-US" sz="800"/>
            </a:br>
            <a:r>
              <a:rPr lang="en-US" sz="800"/>
              <a:t>(AMQP/WS)</a:t>
            </a:r>
          </a:p>
        </p:txBody>
      </p:sp>
      <p:sp>
        <p:nvSpPr>
          <p:cNvPr id="64" name="Textfeld 63">
            <a:extLst>
              <a:ext uri="{FF2B5EF4-FFF2-40B4-BE49-F238E27FC236}">
                <a16:creationId xmlns:a16="http://schemas.microsoft.com/office/drawing/2014/main" id="{F5CE8FA4-4A96-4DB5-BCC0-761225310F58}"/>
              </a:ext>
            </a:extLst>
          </p:cNvPr>
          <p:cNvSpPr txBox="1"/>
          <p:nvPr/>
        </p:nvSpPr>
        <p:spPr>
          <a:xfrm>
            <a:off x="3771069" y="6063118"/>
            <a:ext cx="333746" cy="215444"/>
          </a:xfrm>
          <a:prstGeom prst="rect">
            <a:avLst/>
          </a:prstGeom>
          <a:noFill/>
        </p:spPr>
        <p:txBody>
          <a:bodyPr wrap="none" rtlCol="0">
            <a:spAutoFit/>
          </a:bodyPr>
          <a:lstStyle/>
          <a:p>
            <a:pPr algn="ctr"/>
            <a:r>
              <a:rPr lang="en-US" sz="800"/>
              <a:t>WS</a:t>
            </a:r>
          </a:p>
        </p:txBody>
      </p:sp>
      <p:sp>
        <p:nvSpPr>
          <p:cNvPr id="15" name="Pfeil: 180-Grad 14">
            <a:extLst>
              <a:ext uri="{FF2B5EF4-FFF2-40B4-BE49-F238E27FC236}">
                <a16:creationId xmlns:a16="http://schemas.microsoft.com/office/drawing/2014/main" id="{A9E97230-F1FC-4090-B017-F5DE25BC1E43}"/>
              </a:ext>
            </a:extLst>
          </p:cNvPr>
          <p:cNvSpPr/>
          <p:nvPr/>
        </p:nvSpPr>
        <p:spPr>
          <a:xfrm rot="16200000">
            <a:off x="6484044" y="3439498"/>
            <a:ext cx="469392" cy="1426260"/>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6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45C-2DE8-4DAF-B6F0-3A3640EC2F9E}"/>
              </a:ext>
            </a:extLst>
          </p:cNvPr>
          <p:cNvSpPr>
            <a:spLocks noGrp="1"/>
          </p:cNvSpPr>
          <p:nvPr>
            <p:ph type="title"/>
          </p:nvPr>
        </p:nvSpPr>
        <p:spPr/>
        <p:txBody>
          <a:bodyPr/>
          <a:lstStyle/>
          <a:p>
            <a:r>
              <a:rPr lang="en-US"/>
              <a:t>Event Hubs Architectural Patterns</a:t>
            </a:r>
          </a:p>
        </p:txBody>
      </p:sp>
      <p:sp>
        <p:nvSpPr>
          <p:cNvPr id="13" name="Inhaltsplatzhalter 12">
            <a:extLst>
              <a:ext uri="{FF2B5EF4-FFF2-40B4-BE49-F238E27FC236}">
                <a16:creationId xmlns:a16="http://schemas.microsoft.com/office/drawing/2014/main" id="{D98924C0-9988-4A44-AD56-174AA701C80A}"/>
              </a:ext>
            </a:extLst>
          </p:cNvPr>
          <p:cNvSpPr>
            <a:spLocks noGrp="1"/>
          </p:cNvSpPr>
          <p:nvPr>
            <p:ph idx="1"/>
          </p:nvPr>
        </p:nvSpPr>
        <p:spPr>
          <a:xfrm>
            <a:off x="1018955" y="5785816"/>
            <a:ext cx="10058400" cy="605613"/>
          </a:xfrm>
        </p:spPr>
        <p:txBody>
          <a:bodyPr>
            <a:normAutofit/>
          </a:bodyPr>
          <a:lstStyle/>
          <a:p>
            <a:pPr marL="0" indent="0" algn="ctr">
              <a:buNone/>
            </a:pPr>
            <a:r>
              <a:rPr lang="en-US" sz="1600"/>
              <a:t>Event Hubs is a high-scale, high-availability, multi-protocol event stream engine used for collecting and consolidating events for real-time analytics and other high-throughput computations</a:t>
            </a:r>
          </a:p>
        </p:txBody>
      </p:sp>
      <p:sp>
        <p:nvSpPr>
          <p:cNvPr id="7" name="Pfeil: nach rechts 6">
            <a:extLst>
              <a:ext uri="{FF2B5EF4-FFF2-40B4-BE49-F238E27FC236}">
                <a16:creationId xmlns:a16="http://schemas.microsoft.com/office/drawing/2014/main" id="{0864FC93-27F1-4C68-9DCF-053D00B4D76A}"/>
              </a:ext>
            </a:extLst>
          </p:cNvPr>
          <p:cNvSpPr/>
          <p:nvPr/>
        </p:nvSpPr>
        <p:spPr>
          <a:xfrm>
            <a:off x="2205551" y="3064310"/>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69356366-4E91-4F03-99EA-60D2BED4C09F}"/>
              </a:ext>
            </a:extLst>
          </p:cNvPr>
          <p:cNvSpPr txBox="1"/>
          <p:nvPr/>
        </p:nvSpPr>
        <p:spPr>
          <a:xfrm>
            <a:off x="771444" y="3015341"/>
            <a:ext cx="1487867" cy="369332"/>
          </a:xfrm>
          <a:prstGeom prst="rect">
            <a:avLst/>
          </a:prstGeom>
          <a:noFill/>
        </p:spPr>
        <p:txBody>
          <a:bodyPr wrap="square" rtlCol="0">
            <a:spAutoFit/>
          </a:bodyPr>
          <a:lstStyle/>
          <a:p>
            <a:pPr algn="ctr"/>
            <a:r>
              <a:rPr lang="en-US"/>
              <a:t>Event Hub</a:t>
            </a:r>
          </a:p>
        </p:txBody>
      </p:sp>
      <p:pic>
        <p:nvPicPr>
          <p:cNvPr id="14" name="Picture 2" descr="E-Mail, envelope, gmail - , google - , letztere, mail, message Symbol">
            <a:extLst>
              <a:ext uri="{FF2B5EF4-FFF2-40B4-BE49-F238E27FC236}">
                <a16:creationId xmlns:a16="http://schemas.microsoft.com/office/drawing/2014/main" id="{0D9A935F-8247-457D-88FA-6CB9BD42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322" y="2886246"/>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A2DDD9D6-FD61-4B83-994C-6C44210E368A}"/>
              </a:ext>
            </a:extLst>
          </p:cNvPr>
          <p:cNvSpPr/>
          <p:nvPr/>
        </p:nvSpPr>
        <p:spPr>
          <a:xfrm>
            <a:off x="3230178" y="2799134"/>
            <a:ext cx="2109918"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180-Grad 8">
            <a:extLst>
              <a:ext uri="{FF2B5EF4-FFF2-40B4-BE49-F238E27FC236}">
                <a16:creationId xmlns:a16="http://schemas.microsoft.com/office/drawing/2014/main" id="{0DA55423-E129-4057-8C0D-5F1B9F27B649}"/>
              </a:ext>
            </a:extLst>
          </p:cNvPr>
          <p:cNvSpPr/>
          <p:nvPr/>
        </p:nvSpPr>
        <p:spPr>
          <a:xfrm rot="16200000">
            <a:off x="5278259" y="2500376"/>
            <a:ext cx="479466" cy="1411871"/>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E-Mail, envelope, gmail - , google - , letztere, mail, message Symbol">
            <a:extLst>
              <a:ext uri="{FF2B5EF4-FFF2-40B4-BE49-F238E27FC236}">
                <a16:creationId xmlns:a16="http://schemas.microsoft.com/office/drawing/2014/main" id="{BD13BF9A-D3C7-422D-8FEC-326B6453A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5" y="2975223"/>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40" name="Inhaltsplatzhalter 12">
            <a:extLst>
              <a:ext uri="{FF2B5EF4-FFF2-40B4-BE49-F238E27FC236}">
                <a16:creationId xmlns:a16="http://schemas.microsoft.com/office/drawing/2014/main" id="{9FABBA1D-D0E7-44A9-9861-66B01B259953}"/>
              </a:ext>
            </a:extLst>
          </p:cNvPr>
          <p:cNvSpPr txBox="1">
            <a:spLocks/>
          </p:cNvSpPr>
          <p:nvPr/>
        </p:nvSpPr>
        <p:spPr>
          <a:xfrm>
            <a:off x="6851906" y="2198649"/>
            <a:ext cx="4829244" cy="290694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sz="1400" dirty="0"/>
              <a:t>Ingestion and storage of large event streams</a:t>
            </a:r>
          </a:p>
          <a:p>
            <a:pPr lvl="1"/>
            <a:r>
              <a:rPr lang="en-US" sz="1200" dirty="0"/>
              <a:t>&gt; 2 Gigabyte per second if required</a:t>
            </a:r>
          </a:p>
          <a:p>
            <a:pPr>
              <a:lnSpc>
                <a:spcPct val="100000"/>
              </a:lnSpc>
            </a:pPr>
            <a:r>
              <a:rPr lang="en-US" sz="1400" dirty="0"/>
              <a:t>Separation of event streams into partitions</a:t>
            </a:r>
          </a:p>
          <a:p>
            <a:pPr>
              <a:lnSpc>
                <a:spcPct val="100000"/>
              </a:lnSpc>
            </a:pPr>
            <a:r>
              <a:rPr lang="en-US" sz="1400" dirty="0"/>
              <a:t>Client-chosen offsets into event stream allow arbitrary reads and re-reads during retention</a:t>
            </a:r>
          </a:p>
          <a:p>
            <a:pPr>
              <a:lnSpc>
                <a:spcPct val="100000"/>
              </a:lnSpc>
            </a:pPr>
            <a:r>
              <a:rPr lang="en-US" sz="1400" dirty="0"/>
              <a:t>Retention of raw event data from 1 up to 90 days</a:t>
            </a:r>
          </a:p>
          <a:p>
            <a:pPr>
              <a:lnSpc>
                <a:spcPct val="100000"/>
              </a:lnSpc>
            </a:pPr>
            <a:r>
              <a:rPr lang="en-US" sz="1400" dirty="0"/>
              <a:t>Automated archival into Avro containers for subsequent batch-style processing</a:t>
            </a:r>
          </a:p>
          <a:p>
            <a:pPr>
              <a:lnSpc>
                <a:spcPct val="100000"/>
              </a:lnSpc>
            </a:pPr>
            <a:r>
              <a:rPr lang="en-US" sz="1400" dirty="0"/>
              <a:t>Publisher policies for data origin attestation and access control</a:t>
            </a:r>
          </a:p>
          <a:p>
            <a:pPr>
              <a:lnSpc>
                <a:spcPct val="100000"/>
              </a:lnSpc>
            </a:pPr>
            <a:r>
              <a:rPr lang="en-US" sz="1400" dirty="0"/>
              <a:t>Supports the Apache Kafka™ producer and consumer wire protocol to meet customers where they are</a:t>
            </a:r>
          </a:p>
        </p:txBody>
      </p:sp>
      <p:sp>
        <p:nvSpPr>
          <p:cNvPr id="53" name="Textfeld 52">
            <a:extLst>
              <a:ext uri="{FF2B5EF4-FFF2-40B4-BE49-F238E27FC236}">
                <a16:creationId xmlns:a16="http://schemas.microsoft.com/office/drawing/2014/main" id="{52394623-D791-47FD-9F0B-0099AA2AF916}"/>
              </a:ext>
            </a:extLst>
          </p:cNvPr>
          <p:cNvSpPr txBox="1"/>
          <p:nvPr/>
        </p:nvSpPr>
        <p:spPr>
          <a:xfrm>
            <a:off x="2133416" y="3359735"/>
            <a:ext cx="843501" cy="584775"/>
          </a:xfrm>
          <a:prstGeom prst="rect">
            <a:avLst/>
          </a:prstGeom>
          <a:noFill/>
        </p:spPr>
        <p:txBody>
          <a:bodyPr wrap="none" rtlCol="0">
            <a:spAutoFit/>
          </a:bodyPr>
          <a:lstStyle/>
          <a:p>
            <a:pPr algn="ctr"/>
            <a:r>
              <a:rPr lang="en-US" sz="800"/>
              <a:t>HTTP</a:t>
            </a:r>
            <a:br>
              <a:rPr lang="en-US" sz="800"/>
            </a:br>
            <a:r>
              <a:rPr lang="en-US" sz="800"/>
              <a:t>AMQP/WS</a:t>
            </a:r>
            <a:br>
              <a:rPr lang="en-US" sz="800"/>
            </a:br>
            <a:r>
              <a:rPr lang="en-US" sz="800"/>
              <a:t>KRPC (Kafka)</a:t>
            </a:r>
            <a:br>
              <a:rPr lang="en-US" sz="800"/>
            </a:br>
            <a:endParaRPr lang="en-US" sz="800"/>
          </a:p>
        </p:txBody>
      </p:sp>
      <p:sp>
        <p:nvSpPr>
          <p:cNvPr id="55" name="Rechteck 54" descr="Stopwatch">
            <a:extLst>
              <a:ext uri="{FF2B5EF4-FFF2-40B4-BE49-F238E27FC236}">
                <a16:creationId xmlns:a16="http://schemas.microsoft.com/office/drawing/2014/main" id="{89217785-CAC4-43E2-9AC0-5569AFFAA22F}"/>
              </a:ext>
            </a:extLst>
          </p:cNvPr>
          <p:cNvSpPr/>
          <p:nvPr/>
        </p:nvSpPr>
        <p:spPr>
          <a:xfrm>
            <a:off x="3373784" y="2854002"/>
            <a:ext cx="720326" cy="720326"/>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56" name="Gruppieren 55">
            <a:extLst>
              <a:ext uri="{FF2B5EF4-FFF2-40B4-BE49-F238E27FC236}">
                <a16:creationId xmlns:a16="http://schemas.microsoft.com/office/drawing/2014/main" id="{F4FC6943-89F8-4B88-B77C-F2581956ACA9}"/>
              </a:ext>
            </a:extLst>
          </p:cNvPr>
          <p:cNvGrpSpPr/>
          <p:nvPr/>
        </p:nvGrpSpPr>
        <p:grpSpPr>
          <a:xfrm>
            <a:off x="4216474" y="2899166"/>
            <a:ext cx="601399" cy="629999"/>
            <a:chOff x="6106087" y="4246322"/>
            <a:chExt cx="601399" cy="629999"/>
          </a:xfrm>
        </p:grpSpPr>
        <p:sp>
          <p:nvSpPr>
            <p:cNvPr id="57" name="Flussdiagramm: Datenträger mit sequenziellem Zugriff 56">
              <a:extLst>
                <a:ext uri="{FF2B5EF4-FFF2-40B4-BE49-F238E27FC236}">
                  <a16:creationId xmlns:a16="http://schemas.microsoft.com/office/drawing/2014/main" id="{65FB2CF6-71D7-427C-ABA2-AE005B96B25E}"/>
                </a:ext>
              </a:extLst>
            </p:cNvPr>
            <p:cNvSpPr/>
            <p:nvPr/>
          </p:nvSpPr>
          <p:spPr>
            <a:xfrm>
              <a:off x="6306257" y="4246322"/>
              <a:ext cx="401229" cy="416187"/>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ussdiagramm: Datenträger mit sequenziellem Zugriff 57">
              <a:extLst>
                <a:ext uri="{FF2B5EF4-FFF2-40B4-BE49-F238E27FC236}">
                  <a16:creationId xmlns:a16="http://schemas.microsoft.com/office/drawing/2014/main" id="{9D92D9CC-D3E7-4823-BFCD-6A5A9FE12ABA}"/>
                </a:ext>
              </a:extLst>
            </p:cNvPr>
            <p:cNvSpPr/>
            <p:nvPr/>
          </p:nvSpPr>
          <p:spPr>
            <a:xfrm>
              <a:off x="6206173" y="4399257"/>
              <a:ext cx="346838" cy="372979"/>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ussdiagramm: Datenträger mit sequenziellem Zugriff 58">
              <a:extLst>
                <a:ext uri="{FF2B5EF4-FFF2-40B4-BE49-F238E27FC236}">
                  <a16:creationId xmlns:a16="http://schemas.microsoft.com/office/drawing/2014/main" id="{A693EE1D-9817-465B-9922-1FC9E477024B}"/>
                </a:ext>
              </a:extLst>
            </p:cNvPr>
            <p:cNvSpPr/>
            <p:nvPr/>
          </p:nvSpPr>
          <p:spPr>
            <a:xfrm>
              <a:off x="6106087" y="4571196"/>
              <a:ext cx="297706" cy="305125"/>
            </a:xfrm>
            <a:prstGeom prst="flowChartMagneticTape">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Pfeil: 180-Grad 59">
            <a:extLst>
              <a:ext uri="{FF2B5EF4-FFF2-40B4-BE49-F238E27FC236}">
                <a16:creationId xmlns:a16="http://schemas.microsoft.com/office/drawing/2014/main" id="{C166C0DA-65AB-475B-B9FA-A9691E181329}"/>
              </a:ext>
            </a:extLst>
          </p:cNvPr>
          <p:cNvSpPr/>
          <p:nvPr/>
        </p:nvSpPr>
        <p:spPr>
          <a:xfrm rot="16200000">
            <a:off x="5278260" y="3057465"/>
            <a:ext cx="479466" cy="1411871"/>
          </a:xfrm>
          <a:prstGeom prst="uturnArrow">
            <a:avLst/>
          </a:prstGeom>
          <a:solidFill>
            <a:srgbClr val="11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descr="E-Mail, envelope, gmail - , google - , letztere, mail, message Symbol">
            <a:extLst>
              <a:ext uri="{FF2B5EF4-FFF2-40B4-BE49-F238E27FC236}">
                <a16:creationId xmlns:a16="http://schemas.microsoft.com/office/drawing/2014/main" id="{BE888F3B-0EE2-4DBB-AAEA-D3488AE65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6" y="3532312"/>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62" name="Pfeil: 180-Grad 61">
            <a:extLst>
              <a:ext uri="{FF2B5EF4-FFF2-40B4-BE49-F238E27FC236}">
                <a16:creationId xmlns:a16="http://schemas.microsoft.com/office/drawing/2014/main" id="{1EBBCB6F-DDB3-42B0-B501-93924606BFE0}"/>
              </a:ext>
            </a:extLst>
          </p:cNvPr>
          <p:cNvSpPr/>
          <p:nvPr/>
        </p:nvSpPr>
        <p:spPr>
          <a:xfrm rot="16200000">
            <a:off x="5278261" y="3614554"/>
            <a:ext cx="479466" cy="1411871"/>
          </a:xfrm>
          <a:prstGeom prst="uturnArrow">
            <a:avLst/>
          </a:prstGeom>
          <a:solidFill>
            <a:srgbClr val="9BD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descr="E-Mail, envelope, gmail - , google - , letztere, mail, message Symbol">
            <a:extLst>
              <a:ext uri="{FF2B5EF4-FFF2-40B4-BE49-F238E27FC236}">
                <a16:creationId xmlns:a16="http://schemas.microsoft.com/office/drawing/2014/main" id="{41F93429-EC08-4F79-8F69-9A529A534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7" y="4089401"/>
            <a:ext cx="224784" cy="22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744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45C-2DE8-4DAF-B6F0-3A3640EC2F9E}"/>
              </a:ext>
            </a:extLst>
          </p:cNvPr>
          <p:cNvSpPr>
            <a:spLocks noGrp="1"/>
          </p:cNvSpPr>
          <p:nvPr>
            <p:ph type="title"/>
          </p:nvPr>
        </p:nvSpPr>
        <p:spPr/>
        <p:txBody>
          <a:bodyPr/>
          <a:lstStyle/>
          <a:p>
            <a:r>
              <a:rPr lang="en-US"/>
              <a:t>Service Bus Architectural Patterns</a:t>
            </a:r>
          </a:p>
        </p:txBody>
      </p:sp>
      <p:sp>
        <p:nvSpPr>
          <p:cNvPr id="13" name="Inhaltsplatzhalter 12">
            <a:extLst>
              <a:ext uri="{FF2B5EF4-FFF2-40B4-BE49-F238E27FC236}">
                <a16:creationId xmlns:a16="http://schemas.microsoft.com/office/drawing/2014/main" id="{D98924C0-9988-4A44-AD56-174AA701C80A}"/>
              </a:ext>
            </a:extLst>
          </p:cNvPr>
          <p:cNvSpPr>
            <a:spLocks noGrp="1"/>
          </p:cNvSpPr>
          <p:nvPr>
            <p:ph idx="1"/>
          </p:nvPr>
        </p:nvSpPr>
        <p:spPr>
          <a:xfrm>
            <a:off x="1018955" y="5785816"/>
            <a:ext cx="10058400" cy="605613"/>
          </a:xfrm>
        </p:spPr>
        <p:txBody>
          <a:bodyPr>
            <a:normAutofit/>
          </a:bodyPr>
          <a:lstStyle/>
          <a:p>
            <a:pPr marL="0" indent="0" algn="ctr">
              <a:buNone/>
            </a:pPr>
            <a:r>
              <a:rPr lang="en-US" sz="1600"/>
              <a:t>Service Bus is a “swiss army knife” for messaging-driven workloads.</a:t>
            </a:r>
          </a:p>
        </p:txBody>
      </p:sp>
      <p:sp>
        <p:nvSpPr>
          <p:cNvPr id="7" name="Pfeil: nach rechts 6">
            <a:extLst>
              <a:ext uri="{FF2B5EF4-FFF2-40B4-BE49-F238E27FC236}">
                <a16:creationId xmlns:a16="http://schemas.microsoft.com/office/drawing/2014/main" id="{0864FC93-27F1-4C68-9DCF-053D00B4D76A}"/>
              </a:ext>
            </a:extLst>
          </p:cNvPr>
          <p:cNvSpPr/>
          <p:nvPr/>
        </p:nvSpPr>
        <p:spPr>
          <a:xfrm>
            <a:off x="2205551" y="2338886"/>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69356366-4E91-4F03-99EA-60D2BED4C09F}"/>
              </a:ext>
            </a:extLst>
          </p:cNvPr>
          <p:cNvSpPr txBox="1"/>
          <p:nvPr/>
        </p:nvSpPr>
        <p:spPr>
          <a:xfrm>
            <a:off x="823848" y="2277937"/>
            <a:ext cx="1487867" cy="369332"/>
          </a:xfrm>
          <a:prstGeom prst="rect">
            <a:avLst/>
          </a:prstGeom>
          <a:noFill/>
        </p:spPr>
        <p:txBody>
          <a:bodyPr wrap="square" rtlCol="0">
            <a:spAutoFit/>
          </a:bodyPr>
          <a:lstStyle/>
          <a:p>
            <a:pPr algn="ctr"/>
            <a:r>
              <a:rPr lang="en-US"/>
              <a:t>Queues</a:t>
            </a:r>
          </a:p>
        </p:txBody>
      </p:sp>
      <p:pic>
        <p:nvPicPr>
          <p:cNvPr id="14" name="Picture 2" descr="E-Mail, envelope, gmail - , google - , letztere, mail, message Symbol">
            <a:extLst>
              <a:ext uri="{FF2B5EF4-FFF2-40B4-BE49-F238E27FC236}">
                <a16:creationId xmlns:a16="http://schemas.microsoft.com/office/drawing/2014/main" id="{0D9A935F-8247-457D-88FA-6CB9BD42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322" y="2160822"/>
            <a:ext cx="224784" cy="224784"/>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uppieren 32">
            <a:extLst>
              <a:ext uri="{FF2B5EF4-FFF2-40B4-BE49-F238E27FC236}">
                <a16:creationId xmlns:a16="http://schemas.microsoft.com/office/drawing/2014/main" id="{DB159245-3E41-4227-9FE1-F6F6A96224E8}"/>
              </a:ext>
            </a:extLst>
          </p:cNvPr>
          <p:cNvGrpSpPr/>
          <p:nvPr/>
        </p:nvGrpSpPr>
        <p:grpSpPr>
          <a:xfrm>
            <a:off x="3230178" y="2073710"/>
            <a:ext cx="3042761" cy="841248"/>
            <a:chOff x="3230178" y="2073710"/>
            <a:chExt cx="3042761" cy="841248"/>
          </a:xfrm>
        </p:grpSpPr>
        <p:sp>
          <p:nvSpPr>
            <p:cNvPr id="5" name="Rechteck 4">
              <a:extLst>
                <a:ext uri="{FF2B5EF4-FFF2-40B4-BE49-F238E27FC236}">
                  <a16:creationId xmlns:a16="http://schemas.microsoft.com/office/drawing/2014/main" id="{A2DDD9D6-FD61-4B83-994C-6C44210E368A}"/>
                </a:ext>
              </a:extLst>
            </p:cNvPr>
            <p:cNvSpPr/>
            <p:nvPr/>
          </p:nvSpPr>
          <p:spPr>
            <a:xfrm>
              <a:off x="3230178" y="2073710"/>
              <a:ext cx="2109918"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a:extLst>
                <a:ext uri="{FF2B5EF4-FFF2-40B4-BE49-F238E27FC236}">
                  <a16:creationId xmlns:a16="http://schemas.microsoft.com/office/drawing/2014/main" id="{3B60A4CA-26C4-4C2D-B20A-E484357DA883}"/>
                </a:ext>
              </a:extLst>
            </p:cNvPr>
            <p:cNvSpPr/>
            <p:nvPr/>
          </p:nvSpPr>
          <p:spPr>
            <a:xfrm>
              <a:off x="3342455" y="2134171"/>
              <a:ext cx="720326" cy="720326"/>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8" name="Flussdiagramm: Datenträger mit direktem Zugriff 7">
              <a:extLst>
                <a:ext uri="{FF2B5EF4-FFF2-40B4-BE49-F238E27FC236}">
                  <a16:creationId xmlns:a16="http://schemas.microsoft.com/office/drawing/2014/main" id="{F4A9F1E1-31D4-4512-9274-C793099AA186}"/>
                </a:ext>
              </a:extLst>
            </p:cNvPr>
            <p:cNvSpPr/>
            <p:nvPr/>
          </p:nvSpPr>
          <p:spPr>
            <a:xfrm>
              <a:off x="4162867" y="2258923"/>
              <a:ext cx="1085790" cy="470822"/>
            </a:xfrm>
            <a:prstGeom prst="flowChartMagneticDrum">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feil: 180-Grad 8">
              <a:extLst>
                <a:ext uri="{FF2B5EF4-FFF2-40B4-BE49-F238E27FC236}">
                  <a16:creationId xmlns:a16="http://schemas.microsoft.com/office/drawing/2014/main" id="{0DA55423-E129-4057-8C0D-5F1B9F27B649}"/>
                </a:ext>
              </a:extLst>
            </p:cNvPr>
            <p:cNvSpPr/>
            <p:nvPr/>
          </p:nvSpPr>
          <p:spPr>
            <a:xfrm rot="16200000">
              <a:off x="5392929" y="1889623"/>
              <a:ext cx="479466" cy="1182529"/>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E-Mail, envelope, gmail - , google - , letztere, mail, message Symbol">
              <a:extLst>
                <a:ext uri="{FF2B5EF4-FFF2-40B4-BE49-F238E27FC236}">
                  <a16:creationId xmlns:a16="http://schemas.microsoft.com/office/drawing/2014/main" id="{00CE009C-790F-4F63-AD18-D16137B790F5}"/>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260663" y="238560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Mail, envelope, gmail - , google - , letztere, mail, message Symbol">
              <a:extLst>
                <a:ext uri="{FF2B5EF4-FFF2-40B4-BE49-F238E27FC236}">
                  <a16:creationId xmlns:a16="http://schemas.microsoft.com/office/drawing/2014/main" id="{241015C8-3D19-40C2-95AD-9DF199A3F16A}"/>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534124" y="238560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Mail, envelope, gmail - , google - , letztere, mail, message Symbol">
              <a:extLst>
                <a:ext uri="{FF2B5EF4-FFF2-40B4-BE49-F238E27FC236}">
                  <a16:creationId xmlns:a16="http://schemas.microsoft.com/office/drawing/2014/main" id="{BD13BF9A-D3C7-422D-8FEC-326B6453A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5" y="2249799"/>
              <a:ext cx="224784" cy="224784"/>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Rechteck 17">
            <a:extLst>
              <a:ext uri="{FF2B5EF4-FFF2-40B4-BE49-F238E27FC236}">
                <a16:creationId xmlns:a16="http://schemas.microsoft.com/office/drawing/2014/main" id="{F2D3539D-8362-4404-AFC0-6C827B280550}"/>
              </a:ext>
            </a:extLst>
          </p:cNvPr>
          <p:cNvSpPr/>
          <p:nvPr/>
        </p:nvSpPr>
        <p:spPr>
          <a:xfrm>
            <a:off x="3230178" y="3629866"/>
            <a:ext cx="2109918" cy="11447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18">
            <a:extLst>
              <a:ext uri="{FF2B5EF4-FFF2-40B4-BE49-F238E27FC236}">
                <a16:creationId xmlns:a16="http://schemas.microsoft.com/office/drawing/2014/main" id="{89DCAC77-3275-47D1-8447-8EC230FD61FA}"/>
              </a:ext>
            </a:extLst>
          </p:cNvPr>
          <p:cNvSpPr/>
          <p:nvPr/>
        </p:nvSpPr>
        <p:spPr>
          <a:xfrm>
            <a:off x="3342455" y="3690327"/>
            <a:ext cx="720326" cy="720326"/>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0" name="Pfeil: nach rechts 19">
            <a:extLst>
              <a:ext uri="{FF2B5EF4-FFF2-40B4-BE49-F238E27FC236}">
                <a16:creationId xmlns:a16="http://schemas.microsoft.com/office/drawing/2014/main" id="{E63371F2-F095-48C5-B5D1-FCD4B28CE94D}"/>
              </a:ext>
            </a:extLst>
          </p:cNvPr>
          <p:cNvSpPr/>
          <p:nvPr/>
        </p:nvSpPr>
        <p:spPr>
          <a:xfrm>
            <a:off x="2205551" y="3895042"/>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ussdiagramm: Datenträger mit direktem Zugriff 20">
            <a:extLst>
              <a:ext uri="{FF2B5EF4-FFF2-40B4-BE49-F238E27FC236}">
                <a16:creationId xmlns:a16="http://schemas.microsoft.com/office/drawing/2014/main" id="{48B223FD-3BD9-4F39-91FB-BBB4292EE2EE}"/>
              </a:ext>
            </a:extLst>
          </p:cNvPr>
          <p:cNvSpPr/>
          <p:nvPr/>
        </p:nvSpPr>
        <p:spPr>
          <a:xfrm>
            <a:off x="4232153" y="3677973"/>
            <a:ext cx="918967" cy="353735"/>
          </a:xfrm>
          <a:prstGeom prst="flowChartMagneticDrum">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feil: 180-Grad 21">
            <a:extLst>
              <a:ext uri="{FF2B5EF4-FFF2-40B4-BE49-F238E27FC236}">
                <a16:creationId xmlns:a16="http://schemas.microsoft.com/office/drawing/2014/main" id="{D1529599-BC43-4F24-9F3E-4F34CF676A45}"/>
              </a:ext>
            </a:extLst>
          </p:cNvPr>
          <p:cNvSpPr/>
          <p:nvPr/>
        </p:nvSpPr>
        <p:spPr>
          <a:xfrm rot="16200000">
            <a:off x="5392929" y="3188219"/>
            <a:ext cx="479466" cy="1182530"/>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E-Mail, envelope, gmail - , google - , letztere, mail, message Symbol">
            <a:extLst>
              <a:ext uri="{FF2B5EF4-FFF2-40B4-BE49-F238E27FC236}">
                <a16:creationId xmlns:a16="http://schemas.microsoft.com/office/drawing/2014/main" id="{2DA600CA-B5BD-4D6B-8CD6-B8F58E95C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322" y="3716978"/>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E-Mail, envelope, gmail - , google - , letztere, mail, message Symbol">
            <a:extLst>
              <a:ext uri="{FF2B5EF4-FFF2-40B4-BE49-F238E27FC236}">
                <a16:creationId xmlns:a16="http://schemas.microsoft.com/office/drawing/2014/main" id="{0E97A3A2-59F1-4CF2-A496-F9360AE77D5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326001" y="3733621"/>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E-Mail, envelope, gmail - , google - , letztere, mail, message Symbol">
            <a:extLst>
              <a:ext uri="{FF2B5EF4-FFF2-40B4-BE49-F238E27FC236}">
                <a16:creationId xmlns:a16="http://schemas.microsoft.com/office/drawing/2014/main" id="{3EE4FC8F-F2B8-4929-9FEF-2AF5BD73B1CD}"/>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587270" y="3733621"/>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E-Mail, envelope, gmail - , google - , letztere, mail, message Symbol">
            <a:extLst>
              <a:ext uri="{FF2B5EF4-FFF2-40B4-BE49-F238E27FC236}">
                <a16:creationId xmlns:a16="http://schemas.microsoft.com/office/drawing/2014/main" id="{C49C1D05-3720-4EA8-9C4D-D2FA058A1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6" y="3548395"/>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27" name="Textfeld 26">
            <a:extLst>
              <a:ext uri="{FF2B5EF4-FFF2-40B4-BE49-F238E27FC236}">
                <a16:creationId xmlns:a16="http://schemas.microsoft.com/office/drawing/2014/main" id="{C72026AC-FE9C-4555-80B2-F55DC5A7A6C5}"/>
              </a:ext>
            </a:extLst>
          </p:cNvPr>
          <p:cNvSpPr txBox="1"/>
          <p:nvPr/>
        </p:nvSpPr>
        <p:spPr>
          <a:xfrm>
            <a:off x="823848" y="3854674"/>
            <a:ext cx="1487867" cy="369332"/>
          </a:xfrm>
          <a:prstGeom prst="rect">
            <a:avLst/>
          </a:prstGeom>
          <a:noFill/>
        </p:spPr>
        <p:txBody>
          <a:bodyPr wrap="square" rtlCol="0">
            <a:spAutoFit/>
          </a:bodyPr>
          <a:lstStyle/>
          <a:p>
            <a:pPr algn="ctr"/>
            <a:r>
              <a:rPr lang="en-US"/>
              <a:t>Topics</a:t>
            </a:r>
          </a:p>
        </p:txBody>
      </p:sp>
      <p:sp>
        <p:nvSpPr>
          <p:cNvPr id="28" name="Flussdiagramm: Datenträger mit direktem Zugriff 27">
            <a:extLst>
              <a:ext uri="{FF2B5EF4-FFF2-40B4-BE49-F238E27FC236}">
                <a16:creationId xmlns:a16="http://schemas.microsoft.com/office/drawing/2014/main" id="{80D0BF8D-0D0C-46B4-8CDD-4FC2CB47E2F7}"/>
              </a:ext>
            </a:extLst>
          </p:cNvPr>
          <p:cNvSpPr/>
          <p:nvPr/>
        </p:nvSpPr>
        <p:spPr>
          <a:xfrm>
            <a:off x="4216013" y="4075294"/>
            <a:ext cx="935107" cy="353735"/>
          </a:xfrm>
          <a:prstGeom prst="flowChartMagneticDrum">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E-Mail, envelope, gmail - , google - , letztere, mail, message Symbol">
            <a:extLst>
              <a:ext uri="{FF2B5EF4-FFF2-40B4-BE49-F238E27FC236}">
                <a16:creationId xmlns:a16="http://schemas.microsoft.com/office/drawing/2014/main" id="{2B7D4F58-A8E2-4DD6-A55A-BFFB60E52C6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332097" y="4143433"/>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ter, tool, schwarz, Form Symbol">
            <a:extLst>
              <a:ext uri="{FF2B5EF4-FFF2-40B4-BE49-F238E27FC236}">
                <a16:creationId xmlns:a16="http://schemas.microsoft.com/office/drawing/2014/main" id="{02A53489-8547-4AF8-9158-FC3D2AEF9E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449" y="3683986"/>
            <a:ext cx="170688" cy="1706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filter, tool, schwarz, Form Symbol">
            <a:extLst>
              <a:ext uri="{FF2B5EF4-FFF2-40B4-BE49-F238E27FC236}">
                <a16:creationId xmlns:a16="http://schemas.microsoft.com/office/drawing/2014/main" id="{D8F41D49-D8D4-4257-8EFE-287CDD846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367" y="4085828"/>
            <a:ext cx="170688" cy="170688"/>
          </a:xfrm>
          <a:prstGeom prst="rect">
            <a:avLst/>
          </a:prstGeom>
          <a:noFill/>
          <a:extLst>
            <a:ext uri="{909E8E84-426E-40DD-AFC4-6F175D3DCCD1}">
              <a14:hiddenFill xmlns:a14="http://schemas.microsoft.com/office/drawing/2010/main">
                <a:solidFill>
                  <a:srgbClr val="FFFFFF"/>
                </a:solidFill>
              </a14:hiddenFill>
            </a:ext>
          </a:extLst>
        </p:spPr>
      </p:pic>
      <p:sp>
        <p:nvSpPr>
          <p:cNvPr id="37" name="Pfeil: 180-Grad 36">
            <a:extLst>
              <a:ext uri="{FF2B5EF4-FFF2-40B4-BE49-F238E27FC236}">
                <a16:creationId xmlns:a16="http://schemas.microsoft.com/office/drawing/2014/main" id="{92A5C4F9-3F2F-4824-BB95-4B3EAC9A8E5B}"/>
              </a:ext>
            </a:extLst>
          </p:cNvPr>
          <p:cNvSpPr/>
          <p:nvPr/>
        </p:nvSpPr>
        <p:spPr>
          <a:xfrm rot="16200000">
            <a:off x="5392928" y="3726563"/>
            <a:ext cx="479466" cy="1182531"/>
          </a:xfrm>
          <a:prstGeom prst="utur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descr="E-Mail, envelope, gmail - , google - , letztere, mail, message Symbol">
            <a:extLst>
              <a:ext uri="{FF2B5EF4-FFF2-40B4-BE49-F238E27FC236}">
                <a16:creationId xmlns:a16="http://schemas.microsoft.com/office/drawing/2014/main" id="{ABB96386-DDB9-4673-BA8E-374CE031C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6" y="4086740"/>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39" name="Inhaltsplatzhalter 12">
            <a:extLst>
              <a:ext uri="{FF2B5EF4-FFF2-40B4-BE49-F238E27FC236}">
                <a16:creationId xmlns:a16="http://schemas.microsoft.com/office/drawing/2014/main" id="{135AF717-8C92-4F51-8102-38A98733DF79}"/>
              </a:ext>
            </a:extLst>
          </p:cNvPr>
          <p:cNvSpPr txBox="1">
            <a:spLocks/>
          </p:cNvSpPr>
          <p:nvPr/>
        </p:nvSpPr>
        <p:spPr>
          <a:xfrm>
            <a:off x="6571950" y="1762590"/>
            <a:ext cx="4907280" cy="16664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a:p>
        </p:txBody>
      </p:sp>
      <p:sp>
        <p:nvSpPr>
          <p:cNvPr id="40" name="Inhaltsplatzhalter 12">
            <a:extLst>
              <a:ext uri="{FF2B5EF4-FFF2-40B4-BE49-F238E27FC236}">
                <a16:creationId xmlns:a16="http://schemas.microsoft.com/office/drawing/2014/main" id="{9FABBA1D-D0E7-44A9-9861-66B01B259953}"/>
              </a:ext>
            </a:extLst>
          </p:cNvPr>
          <p:cNvSpPr txBox="1">
            <a:spLocks/>
          </p:cNvSpPr>
          <p:nvPr/>
        </p:nvSpPr>
        <p:spPr>
          <a:xfrm>
            <a:off x="6917005" y="1762590"/>
            <a:ext cx="4764145" cy="1564966"/>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a:t>Assignment of work with load-aware balancing</a:t>
            </a:r>
          </a:p>
          <a:p>
            <a:pPr>
              <a:lnSpc>
                <a:spcPct val="100000"/>
              </a:lnSpc>
            </a:pPr>
            <a:r>
              <a:rPr lang="en-US"/>
              <a:t>Load-leveling for “spiky” workload traffic shapes</a:t>
            </a:r>
          </a:p>
          <a:p>
            <a:pPr>
              <a:lnSpc>
                <a:spcPct val="100000"/>
              </a:lnSpc>
            </a:pPr>
            <a:r>
              <a:rPr lang="en-US"/>
              <a:t>Transactional, once-and-only-once processing</a:t>
            </a:r>
          </a:p>
          <a:p>
            <a:pPr>
              <a:lnSpc>
                <a:spcPct val="100000"/>
              </a:lnSpc>
            </a:pPr>
            <a:r>
              <a:rPr lang="en-US"/>
              <a:t>Multiplex handling of in-order message sequences</a:t>
            </a:r>
          </a:p>
          <a:p>
            <a:pPr>
              <a:lnSpc>
                <a:spcPct val="100000"/>
              </a:lnSpc>
            </a:pPr>
            <a:r>
              <a:rPr lang="en-US"/>
              <a:t>Deduplication, deferral, and “poison” handling</a:t>
            </a:r>
          </a:p>
          <a:p>
            <a:pPr>
              <a:lnSpc>
                <a:spcPct val="100000"/>
              </a:lnSpc>
            </a:pPr>
            <a:endParaRPr lang="en-US"/>
          </a:p>
          <a:p>
            <a:pPr>
              <a:lnSpc>
                <a:spcPct val="100000"/>
              </a:lnSpc>
            </a:pPr>
            <a:endParaRPr lang="en-US"/>
          </a:p>
        </p:txBody>
      </p:sp>
      <p:sp>
        <p:nvSpPr>
          <p:cNvPr id="41" name="Inhaltsplatzhalter 12">
            <a:extLst>
              <a:ext uri="{FF2B5EF4-FFF2-40B4-BE49-F238E27FC236}">
                <a16:creationId xmlns:a16="http://schemas.microsoft.com/office/drawing/2014/main" id="{BFAC649D-9E82-4C8F-A5AC-2BFCBE1B8134}"/>
              </a:ext>
            </a:extLst>
          </p:cNvPr>
          <p:cNvSpPr txBox="1">
            <a:spLocks/>
          </p:cNvSpPr>
          <p:nvPr/>
        </p:nvSpPr>
        <p:spPr>
          <a:xfrm>
            <a:off x="6917004" y="3522922"/>
            <a:ext cx="4764145" cy="112818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a:t>All of the above, plus:</a:t>
            </a:r>
          </a:p>
          <a:p>
            <a:pPr>
              <a:lnSpc>
                <a:spcPct val="100000"/>
              </a:lnSpc>
            </a:pPr>
            <a:r>
              <a:rPr lang="en-US"/>
              <a:t>Copies to 100s of concurrent subscribers</a:t>
            </a:r>
          </a:p>
          <a:p>
            <a:pPr>
              <a:lnSpc>
                <a:spcPct val="100000"/>
              </a:lnSpc>
            </a:pPr>
            <a:r>
              <a:rPr lang="en-US"/>
              <a:t>Filter rules and message markup</a:t>
            </a:r>
          </a:p>
          <a:p>
            <a:pPr>
              <a:lnSpc>
                <a:spcPct val="100000"/>
              </a:lnSpc>
            </a:pPr>
            <a:r>
              <a:rPr lang="en-US"/>
              <a:t>Message routing</a:t>
            </a:r>
          </a:p>
          <a:p>
            <a:pPr>
              <a:lnSpc>
                <a:spcPct val="100000"/>
              </a:lnSpc>
            </a:pPr>
            <a:endParaRPr lang="en-US"/>
          </a:p>
          <a:p>
            <a:pPr>
              <a:lnSpc>
                <a:spcPct val="100000"/>
              </a:lnSpc>
            </a:pPr>
            <a:endParaRPr lang="en-US"/>
          </a:p>
        </p:txBody>
      </p:sp>
      <p:grpSp>
        <p:nvGrpSpPr>
          <p:cNvPr id="43" name="Gruppieren 42">
            <a:extLst>
              <a:ext uri="{FF2B5EF4-FFF2-40B4-BE49-F238E27FC236}">
                <a16:creationId xmlns:a16="http://schemas.microsoft.com/office/drawing/2014/main" id="{A5C223EF-A89C-42C7-BFD9-FEF94E6B68DC}"/>
              </a:ext>
            </a:extLst>
          </p:cNvPr>
          <p:cNvGrpSpPr/>
          <p:nvPr/>
        </p:nvGrpSpPr>
        <p:grpSpPr>
          <a:xfrm>
            <a:off x="4162867" y="4715777"/>
            <a:ext cx="2152590" cy="595492"/>
            <a:chOff x="3230178" y="2073710"/>
            <a:chExt cx="3042761" cy="841248"/>
          </a:xfrm>
        </p:grpSpPr>
        <p:sp>
          <p:nvSpPr>
            <p:cNvPr id="44" name="Rechteck 43">
              <a:extLst>
                <a:ext uri="{FF2B5EF4-FFF2-40B4-BE49-F238E27FC236}">
                  <a16:creationId xmlns:a16="http://schemas.microsoft.com/office/drawing/2014/main" id="{01B193A0-FE85-479B-A13C-E13CC9D41BF7}"/>
                </a:ext>
              </a:extLst>
            </p:cNvPr>
            <p:cNvSpPr/>
            <p:nvPr/>
          </p:nvSpPr>
          <p:spPr>
            <a:xfrm>
              <a:off x="3230178" y="2073710"/>
              <a:ext cx="2109918"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hteck 44">
              <a:extLst>
                <a:ext uri="{FF2B5EF4-FFF2-40B4-BE49-F238E27FC236}">
                  <a16:creationId xmlns:a16="http://schemas.microsoft.com/office/drawing/2014/main" id="{4656A804-85CE-4247-BB13-DE2560856F5D}"/>
                </a:ext>
              </a:extLst>
            </p:cNvPr>
            <p:cNvSpPr/>
            <p:nvPr/>
          </p:nvSpPr>
          <p:spPr>
            <a:xfrm>
              <a:off x="3342455" y="2134171"/>
              <a:ext cx="720326" cy="720326"/>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46" name="Flussdiagramm: Datenträger mit direktem Zugriff 45">
              <a:extLst>
                <a:ext uri="{FF2B5EF4-FFF2-40B4-BE49-F238E27FC236}">
                  <a16:creationId xmlns:a16="http://schemas.microsoft.com/office/drawing/2014/main" id="{E3D7473A-D8D2-4B58-B76D-3665C84FA3B5}"/>
                </a:ext>
              </a:extLst>
            </p:cNvPr>
            <p:cNvSpPr/>
            <p:nvPr/>
          </p:nvSpPr>
          <p:spPr>
            <a:xfrm>
              <a:off x="4162867" y="2258923"/>
              <a:ext cx="1085790" cy="470822"/>
            </a:xfrm>
            <a:prstGeom prst="flowChartMagneticDrum">
              <a:avLst/>
            </a:prstGeom>
            <a:solidFill>
              <a:schemeClr val="accent3">
                <a:lumMod val="5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feil: 180-Grad 46">
              <a:extLst>
                <a:ext uri="{FF2B5EF4-FFF2-40B4-BE49-F238E27FC236}">
                  <a16:creationId xmlns:a16="http://schemas.microsoft.com/office/drawing/2014/main" id="{6849AEB5-F206-4264-98B6-3C7AB30FCDF7}"/>
                </a:ext>
              </a:extLst>
            </p:cNvPr>
            <p:cNvSpPr/>
            <p:nvPr/>
          </p:nvSpPr>
          <p:spPr>
            <a:xfrm rot="16200000">
              <a:off x="5392929" y="1889623"/>
              <a:ext cx="479466" cy="1182529"/>
            </a:xfrm>
            <a:prstGeom prst="uturn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descr="E-Mail, envelope, gmail - , google - , letztere, mail, message Symbol">
              <a:extLst>
                <a:ext uri="{FF2B5EF4-FFF2-40B4-BE49-F238E27FC236}">
                  <a16:creationId xmlns:a16="http://schemas.microsoft.com/office/drawing/2014/main" id="{2A4BFC57-8B52-4C59-B13A-7893C4860526}"/>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260663" y="238560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Mail, envelope, gmail - , google - , letztere, mail, message Symbol">
              <a:extLst>
                <a:ext uri="{FF2B5EF4-FFF2-40B4-BE49-F238E27FC236}">
                  <a16:creationId xmlns:a16="http://schemas.microsoft.com/office/drawing/2014/main" id="{9339637B-90F1-4CCD-8C9D-9C4C843A6C1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534124" y="238560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Mail, envelope, gmail - , google - , letztere, mail, message Symbol">
              <a:extLst>
                <a:ext uri="{FF2B5EF4-FFF2-40B4-BE49-F238E27FC236}">
                  <a16:creationId xmlns:a16="http://schemas.microsoft.com/office/drawing/2014/main" id="{4AFE2005-1BF1-43CB-ADF1-6D3832B9E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55" y="2249799"/>
              <a:ext cx="224784" cy="224784"/>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Pfeil: gebogen 34">
            <a:extLst>
              <a:ext uri="{FF2B5EF4-FFF2-40B4-BE49-F238E27FC236}">
                <a16:creationId xmlns:a16="http://schemas.microsoft.com/office/drawing/2014/main" id="{A66DD88E-9C2E-401E-B016-92DBA159560A}"/>
              </a:ext>
            </a:extLst>
          </p:cNvPr>
          <p:cNvSpPr/>
          <p:nvPr/>
        </p:nvSpPr>
        <p:spPr>
          <a:xfrm flipV="1">
            <a:off x="3661954" y="4557560"/>
            <a:ext cx="461908" cy="551384"/>
          </a:xfrm>
          <a:prstGeom prst="bentArrow">
            <a:avLst>
              <a:gd name="adj1" fmla="val 17606"/>
              <a:gd name="adj2" fmla="val 19191"/>
              <a:gd name="adj3" fmla="val 25000"/>
              <a:gd name="adj4" fmla="val 43750"/>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4" descr="filter, tool, schwarz, Form Symbol">
            <a:extLst>
              <a:ext uri="{FF2B5EF4-FFF2-40B4-BE49-F238E27FC236}">
                <a16:creationId xmlns:a16="http://schemas.microsoft.com/office/drawing/2014/main" id="{FBB6B840-FA3B-4F32-AF80-57E0289D9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597" y="4499642"/>
            <a:ext cx="170688" cy="170688"/>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a:extLst>
              <a:ext uri="{FF2B5EF4-FFF2-40B4-BE49-F238E27FC236}">
                <a16:creationId xmlns:a16="http://schemas.microsoft.com/office/drawing/2014/main" id="{52394623-D791-47FD-9F0B-0099AA2AF916}"/>
              </a:ext>
            </a:extLst>
          </p:cNvPr>
          <p:cNvSpPr txBox="1"/>
          <p:nvPr/>
        </p:nvSpPr>
        <p:spPr>
          <a:xfrm>
            <a:off x="2205551" y="2634311"/>
            <a:ext cx="699230" cy="584775"/>
          </a:xfrm>
          <a:prstGeom prst="rect">
            <a:avLst/>
          </a:prstGeom>
          <a:noFill/>
        </p:spPr>
        <p:txBody>
          <a:bodyPr wrap="none" rtlCol="0">
            <a:spAutoFit/>
          </a:bodyPr>
          <a:lstStyle/>
          <a:p>
            <a:pPr algn="ctr"/>
            <a:r>
              <a:rPr lang="en-US" sz="800"/>
              <a:t>HTTP</a:t>
            </a:r>
            <a:br>
              <a:rPr lang="en-US" sz="800"/>
            </a:br>
            <a:r>
              <a:rPr lang="en-US" sz="800"/>
              <a:t>AMQP/WS</a:t>
            </a:r>
            <a:br>
              <a:rPr lang="en-US" sz="800"/>
            </a:br>
            <a:br>
              <a:rPr lang="en-US" sz="800"/>
            </a:br>
            <a:endParaRPr lang="en-US" sz="800"/>
          </a:p>
        </p:txBody>
      </p:sp>
      <p:sp>
        <p:nvSpPr>
          <p:cNvPr id="54" name="Textfeld 53">
            <a:extLst>
              <a:ext uri="{FF2B5EF4-FFF2-40B4-BE49-F238E27FC236}">
                <a16:creationId xmlns:a16="http://schemas.microsoft.com/office/drawing/2014/main" id="{C597AF43-6DB7-4DCC-88BB-8A0432AB7B7C}"/>
              </a:ext>
            </a:extLst>
          </p:cNvPr>
          <p:cNvSpPr txBox="1"/>
          <p:nvPr/>
        </p:nvSpPr>
        <p:spPr>
          <a:xfrm>
            <a:off x="2205551" y="4233275"/>
            <a:ext cx="699230" cy="584775"/>
          </a:xfrm>
          <a:prstGeom prst="rect">
            <a:avLst/>
          </a:prstGeom>
          <a:noFill/>
        </p:spPr>
        <p:txBody>
          <a:bodyPr wrap="none" rtlCol="0">
            <a:spAutoFit/>
          </a:bodyPr>
          <a:lstStyle/>
          <a:p>
            <a:pPr algn="ctr"/>
            <a:r>
              <a:rPr lang="en-US" sz="800"/>
              <a:t>HTTP</a:t>
            </a:r>
            <a:br>
              <a:rPr lang="en-US" sz="800"/>
            </a:br>
            <a:r>
              <a:rPr lang="en-US" sz="800"/>
              <a:t>AMQP/WS</a:t>
            </a:r>
            <a:br>
              <a:rPr lang="en-US" sz="800"/>
            </a:br>
            <a:br>
              <a:rPr lang="en-US" sz="800"/>
            </a:br>
            <a:endParaRPr lang="en-US" sz="800"/>
          </a:p>
        </p:txBody>
      </p:sp>
    </p:spTree>
    <p:extLst>
      <p:ext uri="{BB962C8B-B14F-4D97-AF65-F5344CB8AC3E}">
        <p14:creationId xmlns:p14="http://schemas.microsoft.com/office/powerpoint/2010/main" val="144693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45C-2DE8-4DAF-B6F0-3A3640EC2F9E}"/>
              </a:ext>
            </a:extLst>
          </p:cNvPr>
          <p:cNvSpPr>
            <a:spLocks noGrp="1"/>
          </p:cNvSpPr>
          <p:nvPr>
            <p:ph type="title"/>
          </p:nvPr>
        </p:nvSpPr>
        <p:spPr/>
        <p:txBody>
          <a:bodyPr/>
          <a:lstStyle/>
          <a:p>
            <a:r>
              <a:rPr lang="en-US"/>
              <a:t>Event Grid Architectural Patterns</a:t>
            </a:r>
          </a:p>
        </p:txBody>
      </p:sp>
      <p:sp>
        <p:nvSpPr>
          <p:cNvPr id="13" name="Inhaltsplatzhalter 12">
            <a:extLst>
              <a:ext uri="{FF2B5EF4-FFF2-40B4-BE49-F238E27FC236}">
                <a16:creationId xmlns:a16="http://schemas.microsoft.com/office/drawing/2014/main" id="{D98924C0-9988-4A44-AD56-174AA701C80A}"/>
              </a:ext>
            </a:extLst>
          </p:cNvPr>
          <p:cNvSpPr>
            <a:spLocks noGrp="1"/>
          </p:cNvSpPr>
          <p:nvPr>
            <p:ph idx="1"/>
          </p:nvPr>
        </p:nvSpPr>
        <p:spPr>
          <a:xfrm>
            <a:off x="1018955" y="5785816"/>
            <a:ext cx="10058400" cy="605613"/>
          </a:xfrm>
        </p:spPr>
        <p:txBody>
          <a:bodyPr>
            <a:normAutofit/>
          </a:bodyPr>
          <a:lstStyle/>
          <a:p>
            <a:pPr marL="0" indent="0" algn="ctr">
              <a:buNone/>
            </a:pPr>
            <a:r>
              <a:rPr lang="en-US" sz="1600"/>
              <a:t>Event Grid is the Azure-wide eventing backplane for distributing and handling discrete events raised at the platform level, by custom applications, and by partner platforms. </a:t>
            </a:r>
          </a:p>
        </p:txBody>
      </p:sp>
      <p:sp>
        <p:nvSpPr>
          <p:cNvPr id="7" name="Pfeil: nach rechts 6">
            <a:extLst>
              <a:ext uri="{FF2B5EF4-FFF2-40B4-BE49-F238E27FC236}">
                <a16:creationId xmlns:a16="http://schemas.microsoft.com/office/drawing/2014/main" id="{0864FC93-27F1-4C68-9DCF-053D00B4D76A}"/>
              </a:ext>
            </a:extLst>
          </p:cNvPr>
          <p:cNvSpPr/>
          <p:nvPr/>
        </p:nvSpPr>
        <p:spPr>
          <a:xfrm>
            <a:off x="2205551" y="3064310"/>
            <a:ext cx="798576" cy="310896"/>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69356366-4E91-4F03-99EA-60D2BED4C09F}"/>
              </a:ext>
            </a:extLst>
          </p:cNvPr>
          <p:cNvSpPr txBox="1"/>
          <p:nvPr/>
        </p:nvSpPr>
        <p:spPr>
          <a:xfrm>
            <a:off x="765503" y="3044078"/>
            <a:ext cx="1487867" cy="369332"/>
          </a:xfrm>
          <a:prstGeom prst="rect">
            <a:avLst/>
          </a:prstGeom>
          <a:noFill/>
        </p:spPr>
        <p:txBody>
          <a:bodyPr wrap="square" rtlCol="0">
            <a:spAutoFit/>
          </a:bodyPr>
          <a:lstStyle/>
          <a:p>
            <a:pPr algn="ctr"/>
            <a:r>
              <a:rPr lang="en-US"/>
              <a:t>Event Grid</a:t>
            </a:r>
          </a:p>
        </p:txBody>
      </p:sp>
      <p:pic>
        <p:nvPicPr>
          <p:cNvPr id="14" name="Picture 2" descr="E-Mail, envelope, gmail - , google - , letztere, mail, message Symbol">
            <a:extLst>
              <a:ext uri="{FF2B5EF4-FFF2-40B4-BE49-F238E27FC236}">
                <a16:creationId xmlns:a16="http://schemas.microsoft.com/office/drawing/2014/main" id="{0D9A935F-8247-457D-88FA-6CB9BD42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322" y="2886246"/>
            <a:ext cx="224784" cy="224784"/>
          </a:xfrm>
          <a:prstGeom prst="rect">
            <a:avLst/>
          </a:prstGeom>
          <a:noFill/>
          <a:extLst>
            <a:ext uri="{909E8E84-426E-40DD-AFC4-6F175D3DCCD1}">
              <a14:hiddenFill xmlns:a14="http://schemas.microsoft.com/office/drawing/2010/main">
                <a:solidFill>
                  <a:srgbClr val="FFFFFF"/>
                </a:solidFill>
              </a14:hiddenFill>
            </a:ext>
          </a:extLst>
        </p:spPr>
      </p:pic>
      <p:sp>
        <p:nvSpPr>
          <p:cNvPr id="40" name="Inhaltsplatzhalter 12">
            <a:extLst>
              <a:ext uri="{FF2B5EF4-FFF2-40B4-BE49-F238E27FC236}">
                <a16:creationId xmlns:a16="http://schemas.microsoft.com/office/drawing/2014/main" id="{9FABBA1D-D0E7-44A9-9861-66B01B259953}"/>
              </a:ext>
            </a:extLst>
          </p:cNvPr>
          <p:cNvSpPr txBox="1">
            <a:spLocks/>
          </p:cNvSpPr>
          <p:nvPr/>
        </p:nvSpPr>
        <p:spPr>
          <a:xfrm>
            <a:off x="6851906" y="2198649"/>
            <a:ext cx="4829244" cy="2906946"/>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100000"/>
              </a:lnSpc>
            </a:pPr>
            <a:r>
              <a:rPr lang="en-US" sz="1400"/>
              <a:t>Ingestion and push-style distribution of discrete events (events not correlated into streams) to interested subscribers.</a:t>
            </a:r>
            <a:endParaRPr lang="en-US" sz="1200"/>
          </a:p>
          <a:p>
            <a:pPr>
              <a:lnSpc>
                <a:spcPct val="100000"/>
              </a:lnSpc>
            </a:pPr>
            <a:r>
              <a:rPr lang="en-US" sz="1400"/>
              <a:t>Per-subscriber application of simple and complex filters to select particular events of interest</a:t>
            </a:r>
          </a:p>
          <a:p>
            <a:pPr>
              <a:lnSpc>
                <a:spcPct val="100000"/>
              </a:lnSpc>
            </a:pPr>
            <a:r>
              <a:rPr lang="en-US" sz="1400"/>
              <a:t>Abuse protection for event publishers </a:t>
            </a:r>
          </a:p>
          <a:p>
            <a:pPr>
              <a:lnSpc>
                <a:spcPct val="100000"/>
              </a:lnSpc>
            </a:pPr>
            <a:r>
              <a:rPr lang="en-US" sz="1400"/>
              <a:t>Event schema mapping and support for CNCF CloudEvents 1.0 standard and bindings</a:t>
            </a:r>
          </a:p>
          <a:p>
            <a:pPr>
              <a:lnSpc>
                <a:spcPct val="100000"/>
              </a:lnSpc>
            </a:pPr>
            <a:r>
              <a:rPr lang="en-US" sz="1400"/>
              <a:t>Multitenancy support for SaaS applications.</a:t>
            </a:r>
          </a:p>
          <a:p>
            <a:pPr>
              <a:lnSpc>
                <a:spcPct val="100000"/>
              </a:lnSpc>
            </a:pPr>
            <a:r>
              <a:rPr lang="en-US" sz="1400"/>
              <a:t>Simple integration with a catalog of available event sources and sinks.</a:t>
            </a:r>
          </a:p>
        </p:txBody>
      </p:sp>
      <p:sp>
        <p:nvSpPr>
          <p:cNvPr id="53" name="Textfeld 52">
            <a:extLst>
              <a:ext uri="{FF2B5EF4-FFF2-40B4-BE49-F238E27FC236}">
                <a16:creationId xmlns:a16="http://schemas.microsoft.com/office/drawing/2014/main" id="{52394623-D791-47FD-9F0B-0099AA2AF916}"/>
              </a:ext>
            </a:extLst>
          </p:cNvPr>
          <p:cNvSpPr txBox="1"/>
          <p:nvPr/>
        </p:nvSpPr>
        <p:spPr>
          <a:xfrm>
            <a:off x="2205552" y="3359735"/>
            <a:ext cx="699230" cy="338554"/>
          </a:xfrm>
          <a:prstGeom prst="rect">
            <a:avLst/>
          </a:prstGeom>
          <a:noFill/>
        </p:spPr>
        <p:txBody>
          <a:bodyPr wrap="none" rtlCol="0">
            <a:spAutoFit/>
          </a:bodyPr>
          <a:lstStyle/>
          <a:p>
            <a:pPr algn="ctr"/>
            <a:r>
              <a:rPr lang="en-US" sz="800"/>
              <a:t>HTTP</a:t>
            </a:r>
            <a:br>
              <a:rPr lang="en-US" sz="800"/>
            </a:br>
            <a:r>
              <a:rPr lang="en-US" sz="800"/>
              <a:t>AMQP/WS</a:t>
            </a:r>
          </a:p>
        </p:txBody>
      </p:sp>
      <p:grpSp>
        <p:nvGrpSpPr>
          <p:cNvPr id="21" name="Gruppieren 20">
            <a:extLst>
              <a:ext uri="{FF2B5EF4-FFF2-40B4-BE49-F238E27FC236}">
                <a16:creationId xmlns:a16="http://schemas.microsoft.com/office/drawing/2014/main" id="{ACC12499-AC4F-490F-B06B-8AD3154DA8F5}"/>
              </a:ext>
            </a:extLst>
          </p:cNvPr>
          <p:cNvGrpSpPr/>
          <p:nvPr/>
        </p:nvGrpSpPr>
        <p:grpSpPr>
          <a:xfrm>
            <a:off x="3235211" y="2810874"/>
            <a:ext cx="2682524" cy="841248"/>
            <a:chOff x="5151120" y="2149875"/>
            <a:chExt cx="2682524" cy="841248"/>
          </a:xfrm>
        </p:grpSpPr>
        <p:sp>
          <p:nvSpPr>
            <p:cNvPr id="22" name="Rechteck 21">
              <a:extLst>
                <a:ext uri="{FF2B5EF4-FFF2-40B4-BE49-F238E27FC236}">
                  <a16:creationId xmlns:a16="http://schemas.microsoft.com/office/drawing/2014/main" id="{C43835F4-06DF-47D4-9754-5A6658416E03}"/>
                </a:ext>
              </a:extLst>
            </p:cNvPr>
            <p:cNvSpPr/>
            <p:nvPr/>
          </p:nvSpPr>
          <p:spPr>
            <a:xfrm>
              <a:off x="5151120" y="2149875"/>
              <a:ext cx="944880"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hteck 22" descr="Presentation with bar chart">
              <a:extLst>
                <a:ext uri="{FF2B5EF4-FFF2-40B4-BE49-F238E27FC236}">
                  <a16:creationId xmlns:a16="http://schemas.microsoft.com/office/drawing/2014/main" id="{3D529AA7-20EF-4A82-9BBD-FC9139625406}"/>
                </a:ext>
              </a:extLst>
            </p:cNvPr>
            <p:cNvSpPr/>
            <p:nvPr/>
          </p:nvSpPr>
          <p:spPr>
            <a:xfrm>
              <a:off x="5263397" y="2221152"/>
              <a:ext cx="720326" cy="720326"/>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25" name="Gruppieren 24">
              <a:extLst>
                <a:ext uri="{FF2B5EF4-FFF2-40B4-BE49-F238E27FC236}">
                  <a16:creationId xmlns:a16="http://schemas.microsoft.com/office/drawing/2014/main" id="{C50B4DAA-8CB7-4132-8B6C-DCE7F3B1C575}"/>
                </a:ext>
              </a:extLst>
            </p:cNvPr>
            <p:cNvGrpSpPr/>
            <p:nvPr/>
          </p:nvGrpSpPr>
          <p:grpSpPr>
            <a:xfrm>
              <a:off x="6037329" y="2306525"/>
              <a:ext cx="1796315" cy="564988"/>
              <a:chOff x="6037329" y="2287993"/>
              <a:chExt cx="1796315" cy="564988"/>
            </a:xfrm>
          </p:grpSpPr>
          <p:sp>
            <p:nvSpPr>
              <p:cNvPr id="28" name="Pfeil: nach rechts 27">
                <a:extLst>
                  <a:ext uri="{FF2B5EF4-FFF2-40B4-BE49-F238E27FC236}">
                    <a16:creationId xmlns:a16="http://schemas.microsoft.com/office/drawing/2014/main" id="{F5186418-0F00-448E-AAAD-AFB7C0C32500}"/>
                  </a:ext>
                </a:extLst>
              </p:cNvPr>
              <p:cNvSpPr/>
              <p:nvPr/>
            </p:nvSpPr>
            <p:spPr>
              <a:xfrm>
                <a:off x="6037329" y="2444976"/>
                <a:ext cx="1755647"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feil: nach rechts 28">
                <a:extLst>
                  <a:ext uri="{FF2B5EF4-FFF2-40B4-BE49-F238E27FC236}">
                    <a16:creationId xmlns:a16="http://schemas.microsoft.com/office/drawing/2014/main" id="{0A8987BF-F0E8-4272-9B64-213A00A8CED6}"/>
                  </a:ext>
                </a:extLst>
              </p:cNvPr>
              <p:cNvSpPr/>
              <p:nvPr/>
            </p:nvSpPr>
            <p:spPr>
              <a:xfrm rot="20945439">
                <a:off x="6158562" y="2287993"/>
                <a:ext cx="1673535"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feil: nach rechts 29">
                <a:extLst>
                  <a:ext uri="{FF2B5EF4-FFF2-40B4-BE49-F238E27FC236}">
                    <a16:creationId xmlns:a16="http://schemas.microsoft.com/office/drawing/2014/main" id="{AB49B4B2-6333-4101-BF44-C7C7D16E2F36}"/>
                  </a:ext>
                </a:extLst>
              </p:cNvPr>
              <p:cNvSpPr/>
              <p:nvPr/>
            </p:nvSpPr>
            <p:spPr>
              <a:xfrm rot="677457">
                <a:off x="6087063" y="2614777"/>
                <a:ext cx="1746581" cy="238204"/>
              </a:xfrm>
              <a:prstGeom prst="rightArrow">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1" name="Picture 2" descr="E-Mail, envelope, gmail - , google - , letztere, mail, message Symbol">
            <a:extLst>
              <a:ext uri="{FF2B5EF4-FFF2-40B4-BE49-F238E27FC236}">
                <a16:creationId xmlns:a16="http://schemas.microsoft.com/office/drawing/2014/main" id="{5F0F827E-B409-490D-BB55-7264401FE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69" y="283952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E-Mail, envelope, gmail - , google - , letztere, mail, message Symbol">
            <a:extLst>
              <a:ext uri="{FF2B5EF4-FFF2-40B4-BE49-F238E27FC236}">
                <a16:creationId xmlns:a16="http://schemas.microsoft.com/office/drawing/2014/main" id="{C9C8641E-1B6D-4F06-9156-26B096508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69" y="3157483"/>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E-Mail, envelope, gmail - , google - , letztere, mail, message Symbol">
            <a:extLst>
              <a:ext uri="{FF2B5EF4-FFF2-40B4-BE49-F238E27FC236}">
                <a16:creationId xmlns:a16="http://schemas.microsoft.com/office/drawing/2014/main" id="{1019FE3E-D703-4875-BC81-8EF567D6A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287" y="3479436"/>
            <a:ext cx="224784" cy="22478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filter, tool, schwarz, Form Symbol">
            <a:extLst>
              <a:ext uri="{FF2B5EF4-FFF2-40B4-BE49-F238E27FC236}">
                <a16:creationId xmlns:a16="http://schemas.microsoft.com/office/drawing/2014/main" id="{EB99391C-3393-4F1B-AC03-D8F81F9570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778" y="2835096"/>
            <a:ext cx="170688" cy="17068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filter, tool, schwarz, Form Symbol">
            <a:extLst>
              <a:ext uri="{FF2B5EF4-FFF2-40B4-BE49-F238E27FC236}">
                <a16:creationId xmlns:a16="http://schemas.microsoft.com/office/drawing/2014/main" id="{61231862-7D0B-4404-AD2F-9A51441E1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707" y="3106219"/>
            <a:ext cx="170688" cy="1706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filter, tool, schwarz, Form Symbol">
            <a:extLst>
              <a:ext uri="{FF2B5EF4-FFF2-40B4-BE49-F238E27FC236}">
                <a16:creationId xmlns:a16="http://schemas.microsoft.com/office/drawing/2014/main" id="{53303F5B-76FE-451C-B2F5-E7AE97C0F3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682" y="3383992"/>
            <a:ext cx="170688" cy="17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163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Buffered Communication and Queues</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200" y="1595336"/>
            <a:ext cx="4354890" cy="4708187"/>
          </a:xfrm>
        </p:spPr>
        <p:txBody>
          <a:bodyPr anchor="ctr">
            <a:normAutofit fontScale="77500" lnSpcReduction="20000"/>
          </a:bodyPr>
          <a:lstStyle/>
          <a:p>
            <a:endParaRPr lang="en-US" sz="2400" dirty="0"/>
          </a:p>
          <a:p>
            <a:r>
              <a:rPr lang="en-US" sz="2400" dirty="0"/>
              <a:t>Producers push messages in, consumers pull messages out.</a:t>
            </a:r>
          </a:p>
          <a:p>
            <a:r>
              <a:rPr lang="en-US" sz="2400" dirty="0"/>
              <a:t>Producers and consumers maintain independent security relationships with the intermediary.</a:t>
            </a:r>
          </a:p>
          <a:p>
            <a:r>
              <a:rPr lang="en-US" sz="2400" dirty="0"/>
              <a:t>Producers and consumers are temporally decoupled.</a:t>
            </a:r>
          </a:p>
          <a:p>
            <a:r>
              <a:rPr lang="en-US" sz="2400" dirty="0"/>
              <a:t>Order of arrival </a:t>
            </a:r>
            <a:r>
              <a:rPr lang="en-US" sz="2400" i="1" dirty="0"/>
              <a:t>typically</a:t>
            </a:r>
            <a:r>
              <a:rPr lang="en-US" sz="2400" dirty="0"/>
              <a:t> determines order of delivery</a:t>
            </a:r>
          </a:p>
          <a:p>
            <a:r>
              <a:rPr lang="en-US" sz="2400" i="1" dirty="0"/>
              <a:t>Queues</a:t>
            </a:r>
            <a:r>
              <a:rPr lang="en-US" sz="2400" dirty="0"/>
              <a:t> manage which messages to deliver next. Buffers leave that to the client.</a:t>
            </a:r>
          </a:p>
          <a:p>
            <a:r>
              <a:rPr lang="en-US" sz="2400" dirty="0"/>
              <a:t>Most network communication is queue-based, at multiple levels:</a:t>
            </a:r>
          </a:p>
          <a:p>
            <a:pPr lvl="1"/>
            <a:r>
              <a:rPr lang="en-US" sz="2000" dirty="0"/>
              <a:t>Dispatch queues</a:t>
            </a:r>
          </a:p>
          <a:p>
            <a:pPr lvl="1"/>
            <a:r>
              <a:rPr lang="en-US" sz="2000" dirty="0"/>
              <a:t>Thread pool queues</a:t>
            </a:r>
          </a:p>
          <a:p>
            <a:pPr lvl="1"/>
            <a:r>
              <a:rPr lang="en-US" sz="2000" dirty="0"/>
              <a:t>Packet transfer queues</a:t>
            </a:r>
          </a:p>
        </p:txBody>
      </p:sp>
      <p:sp>
        <p:nvSpPr>
          <p:cNvPr id="7" name="Rectangle 6">
            <a:extLst>
              <a:ext uri="{FF2B5EF4-FFF2-40B4-BE49-F238E27FC236}">
                <a16:creationId xmlns:a16="http://schemas.microsoft.com/office/drawing/2014/main" id="{EE60AA74-9EFF-4564-9258-2A14FA593432}"/>
              </a:ext>
            </a:extLst>
          </p:cNvPr>
          <p:cNvSpPr/>
          <p:nvPr/>
        </p:nvSpPr>
        <p:spPr>
          <a:xfrm>
            <a:off x="7191277" y="2846570"/>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B15BFB2-5B5A-43F8-92B1-F869151572B1}"/>
              </a:ext>
            </a:extLst>
          </p:cNvPr>
          <p:cNvGrpSpPr/>
          <p:nvPr/>
        </p:nvGrpSpPr>
        <p:grpSpPr>
          <a:xfrm>
            <a:off x="7328041" y="3037832"/>
            <a:ext cx="487680" cy="321564"/>
            <a:chOff x="5803392" y="3829812"/>
            <a:chExt cx="490416" cy="348454"/>
          </a:xfrm>
        </p:grpSpPr>
        <p:sp>
          <p:nvSpPr>
            <p:cNvPr id="11" name="Rectangle 10">
              <a:extLst>
                <a:ext uri="{FF2B5EF4-FFF2-40B4-BE49-F238E27FC236}">
                  <a16:creationId xmlns:a16="http://schemas.microsoft.com/office/drawing/2014/main" id="{422A80D9-5ED5-4E0F-B2A0-82F742D605B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9373141F-ABE9-4FD2-B6AF-3BE962ECF2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2A44C51-5F25-4C05-B16F-0D3A023D196C}"/>
              </a:ext>
            </a:extLst>
          </p:cNvPr>
          <p:cNvGrpSpPr/>
          <p:nvPr/>
        </p:nvGrpSpPr>
        <p:grpSpPr>
          <a:xfrm>
            <a:off x="7893840" y="3037832"/>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8459639" y="3037832"/>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AA450EE-0835-4246-B6BC-AD57BC59D148}"/>
              </a:ext>
            </a:extLst>
          </p:cNvPr>
          <p:cNvGrpSpPr/>
          <p:nvPr/>
        </p:nvGrpSpPr>
        <p:grpSpPr>
          <a:xfrm>
            <a:off x="9025438" y="3037832"/>
            <a:ext cx="487680" cy="321564"/>
            <a:chOff x="5803392" y="3829812"/>
            <a:chExt cx="490416" cy="348454"/>
          </a:xfrm>
        </p:grpSpPr>
        <p:sp>
          <p:nvSpPr>
            <p:cNvPr id="20" name="Rectangle 19">
              <a:extLst>
                <a:ext uri="{FF2B5EF4-FFF2-40B4-BE49-F238E27FC236}">
                  <a16:creationId xmlns:a16="http://schemas.microsoft.com/office/drawing/2014/main" id="{6EE2D811-4452-4144-94B3-4D4B1DF3CFAE}"/>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ontent Placeholder 8" descr="Envelope">
              <a:extLst>
                <a:ext uri="{FF2B5EF4-FFF2-40B4-BE49-F238E27FC236}">
                  <a16:creationId xmlns:a16="http://schemas.microsoft.com/office/drawing/2014/main" id="{AF09C3A8-662D-4057-8EC4-27EFA584A05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499687" y="2912102"/>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5" name="Rectangle: Rounded Corners 24">
            <a:extLst>
              <a:ext uri="{FF2B5EF4-FFF2-40B4-BE49-F238E27FC236}">
                <a16:creationId xmlns:a16="http://schemas.microsoft.com/office/drawing/2014/main" id="{76C5AF83-CAA9-404D-935E-610A34E1308D}"/>
              </a:ext>
            </a:extLst>
          </p:cNvPr>
          <p:cNvSpPr/>
          <p:nvPr/>
        </p:nvSpPr>
        <p:spPr>
          <a:xfrm>
            <a:off x="5317453" y="2912102"/>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8" name="Arrow: Right 27">
            <a:extLst>
              <a:ext uri="{FF2B5EF4-FFF2-40B4-BE49-F238E27FC236}">
                <a16:creationId xmlns:a16="http://schemas.microsoft.com/office/drawing/2014/main" id="{E61531F2-DA4C-4CFB-91B0-4D8DA634B9A0}"/>
              </a:ext>
            </a:extLst>
          </p:cNvPr>
          <p:cNvSpPr/>
          <p:nvPr/>
        </p:nvSpPr>
        <p:spPr>
          <a:xfrm>
            <a:off x="6446239" y="3110221"/>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Arrow: U-Turn 41">
            <a:extLst>
              <a:ext uri="{FF2B5EF4-FFF2-40B4-BE49-F238E27FC236}">
                <a16:creationId xmlns:a16="http://schemas.microsoft.com/office/drawing/2014/main" id="{5724507D-14E0-45AD-BBC2-4BCA775A268B}"/>
              </a:ext>
            </a:extLst>
          </p:cNvPr>
          <p:cNvSpPr/>
          <p:nvPr/>
        </p:nvSpPr>
        <p:spPr>
          <a:xfrm rot="16200000">
            <a:off x="9926561" y="2864391"/>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3" name="TextBox 42">
            <a:extLst>
              <a:ext uri="{FF2B5EF4-FFF2-40B4-BE49-F238E27FC236}">
                <a16:creationId xmlns:a16="http://schemas.microsoft.com/office/drawing/2014/main" id="{B6F8AB26-D527-4325-9703-E95619BA64DB}"/>
              </a:ext>
            </a:extLst>
          </p:cNvPr>
          <p:cNvSpPr txBox="1"/>
          <p:nvPr/>
        </p:nvSpPr>
        <p:spPr>
          <a:xfrm>
            <a:off x="6484576" y="2846570"/>
            <a:ext cx="548548" cy="307777"/>
          </a:xfrm>
          <a:prstGeom prst="rect">
            <a:avLst/>
          </a:prstGeom>
          <a:noFill/>
        </p:spPr>
        <p:txBody>
          <a:bodyPr wrap="none" rtlCol="0">
            <a:spAutoFit/>
          </a:bodyPr>
          <a:lstStyle/>
          <a:p>
            <a:r>
              <a:rPr lang="en-US" sz="1400"/>
              <a:t>Push</a:t>
            </a:r>
          </a:p>
        </p:txBody>
      </p:sp>
      <p:sp>
        <p:nvSpPr>
          <p:cNvPr id="44" name="TextBox 43">
            <a:extLst>
              <a:ext uri="{FF2B5EF4-FFF2-40B4-BE49-F238E27FC236}">
                <a16:creationId xmlns:a16="http://schemas.microsoft.com/office/drawing/2014/main" id="{6DBE32EF-AD82-40F7-B106-D06CB5A372E9}"/>
              </a:ext>
            </a:extLst>
          </p:cNvPr>
          <p:cNvSpPr txBox="1"/>
          <p:nvPr/>
        </p:nvSpPr>
        <p:spPr>
          <a:xfrm>
            <a:off x="9820945" y="2734979"/>
            <a:ext cx="463588" cy="307777"/>
          </a:xfrm>
          <a:prstGeom prst="rect">
            <a:avLst/>
          </a:prstGeom>
          <a:noFill/>
        </p:spPr>
        <p:txBody>
          <a:bodyPr wrap="none" rtlCol="0">
            <a:spAutoFit/>
          </a:bodyPr>
          <a:lstStyle/>
          <a:p>
            <a:r>
              <a:rPr lang="en-US" sz="1400"/>
              <a:t>Pull</a:t>
            </a:r>
          </a:p>
        </p:txBody>
      </p:sp>
      <p:sp>
        <p:nvSpPr>
          <p:cNvPr id="45" name="Arrow: Right 44">
            <a:extLst>
              <a:ext uri="{FF2B5EF4-FFF2-40B4-BE49-F238E27FC236}">
                <a16:creationId xmlns:a16="http://schemas.microsoft.com/office/drawing/2014/main" id="{F4111080-28FC-4F7F-A7DC-65AF927469AF}"/>
              </a:ext>
            </a:extLst>
          </p:cNvPr>
          <p:cNvSpPr/>
          <p:nvPr/>
        </p:nvSpPr>
        <p:spPr>
          <a:xfrm>
            <a:off x="5317453" y="4526087"/>
            <a:ext cx="6324924" cy="73314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One-way flow!</a:t>
            </a:r>
          </a:p>
        </p:txBody>
      </p:sp>
    </p:spTree>
    <p:extLst>
      <p:ext uri="{BB962C8B-B14F-4D97-AF65-F5344CB8AC3E}">
        <p14:creationId xmlns:p14="http://schemas.microsoft.com/office/powerpoint/2010/main" val="281878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2E652-51FF-47B3-915B-9FA64D262740}"/>
              </a:ext>
            </a:extLst>
          </p:cNvPr>
          <p:cNvSpPr>
            <a:spLocks noGrp="1"/>
          </p:cNvSpPr>
          <p:nvPr>
            <p:ph type="title"/>
          </p:nvPr>
        </p:nvSpPr>
        <p:spPr/>
        <p:txBody>
          <a:bodyPr/>
          <a:lstStyle/>
          <a:p>
            <a:r>
              <a:rPr lang="de-DE" dirty="0"/>
              <a:t>Demo ;)</a:t>
            </a:r>
            <a:endParaRPr lang="en-US" dirty="0"/>
          </a:p>
        </p:txBody>
      </p:sp>
      <p:sp>
        <p:nvSpPr>
          <p:cNvPr id="4" name="Textfeld 3">
            <a:extLst>
              <a:ext uri="{FF2B5EF4-FFF2-40B4-BE49-F238E27FC236}">
                <a16:creationId xmlns:a16="http://schemas.microsoft.com/office/drawing/2014/main" id="{3EFF972F-A2DA-4A03-A886-2A27EE2C6F42}"/>
              </a:ext>
            </a:extLst>
          </p:cNvPr>
          <p:cNvSpPr txBox="1"/>
          <p:nvPr/>
        </p:nvSpPr>
        <p:spPr>
          <a:xfrm>
            <a:off x="304800" y="2621887"/>
            <a:ext cx="4427542" cy="830997"/>
          </a:xfrm>
          <a:prstGeom prst="rect">
            <a:avLst/>
          </a:prstGeom>
          <a:noFill/>
        </p:spPr>
        <p:txBody>
          <a:bodyPr wrap="square" rtlCol="0">
            <a:spAutoFit/>
          </a:bodyPr>
          <a:lstStyle/>
          <a:p>
            <a:r>
              <a:rPr lang="de-DE" sz="1600" dirty="0">
                <a:latin typeface="Consolas" panose="020B0609020204030204" pitchFamily="49" charset="0"/>
              </a:rPr>
              <a:t>m = </a:t>
            </a:r>
            <a:r>
              <a:rPr lang="de-DE" sz="1600" dirty="0" err="1">
                <a:latin typeface="Consolas" panose="020B0609020204030204" pitchFamily="49" charset="0"/>
              </a:rPr>
              <a:t>new</a:t>
            </a:r>
            <a:r>
              <a:rPr lang="de-DE" sz="1600" dirty="0">
                <a:latin typeface="Consolas" panose="020B0609020204030204" pitchFamily="49" charset="0"/>
              </a:rPr>
              <a:t> Message(</a:t>
            </a:r>
            <a:br>
              <a:rPr lang="de-DE" sz="1600" dirty="0">
                <a:latin typeface="Consolas" panose="020B0609020204030204" pitchFamily="49" charset="0"/>
              </a:rPr>
            </a:br>
            <a:r>
              <a:rPr lang="de-DE" sz="1600" dirty="0">
                <a:latin typeface="Consolas" panose="020B0609020204030204" pitchFamily="49" charset="0"/>
              </a:rPr>
              <a:t>   Encoding.UTF8.GetBytes("Hello!"));</a:t>
            </a:r>
            <a:br>
              <a:rPr lang="de-DE" sz="1600" dirty="0">
                <a:latin typeface="Consolas" panose="020B0609020204030204" pitchFamily="49" charset="0"/>
              </a:rPr>
            </a:br>
            <a:r>
              <a:rPr lang="de-DE" sz="1600" dirty="0" err="1">
                <a:latin typeface="Consolas" panose="020B0609020204030204" pitchFamily="49" charset="0"/>
              </a:rPr>
              <a:t>await</a:t>
            </a:r>
            <a:r>
              <a:rPr lang="de-DE" sz="1600" dirty="0">
                <a:latin typeface="Consolas" panose="020B0609020204030204" pitchFamily="49" charset="0"/>
              </a:rPr>
              <a:t> </a:t>
            </a:r>
            <a:r>
              <a:rPr lang="de-DE" sz="1600" dirty="0" err="1">
                <a:latin typeface="Consolas" panose="020B0609020204030204" pitchFamily="49" charset="0"/>
              </a:rPr>
              <a:t>sender.SendAsync</a:t>
            </a:r>
            <a:r>
              <a:rPr lang="de-DE" sz="1600" dirty="0">
                <a:latin typeface="Consolas" panose="020B0609020204030204" pitchFamily="49" charset="0"/>
              </a:rPr>
              <a:t>(     );</a:t>
            </a:r>
            <a:endParaRPr lang="en-US" sz="1600" dirty="0">
              <a:latin typeface="Consolas" panose="020B0609020204030204" pitchFamily="49" charset="0"/>
            </a:endParaRPr>
          </a:p>
        </p:txBody>
      </p:sp>
      <p:sp>
        <p:nvSpPr>
          <p:cNvPr id="5" name="Textfeld 4">
            <a:extLst>
              <a:ext uri="{FF2B5EF4-FFF2-40B4-BE49-F238E27FC236}">
                <a16:creationId xmlns:a16="http://schemas.microsoft.com/office/drawing/2014/main" id="{6594115A-2BF2-47AE-AD82-E97D65FC8B7C}"/>
              </a:ext>
            </a:extLst>
          </p:cNvPr>
          <p:cNvSpPr txBox="1"/>
          <p:nvPr/>
        </p:nvSpPr>
        <p:spPr>
          <a:xfrm>
            <a:off x="6096000" y="1127980"/>
            <a:ext cx="5121915" cy="1323439"/>
          </a:xfrm>
          <a:prstGeom prst="rect">
            <a:avLst/>
          </a:prstGeom>
          <a:noFill/>
          <a:ln>
            <a:solidFill>
              <a:schemeClr val="accent1"/>
            </a:solidFill>
          </a:ln>
        </p:spPr>
        <p:txBody>
          <a:bodyPr wrap="none" rtlCol="0">
            <a:spAutoFit/>
          </a:bodyPr>
          <a:lstStyle/>
          <a:p>
            <a:r>
              <a:rPr lang="de-DE" sz="1600" dirty="0" err="1">
                <a:latin typeface="Consolas" panose="020B0609020204030204" pitchFamily="49" charset="0"/>
              </a:rPr>
              <a:t>receiver.RegisterMessageHandler</a:t>
            </a:r>
            <a:r>
              <a:rPr lang="de-DE" sz="1600" dirty="0">
                <a:latin typeface="Consolas" panose="020B0609020204030204" pitchFamily="49" charset="0"/>
              </a:rPr>
              <a:t>( (    ) =&gt; {</a:t>
            </a:r>
            <a:br>
              <a:rPr lang="de-DE" sz="1600" dirty="0">
                <a:latin typeface="Consolas" panose="020B0609020204030204" pitchFamily="49" charset="0"/>
              </a:rPr>
            </a:br>
            <a:br>
              <a:rPr lang="de-DE" sz="1600" dirty="0">
                <a:latin typeface="Consolas" panose="020B0609020204030204" pitchFamily="49" charset="0"/>
              </a:rPr>
            </a:br>
            <a:r>
              <a:rPr lang="de-DE" sz="1600" dirty="0">
                <a:latin typeface="Consolas" panose="020B0609020204030204" pitchFamily="49" charset="0"/>
              </a:rPr>
              <a:t>    </a:t>
            </a:r>
            <a:r>
              <a:rPr lang="de-DE" sz="1600" dirty="0" err="1">
                <a:latin typeface="Consolas" panose="020B0609020204030204" pitchFamily="49" charset="0"/>
              </a:rPr>
              <a:t>Console.WriteLine</a:t>
            </a:r>
            <a:r>
              <a:rPr lang="de-DE" sz="1600" dirty="0">
                <a:latin typeface="Consolas" panose="020B0609020204030204" pitchFamily="49" charset="0"/>
              </a:rPr>
              <a:t>(</a:t>
            </a:r>
            <a:br>
              <a:rPr lang="de-DE" sz="1600" dirty="0">
                <a:latin typeface="Consolas" panose="020B0609020204030204" pitchFamily="49" charset="0"/>
              </a:rPr>
            </a:br>
            <a:r>
              <a:rPr lang="de-DE" sz="1600" dirty="0">
                <a:latin typeface="Consolas" panose="020B0609020204030204" pitchFamily="49" charset="0"/>
              </a:rPr>
              <a:t>       Encoding.UTF8.GetString(</a:t>
            </a:r>
            <a:r>
              <a:rPr lang="de-DE" sz="1600" dirty="0" err="1">
                <a:latin typeface="Consolas" panose="020B0609020204030204" pitchFamily="49" charset="0"/>
              </a:rPr>
              <a:t>m.Body</a:t>
            </a:r>
            <a:r>
              <a:rPr lang="de-DE" sz="1600" dirty="0">
                <a:latin typeface="Consolas" panose="020B0609020204030204" pitchFamily="49" charset="0"/>
              </a:rPr>
              <a:t>));    </a:t>
            </a:r>
            <a:br>
              <a:rPr lang="de-DE" sz="1600" dirty="0">
                <a:latin typeface="Consolas" panose="020B0609020204030204" pitchFamily="49" charset="0"/>
              </a:rPr>
            </a:br>
            <a:r>
              <a:rPr lang="de-DE" sz="1600" dirty="0">
                <a:latin typeface="Consolas" panose="020B0609020204030204" pitchFamily="49" charset="0"/>
              </a:rPr>
              <a:t>});</a:t>
            </a:r>
            <a:endParaRPr lang="en-US" sz="1600" dirty="0">
              <a:latin typeface="Consolas" panose="020B0609020204030204" pitchFamily="49" charset="0"/>
            </a:endParaRPr>
          </a:p>
        </p:txBody>
      </p:sp>
      <p:sp>
        <p:nvSpPr>
          <p:cNvPr id="6" name="Textfeld 5">
            <a:extLst>
              <a:ext uri="{FF2B5EF4-FFF2-40B4-BE49-F238E27FC236}">
                <a16:creationId xmlns:a16="http://schemas.microsoft.com/office/drawing/2014/main" id="{7B31B9D3-2DB3-4688-8BED-02F95B340E94}"/>
              </a:ext>
            </a:extLst>
          </p:cNvPr>
          <p:cNvSpPr txBox="1"/>
          <p:nvPr/>
        </p:nvSpPr>
        <p:spPr>
          <a:xfrm>
            <a:off x="6103645" y="3235302"/>
            <a:ext cx="5630067" cy="2554545"/>
          </a:xfrm>
          <a:prstGeom prst="rect">
            <a:avLst/>
          </a:prstGeom>
          <a:noFill/>
          <a:ln>
            <a:solidFill>
              <a:schemeClr val="accent1"/>
            </a:solidFill>
          </a:ln>
        </p:spPr>
        <p:txBody>
          <a:bodyPr wrap="square" rtlCol="0">
            <a:spAutoFit/>
          </a:bodyPr>
          <a:lstStyle/>
          <a:p>
            <a:r>
              <a:rPr lang="de-DE" sz="1600" dirty="0">
                <a:latin typeface="Consolas" panose="020B0609020204030204" pitchFamily="49" charset="0"/>
              </a:rPr>
              <a:t>do</a:t>
            </a:r>
            <a:br>
              <a:rPr lang="de-DE" sz="1600" dirty="0">
                <a:latin typeface="Consolas" panose="020B0609020204030204" pitchFamily="49" charset="0"/>
              </a:rPr>
            </a:br>
            <a:r>
              <a:rPr lang="de-DE" sz="1600" dirty="0">
                <a:latin typeface="Consolas" panose="020B0609020204030204" pitchFamily="49" charset="0"/>
              </a:rPr>
              <a:t>{</a:t>
            </a:r>
            <a:br>
              <a:rPr lang="de-DE" sz="1600" dirty="0">
                <a:latin typeface="Consolas" panose="020B0609020204030204" pitchFamily="49" charset="0"/>
              </a:rPr>
            </a:br>
            <a:r>
              <a:rPr lang="de-DE" sz="1600" dirty="0">
                <a:latin typeface="Consolas" panose="020B0609020204030204" pitchFamily="49" charset="0"/>
              </a:rPr>
              <a:t>   m = </a:t>
            </a:r>
            <a:r>
              <a:rPr lang="de-DE" sz="1600" dirty="0" err="1">
                <a:latin typeface="Consolas" panose="020B0609020204030204" pitchFamily="49" charset="0"/>
              </a:rPr>
              <a:t>receiver.Receive</a:t>
            </a:r>
            <a:r>
              <a:rPr lang="de-DE" sz="1600" dirty="0">
                <a:latin typeface="Consolas" panose="020B0609020204030204" pitchFamily="49" charset="0"/>
              </a:rPr>
              <a:t>( );</a:t>
            </a:r>
            <a:br>
              <a:rPr lang="de-DE" sz="1600" dirty="0">
                <a:latin typeface="Consolas" panose="020B0609020204030204" pitchFamily="49" charset="0"/>
              </a:rPr>
            </a:br>
            <a:r>
              <a:rPr lang="de-DE" sz="1600" dirty="0">
                <a:latin typeface="Consolas" panose="020B0609020204030204" pitchFamily="49" charset="0"/>
              </a:rPr>
              <a:t>   </a:t>
            </a:r>
            <a:r>
              <a:rPr lang="de-DE" sz="1600" dirty="0" err="1">
                <a:latin typeface="Consolas" panose="020B0609020204030204" pitchFamily="49" charset="0"/>
              </a:rPr>
              <a:t>if</a:t>
            </a:r>
            <a:r>
              <a:rPr lang="de-DE" sz="1600" dirty="0">
                <a:latin typeface="Consolas" panose="020B0609020204030204" pitchFamily="49" charset="0"/>
              </a:rPr>
              <a:t> ( m != null )</a:t>
            </a:r>
            <a:br>
              <a:rPr lang="de-DE" sz="1600" dirty="0">
                <a:latin typeface="Consolas" panose="020B0609020204030204" pitchFamily="49" charset="0"/>
              </a:rPr>
            </a:br>
            <a:r>
              <a:rPr lang="de-DE" sz="1600" dirty="0">
                <a:latin typeface="Consolas" panose="020B0609020204030204" pitchFamily="49" charset="0"/>
              </a:rPr>
              <a:t>   {</a:t>
            </a:r>
            <a:br>
              <a:rPr lang="de-DE" sz="1600" dirty="0">
                <a:latin typeface="Consolas" panose="020B0609020204030204" pitchFamily="49" charset="0"/>
              </a:rPr>
            </a:br>
            <a:r>
              <a:rPr lang="de-DE" sz="1600" dirty="0">
                <a:latin typeface="Consolas" panose="020B0609020204030204" pitchFamily="49" charset="0"/>
              </a:rPr>
              <a:t>     </a:t>
            </a:r>
            <a:r>
              <a:rPr lang="de-DE" sz="1600" dirty="0" err="1">
                <a:latin typeface="Consolas" panose="020B0609020204030204" pitchFamily="49" charset="0"/>
              </a:rPr>
              <a:t>Console.WriteLine</a:t>
            </a:r>
            <a:r>
              <a:rPr lang="de-DE" sz="1600" dirty="0">
                <a:latin typeface="Consolas" panose="020B0609020204030204" pitchFamily="49" charset="0"/>
              </a:rPr>
              <a:t>(</a:t>
            </a:r>
            <a:br>
              <a:rPr lang="de-DE" sz="1600" dirty="0">
                <a:latin typeface="Consolas" panose="020B0609020204030204" pitchFamily="49" charset="0"/>
              </a:rPr>
            </a:br>
            <a:r>
              <a:rPr lang="de-DE" sz="1600" dirty="0">
                <a:latin typeface="Consolas" panose="020B0609020204030204" pitchFamily="49" charset="0"/>
              </a:rPr>
              <a:t>       Encoding.UTF8.GetString(</a:t>
            </a:r>
            <a:r>
              <a:rPr lang="de-DE" sz="1600" dirty="0" err="1">
                <a:latin typeface="Consolas" panose="020B0609020204030204" pitchFamily="49" charset="0"/>
              </a:rPr>
              <a:t>m.Body</a:t>
            </a:r>
            <a:r>
              <a:rPr lang="de-DE" sz="1600" dirty="0">
                <a:latin typeface="Consolas" panose="020B0609020204030204" pitchFamily="49" charset="0"/>
              </a:rPr>
              <a:t>));</a:t>
            </a:r>
            <a:br>
              <a:rPr lang="de-DE" sz="1600" dirty="0">
                <a:latin typeface="Consolas" panose="020B0609020204030204" pitchFamily="49" charset="0"/>
              </a:rPr>
            </a:br>
            <a:r>
              <a:rPr lang="de-DE" sz="1600" dirty="0">
                <a:latin typeface="Consolas" panose="020B0609020204030204" pitchFamily="49" charset="0"/>
              </a:rPr>
              <a:t>   }</a:t>
            </a:r>
            <a:br>
              <a:rPr lang="de-DE" sz="1600" dirty="0">
                <a:latin typeface="Consolas" panose="020B0609020204030204" pitchFamily="49" charset="0"/>
              </a:rPr>
            </a:br>
            <a:r>
              <a:rPr lang="de-DE" sz="1600" dirty="0">
                <a:latin typeface="Consolas" panose="020B0609020204030204" pitchFamily="49" charset="0"/>
              </a:rPr>
              <a:t>} </a:t>
            </a:r>
            <a:r>
              <a:rPr lang="de-DE" sz="1600" dirty="0" err="1">
                <a:latin typeface="Consolas" panose="020B0609020204030204" pitchFamily="49" charset="0"/>
              </a:rPr>
              <a:t>while</a:t>
            </a:r>
            <a:r>
              <a:rPr lang="de-DE" sz="1600" dirty="0">
                <a:latin typeface="Consolas" panose="020B0609020204030204" pitchFamily="49" charset="0"/>
              </a:rPr>
              <a:t> ( m != null );</a:t>
            </a:r>
            <a:br>
              <a:rPr lang="de-DE" sz="1600" dirty="0">
                <a:latin typeface="Consolas" panose="020B0609020204030204" pitchFamily="49" charset="0"/>
              </a:rPr>
            </a:br>
            <a:endParaRPr lang="en-US" sz="1600" dirty="0">
              <a:latin typeface="Consolas" panose="020B0609020204030204" pitchFamily="49" charset="0"/>
            </a:endParaRPr>
          </a:p>
        </p:txBody>
      </p:sp>
      <p:grpSp>
        <p:nvGrpSpPr>
          <p:cNvPr id="7" name="Group 11">
            <a:extLst>
              <a:ext uri="{FF2B5EF4-FFF2-40B4-BE49-F238E27FC236}">
                <a16:creationId xmlns:a16="http://schemas.microsoft.com/office/drawing/2014/main" id="{8AD632D3-A28F-4339-AA3D-7BEBDCC280C7}"/>
              </a:ext>
            </a:extLst>
          </p:cNvPr>
          <p:cNvGrpSpPr/>
          <p:nvPr/>
        </p:nvGrpSpPr>
        <p:grpSpPr>
          <a:xfrm>
            <a:off x="3025511" y="3169057"/>
            <a:ext cx="403041" cy="265755"/>
            <a:chOff x="5803392" y="3829812"/>
            <a:chExt cx="490416" cy="348454"/>
          </a:xfrm>
        </p:grpSpPr>
        <p:sp>
          <p:nvSpPr>
            <p:cNvPr id="8" name="Rectangle 10">
              <a:extLst>
                <a:ext uri="{FF2B5EF4-FFF2-40B4-BE49-F238E27FC236}">
                  <a16:creationId xmlns:a16="http://schemas.microsoft.com/office/drawing/2014/main" id="{60C8E49E-0935-4410-AF81-5966A21F9ADE}"/>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9" name="Content Placeholder 8" descr="Envelope">
              <a:extLst>
                <a:ext uri="{FF2B5EF4-FFF2-40B4-BE49-F238E27FC236}">
                  <a16:creationId xmlns:a16="http://schemas.microsoft.com/office/drawing/2014/main" id="{2ADF4CC9-5FCB-41B6-B59F-AE91DC357CD9}"/>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cxnSp>
        <p:nvCxnSpPr>
          <p:cNvPr id="17" name="Verbinder: gewinkelt 16">
            <a:extLst>
              <a:ext uri="{FF2B5EF4-FFF2-40B4-BE49-F238E27FC236}">
                <a16:creationId xmlns:a16="http://schemas.microsoft.com/office/drawing/2014/main" id="{A7050CBA-72A9-4437-A810-8128BBAD6203}"/>
              </a:ext>
            </a:extLst>
          </p:cNvPr>
          <p:cNvCxnSpPr>
            <a:cxnSpLocks/>
            <a:stCxn id="8" idx="3"/>
            <a:endCxn id="28" idx="0"/>
          </p:cNvCxnSpPr>
          <p:nvPr/>
        </p:nvCxnSpPr>
        <p:spPr>
          <a:xfrm flipV="1">
            <a:off x="3428552" y="1127980"/>
            <a:ext cx="6766621" cy="2173955"/>
          </a:xfrm>
          <a:prstGeom prst="bentConnector4">
            <a:avLst>
              <a:gd name="adj1" fmla="val 28572"/>
              <a:gd name="adj2" fmla="val 1105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BF377ED3-8668-4C58-BBFE-6F91B1A44C89}"/>
              </a:ext>
            </a:extLst>
          </p:cNvPr>
          <p:cNvCxnSpPr>
            <a:cxnSpLocks/>
            <a:endCxn id="25" idx="1"/>
          </p:cNvCxnSpPr>
          <p:nvPr/>
        </p:nvCxnSpPr>
        <p:spPr>
          <a:xfrm>
            <a:off x="3521528" y="3296238"/>
            <a:ext cx="2882939" cy="6152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11">
            <a:extLst>
              <a:ext uri="{FF2B5EF4-FFF2-40B4-BE49-F238E27FC236}">
                <a16:creationId xmlns:a16="http://schemas.microsoft.com/office/drawing/2014/main" id="{D7CC3DBD-52A2-4A69-96F1-6645E9A1085E}"/>
              </a:ext>
            </a:extLst>
          </p:cNvPr>
          <p:cNvGrpSpPr/>
          <p:nvPr/>
        </p:nvGrpSpPr>
        <p:grpSpPr>
          <a:xfrm>
            <a:off x="6404467" y="3778579"/>
            <a:ext cx="333092" cy="265755"/>
            <a:chOff x="5803392" y="3829812"/>
            <a:chExt cx="490416" cy="348454"/>
          </a:xfrm>
        </p:grpSpPr>
        <p:sp>
          <p:nvSpPr>
            <p:cNvPr id="25" name="Rectangle 10">
              <a:extLst>
                <a:ext uri="{FF2B5EF4-FFF2-40B4-BE49-F238E27FC236}">
                  <a16:creationId xmlns:a16="http://schemas.microsoft.com/office/drawing/2014/main" id="{F693E713-C64A-46CF-A741-F3FD38A5FEB7}"/>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26" name="Content Placeholder 8" descr="Envelope">
              <a:extLst>
                <a:ext uri="{FF2B5EF4-FFF2-40B4-BE49-F238E27FC236}">
                  <a16:creationId xmlns:a16="http://schemas.microsoft.com/office/drawing/2014/main" id="{67000163-D1AF-4F4E-BE50-2B551738B07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27" name="Group 11">
            <a:extLst>
              <a:ext uri="{FF2B5EF4-FFF2-40B4-BE49-F238E27FC236}">
                <a16:creationId xmlns:a16="http://schemas.microsoft.com/office/drawing/2014/main" id="{01991296-24B5-4DB6-B244-CE5CF68EA30D}"/>
              </a:ext>
            </a:extLst>
          </p:cNvPr>
          <p:cNvGrpSpPr/>
          <p:nvPr/>
        </p:nvGrpSpPr>
        <p:grpSpPr>
          <a:xfrm>
            <a:off x="10028627" y="1127980"/>
            <a:ext cx="333092" cy="265755"/>
            <a:chOff x="5803392" y="3829812"/>
            <a:chExt cx="490416" cy="348454"/>
          </a:xfrm>
        </p:grpSpPr>
        <p:sp>
          <p:nvSpPr>
            <p:cNvPr id="28" name="Rectangle 10">
              <a:extLst>
                <a:ext uri="{FF2B5EF4-FFF2-40B4-BE49-F238E27FC236}">
                  <a16:creationId xmlns:a16="http://schemas.microsoft.com/office/drawing/2014/main" id="{E031613B-2A1F-4397-A7D5-62EAD36DEE62}"/>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29" name="Content Placeholder 8" descr="Envelope">
              <a:extLst>
                <a:ext uri="{FF2B5EF4-FFF2-40B4-BE49-F238E27FC236}">
                  <a16:creationId xmlns:a16="http://schemas.microsoft.com/office/drawing/2014/main" id="{B9257753-A713-45FD-A5D7-5CD66B6B4EB8}"/>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6" name="Group 11">
            <a:extLst>
              <a:ext uri="{FF2B5EF4-FFF2-40B4-BE49-F238E27FC236}">
                <a16:creationId xmlns:a16="http://schemas.microsoft.com/office/drawing/2014/main" id="{8F581341-3567-4336-9EA7-AD2FA87270EF}"/>
              </a:ext>
            </a:extLst>
          </p:cNvPr>
          <p:cNvGrpSpPr/>
          <p:nvPr/>
        </p:nvGrpSpPr>
        <p:grpSpPr>
          <a:xfrm>
            <a:off x="3025511" y="3169057"/>
            <a:ext cx="403041" cy="265755"/>
            <a:chOff x="5803392" y="3829812"/>
            <a:chExt cx="490416" cy="348454"/>
          </a:xfrm>
        </p:grpSpPr>
        <p:sp>
          <p:nvSpPr>
            <p:cNvPr id="37" name="Rectangle 10">
              <a:extLst>
                <a:ext uri="{FF2B5EF4-FFF2-40B4-BE49-F238E27FC236}">
                  <a16:creationId xmlns:a16="http://schemas.microsoft.com/office/drawing/2014/main" id="{4FEB2391-1535-4CDC-A029-456CEB358E6B}"/>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38" name="Content Placeholder 8" descr="Envelope">
              <a:extLst>
                <a:ext uri="{FF2B5EF4-FFF2-40B4-BE49-F238E27FC236}">
                  <a16:creationId xmlns:a16="http://schemas.microsoft.com/office/drawing/2014/main" id="{DF1674EA-E45C-4933-810F-411839145D9F}"/>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39" name="Group 11">
            <a:extLst>
              <a:ext uri="{FF2B5EF4-FFF2-40B4-BE49-F238E27FC236}">
                <a16:creationId xmlns:a16="http://schemas.microsoft.com/office/drawing/2014/main" id="{DDB3ECF6-DF3E-4B25-8F3D-E6A7CC2AD33F}"/>
              </a:ext>
            </a:extLst>
          </p:cNvPr>
          <p:cNvGrpSpPr/>
          <p:nvPr/>
        </p:nvGrpSpPr>
        <p:grpSpPr>
          <a:xfrm>
            <a:off x="3025511" y="3178093"/>
            <a:ext cx="403041" cy="265755"/>
            <a:chOff x="5803392" y="3829812"/>
            <a:chExt cx="490416" cy="348454"/>
          </a:xfrm>
        </p:grpSpPr>
        <p:sp>
          <p:nvSpPr>
            <p:cNvPr id="40" name="Rectangle 10">
              <a:extLst>
                <a:ext uri="{FF2B5EF4-FFF2-40B4-BE49-F238E27FC236}">
                  <a16:creationId xmlns:a16="http://schemas.microsoft.com/office/drawing/2014/main" id="{BE8350B4-D7F8-4457-9388-4B9907C1236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41" name="Content Placeholder 8" descr="Envelope">
              <a:extLst>
                <a:ext uri="{FF2B5EF4-FFF2-40B4-BE49-F238E27FC236}">
                  <a16:creationId xmlns:a16="http://schemas.microsoft.com/office/drawing/2014/main" id="{0FE6B6D7-86F4-4DC5-9523-6224C9D49CF8}"/>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42" name="Group 11">
            <a:extLst>
              <a:ext uri="{FF2B5EF4-FFF2-40B4-BE49-F238E27FC236}">
                <a16:creationId xmlns:a16="http://schemas.microsoft.com/office/drawing/2014/main" id="{5CB24D26-B7C5-4C29-8477-703F231E1D19}"/>
              </a:ext>
            </a:extLst>
          </p:cNvPr>
          <p:cNvGrpSpPr/>
          <p:nvPr/>
        </p:nvGrpSpPr>
        <p:grpSpPr>
          <a:xfrm>
            <a:off x="3026987" y="3179567"/>
            <a:ext cx="403041" cy="265755"/>
            <a:chOff x="5803392" y="3829812"/>
            <a:chExt cx="490416" cy="348454"/>
          </a:xfrm>
        </p:grpSpPr>
        <p:sp>
          <p:nvSpPr>
            <p:cNvPr id="43" name="Rectangle 10">
              <a:extLst>
                <a:ext uri="{FF2B5EF4-FFF2-40B4-BE49-F238E27FC236}">
                  <a16:creationId xmlns:a16="http://schemas.microsoft.com/office/drawing/2014/main" id="{A5061D2E-ABB1-42C2-B592-9E501ADE364C}"/>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a:t>m</a:t>
              </a:r>
              <a:endParaRPr lang="en-US" dirty="0"/>
            </a:p>
          </p:txBody>
        </p:sp>
        <p:sp>
          <p:nvSpPr>
            <p:cNvPr id="44" name="Content Placeholder 8" descr="Envelope">
              <a:extLst>
                <a:ext uri="{FF2B5EF4-FFF2-40B4-BE49-F238E27FC236}">
                  <a16:creationId xmlns:a16="http://schemas.microsoft.com/office/drawing/2014/main" id="{FEC9F7E2-1FFC-4FBC-B045-D892B79F7E4B}"/>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5" name="Flussdiagramm: Datenträger mit direktem Zugriff 44">
            <a:extLst>
              <a:ext uri="{FF2B5EF4-FFF2-40B4-BE49-F238E27FC236}">
                <a16:creationId xmlns:a16="http://schemas.microsoft.com/office/drawing/2014/main" id="{459B6C66-20AE-438A-812F-DB8843F22A64}"/>
              </a:ext>
            </a:extLst>
          </p:cNvPr>
          <p:cNvSpPr/>
          <p:nvPr/>
        </p:nvSpPr>
        <p:spPr>
          <a:xfrm>
            <a:off x="4495847" y="3189926"/>
            <a:ext cx="403041" cy="25994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7">
            <a:extLst>
              <a:ext uri="{FF2B5EF4-FFF2-40B4-BE49-F238E27FC236}">
                <a16:creationId xmlns:a16="http://schemas.microsoft.com/office/drawing/2014/main" id="{0C5CB786-D442-4591-B726-AD88F26701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800" y="5060514"/>
            <a:ext cx="1266470" cy="1531744"/>
          </a:xfrm>
          <a:prstGeom prst="rect">
            <a:avLst/>
          </a:prstGeom>
        </p:spPr>
      </p:pic>
    </p:spTree>
    <p:extLst>
      <p:ext uri="{BB962C8B-B14F-4D97-AF65-F5344CB8AC3E}">
        <p14:creationId xmlns:p14="http://schemas.microsoft.com/office/powerpoint/2010/main" val="303577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nodeType="withEffect">
                                  <p:stCondLst>
                                    <p:cond delay="0"/>
                                  </p:stCondLst>
                                  <p:endCondLst>
                                    <p:cond evt="onNext" delay="0">
                                      <p:tgtEl>
                                        <p:sldTgt/>
                                      </p:tgtEl>
                                    </p:cond>
                                  </p:endCondLst>
                                  <p:childTnLst>
                                    <p:animMotion origin="layout" path="M 0.00039 0.00139 L 0.17578 0.00139 C 0.17605 -0.11528 0.17631 -0.23171 0.17657 -0.34815 L 0.57253 -0.34815 L 0.57188 -0.29514 " pathEditMode="relative" ptsTypes="AAAAA">
                                      <p:cBhvr>
                                        <p:cTn id="6" dur="3000" fill="hold"/>
                                        <p:tgtEl>
                                          <p:spTgt spid="36"/>
                                        </p:tgtEl>
                                        <p:attrNameLst>
                                          <p:attrName>ppt_x</p:attrName>
                                          <p:attrName>ppt_y</p:attrName>
                                        </p:attrNameLst>
                                      </p:cBhvr>
                                    </p:animMotion>
                                  </p:childTnLst>
                                </p:cTn>
                              </p:par>
                              <p:par>
                                <p:cTn id="7" presetID="0" presetClass="path" presetSubtype="0" repeatCount="indefinite" accel="50000" decel="50000" fill="hold" nodeType="withEffect">
                                  <p:stCondLst>
                                    <p:cond delay="0"/>
                                  </p:stCondLst>
                                  <p:endCondLst>
                                    <p:cond evt="onNext" delay="0">
                                      <p:tgtEl>
                                        <p:sldTgt/>
                                      </p:tgtEl>
                                    </p:cond>
                                  </p:endCondLst>
                                  <p:childTnLst>
                                    <p:animMotion origin="layout" path="M 0.00092 0.00509 L 0.14284 -0.00255 L 0.14284 0.09051 L 0.27474 0.08912 L 0.27474 0.08912 " pathEditMode="relative" ptsTypes="AAAAA">
                                      <p:cBhvr>
                                        <p:cTn id="8" dur="3000" fill="hold"/>
                                        <p:tgtEl>
                                          <p:spTgt spid="4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545C-2DE8-4DAF-B6F0-3A3640EC2F9E}"/>
              </a:ext>
            </a:extLst>
          </p:cNvPr>
          <p:cNvSpPr>
            <a:spLocks noGrp="1"/>
          </p:cNvSpPr>
          <p:nvPr>
            <p:ph type="title"/>
          </p:nvPr>
        </p:nvSpPr>
        <p:spPr/>
        <p:txBody>
          <a:bodyPr/>
          <a:lstStyle/>
          <a:p>
            <a:r>
              <a:rPr lang="en-US"/>
              <a:t>Relay Architectural patterns</a:t>
            </a:r>
          </a:p>
        </p:txBody>
      </p:sp>
      <p:sp>
        <p:nvSpPr>
          <p:cNvPr id="3" name="Content Placeholder 2">
            <a:extLst>
              <a:ext uri="{FF2B5EF4-FFF2-40B4-BE49-F238E27FC236}">
                <a16:creationId xmlns:a16="http://schemas.microsoft.com/office/drawing/2014/main" id="{2DE5DC00-A5E5-4528-8EC6-10506052EC16}"/>
              </a:ext>
            </a:extLst>
          </p:cNvPr>
          <p:cNvSpPr>
            <a:spLocks noGrp="1"/>
          </p:cNvSpPr>
          <p:nvPr>
            <p:ph idx="1"/>
          </p:nvPr>
        </p:nvSpPr>
        <p:spPr>
          <a:xfrm>
            <a:off x="6753806" y="2121408"/>
            <a:ext cx="4371394" cy="3831336"/>
          </a:xfrm>
        </p:spPr>
        <p:txBody>
          <a:bodyPr>
            <a:normAutofit fontScale="70000" lnSpcReduction="20000"/>
          </a:bodyPr>
          <a:lstStyle/>
          <a:p>
            <a:r>
              <a:rPr lang="en-US"/>
              <a:t>Expose (micro-) services, databases, and other endpoints from private networks on a public network endpoint without requiring VPN connectivity and/or DNS integration.</a:t>
            </a:r>
          </a:p>
          <a:p>
            <a:r>
              <a:rPr lang="en-US"/>
              <a:t>Ad-hoc discovery of endpoints with dynamic network addresses</a:t>
            </a:r>
          </a:p>
          <a:p>
            <a:r>
              <a:rPr lang="en-US"/>
              <a:t>Firewall and NAT traversal for one or both communicating parties</a:t>
            </a:r>
          </a:p>
          <a:p>
            <a:r>
              <a:rPr lang="en-US"/>
              <a:t>Endpoint-level bridging across Azure </a:t>
            </a:r>
            <a:r>
              <a:rPr lang="en-US" err="1"/>
              <a:t>VNet</a:t>
            </a:r>
            <a:endParaRPr lang="en-US"/>
          </a:p>
          <a:p>
            <a:r>
              <a:rPr lang="en-US"/>
              <a:t>“Azure Bridge” runtime allows for bridging UDP, TCP, and Unix sockets </a:t>
            </a:r>
          </a:p>
        </p:txBody>
      </p:sp>
      <p:sp>
        <p:nvSpPr>
          <p:cNvPr id="4" name="Textfeld 3">
            <a:extLst>
              <a:ext uri="{FF2B5EF4-FFF2-40B4-BE49-F238E27FC236}">
                <a16:creationId xmlns:a16="http://schemas.microsoft.com/office/drawing/2014/main" id="{946C8D34-D5FF-4133-8AC5-C36D27C88475}"/>
              </a:ext>
            </a:extLst>
          </p:cNvPr>
          <p:cNvSpPr txBox="1"/>
          <p:nvPr/>
        </p:nvSpPr>
        <p:spPr>
          <a:xfrm>
            <a:off x="705980" y="3053046"/>
            <a:ext cx="1415772" cy="369332"/>
          </a:xfrm>
          <a:prstGeom prst="rect">
            <a:avLst/>
          </a:prstGeom>
          <a:noFill/>
        </p:spPr>
        <p:txBody>
          <a:bodyPr wrap="square" rtlCol="0">
            <a:spAutoFit/>
          </a:bodyPr>
          <a:lstStyle/>
          <a:p>
            <a:pPr algn="ctr"/>
            <a:r>
              <a:rPr lang="en-US"/>
              <a:t>Relay</a:t>
            </a:r>
          </a:p>
        </p:txBody>
      </p:sp>
      <p:sp>
        <p:nvSpPr>
          <p:cNvPr id="6" name="Pfeil: nach links und rechts 5">
            <a:extLst>
              <a:ext uri="{FF2B5EF4-FFF2-40B4-BE49-F238E27FC236}">
                <a16:creationId xmlns:a16="http://schemas.microsoft.com/office/drawing/2014/main" id="{710BA98C-8461-4900-9408-1D55EF8E10FE}"/>
              </a:ext>
            </a:extLst>
          </p:cNvPr>
          <p:cNvSpPr/>
          <p:nvPr/>
        </p:nvSpPr>
        <p:spPr>
          <a:xfrm>
            <a:off x="2400623" y="3114120"/>
            <a:ext cx="3664396" cy="307782"/>
          </a:xfrm>
          <a:prstGeom prst="leftRightArrow">
            <a:avLst/>
          </a:prstGeom>
          <a:solidFill>
            <a:srgbClr val="0072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D6227C3D-3937-4A3B-A8C7-2BA8CE84F44E}"/>
              </a:ext>
            </a:extLst>
          </p:cNvPr>
          <p:cNvSpPr/>
          <p:nvPr/>
        </p:nvSpPr>
        <p:spPr>
          <a:xfrm>
            <a:off x="3422159" y="2807208"/>
            <a:ext cx="944880" cy="8412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DF177A26-3D6E-46F1-82A8-8D4E5DECC738}"/>
              </a:ext>
            </a:extLst>
          </p:cNvPr>
          <p:cNvSpPr/>
          <p:nvPr/>
        </p:nvSpPr>
        <p:spPr>
          <a:xfrm>
            <a:off x="3534436" y="2853960"/>
            <a:ext cx="720326" cy="720326"/>
          </a:xfrm>
          <a:prstGeom prst="rect">
            <a:avLst/>
          </a:prstGeom>
          <a: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pic>
        <p:nvPicPr>
          <p:cNvPr id="9" name="Picture 4" descr="Firewall Symbol">
            <a:extLst>
              <a:ext uri="{FF2B5EF4-FFF2-40B4-BE49-F238E27FC236}">
                <a16:creationId xmlns:a16="http://schemas.microsoft.com/office/drawing/2014/main" id="{9AF4F7DB-8170-48FE-9DD5-7806BB3D7920}"/>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6618" y="2650092"/>
            <a:ext cx="356129" cy="356129"/>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a:extLst>
              <a:ext uri="{FF2B5EF4-FFF2-40B4-BE49-F238E27FC236}">
                <a16:creationId xmlns:a16="http://schemas.microsoft.com/office/drawing/2014/main" id="{DA353C7E-4BC1-4801-84CB-00BF2278B5FA}"/>
              </a:ext>
            </a:extLst>
          </p:cNvPr>
          <p:cNvSpPr/>
          <p:nvPr/>
        </p:nvSpPr>
        <p:spPr>
          <a:xfrm>
            <a:off x="5055826" y="3053046"/>
            <a:ext cx="84558" cy="47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1" name="Picture 4" descr="Firewall Symbol">
            <a:extLst>
              <a:ext uri="{FF2B5EF4-FFF2-40B4-BE49-F238E27FC236}">
                <a16:creationId xmlns:a16="http://schemas.microsoft.com/office/drawing/2014/main" id="{5F90D350-B8AF-438C-99BD-274628779B51}"/>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92077" y="2633513"/>
            <a:ext cx="356129" cy="356129"/>
          </a:xfrm>
          <a:prstGeom prst="rect">
            <a:avLst/>
          </a:prstGeom>
          <a:noFill/>
          <a:extLst>
            <a:ext uri="{909E8E84-426E-40DD-AFC4-6F175D3DCCD1}">
              <a14:hiddenFill xmlns:a14="http://schemas.microsoft.com/office/drawing/2010/main">
                <a:solidFill>
                  <a:srgbClr val="FFFFFF"/>
                </a:solidFill>
              </a14:hiddenFill>
            </a:ext>
          </a:extLst>
        </p:spPr>
      </p:pic>
      <p:sp>
        <p:nvSpPr>
          <p:cNvPr id="12" name="Rechteck 11">
            <a:extLst>
              <a:ext uri="{FF2B5EF4-FFF2-40B4-BE49-F238E27FC236}">
                <a16:creationId xmlns:a16="http://schemas.microsoft.com/office/drawing/2014/main" id="{F8C65C8E-FF0F-4470-9503-3024C4B80503}"/>
              </a:ext>
            </a:extLst>
          </p:cNvPr>
          <p:cNvSpPr/>
          <p:nvPr/>
        </p:nvSpPr>
        <p:spPr>
          <a:xfrm>
            <a:off x="2821285" y="3036467"/>
            <a:ext cx="84558" cy="47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88789FC6-60A5-411E-B539-19E786FC9A8B}"/>
              </a:ext>
            </a:extLst>
          </p:cNvPr>
          <p:cNvSpPr/>
          <p:nvPr/>
        </p:nvSpPr>
        <p:spPr>
          <a:xfrm>
            <a:off x="2111514" y="3160962"/>
            <a:ext cx="213044" cy="21409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CD6FAB51-CFCF-46C7-9D24-B8FAC3D21C20}"/>
              </a:ext>
            </a:extLst>
          </p:cNvPr>
          <p:cNvSpPr/>
          <p:nvPr/>
        </p:nvSpPr>
        <p:spPr>
          <a:xfrm>
            <a:off x="6125562" y="3182521"/>
            <a:ext cx="213044" cy="1946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2723124C-DA38-4948-AD30-17D7A722C1D4}"/>
              </a:ext>
            </a:extLst>
          </p:cNvPr>
          <p:cNvSpPr txBox="1"/>
          <p:nvPr/>
        </p:nvSpPr>
        <p:spPr>
          <a:xfrm>
            <a:off x="2692077" y="3552535"/>
            <a:ext cx="333746" cy="215444"/>
          </a:xfrm>
          <a:prstGeom prst="rect">
            <a:avLst/>
          </a:prstGeom>
          <a:noFill/>
        </p:spPr>
        <p:txBody>
          <a:bodyPr wrap="none" rtlCol="0">
            <a:spAutoFit/>
          </a:bodyPr>
          <a:lstStyle/>
          <a:p>
            <a:pPr algn="ctr"/>
            <a:r>
              <a:rPr lang="en-US" sz="800"/>
              <a:t>WS</a:t>
            </a:r>
          </a:p>
        </p:txBody>
      </p:sp>
    </p:spTree>
    <p:extLst>
      <p:ext uri="{BB962C8B-B14F-4D97-AF65-F5344CB8AC3E}">
        <p14:creationId xmlns:p14="http://schemas.microsoft.com/office/powerpoint/2010/main" val="3189976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9241-DD95-0243-8D3D-203A9CE42A79}"/>
              </a:ext>
            </a:extLst>
          </p:cNvPr>
          <p:cNvSpPr>
            <a:spLocks noGrp="1"/>
          </p:cNvSpPr>
          <p:nvPr>
            <p:ph type="title"/>
          </p:nvPr>
        </p:nvSpPr>
        <p:spPr>
          <a:xfrm>
            <a:off x="582468" y="1017011"/>
            <a:ext cx="10515600" cy="2852737"/>
          </a:xfrm>
        </p:spPr>
        <p:txBody>
          <a:bodyPr>
            <a:normAutofit/>
          </a:bodyPr>
          <a:lstStyle/>
          <a:p>
            <a:r>
              <a:rPr lang="en-US" dirty="0"/>
              <a:t>Thanks for joining	!</a:t>
            </a:r>
            <a:br>
              <a:rPr lang="en-US" dirty="0"/>
            </a:br>
            <a:br>
              <a:rPr lang="en-US" dirty="0"/>
            </a:br>
            <a:r>
              <a:rPr lang="en-US" sz="3200" dirty="0"/>
              <a:t>@clemensv</a:t>
            </a:r>
            <a:br>
              <a:rPr lang="en-US" sz="4000" dirty="0"/>
            </a:br>
            <a:r>
              <a:rPr lang="en-US" sz="2800" dirty="0">
                <a:hlinkClick r:id="rId2">
                  <a:extLst>
                    <a:ext uri="{A12FA001-AC4F-418D-AE19-62706E023703}">
                      <ahyp:hlinkClr xmlns:ahyp="http://schemas.microsoft.com/office/drawing/2018/hyperlinkcolor" val="tx"/>
                    </a:ext>
                  </a:extLst>
                </a:hlinkClick>
              </a:rPr>
              <a:t>https://docs.microsoft.com/azure/messaging-services/</a:t>
            </a:r>
            <a:endParaRPr lang="en-US" dirty="0"/>
          </a:p>
        </p:txBody>
      </p:sp>
      <p:pic>
        <p:nvPicPr>
          <p:cNvPr id="4" name="Graphic 3">
            <a:extLst>
              <a:ext uri="{FF2B5EF4-FFF2-40B4-BE49-F238E27FC236}">
                <a16:creationId xmlns:a16="http://schemas.microsoft.com/office/drawing/2014/main" id="{63803A9C-C04F-9F45-9269-DE4A4EC78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9050" y="3575050"/>
            <a:ext cx="2438400" cy="2514600"/>
          </a:xfrm>
          <a:prstGeom prst="rect">
            <a:avLst/>
          </a:prstGeom>
        </p:spPr>
      </p:pic>
    </p:spTree>
    <p:extLst>
      <p:ext uri="{BB962C8B-B14F-4D97-AF65-F5344CB8AC3E}">
        <p14:creationId xmlns:p14="http://schemas.microsoft.com/office/powerpoint/2010/main" val="387768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8444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68787B0-8A1B-489C-A6EA-8941822D69D1}"/>
              </a:ext>
            </a:extLst>
          </p:cNvPr>
          <p:cNvSpPr>
            <a:spLocks noGrp="1"/>
          </p:cNvSpPr>
          <p:nvPr>
            <p:ph type="ctrTitle"/>
          </p:nvPr>
        </p:nvSpPr>
        <p:spPr>
          <a:xfrm>
            <a:off x="970908" y="1220919"/>
            <a:ext cx="5425781" cy="2387600"/>
          </a:xfrm>
        </p:spPr>
        <p:txBody>
          <a:bodyPr>
            <a:normAutofit/>
          </a:bodyPr>
          <a:lstStyle/>
          <a:p>
            <a:pPr algn="l"/>
            <a:r>
              <a:rPr lang="en-US"/>
              <a:t>Patterns</a:t>
            </a:r>
          </a:p>
        </p:txBody>
      </p:sp>
      <p:sp>
        <p:nvSpPr>
          <p:cNvPr id="5" name="Subtitle 4">
            <a:extLst>
              <a:ext uri="{FF2B5EF4-FFF2-40B4-BE49-F238E27FC236}">
                <a16:creationId xmlns:a16="http://schemas.microsoft.com/office/drawing/2014/main" id="{287F2D1D-7C26-4D91-ACA8-CE545B1E86A0}"/>
              </a:ext>
            </a:extLst>
          </p:cNvPr>
          <p:cNvSpPr>
            <a:spLocks noGrp="1"/>
          </p:cNvSpPr>
          <p:nvPr>
            <p:ph type="subTitle" idx="1"/>
          </p:nvPr>
        </p:nvSpPr>
        <p:spPr>
          <a:xfrm>
            <a:off x="970908" y="3700594"/>
            <a:ext cx="5425781" cy="1655762"/>
          </a:xfrm>
        </p:spPr>
        <p:txBody>
          <a:bodyPr>
            <a:normAutofit/>
          </a:bodyPr>
          <a:lstStyle/>
          <a:p>
            <a:pPr algn="l"/>
            <a:endParaRPr lang="en-US"/>
          </a:p>
        </p:txBody>
      </p:sp>
      <p:sp>
        <p:nvSpPr>
          <p:cNvPr id="12" name="Freeform: Shape 11">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95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28107-C06E-4A2A-A881-0CA77DDD69B1}"/>
              </a:ext>
            </a:extLst>
          </p:cNvPr>
          <p:cNvSpPr>
            <a:spLocks noGrp="1"/>
          </p:cNvSpPr>
          <p:nvPr>
            <p:ph type="title"/>
          </p:nvPr>
        </p:nvSpPr>
        <p:spPr/>
        <p:txBody>
          <a:bodyPr/>
          <a:lstStyle/>
          <a:p>
            <a:r>
              <a:rPr lang="de-DE" dirty="0" err="1"/>
              <a:t>Synchronous</a:t>
            </a:r>
            <a:r>
              <a:rPr lang="de-DE" dirty="0"/>
              <a:t> vs. </a:t>
            </a:r>
            <a:r>
              <a:rPr lang="de-DE" dirty="0" err="1"/>
              <a:t>Asynchronous</a:t>
            </a:r>
            <a:endParaRPr lang="en-US" dirty="0"/>
          </a:p>
        </p:txBody>
      </p:sp>
      <p:sp>
        <p:nvSpPr>
          <p:cNvPr id="12" name="Inhaltsplatzhalter 11">
            <a:extLst>
              <a:ext uri="{FF2B5EF4-FFF2-40B4-BE49-F238E27FC236}">
                <a16:creationId xmlns:a16="http://schemas.microsoft.com/office/drawing/2014/main" id="{A038E28D-98BE-4A44-888A-DB99B975A974}"/>
              </a:ext>
            </a:extLst>
          </p:cNvPr>
          <p:cNvSpPr>
            <a:spLocks noGrp="1"/>
          </p:cNvSpPr>
          <p:nvPr>
            <p:ph sz="half" idx="1"/>
          </p:nvPr>
        </p:nvSpPr>
        <p:spPr>
          <a:xfrm>
            <a:off x="838200" y="3228513"/>
            <a:ext cx="5181600" cy="2948450"/>
          </a:xfrm>
        </p:spPr>
        <p:txBody>
          <a:bodyPr>
            <a:normAutofit/>
          </a:bodyPr>
          <a:lstStyle/>
          <a:p>
            <a:r>
              <a:rPr lang="de-DE" sz="2000" dirty="0"/>
              <a:t>Sender </a:t>
            </a:r>
            <a:r>
              <a:rPr lang="de-DE" sz="2000" dirty="0" err="1"/>
              <a:t>sends</a:t>
            </a:r>
            <a:r>
              <a:rPr lang="de-DE" sz="2000" dirty="0"/>
              <a:t> </a:t>
            </a:r>
            <a:r>
              <a:rPr lang="de-DE" sz="2000" dirty="0" err="1"/>
              <a:t>request</a:t>
            </a:r>
            <a:r>
              <a:rPr lang="de-DE" sz="2000" dirty="0"/>
              <a:t> and </a:t>
            </a:r>
            <a:r>
              <a:rPr lang="de-DE" sz="2000" dirty="0" err="1"/>
              <a:t>then</a:t>
            </a:r>
            <a:r>
              <a:rPr lang="de-DE" sz="2000" dirty="0"/>
              <a:t> </a:t>
            </a:r>
            <a:r>
              <a:rPr lang="de-DE" sz="2000" dirty="0" err="1"/>
              <a:t>waits</a:t>
            </a:r>
            <a:r>
              <a:rPr lang="de-DE" sz="2000" dirty="0"/>
              <a:t> </a:t>
            </a:r>
            <a:r>
              <a:rPr lang="de-DE" sz="2000" dirty="0" err="1"/>
              <a:t>for</a:t>
            </a:r>
            <a:r>
              <a:rPr lang="de-DE" sz="2000" dirty="0"/>
              <a:t> an immediate </a:t>
            </a:r>
            <a:r>
              <a:rPr lang="de-DE" sz="2000" dirty="0" err="1"/>
              <a:t>answer</a:t>
            </a:r>
            <a:endParaRPr lang="de-DE" sz="2000" dirty="0"/>
          </a:p>
          <a:p>
            <a:r>
              <a:rPr lang="de-DE" sz="2000" dirty="0"/>
              <a:t>May happen via </a:t>
            </a:r>
            <a:r>
              <a:rPr lang="de-DE" sz="2000" dirty="0" err="1"/>
              <a:t>asynchronous</a:t>
            </a:r>
            <a:r>
              <a:rPr lang="de-DE" sz="2000" dirty="0"/>
              <a:t> I/O, but </a:t>
            </a:r>
            <a:r>
              <a:rPr lang="de-DE" sz="2000" dirty="0" err="1"/>
              <a:t>the</a:t>
            </a:r>
            <a:r>
              <a:rPr lang="de-DE" sz="2000" dirty="0"/>
              <a:t> </a:t>
            </a:r>
            <a:r>
              <a:rPr lang="de-DE" sz="2000" dirty="0" err="1"/>
              <a:t>logical</a:t>
            </a:r>
            <a:r>
              <a:rPr lang="de-DE" sz="2000" dirty="0"/>
              <a:t> </a:t>
            </a:r>
            <a:r>
              <a:rPr lang="de-DE" sz="2000" dirty="0" err="1"/>
              <a:t>thread</a:t>
            </a:r>
            <a:r>
              <a:rPr lang="de-DE" sz="2000" dirty="0"/>
              <a:t> </a:t>
            </a:r>
            <a:r>
              <a:rPr lang="de-DE" sz="2000" dirty="0" err="1"/>
              <a:t>is</a:t>
            </a:r>
            <a:r>
              <a:rPr lang="de-DE" sz="2000" dirty="0"/>
              <a:t> </a:t>
            </a:r>
            <a:r>
              <a:rPr lang="de-DE" sz="2000" dirty="0" err="1"/>
              <a:t>preserved</a:t>
            </a:r>
            <a:r>
              <a:rPr lang="de-DE" sz="2000" dirty="0"/>
              <a:t>.</a:t>
            </a:r>
          </a:p>
          <a:p>
            <a:r>
              <a:rPr lang="de-DE" sz="2000" dirty="0" err="1"/>
              <a:t>Correlation</a:t>
            </a:r>
            <a:r>
              <a:rPr lang="de-DE" sz="2000" dirty="0"/>
              <a:t> </a:t>
            </a:r>
            <a:r>
              <a:rPr lang="de-DE" sz="2000" dirty="0" err="1"/>
              <a:t>between</a:t>
            </a:r>
            <a:r>
              <a:rPr lang="de-DE" sz="2000" dirty="0"/>
              <a:t> </a:t>
            </a:r>
            <a:r>
              <a:rPr lang="de-DE" sz="2000" dirty="0" err="1"/>
              <a:t>request</a:t>
            </a:r>
            <a:r>
              <a:rPr lang="de-DE" sz="2000" dirty="0"/>
              <a:t> and </a:t>
            </a:r>
            <a:r>
              <a:rPr lang="de-DE" sz="2000" dirty="0" err="1"/>
              <a:t>reply</a:t>
            </a:r>
            <a:r>
              <a:rPr lang="de-DE" sz="2000" dirty="0"/>
              <a:t> </a:t>
            </a:r>
            <a:r>
              <a:rPr lang="de-DE" sz="2000" dirty="0" err="1"/>
              <a:t>is</a:t>
            </a:r>
            <a:r>
              <a:rPr lang="de-DE" sz="2000" dirty="0"/>
              <a:t> </a:t>
            </a:r>
            <a:r>
              <a:rPr lang="de-DE" sz="2000" dirty="0" err="1"/>
              <a:t>typically</a:t>
            </a:r>
            <a:r>
              <a:rPr lang="de-DE" sz="2000" dirty="0"/>
              <a:t> </a:t>
            </a:r>
            <a:r>
              <a:rPr lang="de-DE" sz="2000" dirty="0" err="1"/>
              <a:t>implicit</a:t>
            </a:r>
            <a:r>
              <a:rPr lang="de-DE" sz="2000" dirty="0"/>
              <a:t>, </a:t>
            </a:r>
            <a:r>
              <a:rPr lang="de-DE" sz="2000" dirty="0" err="1"/>
              <a:t>by</a:t>
            </a:r>
            <a:r>
              <a:rPr lang="de-DE" sz="2000" dirty="0"/>
              <a:t> </a:t>
            </a:r>
            <a:r>
              <a:rPr lang="de-DE" sz="2000" dirty="0" err="1"/>
              <a:t>order</a:t>
            </a:r>
            <a:r>
              <a:rPr lang="de-DE" sz="2000" dirty="0"/>
              <a:t> of </a:t>
            </a:r>
            <a:r>
              <a:rPr lang="de-DE" sz="2000" dirty="0" err="1"/>
              <a:t>requests</a:t>
            </a:r>
            <a:r>
              <a:rPr lang="de-DE" sz="2000" dirty="0"/>
              <a:t>.</a:t>
            </a:r>
          </a:p>
          <a:p>
            <a:r>
              <a:rPr lang="de-DE" sz="2000" dirty="0"/>
              <a:t>Errors </a:t>
            </a:r>
            <a:r>
              <a:rPr lang="de-DE" sz="2000" dirty="0" err="1"/>
              <a:t>typically</a:t>
            </a:r>
            <a:r>
              <a:rPr lang="de-DE" sz="2000" dirty="0"/>
              <a:t> </a:t>
            </a:r>
            <a:r>
              <a:rPr lang="de-DE" sz="2000" dirty="0" err="1"/>
              <a:t>flow</a:t>
            </a:r>
            <a:r>
              <a:rPr lang="de-DE" sz="2000" dirty="0"/>
              <a:t> back on </a:t>
            </a:r>
            <a:r>
              <a:rPr lang="de-DE" sz="2000" dirty="0" err="1"/>
              <a:t>the</a:t>
            </a:r>
            <a:r>
              <a:rPr lang="de-DE" sz="2000" dirty="0"/>
              <a:t> same </a:t>
            </a:r>
            <a:r>
              <a:rPr lang="de-DE" sz="2000" dirty="0" err="1"/>
              <a:t>path</a:t>
            </a:r>
            <a:r>
              <a:rPr lang="de-DE" sz="2000" dirty="0"/>
              <a:t>. </a:t>
            </a:r>
            <a:endParaRPr lang="en-US" sz="2000" dirty="0"/>
          </a:p>
        </p:txBody>
      </p:sp>
      <p:sp>
        <p:nvSpPr>
          <p:cNvPr id="13" name="Inhaltsplatzhalter 12">
            <a:extLst>
              <a:ext uri="{FF2B5EF4-FFF2-40B4-BE49-F238E27FC236}">
                <a16:creationId xmlns:a16="http://schemas.microsoft.com/office/drawing/2014/main" id="{18224FF5-AF1E-40BC-9FDD-C88175DDADE8}"/>
              </a:ext>
            </a:extLst>
          </p:cNvPr>
          <p:cNvSpPr>
            <a:spLocks noGrp="1"/>
          </p:cNvSpPr>
          <p:nvPr>
            <p:ph sz="half" idx="2"/>
          </p:nvPr>
        </p:nvSpPr>
        <p:spPr>
          <a:xfrm>
            <a:off x="6172200" y="3300919"/>
            <a:ext cx="5181600" cy="2876044"/>
          </a:xfrm>
        </p:spPr>
        <p:txBody>
          <a:bodyPr>
            <a:normAutofit/>
          </a:bodyPr>
          <a:lstStyle/>
          <a:p>
            <a:r>
              <a:rPr lang="de-DE" sz="2000" dirty="0"/>
              <a:t>Sender </a:t>
            </a:r>
            <a:r>
              <a:rPr lang="de-DE" sz="2000" dirty="0" err="1"/>
              <a:t>sends</a:t>
            </a:r>
            <a:r>
              <a:rPr lang="de-DE" sz="2000" dirty="0"/>
              <a:t> a </a:t>
            </a:r>
            <a:r>
              <a:rPr lang="de-DE" sz="2000" dirty="0" err="1"/>
              <a:t>message</a:t>
            </a:r>
            <a:r>
              <a:rPr lang="de-DE" sz="2000" dirty="0"/>
              <a:t> and </a:t>
            </a:r>
            <a:r>
              <a:rPr lang="de-DE" sz="2000" dirty="0" err="1"/>
              <a:t>proceeds</a:t>
            </a:r>
            <a:r>
              <a:rPr lang="de-DE" sz="2000" dirty="0"/>
              <a:t> </a:t>
            </a:r>
            <a:r>
              <a:rPr lang="de-DE" sz="2000" dirty="0" err="1"/>
              <a:t>to</a:t>
            </a:r>
            <a:r>
              <a:rPr lang="de-DE" sz="2000" dirty="0"/>
              <a:t> do </a:t>
            </a:r>
            <a:r>
              <a:rPr lang="de-DE" sz="2000" dirty="0" err="1"/>
              <a:t>other</a:t>
            </a:r>
            <a:r>
              <a:rPr lang="de-DE" sz="2000" dirty="0"/>
              <a:t> </a:t>
            </a:r>
            <a:r>
              <a:rPr lang="de-DE" sz="2000" dirty="0" err="1"/>
              <a:t>things</a:t>
            </a:r>
            <a:r>
              <a:rPr lang="de-DE" sz="2000" dirty="0"/>
              <a:t>.</a:t>
            </a:r>
          </a:p>
          <a:p>
            <a:r>
              <a:rPr lang="de-DE" sz="2000" dirty="0" err="1"/>
              <a:t>Replies</a:t>
            </a:r>
            <a:r>
              <a:rPr lang="de-DE" sz="2000" dirty="0"/>
              <a:t> </a:t>
            </a:r>
            <a:r>
              <a:rPr lang="de-DE" sz="2000" dirty="0" err="1"/>
              <a:t>may</a:t>
            </a:r>
            <a:r>
              <a:rPr lang="de-DE" sz="2000" dirty="0"/>
              <a:t> </a:t>
            </a:r>
            <a:r>
              <a:rPr lang="de-DE" sz="2000" dirty="0" err="1"/>
              <a:t>flow</a:t>
            </a:r>
            <a:r>
              <a:rPr lang="de-DE" sz="2000" dirty="0"/>
              <a:t> back on a separate </a:t>
            </a:r>
            <a:r>
              <a:rPr lang="de-DE" sz="2000" dirty="0" err="1"/>
              <a:t>path</a:t>
            </a:r>
            <a:r>
              <a:rPr lang="de-DE" sz="2000" dirty="0"/>
              <a:t>.</a:t>
            </a:r>
          </a:p>
          <a:p>
            <a:r>
              <a:rPr lang="de-DE" sz="2000" dirty="0"/>
              <a:t>Messages </a:t>
            </a:r>
            <a:r>
              <a:rPr lang="de-DE" sz="2000" dirty="0" err="1"/>
              <a:t>may</a:t>
            </a:r>
            <a:r>
              <a:rPr lang="de-DE" sz="2000" dirty="0"/>
              <a:t> </a:t>
            </a:r>
            <a:r>
              <a:rPr lang="de-DE" sz="2000" dirty="0" err="1"/>
              <a:t>be</a:t>
            </a:r>
            <a:r>
              <a:rPr lang="de-DE" sz="2000" dirty="0"/>
              <a:t> </a:t>
            </a:r>
            <a:r>
              <a:rPr lang="de-DE" sz="2000" dirty="0" err="1"/>
              <a:t>stored</a:t>
            </a:r>
            <a:r>
              <a:rPr lang="de-DE" sz="2000" dirty="0"/>
              <a:t> </a:t>
            </a:r>
            <a:r>
              <a:rPr lang="de-DE" sz="2000" dirty="0" err="1"/>
              <a:t>by</a:t>
            </a:r>
            <a:r>
              <a:rPr lang="de-DE" sz="2000" dirty="0"/>
              <a:t> intermediaries.</a:t>
            </a:r>
          </a:p>
          <a:p>
            <a:r>
              <a:rPr lang="de-DE" sz="2000" dirty="0"/>
              <a:t>Message </a:t>
            </a:r>
            <a:r>
              <a:rPr lang="de-DE" sz="2000" dirty="0" err="1"/>
              <a:t>delivery</a:t>
            </a:r>
            <a:r>
              <a:rPr lang="de-DE" sz="2000" dirty="0"/>
              <a:t> </a:t>
            </a:r>
            <a:r>
              <a:rPr lang="de-DE" sz="2000" dirty="0" err="1"/>
              <a:t>may</a:t>
            </a:r>
            <a:r>
              <a:rPr lang="de-DE" sz="2000" dirty="0"/>
              <a:t> </a:t>
            </a:r>
            <a:r>
              <a:rPr lang="de-DE" sz="2000" dirty="0" err="1"/>
              <a:t>be</a:t>
            </a:r>
            <a:r>
              <a:rPr lang="de-DE" sz="2000" dirty="0"/>
              <a:t> </a:t>
            </a:r>
            <a:r>
              <a:rPr lang="de-DE" sz="2000" dirty="0" err="1"/>
              <a:t>attempted</a:t>
            </a:r>
            <a:r>
              <a:rPr lang="de-DE" sz="2000" dirty="0"/>
              <a:t> multiple </a:t>
            </a:r>
            <a:r>
              <a:rPr lang="de-DE" sz="2000" dirty="0" err="1"/>
              <a:t>times</a:t>
            </a:r>
            <a:r>
              <a:rPr lang="de-DE" sz="2000" dirty="0"/>
              <a:t>. </a:t>
            </a:r>
          </a:p>
          <a:p>
            <a:r>
              <a:rPr lang="de-DE" sz="2000" dirty="0"/>
              <a:t>…</a:t>
            </a:r>
          </a:p>
        </p:txBody>
      </p:sp>
      <p:sp>
        <p:nvSpPr>
          <p:cNvPr id="4" name="Pfeil: nach rechts 3">
            <a:extLst>
              <a:ext uri="{FF2B5EF4-FFF2-40B4-BE49-F238E27FC236}">
                <a16:creationId xmlns:a16="http://schemas.microsoft.com/office/drawing/2014/main" id="{FA2872EE-3F0C-422E-9DF8-D8001D2F1452}"/>
              </a:ext>
            </a:extLst>
          </p:cNvPr>
          <p:cNvSpPr/>
          <p:nvPr/>
        </p:nvSpPr>
        <p:spPr>
          <a:xfrm>
            <a:off x="2445195" y="1962133"/>
            <a:ext cx="1620965" cy="232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Rounded Corners 21">
            <a:extLst>
              <a:ext uri="{FF2B5EF4-FFF2-40B4-BE49-F238E27FC236}">
                <a16:creationId xmlns:a16="http://schemas.microsoft.com/office/drawing/2014/main" id="{E689CFD9-52F8-4F16-9250-D3329AFDD2C0}"/>
              </a:ext>
            </a:extLst>
          </p:cNvPr>
          <p:cNvSpPr/>
          <p:nvPr/>
        </p:nvSpPr>
        <p:spPr>
          <a:xfrm>
            <a:off x="4163738" y="1966527"/>
            <a:ext cx="1142690" cy="865740"/>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Receiver</a:t>
            </a:r>
          </a:p>
        </p:txBody>
      </p:sp>
      <p:sp>
        <p:nvSpPr>
          <p:cNvPr id="8" name="Rectangle: Rounded Corners 24">
            <a:extLst>
              <a:ext uri="{FF2B5EF4-FFF2-40B4-BE49-F238E27FC236}">
                <a16:creationId xmlns:a16="http://schemas.microsoft.com/office/drawing/2014/main" id="{3F89B498-FC4E-4246-A44B-3FAF34BBD23F}"/>
              </a:ext>
            </a:extLst>
          </p:cNvPr>
          <p:cNvSpPr/>
          <p:nvPr/>
        </p:nvSpPr>
        <p:spPr>
          <a:xfrm>
            <a:off x="1292157" y="1962133"/>
            <a:ext cx="1036320" cy="865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a:t>
            </a:r>
          </a:p>
        </p:txBody>
      </p:sp>
      <p:sp>
        <p:nvSpPr>
          <p:cNvPr id="9" name="Pfeil: nach rechts 8">
            <a:extLst>
              <a:ext uri="{FF2B5EF4-FFF2-40B4-BE49-F238E27FC236}">
                <a16:creationId xmlns:a16="http://schemas.microsoft.com/office/drawing/2014/main" id="{EB6C4AFF-1CB4-4EF3-AA69-498EE8D4DAB6}"/>
              </a:ext>
            </a:extLst>
          </p:cNvPr>
          <p:cNvSpPr/>
          <p:nvPr/>
        </p:nvSpPr>
        <p:spPr>
          <a:xfrm flipH="1">
            <a:off x="2445196" y="2595323"/>
            <a:ext cx="1620964" cy="232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1" name="Grafik 10" descr="Sanduhr 30%">
            <a:extLst>
              <a:ext uri="{FF2B5EF4-FFF2-40B4-BE49-F238E27FC236}">
                <a16:creationId xmlns:a16="http://schemas.microsoft.com/office/drawing/2014/main" id="{5A22498F-2A30-4389-BE48-72E884834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8139" y="2255092"/>
            <a:ext cx="261026" cy="261026"/>
          </a:xfrm>
          <a:prstGeom prst="rect">
            <a:avLst/>
          </a:prstGeom>
        </p:spPr>
      </p:pic>
      <p:sp>
        <p:nvSpPr>
          <p:cNvPr id="14" name="Pfeil: nach rechts 13">
            <a:extLst>
              <a:ext uri="{FF2B5EF4-FFF2-40B4-BE49-F238E27FC236}">
                <a16:creationId xmlns:a16="http://schemas.microsoft.com/office/drawing/2014/main" id="{49CE48AB-1CE4-425C-888C-B1EA7B6D7D0D}"/>
              </a:ext>
            </a:extLst>
          </p:cNvPr>
          <p:cNvSpPr/>
          <p:nvPr/>
        </p:nvSpPr>
        <p:spPr>
          <a:xfrm>
            <a:off x="7974039" y="1999873"/>
            <a:ext cx="1620965" cy="23255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Rounded Corners 21">
            <a:extLst>
              <a:ext uri="{FF2B5EF4-FFF2-40B4-BE49-F238E27FC236}">
                <a16:creationId xmlns:a16="http://schemas.microsoft.com/office/drawing/2014/main" id="{E9CB17CF-D8A5-4E75-81AD-E94DCE69A607}"/>
              </a:ext>
            </a:extLst>
          </p:cNvPr>
          <p:cNvSpPr/>
          <p:nvPr/>
        </p:nvSpPr>
        <p:spPr>
          <a:xfrm>
            <a:off x="9692582" y="2004267"/>
            <a:ext cx="1142690" cy="865740"/>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Receiver</a:t>
            </a:r>
          </a:p>
        </p:txBody>
      </p:sp>
      <p:sp>
        <p:nvSpPr>
          <p:cNvPr id="16" name="Rectangle: Rounded Corners 24">
            <a:extLst>
              <a:ext uri="{FF2B5EF4-FFF2-40B4-BE49-F238E27FC236}">
                <a16:creationId xmlns:a16="http://schemas.microsoft.com/office/drawing/2014/main" id="{364ACC2F-80A7-4B21-A956-7AC074DA6563}"/>
              </a:ext>
            </a:extLst>
          </p:cNvPr>
          <p:cNvSpPr/>
          <p:nvPr/>
        </p:nvSpPr>
        <p:spPr>
          <a:xfrm>
            <a:off x="6821001" y="1999873"/>
            <a:ext cx="1036320" cy="8657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Sender</a:t>
            </a:r>
          </a:p>
        </p:txBody>
      </p:sp>
      <p:sp>
        <p:nvSpPr>
          <p:cNvPr id="17" name="Pfeil: nach rechts 16">
            <a:extLst>
              <a:ext uri="{FF2B5EF4-FFF2-40B4-BE49-F238E27FC236}">
                <a16:creationId xmlns:a16="http://schemas.microsoft.com/office/drawing/2014/main" id="{443A21F5-3E24-4238-9984-576210E5A490}"/>
              </a:ext>
            </a:extLst>
          </p:cNvPr>
          <p:cNvSpPr/>
          <p:nvPr/>
        </p:nvSpPr>
        <p:spPr>
          <a:xfrm flipH="1">
            <a:off x="7974040" y="2633063"/>
            <a:ext cx="1620964" cy="232550"/>
          </a:xfrm>
          <a:prstGeom prst="rightArrow">
            <a:avLst/>
          </a:prstGeom>
          <a:ln>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Flussdiagramm: Datenträger mit direktem Zugriff 18">
            <a:extLst>
              <a:ext uri="{FF2B5EF4-FFF2-40B4-BE49-F238E27FC236}">
                <a16:creationId xmlns:a16="http://schemas.microsoft.com/office/drawing/2014/main" id="{57EB8150-2DDF-4F04-B2BA-37039478A2DE}"/>
              </a:ext>
            </a:extLst>
          </p:cNvPr>
          <p:cNvSpPr/>
          <p:nvPr/>
        </p:nvSpPr>
        <p:spPr>
          <a:xfrm>
            <a:off x="8537642" y="1985219"/>
            <a:ext cx="395591" cy="232550"/>
          </a:xfrm>
          <a:prstGeom prst="flowChartMagneticDrum">
            <a:avLst/>
          </a:prstGeom>
          <a:ln>
            <a:solidFill>
              <a:schemeClr val="tx1">
                <a:lumMod val="65000"/>
                <a:lumOff val="3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221B9384-E537-4ED6-837B-19BE1EA522B5}"/>
              </a:ext>
            </a:extLst>
          </p:cNvPr>
          <p:cNvSpPr txBox="1"/>
          <p:nvPr/>
        </p:nvSpPr>
        <p:spPr>
          <a:xfrm>
            <a:off x="2470947" y="1584375"/>
            <a:ext cx="1576072" cy="415498"/>
          </a:xfrm>
          <a:prstGeom prst="rect">
            <a:avLst/>
          </a:prstGeom>
          <a:noFill/>
        </p:spPr>
        <p:txBody>
          <a:bodyPr wrap="none" rtlCol="0">
            <a:spAutoFit/>
          </a:bodyPr>
          <a:lstStyle/>
          <a:p>
            <a:pPr algn="ctr"/>
            <a:r>
              <a:rPr lang="de-DE" sz="1050" dirty="0"/>
              <a:t>Interaction </a:t>
            </a:r>
            <a:r>
              <a:rPr lang="de-DE" sz="1050" dirty="0" err="1"/>
              <a:t>duration</a:t>
            </a:r>
            <a:r>
              <a:rPr lang="de-DE" sz="1050" dirty="0"/>
              <a:t>: </a:t>
            </a:r>
            <a:br>
              <a:rPr lang="de-DE" sz="1050" dirty="0"/>
            </a:br>
            <a:r>
              <a:rPr lang="de-DE" sz="1050" dirty="0" err="1"/>
              <a:t>Microseconds</a:t>
            </a:r>
            <a:r>
              <a:rPr lang="de-DE" sz="1050" dirty="0"/>
              <a:t> </a:t>
            </a:r>
            <a:r>
              <a:rPr lang="de-DE" sz="1050" dirty="0" err="1"/>
              <a:t>to</a:t>
            </a:r>
            <a:r>
              <a:rPr lang="de-DE" sz="1050" dirty="0"/>
              <a:t> </a:t>
            </a:r>
            <a:r>
              <a:rPr lang="de-DE" sz="1050" dirty="0" err="1"/>
              <a:t>seconds</a:t>
            </a:r>
            <a:endParaRPr lang="en-US" sz="1050" dirty="0"/>
          </a:p>
        </p:txBody>
      </p:sp>
      <p:sp>
        <p:nvSpPr>
          <p:cNvPr id="21" name="Textfeld 20">
            <a:extLst>
              <a:ext uri="{FF2B5EF4-FFF2-40B4-BE49-F238E27FC236}">
                <a16:creationId xmlns:a16="http://schemas.microsoft.com/office/drawing/2014/main" id="{39FA92E9-1632-471E-9B97-379A55E29882}"/>
              </a:ext>
            </a:extLst>
          </p:cNvPr>
          <p:cNvSpPr txBox="1"/>
          <p:nvPr/>
        </p:nvSpPr>
        <p:spPr>
          <a:xfrm>
            <a:off x="8073428" y="1584375"/>
            <a:ext cx="1422185" cy="415498"/>
          </a:xfrm>
          <a:prstGeom prst="rect">
            <a:avLst/>
          </a:prstGeom>
          <a:noFill/>
        </p:spPr>
        <p:txBody>
          <a:bodyPr wrap="none" rtlCol="0">
            <a:spAutoFit/>
          </a:bodyPr>
          <a:lstStyle/>
          <a:p>
            <a:pPr algn="ctr"/>
            <a:r>
              <a:rPr lang="de-DE" sz="1050" dirty="0"/>
              <a:t>Interaction </a:t>
            </a:r>
            <a:r>
              <a:rPr lang="de-DE" sz="1050" dirty="0" err="1"/>
              <a:t>duration</a:t>
            </a:r>
            <a:r>
              <a:rPr lang="de-DE" sz="1050" dirty="0"/>
              <a:t>: </a:t>
            </a:r>
            <a:br>
              <a:rPr lang="de-DE" sz="1050" dirty="0"/>
            </a:br>
            <a:r>
              <a:rPr lang="de-DE" sz="1050" dirty="0" err="1"/>
              <a:t>Microseconds</a:t>
            </a:r>
            <a:r>
              <a:rPr lang="de-DE" sz="1050" dirty="0"/>
              <a:t> </a:t>
            </a:r>
            <a:r>
              <a:rPr lang="de-DE" sz="1050" dirty="0" err="1"/>
              <a:t>to</a:t>
            </a:r>
            <a:r>
              <a:rPr lang="de-DE" sz="1050" dirty="0"/>
              <a:t> </a:t>
            </a:r>
            <a:r>
              <a:rPr lang="de-DE" sz="1050" dirty="0" err="1"/>
              <a:t>years</a:t>
            </a:r>
            <a:endParaRPr lang="en-US" sz="1050" dirty="0"/>
          </a:p>
        </p:txBody>
      </p:sp>
    </p:spTree>
    <p:extLst>
      <p:ext uri="{BB962C8B-B14F-4D97-AF65-F5344CB8AC3E}">
        <p14:creationId xmlns:p14="http://schemas.microsoft.com/office/powerpoint/2010/main" val="281483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A889-3797-45D5-A526-3F1DFA57210A}"/>
              </a:ext>
            </a:extLst>
          </p:cNvPr>
          <p:cNvSpPr>
            <a:spLocks noGrp="1"/>
          </p:cNvSpPr>
          <p:nvPr>
            <p:ph type="title"/>
          </p:nvPr>
        </p:nvSpPr>
        <p:spPr>
          <a:xfrm>
            <a:off x="1305171" y="404431"/>
            <a:ext cx="10515600" cy="1325563"/>
          </a:xfrm>
        </p:spPr>
        <p:txBody>
          <a:bodyPr/>
          <a:lstStyle/>
          <a:p>
            <a:r>
              <a:rPr lang="en-US"/>
              <a:t>One-Way!?! </a:t>
            </a:r>
          </a:p>
        </p:txBody>
      </p:sp>
      <p:sp>
        <p:nvSpPr>
          <p:cNvPr id="3" name="Content Placeholder 2">
            <a:extLst>
              <a:ext uri="{FF2B5EF4-FFF2-40B4-BE49-F238E27FC236}">
                <a16:creationId xmlns:a16="http://schemas.microsoft.com/office/drawing/2014/main" id="{0A70D936-0C47-4848-9280-3749674CA5F8}"/>
              </a:ext>
            </a:extLst>
          </p:cNvPr>
          <p:cNvSpPr>
            <a:spLocks noGrp="1"/>
          </p:cNvSpPr>
          <p:nvPr>
            <p:ph idx="1"/>
          </p:nvPr>
        </p:nvSpPr>
        <p:spPr>
          <a:xfrm>
            <a:off x="838200" y="1586028"/>
            <a:ext cx="4200728" cy="4730466"/>
          </a:xfrm>
        </p:spPr>
        <p:txBody>
          <a:bodyPr>
            <a:normAutofit lnSpcReduction="10000"/>
          </a:bodyPr>
          <a:lstStyle/>
          <a:p>
            <a:r>
              <a:rPr lang="en-US" sz="2400"/>
              <a:t>Asynchronous flows are generally one-way. </a:t>
            </a:r>
          </a:p>
          <a:p>
            <a:r>
              <a:rPr lang="en-US" sz="2400"/>
              <a:t>The producer gets no initial answer other than the message having been accepted into the queue/buffer. </a:t>
            </a:r>
          </a:p>
          <a:p>
            <a:r>
              <a:rPr lang="en-US" sz="2400" u="sng"/>
              <a:t>Remain seated. Stay calm!</a:t>
            </a:r>
          </a:p>
          <a:p>
            <a:r>
              <a:rPr lang="en-US" sz="2400"/>
              <a:t>Reply and error channels are explicit.</a:t>
            </a:r>
          </a:p>
          <a:p>
            <a:r>
              <a:rPr lang="en-US" sz="2400"/>
              <a:t>Correlation is flexible. Multiple replies may refer to one message.</a:t>
            </a:r>
          </a:p>
        </p:txBody>
      </p:sp>
      <p:pic>
        <p:nvPicPr>
          <p:cNvPr id="2050" name="Picture 2">
            <a:extLst>
              <a:ext uri="{FF2B5EF4-FFF2-40B4-BE49-F238E27FC236}">
                <a16:creationId xmlns:a16="http://schemas.microsoft.com/office/drawing/2014/main" id="{A0ABED5F-3465-4893-B1C1-35159EC6D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70" y="784698"/>
            <a:ext cx="508061" cy="5080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715F71-AD5D-4E04-ACCA-07B4A0E3ED17}"/>
              </a:ext>
            </a:extLst>
          </p:cNvPr>
          <p:cNvSpPr/>
          <p:nvPr/>
        </p:nvSpPr>
        <p:spPr>
          <a:xfrm>
            <a:off x="7308009" y="3216221"/>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2136D4-474C-40DE-BD70-B62BDAA92E53}"/>
              </a:ext>
            </a:extLst>
          </p:cNvPr>
          <p:cNvGrpSpPr/>
          <p:nvPr/>
        </p:nvGrpSpPr>
        <p:grpSpPr>
          <a:xfrm>
            <a:off x="7444773" y="3407483"/>
            <a:ext cx="487680" cy="321564"/>
            <a:chOff x="5803392" y="3829812"/>
            <a:chExt cx="490416" cy="348454"/>
          </a:xfrm>
        </p:grpSpPr>
        <p:sp>
          <p:nvSpPr>
            <p:cNvPr id="7" name="Rectangle 6">
              <a:extLst>
                <a:ext uri="{FF2B5EF4-FFF2-40B4-BE49-F238E27FC236}">
                  <a16:creationId xmlns:a16="http://schemas.microsoft.com/office/drawing/2014/main" id="{C4D9E94B-7C87-4BFF-AB2D-5870FC308797}"/>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Content Placeholder 8" descr="Envelope">
              <a:extLst>
                <a:ext uri="{FF2B5EF4-FFF2-40B4-BE49-F238E27FC236}">
                  <a16:creationId xmlns:a16="http://schemas.microsoft.com/office/drawing/2014/main" id="{DFB945BF-0002-460E-AC23-571F32C5F6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11D1E689-9418-479A-BD44-D1A78DC3FD14}"/>
              </a:ext>
            </a:extLst>
          </p:cNvPr>
          <p:cNvGrpSpPr/>
          <p:nvPr/>
        </p:nvGrpSpPr>
        <p:grpSpPr>
          <a:xfrm>
            <a:off x="8010572" y="3407483"/>
            <a:ext cx="487680" cy="321564"/>
            <a:chOff x="5803392" y="3829812"/>
            <a:chExt cx="490416" cy="348454"/>
          </a:xfrm>
        </p:grpSpPr>
        <p:sp>
          <p:nvSpPr>
            <p:cNvPr id="10" name="Rectangle 9">
              <a:extLst>
                <a:ext uri="{FF2B5EF4-FFF2-40B4-BE49-F238E27FC236}">
                  <a16:creationId xmlns:a16="http://schemas.microsoft.com/office/drawing/2014/main" id="{17BCBC85-00CF-4769-9E7E-58984B8106A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ontent Placeholder 8" descr="Envelope">
              <a:extLst>
                <a:ext uri="{FF2B5EF4-FFF2-40B4-BE49-F238E27FC236}">
                  <a16:creationId xmlns:a16="http://schemas.microsoft.com/office/drawing/2014/main" id="{0A7FE735-37C5-496B-8314-1AB85C5AF84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0A150432-8EEC-4864-8083-6B8B33D72388}"/>
              </a:ext>
            </a:extLst>
          </p:cNvPr>
          <p:cNvGrpSpPr/>
          <p:nvPr/>
        </p:nvGrpSpPr>
        <p:grpSpPr>
          <a:xfrm>
            <a:off x="8576371" y="3407483"/>
            <a:ext cx="487680" cy="321564"/>
            <a:chOff x="5803392" y="3829812"/>
            <a:chExt cx="490416" cy="348454"/>
          </a:xfrm>
        </p:grpSpPr>
        <p:sp>
          <p:nvSpPr>
            <p:cNvPr id="13" name="Rectangle 12">
              <a:extLst>
                <a:ext uri="{FF2B5EF4-FFF2-40B4-BE49-F238E27FC236}">
                  <a16:creationId xmlns:a16="http://schemas.microsoft.com/office/drawing/2014/main" id="{2B240ED6-CA62-44E2-97BF-66DDBF387E1A}"/>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Content Placeholder 8" descr="Envelope">
              <a:extLst>
                <a:ext uri="{FF2B5EF4-FFF2-40B4-BE49-F238E27FC236}">
                  <a16:creationId xmlns:a16="http://schemas.microsoft.com/office/drawing/2014/main" id="{B1070968-EF12-402C-94AA-D11F403683B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6318AF07-FB4D-4558-A95B-BAA637B39065}"/>
              </a:ext>
            </a:extLst>
          </p:cNvPr>
          <p:cNvGrpSpPr/>
          <p:nvPr/>
        </p:nvGrpSpPr>
        <p:grpSpPr>
          <a:xfrm>
            <a:off x="9142170" y="3407483"/>
            <a:ext cx="487680" cy="321564"/>
            <a:chOff x="5803392" y="3829812"/>
            <a:chExt cx="490416" cy="348454"/>
          </a:xfrm>
        </p:grpSpPr>
        <p:sp>
          <p:nvSpPr>
            <p:cNvPr id="16" name="Rectangle 15">
              <a:extLst>
                <a:ext uri="{FF2B5EF4-FFF2-40B4-BE49-F238E27FC236}">
                  <a16:creationId xmlns:a16="http://schemas.microsoft.com/office/drawing/2014/main" id="{EB158B82-FD11-4F70-A084-C2B58814DE0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Content Placeholder 8" descr="Envelope">
              <a:extLst>
                <a:ext uri="{FF2B5EF4-FFF2-40B4-BE49-F238E27FC236}">
                  <a16:creationId xmlns:a16="http://schemas.microsoft.com/office/drawing/2014/main" id="{8AA80136-D9EE-4BDD-9B68-8E905D3CCD1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18" name="Rectangle: Rounded Corners 17">
            <a:extLst>
              <a:ext uri="{FF2B5EF4-FFF2-40B4-BE49-F238E27FC236}">
                <a16:creationId xmlns:a16="http://schemas.microsoft.com/office/drawing/2014/main" id="{24BE58AB-C8C7-44CB-B216-9316BBF11C78}"/>
              </a:ext>
            </a:extLst>
          </p:cNvPr>
          <p:cNvSpPr/>
          <p:nvPr/>
        </p:nvSpPr>
        <p:spPr>
          <a:xfrm>
            <a:off x="10616419" y="328175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9" name="Rectangle: Rounded Corners 18">
            <a:extLst>
              <a:ext uri="{FF2B5EF4-FFF2-40B4-BE49-F238E27FC236}">
                <a16:creationId xmlns:a16="http://schemas.microsoft.com/office/drawing/2014/main" id="{17BF9EA8-1C7C-4D5B-9179-A9138D64F4DE}"/>
              </a:ext>
            </a:extLst>
          </p:cNvPr>
          <p:cNvSpPr/>
          <p:nvPr/>
        </p:nvSpPr>
        <p:spPr>
          <a:xfrm>
            <a:off x="5434185" y="3281753"/>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0" name="Arrow: Right 19">
            <a:extLst>
              <a:ext uri="{FF2B5EF4-FFF2-40B4-BE49-F238E27FC236}">
                <a16:creationId xmlns:a16="http://schemas.microsoft.com/office/drawing/2014/main" id="{8601CEA2-CCB1-4CCC-A236-9F517DBDBE73}"/>
              </a:ext>
            </a:extLst>
          </p:cNvPr>
          <p:cNvSpPr/>
          <p:nvPr/>
        </p:nvSpPr>
        <p:spPr>
          <a:xfrm>
            <a:off x="6562971" y="3479872"/>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U-Turn 20">
            <a:extLst>
              <a:ext uri="{FF2B5EF4-FFF2-40B4-BE49-F238E27FC236}">
                <a16:creationId xmlns:a16="http://schemas.microsoft.com/office/drawing/2014/main" id="{7E41604C-5D52-47CF-AF8F-A28F7AA7583B}"/>
              </a:ext>
            </a:extLst>
          </p:cNvPr>
          <p:cNvSpPr/>
          <p:nvPr/>
        </p:nvSpPr>
        <p:spPr>
          <a:xfrm rot="16200000">
            <a:off x="10043293" y="3234042"/>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22" name="TextBox 21">
            <a:extLst>
              <a:ext uri="{FF2B5EF4-FFF2-40B4-BE49-F238E27FC236}">
                <a16:creationId xmlns:a16="http://schemas.microsoft.com/office/drawing/2014/main" id="{4D4775F9-9A76-449A-912A-45DBFC36A571}"/>
              </a:ext>
            </a:extLst>
          </p:cNvPr>
          <p:cNvSpPr txBox="1"/>
          <p:nvPr/>
        </p:nvSpPr>
        <p:spPr>
          <a:xfrm>
            <a:off x="8561571" y="2183238"/>
            <a:ext cx="923651" cy="307777"/>
          </a:xfrm>
          <a:prstGeom prst="rect">
            <a:avLst/>
          </a:prstGeom>
          <a:noFill/>
        </p:spPr>
        <p:txBody>
          <a:bodyPr wrap="none" rtlCol="0">
            <a:spAutoFit/>
          </a:bodyPr>
          <a:lstStyle/>
          <a:p>
            <a:r>
              <a:rPr lang="en-US" sz="1400"/>
              <a:t>in reply to</a:t>
            </a:r>
          </a:p>
        </p:txBody>
      </p:sp>
      <p:sp>
        <p:nvSpPr>
          <p:cNvPr id="23" name="TextBox 22">
            <a:extLst>
              <a:ext uri="{FF2B5EF4-FFF2-40B4-BE49-F238E27FC236}">
                <a16:creationId xmlns:a16="http://schemas.microsoft.com/office/drawing/2014/main" id="{88521F4A-6BDF-4319-889D-E5655F7DD60B}"/>
              </a:ext>
            </a:extLst>
          </p:cNvPr>
          <p:cNvSpPr txBox="1"/>
          <p:nvPr/>
        </p:nvSpPr>
        <p:spPr>
          <a:xfrm>
            <a:off x="9937677" y="3104630"/>
            <a:ext cx="463588" cy="307777"/>
          </a:xfrm>
          <a:prstGeom prst="rect">
            <a:avLst/>
          </a:prstGeom>
          <a:noFill/>
        </p:spPr>
        <p:txBody>
          <a:bodyPr wrap="none" rtlCol="0">
            <a:spAutoFit/>
          </a:bodyPr>
          <a:lstStyle/>
          <a:p>
            <a:r>
              <a:rPr lang="en-US" sz="1400"/>
              <a:t>Pull</a:t>
            </a:r>
          </a:p>
        </p:txBody>
      </p:sp>
      <p:sp>
        <p:nvSpPr>
          <p:cNvPr id="24" name="Rectangle 23">
            <a:extLst>
              <a:ext uri="{FF2B5EF4-FFF2-40B4-BE49-F238E27FC236}">
                <a16:creationId xmlns:a16="http://schemas.microsoft.com/office/drawing/2014/main" id="{0A8DAE48-A988-4FAF-94CE-6411F6047AAC}"/>
              </a:ext>
            </a:extLst>
          </p:cNvPr>
          <p:cNvSpPr/>
          <p:nvPr/>
        </p:nvSpPr>
        <p:spPr>
          <a:xfrm>
            <a:off x="7171146" y="1308197"/>
            <a:ext cx="2483724" cy="704088"/>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697918A-8AD3-4F4B-A9E1-35B4AC5BE099}"/>
              </a:ext>
            </a:extLst>
          </p:cNvPr>
          <p:cNvGrpSpPr/>
          <p:nvPr/>
        </p:nvGrpSpPr>
        <p:grpSpPr>
          <a:xfrm>
            <a:off x="9010638" y="1503935"/>
            <a:ext cx="487680" cy="321564"/>
            <a:chOff x="5803392" y="3829812"/>
            <a:chExt cx="490416" cy="348454"/>
          </a:xfrm>
        </p:grpSpPr>
        <p:sp>
          <p:nvSpPr>
            <p:cNvPr id="35" name="Rectangle 34">
              <a:extLst>
                <a:ext uri="{FF2B5EF4-FFF2-40B4-BE49-F238E27FC236}">
                  <a16:creationId xmlns:a16="http://schemas.microsoft.com/office/drawing/2014/main" id="{71D4F324-5D75-407C-AEAD-24588907195D}"/>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Content Placeholder 8" descr="Envelope">
              <a:extLst>
                <a:ext uri="{FF2B5EF4-FFF2-40B4-BE49-F238E27FC236}">
                  <a16:creationId xmlns:a16="http://schemas.microsoft.com/office/drawing/2014/main" id="{C618DFA7-4115-4403-81FA-3261850926BD}"/>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 name="Arrow: Bent 3">
            <a:extLst>
              <a:ext uri="{FF2B5EF4-FFF2-40B4-BE49-F238E27FC236}">
                <a16:creationId xmlns:a16="http://schemas.microsoft.com/office/drawing/2014/main" id="{54E0E8B1-548D-4F86-BF0C-F8421E2FA611}"/>
              </a:ext>
            </a:extLst>
          </p:cNvPr>
          <p:cNvSpPr/>
          <p:nvPr/>
        </p:nvSpPr>
        <p:spPr>
          <a:xfrm flipH="1">
            <a:off x="9998204" y="1586028"/>
            <a:ext cx="1063558" cy="836878"/>
          </a:xfrm>
          <a:prstGeom prst="bentArrow">
            <a:avLst>
              <a:gd name="adj1" fmla="val 11430"/>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grpSp>
        <p:nvGrpSpPr>
          <p:cNvPr id="38" name="Group 37">
            <a:extLst>
              <a:ext uri="{FF2B5EF4-FFF2-40B4-BE49-F238E27FC236}">
                <a16:creationId xmlns:a16="http://schemas.microsoft.com/office/drawing/2014/main" id="{3E2DC48F-85F3-4916-A4D2-B39A8EF6D1C7}"/>
              </a:ext>
            </a:extLst>
          </p:cNvPr>
          <p:cNvGrpSpPr/>
          <p:nvPr/>
        </p:nvGrpSpPr>
        <p:grpSpPr>
          <a:xfrm>
            <a:off x="8444839" y="1503935"/>
            <a:ext cx="487680" cy="321564"/>
            <a:chOff x="5803392" y="3829812"/>
            <a:chExt cx="490416" cy="348454"/>
          </a:xfrm>
        </p:grpSpPr>
        <p:sp>
          <p:nvSpPr>
            <p:cNvPr id="39" name="Rectangle 38">
              <a:extLst>
                <a:ext uri="{FF2B5EF4-FFF2-40B4-BE49-F238E27FC236}">
                  <a16:creationId xmlns:a16="http://schemas.microsoft.com/office/drawing/2014/main" id="{A815F189-08B9-4E8F-A08F-FEEC8EFA00DA}"/>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Content Placeholder 8" descr="Envelope">
              <a:extLst>
                <a:ext uri="{FF2B5EF4-FFF2-40B4-BE49-F238E27FC236}">
                  <a16:creationId xmlns:a16="http://schemas.microsoft.com/office/drawing/2014/main" id="{AAE976CD-D3C8-42AD-B9E2-67708AEFBFF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1" name="Arrow: Bent 40">
            <a:extLst>
              <a:ext uri="{FF2B5EF4-FFF2-40B4-BE49-F238E27FC236}">
                <a16:creationId xmlns:a16="http://schemas.microsoft.com/office/drawing/2014/main" id="{DE5D29F5-1C48-4647-8B78-C93BD45C83F3}"/>
              </a:ext>
            </a:extLst>
          </p:cNvPr>
          <p:cNvSpPr/>
          <p:nvPr/>
        </p:nvSpPr>
        <p:spPr>
          <a:xfrm rot="16200000" flipH="1">
            <a:off x="5876773" y="1381899"/>
            <a:ext cx="861657" cy="1220360"/>
          </a:xfrm>
          <a:prstGeom prst="bentArrow">
            <a:avLst>
              <a:gd name="adj1" fmla="val 12754"/>
              <a:gd name="adj2" fmla="val 12488"/>
              <a:gd name="adj3" fmla="val 14774"/>
              <a:gd name="adj4" fmla="val 278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2048" name="Rectangle 2047">
            <a:extLst>
              <a:ext uri="{FF2B5EF4-FFF2-40B4-BE49-F238E27FC236}">
                <a16:creationId xmlns:a16="http://schemas.microsoft.com/office/drawing/2014/main" id="{86BAA045-41B8-49F3-BD3D-D8E30298A474}"/>
              </a:ext>
            </a:extLst>
          </p:cNvPr>
          <p:cNvSpPr/>
          <p:nvPr/>
        </p:nvSpPr>
        <p:spPr>
          <a:xfrm>
            <a:off x="5242446" y="914897"/>
            <a:ext cx="6385131" cy="1608410"/>
          </a:xfrm>
          <a:prstGeom prst="rect">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One-way reply channel(s)</a:t>
            </a:r>
          </a:p>
        </p:txBody>
      </p:sp>
      <p:sp>
        <p:nvSpPr>
          <p:cNvPr id="43" name="Rectangle 42">
            <a:extLst>
              <a:ext uri="{FF2B5EF4-FFF2-40B4-BE49-F238E27FC236}">
                <a16:creationId xmlns:a16="http://schemas.microsoft.com/office/drawing/2014/main" id="{A5505256-5664-460E-ABBD-91C2DCB85056}"/>
              </a:ext>
            </a:extLst>
          </p:cNvPr>
          <p:cNvSpPr/>
          <p:nvPr/>
        </p:nvSpPr>
        <p:spPr>
          <a:xfrm>
            <a:off x="7287878" y="5069908"/>
            <a:ext cx="2483724" cy="704088"/>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4E0E3711-C02B-4F87-8110-3919E2CDF691}"/>
              </a:ext>
            </a:extLst>
          </p:cNvPr>
          <p:cNvGrpSpPr/>
          <p:nvPr/>
        </p:nvGrpSpPr>
        <p:grpSpPr>
          <a:xfrm>
            <a:off x="9127370" y="5265646"/>
            <a:ext cx="487680" cy="321564"/>
            <a:chOff x="5803392" y="3829812"/>
            <a:chExt cx="490416" cy="348454"/>
          </a:xfrm>
        </p:grpSpPr>
        <p:sp>
          <p:nvSpPr>
            <p:cNvPr id="45" name="Rectangle 44">
              <a:extLst>
                <a:ext uri="{FF2B5EF4-FFF2-40B4-BE49-F238E27FC236}">
                  <a16:creationId xmlns:a16="http://schemas.microsoft.com/office/drawing/2014/main" id="{F40B0A2B-228E-4153-A0BA-537B5334B9EF}"/>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Content Placeholder 8" descr="Envelope">
              <a:extLst>
                <a:ext uri="{FF2B5EF4-FFF2-40B4-BE49-F238E27FC236}">
                  <a16:creationId xmlns:a16="http://schemas.microsoft.com/office/drawing/2014/main" id="{E1A7ADC3-8D54-48FF-AC74-6DE85CD6DF9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7" name="Arrow: Bent 46">
            <a:extLst>
              <a:ext uri="{FF2B5EF4-FFF2-40B4-BE49-F238E27FC236}">
                <a16:creationId xmlns:a16="http://schemas.microsoft.com/office/drawing/2014/main" id="{8ACE5F2B-7178-493A-B0FC-57CB99CC2BA7}"/>
              </a:ext>
            </a:extLst>
          </p:cNvPr>
          <p:cNvSpPr/>
          <p:nvPr/>
        </p:nvSpPr>
        <p:spPr>
          <a:xfrm flipH="1" flipV="1">
            <a:off x="10114936" y="4715298"/>
            <a:ext cx="1063558" cy="865904"/>
          </a:xfrm>
          <a:prstGeom prst="bentArrow">
            <a:avLst>
              <a:gd name="adj1" fmla="val 11430"/>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grpSp>
        <p:nvGrpSpPr>
          <p:cNvPr id="48" name="Group 47">
            <a:extLst>
              <a:ext uri="{FF2B5EF4-FFF2-40B4-BE49-F238E27FC236}">
                <a16:creationId xmlns:a16="http://schemas.microsoft.com/office/drawing/2014/main" id="{A5CE4A41-6452-4A99-929C-735E89520352}"/>
              </a:ext>
            </a:extLst>
          </p:cNvPr>
          <p:cNvGrpSpPr/>
          <p:nvPr/>
        </p:nvGrpSpPr>
        <p:grpSpPr>
          <a:xfrm>
            <a:off x="8561571" y="5265646"/>
            <a:ext cx="487680" cy="321564"/>
            <a:chOff x="5803392" y="3829812"/>
            <a:chExt cx="490416" cy="348454"/>
          </a:xfrm>
        </p:grpSpPr>
        <p:sp>
          <p:nvSpPr>
            <p:cNvPr id="49" name="Rectangle 48">
              <a:extLst>
                <a:ext uri="{FF2B5EF4-FFF2-40B4-BE49-F238E27FC236}">
                  <a16:creationId xmlns:a16="http://schemas.microsoft.com/office/drawing/2014/main" id="{7017D9A6-90C0-4CBC-A077-64E3DE36B2FE}"/>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Content Placeholder 8" descr="Envelope">
              <a:extLst>
                <a:ext uri="{FF2B5EF4-FFF2-40B4-BE49-F238E27FC236}">
                  <a16:creationId xmlns:a16="http://schemas.microsoft.com/office/drawing/2014/main" id="{00C42020-5684-40BA-89C2-1B1F90E47B25}"/>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51" name="Arrow: Bent 50">
            <a:extLst>
              <a:ext uri="{FF2B5EF4-FFF2-40B4-BE49-F238E27FC236}">
                <a16:creationId xmlns:a16="http://schemas.microsoft.com/office/drawing/2014/main" id="{7A23353F-78FE-4DFF-BA9A-19AC6C2DA365}"/>
              </a:ext>
            </a:extLst>
          </p:cNvPr>
          <p:cNvSpPr/>
          <p:nvPr/>
        </p:nvSpPr>
        <p:spPr>
          <a:xfrm rot="16200000">
            <a:off x="5960601" y="4502063"/>
            <a:ext cx="891540" cy="1217374"/>
          </a:xfrm>
          <a:prstGeom prst="bentArrow">
            <a:avLst>
              <a:gd name="adj1" fmla="val 12627"/>
              <a:gd name="adj2" fmla="val 11283"/>
              <a:gd name="adj3" fmla="val 16127"/>
              <a:gd name="adj4" fmla="val 278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2" name="Rectangle 51">
            <a:extLst>
              <a:ext uri="{FF2B5EF4-FFF2-40B4-BE49-F238E27FC236}">
                <a16:creationId xmlns:a16="http://schemas.microsoft.com/office/drawing/2014/main" id="{312B3FD7-3C81-4772-B93A-06AB547B659D}"/>
              </a:ext>
            </a:extLst>
          </p:cNvPr>
          <p:cNvSpPr/>
          <p:nvPr/>
        </p:nvSpPr>
        <p:spPr>
          <a:xfrm>
            <a:off x="5359178" y="4530843"/>
            <a:ext cx="6385131" cy="1608410"/>
          </a:xfrm>
          <a:prstGeom prst="rect">
            <a:avLst/>
          </a:prstGeom>
          <a:noFill/>
          <a:ln>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solidFill>
                  <a:schemeClr val="tx1"/>
                </a:solidFill>
              </a:rPr>
              <a:t>One-way error channel</a:t>
            </a:r>
          </a:p>
        </p:txBody>
      </p:sp>
      <p:cxnSp>
        <p:nvCxnSpPr>
          <p:cNvPr id="2051" name="Straight Arrow Connector 2050">
            <a:extLst>
              <a:ext uri="{FF2B5EF4-FFF2-40B4-BE49-F238E27FC236}">
                <a16:creationId xmlns:a16="http://schemas.microsoft.com/office/drawing/2014/main" id="{84088465-8BAC-423B-874C-8874015C056B}"/>
              </a:ext>
            </a:extLst>
          </p:cNvPr>
          <p:cNvCxnSpPr>
            <a:cxnSpLocks/>
            <a:stCxn id="39" idx="2"/>
          </p:cNvCxnSpPr>
          <p:nvPr/>
        </p:nvCxnSpPr>
        <p:spPr>
          <a:xfrm>
            <a:off x="8688679" y="1825499"/>
            <a:ext cx="1727806" cy="1176158"/>
          </a:xfrm>
          <a:prstGeom prst="straightConnector1">
            <a:avLst/>
          </a:prstGeom>
          <a:ln w="19050" cap="flat" cmpd="sng" algn="ctr">
            <a:solidFill>
              <a:schemeClr val="accent2"/>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79274A87-83A1-4EFB-B6E7-944FA2D69971}"/>
              </a:ext>
            </a:extLst>
          </p:cNvPr>
          <p:cNvCxnSpPr>
            <a:cxnSpLocks/>
            <a:stCxn id="35" idx="2"/>
          </p:cNvCxnSpPr>
          <p:nvPr/>
        </p:nvCxnSpPr>
        <p:spPr>
          <a:xfrm>
            <a:off x="9254478" y="1825499"/>
            <a:ext cx="1275505" cy="1176158"/>
          </a:xfrm>
          <a:prstGeom prst="straightConnector1">
            <a:avLst/>
          </a:prstGeom>
          <a:ln w="19050" cap="flat" cmpd="sng" algn="ctr">
            <a:solidFill>
              <a:schemeClr val="accent2"/>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59" name="Group 58">
            <a:extLst>
              <a:ext uri="{FF2B5EF4-FFF2-40B4-BE49-F238E27FC236}">
                <a16:creationId xmlns:a16="http://schemas.microsoft.com/office/drawing/2014/main" id="{E3A5E079-F058-4740-8016-7D7AF518C6AC}"/>
              </a:ext>
            </a:extLst>
          </p:cNvPr>
          <p:cNvGrpSpPr/>
          <p:nvPr/>
        </p:nvGrpSpPr>
        <p:grpSpPr>
          <a:xfrm>
            <a:off x="10403274" y="3055439"/>
            <a:ext cx="487680" cy="321564"/>
            <a:chOff x="5803392" y="3829812"/>
            <a:chExt cx="490416" cy="348454"/>
          </a:xfrm>
        </p:grpSpPr>
        <p:sp>
          <p:nvSpPr>
            <p:cNvPr id="60" name="Rectangle 59">
              <a:extLst>
                <a:ext uri="{FF2B5EF4-FFF2-40B4-BE49-F238E27FC236}">
                  <a16:creationId xmlns:a16="http://schemas.microsoft.com/office/drawing/2014/main" id="{0BEAB4FD-191C-4611-AFA3-C835A73A9D9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Content Placeholder 8" descr="Envelope">
              <a:extLst>
                <a:ext uri="{FF2B5EF4-FFF2-40B4-BE49-F238E27FC236}">
                  <a16:creationId xmlns:a16="http://schemas.microsoft.com/office/drawing/2014/main" id="{6F01B4EB-ACB9-4129-BFF9-55D2CBAF7653}"/>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64" name="Group 63">
            <a:extLst>
              <a:ext uri="{FF2B5EF4-FFF2-40B4-BE49-F238E27FC236}">
                <a16:creationId xmlns:a16="http://schemas.microsoft.com/office/drawing/2014/main" id="{29158C86-BA15-4E38-818F-05A4EF1D1ACE}"/>
              </a:ext>
            </a:extLst>
          </p:cNvPr>
          <p:cNvGrpSpPr/>
          <p:nvPr/>
        </p:nvGrpSpPr>
        <p:grpSpPr>
          <a:xfrm>
            <a:off x="10902095" y="4084642"/>
            <a:ext cx="487680" cy="321564"/>
            <a:chOff x="5803392" y="3829812"/>
            <a:chExt cx="490416" cy="348454"/>
          </a:xfrm>
        </p:grpSpPr>
        <p:sp>
          <p:nvSpPr>
            <p:cNvPr id="65" name="Rectangle 64">
              <a:extLst>
                <a:ext uri="{FF2B5EF4-FFF2-40B4-BE49-F238E27FC236}">
                  <a16:creationId xmlns:a16="http://schemas.microsoft.com/office/drawing/2014/main" id="{0314C48E-2BD4-4696-B264-E3706C38B72B}"/>
                </a:ext>
              </a:extLst>
            </p:cNvPr>
            <p:cNvSpPr/>
            <p:nvPr/>
          </p:nvSpPr>
          <p:spPr>
            <a:xfrm>
              <a:off x="5803392" y="3829812"/>
              <a:ext cx="490416" cy="348454"/>
            </a:xfrm>
            <a:prstGeom prst="rect">
              <a:avLst/>
            </a:prstGeom>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Content Placeholder 8" descr="Envelope">
              <a:extLst>
                <a:ext uri="{FF2B5EF4-FFF2-40B4-BE49-F238E27FC236}">
                  <a16:creationId xmlns:a16="http://schemas.microsoft.com/office/drawing/2014/main" id="{3023FDD8-D72F-4CA8-9CD0-34529B23798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53" name="TextBox 52">
            <a:extLst>
              <a:ext uri="{FF2B5EF4-FFF2-40B4-BE49-F238E27FC236}">
                <a16:creationId xmlns:a16="http://schemas.microsoft.com/office/drawing/2014/main" id="{8C410159-C96F-4172-8E17-C24D1D51A60C}"/>
              </a:ext>
            </a:extLst>
          </p:cNvPr>
          <p:cNvSpPr txBox="1"/>
          <p:nvPr/>
        </p:nvSpPr>
        <p:spPr>
          <a:xfrm>
            <a:off x="6598155" y="3099705"/>
            <a:ext cx="548548" cy="307777"/>
          </a:xfrm>
          <a:prstGeom prst="rect">
            <a:avLst/>
          </a:prstGeom>
          <a:noFill/>
        </p:spPr>
        <p:txBody>
          <a:bodyPr wrap="none" rtlCol="0">
            <a:spAutoFit/>
          </a:bodyPr>
          <a:lstStyle/>
          <a:p>
            <a:r>
              <a:rPr lang="en-US" sz="1400"/>
              <a:t>Push</a:t>
            </a:r>
          </a:p>
        </p:txBody>
      </p:sp>
      <p:pic>
        <p:nvPicPr>
          <p:cNvPr id="6146" name="Picture 2">
            <a:extLst>
              <a:ext uri="{FF2B5EF4-FFF2-40B4-BE49-F238E27FC236}">
                <a16:creationId xmlns:a16="http://schemas.microsoft.com/office/drawing/2014/main" id="{563B9560-01E6-4518-BCD3-70EFC6781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8494" y="3960005"/>
            <a:ext cx="372063" cy="37206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82099EF9-A646-49E4-B548-B93930C08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1173" y="5155816"/>
            <a:ext cx="219659" cy="21965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29853969-B3EB-4024-B013-B917094C1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1429" y="5155816"/>
            <a:ext cx="219659" cy="21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9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A889-3797-45D5-A526-3F1DFA57210A}"/>
              </a:ext>
            </a:extLst>
          </p:cNvPr>
          <p:cNvSpPr>
            <a:spLocks noGrp="1"/>
          </p:cNvSpPr>
          <p:nvPr>
            <p:ph type="title"/>
          </p:nvPr>
        </p:nvSpPr>
        <p:spPr>
          <a:xfrm>
            <a:off x="662894" y="316527"/>
            <a:ext cx="10515600" cy="1325563"/>
          </a:xfrm>
        </p:spPr>
        <p:txBody>
          <a:bodyPr/>
          <a:lstStyle/>
          <a:p>
            <a:r>
              <a:rPr lang="en-US"/>
              <a:t>Long-Running Work</a:t>
            </a:r>
          </a:p>
        </p:txBody>
      </p:sp>
      <p:sp>
        <p:nvSpPr>
          <p:cNvPr id="3" name="Content Placeholder 2">
            <a:extLst>
              <a:ext uri="{FF2B5EF4-FFF2-40B4-BE49-F238E27FC236}">
                <a16:creationId xmlns:a16="http://schemas.microsoft.com/office/drawing/2014/main" id="{0A70D936-0C47-4848-9280-3749674CA5F8}"/>
              </a:ext>
            </a:extLst>
          </p:cNvPr>
          <p:cNvSpPr>
            <a:spLocks noGrp="1"/>
          </p:cNvSpPr>
          <p:nvPr>
            <p:ph idx="1"/>
          </p:nvPr>
        </p:nvSpPr>
        <p:spPr>
          <a:xfrm>
            <a:off x="838200" y="1586028"/>
            <a:ext cx="4200728" cy="4782346"/>
          </a:xfrm>
        </p:spPr>
        <p:txBody>
          <a:bodyPr>
            <a:normAutofit/>
          </a:bodyPr>
          <a:lstStyle/>
          <a:p>
            <a:r>
              <a:rPr lang="en-US" sz="2000"/>
              <a:t>Processing at the consumer may take very long (minutes to hours)</a:t>
            </a:r>
          </a:p>
          <a:p>
            <a:r>
              <a:rPr lang="en-US" sz="2000"/>
              <a:t>Processing at the consumer may require reliable, one-time outcomes (like execution of payments).</a:t>
            </a:r>
          </a:p>
          <a:p>
            <a:r>
              <a:rPr lang="en-US" sz="2000"/>
              <a:t>Producers entrust jobs into a queue.</a:t>
            </a:r>
          </a:p>
          <a:p>
            <a:r>
              <a:rPr lang="en-US" sz="2000"/>
              <a:t>Consumers negotiate the outcome, including any required retries due to intermittent failures with the queue</a:t>
            </a:r>
          </a:p>
          <a:p>
            <a:r>
              <a:rPr lang="en-US" sz="2000"/>
              <a:t>Bad jobs are moved into a dead-letter queue for inspection.</a:t>
            </a:r>
          </a:p>
          <a:p>
            <a:r>
              <a:rPr lang="en-US" sz="2000"/>
              <a:t>Flow back to the producer is performed through a reply queue</a:t>
            </a:r>
          </a:p>
        </p:txBody>
      </p:sp>
      <p:sp>
        <p:nvSpPr>
          <p:cNvPr id="5" name="Rectangle 4">
            <a:extLst>
              <a:ext uri="{FF2B5EF4-FFF2-40B4-BE49-F238E27FC236}">
                <a16:creationId xmlns:a16="http://schemas.microsoft.com/office/drawing/2014/main" id="{F2715F71-AD5D-4E04-ACCA-07B4A0E3ED17}"/>
              </a:ext>
            </a:extLst>
          </p:cNvPr>
          <p:cNvSpPr/>
          <p:nvPr/>
        </p:nvSpPr>
        <p:spPr>
          <a:xfrm>
            <a:off x="7308009" y="3216221"/>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32136D4-474C-40DE-BD70-B62BDAA92E53}"/>
              </a:ext>
            </a:extLst>
          </p:cNvPr>
          <p:cNvGrpSpPr/>
          <p:nvPr/>
        </p:nvGrpSpPr>
        <p:grpSpPr>
          <a:xfrm>
            <a:off x="7444773" y="3407483"/>
            <a:ext cx="487680" cy="321564"/>
            <a:chOff x="5803392" y="3829812"/>
            <a:chExt cx="490416" cy="348454"/>
          </a:xfrm>
        </p:grpSpPr>
        <p:sp>
          <p:nvSpPr>
            <p:cNvPr id="7" name="Rectangle 6">
              <a:extLst>
                <a:ext uri="{FF2B5EF4-FFF2-40B4-BE49-F238E27FC236}">
                  <a16:creationId xmlns:a16="http://schemas.microsoft.com/office/drawing/2014/main" id="{C4D9E94B-7C87-4BFF-AB2D-5870FC308797}"/>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Content Placeholder 8" descr="Envelope">
              <a:extLst>
                <a:ext uri="{FF2B5EF4-FFF2-40B4-BE49-F238E27FC236}">
                  <a16:creationId xmlns:a16="http://schemas.microsoft.com/office/drawing/2014/main" id="{DFB945BF-0002-460E-AC23-571F32C5F6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9" name="Group 8">
            <a:extLst>
              <a:ext uri="{FF2B5EF4-FFF2-40B4-BE49-F238E27FC236}">
                <a16:creationId xmlns:a16="http://schemas.microsoft.com/office/drawing/2014/main" id="{11D1E689-9418-479A-BD44-D1A78DC3FD14}"/>
              </a:ext>
            </a:extLst>
          </p:cNvPr>
          <p:cNvGrpSpPr/>
          <p:nvPr/>
        </p:nvGrpSpPr>
        <p:grpSpPr>
          <a:xfrm>
            <a:off x="8010572" y="3407483"/>
            <a:ext cx="487680" cy="321564"/>
            <a:chOff x="5803392" y="3829812"/>
            <a:chExt cx="490416" cy="348454"/>
          </a:xfrm>
        </p:grpSpPr>
        <p:sp>
          <p:nvSpPr>
            <p:cNvPr id="10" name="Rectangle 9">
              <a:extLst>
                <a:ext uri="{FF2B5EF4-FFF2-40B4-BE49-F238E27FC236}">
                  <a16:creationId xmlns:a16="http://schemas.microsoft.com/office/drawing/2014/main" id="{17BCBC85-00CF-4769-9E7E-58984B8106A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Content Placeholder 8" descr="Envelope">
              <a:extLst>
                <a:ext uri="{FF2B5EF4-FFF2-40B4-BE49-F238E27FC236}">
                  <a16:creationId xmlns:a16="http://schemas.microsoft.com/office/drawing/2014/main" id="{0A7FE735-37C5-496B-8314-1AB85C5AF84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0A150432-8EEC-4864-8083-6B8B33D72388}"/>
              </a:ext>
            </a:extLst>
          </p:cNvPr>
          <p:cNvGrpSpPr/>
          <p:nvPr/>
        </p:nvGrpSpPr>
        <p:grpSpPr>
          <a:xfrm>
            <a:off x="8576371" y="3407483"/>
            <a:ext cx="487680" cy="321564"/>
            <a:chOff x="5803392" y="3829812"/>
            <a:chExt cx="490416" cy="348454"/>
          </a:xfrm>
        </p:grpSpPr>
        <p:sp>
          <p:nvSpPr>
            <p:cNvPr id="13" name="Rectangle 12">
              <a:extLst>
                <a:ext uri="{FF2B5EF4-FFF2-40B4-BE49-F238E27FC236}">
                  <a16:creationId xmlns:a16="http://schemas.microsoft.com/office/drawing/2014/main" id="{2B240ED6-CA62-44E2-97BF-66DDBF387E1A}"/>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Content Placeholder 8" descr="Envelope">
              <a:extLst>
                <a:ext uri="{FF2B5EF4-FFF2-40B4-BE49-F238E27FC236}">
                  <a16:creationId xmlns:a16="http://schemas.microsoft.com/office/drawing/2014/main" id="{B1070968-EF12-402C-94AA-D11F403683B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6318AF07-FB4D-4558-A95B-BAA637B39065}"/>
              </a:ext>
            </a:extLst>
          </p:cNvPr>
          <p:cNvGrpSpPr/>
          <p:nvPr/>
        </p:nvGrpSpPr>
        <p:grpSpPr>
          <a:xfrm>
            <a:off x="9142170" y="3407483"/>
            <a:ext cx="487680" cy="321564"/>
            <a:chOff x="5803392" y="3829812"/>
            <a:chExt cx="490416" cy="348454"/>
          </a:xfrm>
        </p:grpSpPr>
        <p:sp>
          <p:nvSpPr>
            <p:cNvPr id="16" name="Rectangle 15">
              <a:extLst>
                <a:ext uri="{FF2B5EF4-FFF2-40B4-BE49-F238E27FC236}">
                  <a16:creationId xmlns:a16="http://schemas.microsoft.com/office/drawing/2014/main" id="{EB158B82-FD11-4F70-A084-C2B58814DE0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Content Placeholder 8" descr="Envelope">
              <a:extLst>
                <a:ext uri="{FF2B5EF4-FFF2-40B4-BE49-F238E27FC236}">
                  <a16:creationId xmlns:a16="http://schemas.microsoft.com/office/drawing/2014/main" id="{8AA80136-D9EE-4BDD-9B68-8E905D3CCD1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18" name="Rectangle: Rounded Corners 17">
            <a:extLst>
              <a:ext uri="{FF2B5EF4-FFF2-40B4-BE49-F238E27FC236}">
                <a16:creationId xmlns:a16="http://schemas.microsoft.com/office/drawing/2014/main" id="{24BE58AB-C8C7-44CB-B216-9316BBF11C78}"/>
              </a:ext>
            </a:extLst>
          </p:cNvPr>
          <p:cNvSpPr/>
          <p:nvPr/>
        </p:nvSpPr>
        <p:spPr>
          <a:xfrm>
            <a:off x="10616419" y="3281753"/>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19" name="Rectangle: Rounded Corners 18">
            <a:extLst>
              <a:ext uri="{FF2B5EF4-FFF2-40B4-BE49-F238E27FC236}">
                <a16:creationId xmlns:a16="http://schemas.microsoft.com/office/drawing/2014/main" id="{17BF9EA8-1C7C-4D5B-9179-A9138D64F4DE}"/>
              </a:ext>
            </a:extLst>
          </p:cNvPr>
          <p:cNvSpPr/>
          <p:nvPr/>
        </p:nvSpPr>
        <p:spPr>
          <a:xfrm>
            <a:off x="5434185" y="3281753"/>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0" name="Arrow: Right 19">
            <a:extLst>
              <a:ext uri="{FF2B5EF4-FFF2-40B4-BE49-F238E27FC236}">
                <a16:creationId xmlns:a16="http://schemas.microsoft.com/office/drawing/2014/main" id="{8601CEA2-CCB1-4CCC-A236-9F517DBDBE73}"/>
              </a:ext>
            </a:extLst>
          </p:cNvPr>
          <p:cNvSpPr/>
          <p:nvPr/>
        </p:nvSpPr>
        <p:spPr>
          <a:xfrm>
            <a:off x="6562971" y="3479872"/>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U-Turn 20">
            <a:extLst>
              <a:ext uri="{FF2B5EF4-FFF2-40B4-BE49-F238E27FC236}">
                <a16:creationId xmlns:a16="http://schemas.microsoft.com/office/drawing/2014/main" id="{7E41604C-5D52-47CF-AF8F-A28F7AA7583B}"/>
              </a:ext>
            </a:extLst>
          </p:cNvPr>
          <p:cNvSpPr/>
          <p:nvPr/>
        </p:nvSpPr>
        <p:spPr>
          <a:xfrm rot="16200000">
            <a:off x="10043293" y="3234042"/>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22" name="TextBox 21">
            <a:extLst>
              <a:ext uri="{FF2B5EF4-FFF2-40B4-BE49-F238E27FC236}">
                <a16:creationId xmlns:a16="http://schemas.microsoft.com/office/drawing/2014/main" id="{4D4775F9-9A76-449A-912A-45DBFC36A571}"/>
              </a:ext>
            </a:extLst>
          </p:cNvPr>
          <p:cNvSpPr txBox="1"/>
          <p:nvPr/>
        </p:nvSpPr>
        <p:spPr>
          <a:xfrm>
            <a:off x="8534200" y="2122115"/>
            <a:ext cx="1208985" cy="307777"/>
          </a:xfrm>
          <a:prstGeom prst="rect">
            <a:avLst/>
          </a:prstGeom>
          <a:noFill/>
        </p:spPr>
        <p:txBody>
          <a:bodyPr wrap="none" rtlCol="0">
            <a:spAutoFit/>
          </a:bodyPr>
          <a:lstStyle/>
          <a:p>
            <a:r>
              <a:rPr lang="en-US" sz="1400" err="1"/>
              <a:t>correlationid</a:t>
            </a:r>
            <a:r>
              <a:rPr lang="en-US" sz="1400"/>
              <a:t>:</a:t>
            </a:r>
          </a:p>
        </p:txBody>
      </p:sp>
      <p:sp>
        <p:nvSpPr>
          <p:cNvPr id="24" name="Rectangle 23">
            <a:extLst>
              <a:ext uri="{FF2B5EF4-FFF2-40B4-BE49-F238E27FC236}">
                <a16:creationId xmlns:a16="http://schemas.microsoft.com/office/drawing/2014/main" id="{0A8DAE48-A988-4FAF-94CE-6411F6047AAC}"/>
              </a:ext>
            </a:extLst>
          </p:cNvPr>
          <p:cNvSpPr/>
          <p:nvPr/>
        </p:nvSpPr>
        <p:spPr>
          <a:xfrm>
            <a:off x="7171146" y="1308197"/>
            <a:ext cx="2483724" cy="704088"/>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697918A-8AD3-4F4B-A9E1-35B4AC5BE099}"/>
              </a:ext>
            </a:extLst>
          </p:cNvPr>
          <p:cNvGrpSpPr/>
          <p:nvPr/>
        </p:nvGrpSpPr>
        <p:grpSpPr>
          <a:xfrm>
            <a:off x="9010638" y="1503935"/>
            <a:ext cx="487680" cy="321564"/>
            <a:chOff x="5803392" y="3829812"/>
            <a:chExt cx="490416" cy="348454"/>
          </a:xfrm>
        </p:grpSpPr>
        <p:sp>
          <p:nvSpPr>
            <p:cNvPr id="35" name="Rectangle 34">
              <a:extLst>
                <a:ext uri="{FF2B5EF4-FFF2-40B4-BE49-F238E27FC236}">
                  <a16:creationId xmlns:a16="http://schemas.microsoft.com/office/drawing/2014/main" id="{71D4F324-5D75-407C-AEAD-24588907195D}"/>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Content Placeholder 8" descr="Envelope">
              <a:extLst>
                <a:ext uri="{FF2B5EF4-FFF2-40B4-BE49-F238E27FC236}">
                  <a16:creationId xmlns:a16="http://schemas.microsoft.com/office/drawing/2014/main" id="{C618DFA7-4115-4403-81FA-3261850926BD}"/>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 name="Arrow: Bent 3">
            <a:extLst>
              <a:ext uri="{FF2B5EF4-FFF2-40B4-BE49-F238E27FC236}">
                <a16:creationId xmlns:a16="http://schemas.microsoft.com/office/drawing/2014/main" id="{54E0E8B1-548D-4F86-BF0C-F8421E2FA611}"/>
              </a:ext>
            </a:extLst>
          </p:cNvPr>
          <p:cNvSpPr/>
          <p:nvPr/>
        </p:nvSpPr>
        <p:spPr>
          <a:xfrm flipH="1">
            <a:off x="9998204" y="1586028"/>
            <a:ext cx="1063558" cy="836878"/>
          </a:xfrm>
          <a:prstGeom prst="bentArrow">
            <a:avLst>
              <a:gd name="adj1" fmla="val 11430"/>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1" name="Arrow: Bent 40">
            <a:extLst>
              <a:ext uri="{FF2B5EF4-FFF2-40B4-BE49-F238E27FC236}">
                <a16:creationId xmlns:a16="http://schemas.microsoft.com/office/drawing/2014/main" id="{DE5D29F5-1C48-4647-8B78-C93BD45C83F3}"/>
              </a:ext>
            </a:extLst>
          </p:cNvPr>
          <p:cNvSpPr/>
          <p:nvPr/>
        </p:nvSpPr>
        <p:spPr>
          <a:xfrm rot="16200000" flipH="1">
            <a:off x="5876773" y="1381899"/>
            <a:ext cx="861657" cy="1220360"/>
          </a:xfrm>
          <a:prstGeom prst="bentArrow">
            <a:avLst>
              <a:gd name="adj1" fmla="val 12754"/>
              <a:gd name="adj2" fmla="val 12488"/>
              <a:gd name="adj3" fmla="val 14774"/>
              <a:gd name="adj4" fmla="val 278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43" name="Rectangle 42">
            <a:extLst>
              <a:ext uri="{FF2B5EF4-FFF2-40B4-BE49-F238E27FC236}">
                <a16:creationId xmlns:a16="http://schemas.microsoft.com/office/drawing/2014/main" id="{A5505256-5664-460E-ABBD-91C2DCB85056}"/>
              </a:ext>
            </a:extLst>
          </p:cNvPr>
          <p:cNvSpPr/>
          <p:nvPr/>
        </p:nvSpPr>
        <p:spPr>
          <a:xfrm>
            <a:off x="7287878" y="5069908"/>
            <a:ext cx="2483724" cy="704088"/>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4E0E3711-C02B-4F87-8110-3919E2CDF691}"/>
              </a:ext>
            </a:extLst>
          </p:cNvPr>
          <p:cNvGrpSpPr/>
          <p:nvPr/>
        </p:nvGrpSpPr>
        <p:grpSpPr>
          <a:xfrm>
            <a:off x="9127370" y="5265646"/>
            <a:ext cx="487680" cy="321564"/>
            <a:chOff x="5803392" y="3829812"/>
            <a:chExt cx="490416" cy="348454"/>
          </a:xfrm>
        </p:grpSpPr>
        <p:sp>
          <p:nvSpPr>
            <p:cNvPr id="45" name="Rectangle 44">
              <a:extLst>
                <a:ext uri="{FF2B5EF4-FFF2-40B4-BE49-F238E27FC236}">
                  <a16:creationId xmlns:a16="http://schemas.microsoft.com/office/drawing/2014/main" id="{F40B0A2B-228E-4153-A0BA-537B5334B9EF}"/>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6" name="Content Placeholder 8" descr="Envelope">
              <a:extLst>
                <a:ext uri="{FF2B5EF4-FFF2-40B4-BE49-F238E27FC236}">
                  <a16:creationId xmlns:a16="http://schemas.microsoft.com/office/drawing/2014/main" id="{E1A7ADC3-8D54-48FF-AC74-6DE85CD6DF9E}"/>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47" name="Arrow: Bent 46">
            <a:extLst>
              <a:ext uri="{FF2B5EF4-FFF2-40B4-BE49-F238E27FC236}">
                <a16:creationId xmlns:a16="http://schemas.microsoft.com/office/drawing/2014/main" id="{8ACE5F2B-7178-493A-B0FC-57CB99CC2BA7}"/>
              </a:ext>
            </a:extLst>
          </p:cNvPr>
          <p:cNvSpPr/>
          <p:nvPr/>
        </p:nvSpPr>
        <p:spPr>
          <a:xfrm flipH="1" flipV="1">
            <a:off x="10114936" y="4715298"/>
            <a:ext cx="1063558" cy="865904"/>
          </a:xfrm>
          <a:prstGeom prst="bentArrow">
            <a:avLst>
              <a:gd name="adj1" fmla="val 11430"/>
              <a:gd name="adj2" fmla="val 11235"/>
              <a:gd name="adj3" fmla="val 17251"/>
              <a:gd name="adj4" fmla="val 2670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grpSp>
        <p:nvGrpSpPr>
          <p:cNvPr id="48" name="Group 47">
            <a:extLst>
              <a:ext uri="{FF2B5EF4-FFF2-40B4-BE49-F238E27FC236}">
                <a16:creationId xmlns:a16="http://schemas.microsoft.com/office/drawing/2014/main" id="{A5CE4A41-6452-4A99-929C-735E89520352}"/>
              </a:ext>
            </a:extLst>
          </p:cNvPr>
          <p:cNvGrpSpPr/>
          <p:nvPr/>
        </p:nvGrpSpPr>
        <p:grpSpPr>
          <a:xfrm>
            <a:off x="8561571" y="5265646"/>
            <a:ext cx="487680" cy="321564"/>
            <a:chOff x="5803392" y="3829812"/>
            <a:chExt cx="490416" cy="348454"/>
          </a:xfrm>
        </p:grpSpPr>
        <p:sp>
          <p:nvSpPr>
            <p:cNvPr id="49" name="Rectangle 48">
              <a:extLst>
                <a:ext uri="{FF2B5EF4-FFF2-40B4-BE49-F238E27FC236}">
                  <a16:creationId xmlns:a16="http://schemas.microsoft.com/office/drawing/2014/main" id="{7017D9A6-90C0-4CBC-A077-64E3DE36B2FE}"/>
                </a:ext>
              </a:extLst>
            </p:cNvPr>
            <p:cNvSpPr/>
            <p:nvPr/>
          </p:nvSpPr>
          <p:spPr>
            <a:xfrm>
              <a:off x="5803392" y="3829812"/>
              <a:ext cx="490416" cy="348454"/>
            </a:xfrm>
            <a:prstGeom prst="rect">
              <a:avLst/>
            </a:prstGeom>
            <a:solidFill>
              <a:schemeClr val="accent1">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0" name="Content Placeholder 8" descr="Envelope">
              <a:extLst>
                <a:ext uri="{FF2B5EF4-FFF2-40B4-BE49-F238E27FC236}">
                  <a16:creationId xmlns:a16="http://schemas.microsoft.com/office/drawing/2014/main" id="{00C42020-5684-40BA-89C2-1B1F90E47B25}"/>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cxnSp>
        <p:nvCxnSpPr>
          <p:cNvPr id="55" name="Straight Arrow Connector 54">
            <a:extLst>
              <a:ext uri="{FF2B5EF4-FFF2-40B4-BE49-F238E27FC236}">
                <a16:creationId xmlns:a16="http://schemas.microsoft.com/office/drawing/2014/main" id="{79274A87-83A1-4EFB-B6E7-944FA2D69971}"/>
              </a:ext>
            </a:extLst>
          </p:cNvPr>
          <p:cNvCxnSpPr>
            <a:cxnSpLocks/>
            <a:stCxn id="35" idx="2"/>
          </p:cNvCxnSpPr>
          <p:nvPr/>
        </p:nvCxnSpPr>
        <p:spPr>
          <a:xfrm>
            <a:off x="9254478" y="1825499"/>
            <a:ext cx="1275505" cy="1176158"/>
          </a:xfrm>
          <a:prstGeom prst="straightConnector1">
            <a:avLst/>
          </a:prstGeom>
          <a:ln w="19050" cap="flat" cmpd="sng" algn="ctr">
            <a:solidFill>
              <a:schemeClr val="accent2"/>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59" name="Group 58">
            <a:extLst>
              <a:ext uri="{FF2B5EF4-FFF2-40B4-BE49-F238E27FC236}">
                <a16:creationId xmlns:a16="http://schemas.microsoft.com/office/drawing/2014/main" id="{E3A5E079-F058-4740-8016-7D7AF518C6AC}"/>
              </a:ext>
            </a:extLst>
          </p:cNvPr>
          <p:cNvGrpSpPr/>
          <p:nvPr/>
        </p:nvGrpSpPr>
        <p:grpSpPr>
          <a:xfrm>
            <a:off x="10403274" y="3055439"/>
            <a:ext cx="487680" cy="321564"/>
            <a:chOff x="5803392" y="3829812"/>
            <a:chExt cx="490416" cy="348454"/>
          </a:xfrm>
        </p:grpSpPr>
        <p:sp>
          <p:nvSpPr>
            <p:cNvPr id="60" name="Rectangle 59">
              <a:extLst>
                <a:ext uri="{FF2B5EF4-FFF2-40B4-BE49-F238E27FC236}">
                  <a16:creationId xmlns:a16="http://schemas.microsoft.com/office/drawing/2014/main" id="{0BEAB4FD-191C-4611-AFA3-C835A73A9D91}"/>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Content Placeholder 8" descr="Envelope">
              <a:extLst>
                <a:ext uri="{FF2B5EF4-FFF2-40B4-BE49-F238E27FC236}">
                  <a16:creationId xmlns:a16="http://schemas.microsoft.com/office/drawing/2014/main" id="{6F01B4EB-ACB9-4129-BFF9-55D2CBAF7653}"/>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64" name="Group 63">
            <a:extLst>
              <a:ext uri="{FF2B5EF4-FFF2-40B4-BE49-F238E27FC236}">
                <a16:creationId xmlns:a16="http://schemas.microsoft.com/office/drawing/2014/main" id="{29158C86-BA15-4E38-818F-05A4EF1D1ACE}"/>
              </a:ext>
            </a:extLst>
          </p:cNvPr>
          <p:cNvGrpSpPr/>
          <p:nvPr/>
        </p:nvGrpSpPr>
        <p:grpSpPr>
          <a:xfrm>
            <a:off x="10902095" y="4084642"/>
            <a:ext cx="487680" cy="321564"/>
            <a:chOff x="5803392" y="3829812"/>
            <a:chExt cx="490416" cy="348454"/>
          </a:xfrm>
        </p:grpSpPr>
        <p:sp>
          <p:nvSpPr>
            <p:cNvPr id="65" name="Rectangle 64">
              <a:extLst>
                <a:ext uri="{FF2B5EF4-FFF2-40B4-BE49-F238E27FC236}">
                  <a16:creationId xmlns:a16="http://schemas.microsoft.com/office/drawing/2014/main" id="{0314C48E-2BD4-4696-B264-E3706C38B72B}"/>
                </a:ext>
              </a:extLst>
            </p:cNvPr>
            <p:cNvSpPr/>
            <p:nvPr/>
          </p:nvSpPr>
          <p:spPr>
            <a:xfrm>
              <a:off x="5803392" y="3829812"/>
              <a:ext cx="490416" cy="348454"/>
            </a:xfrm>
            <a:prstGeom prst="rect">
              <a:avLst/>
            </a:prstGeom>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6" name="Content Placeholder 8" descr="Envelope">
              <a:extLst>
                <a:ext uri="{FF2B5EF4-FFF2-40B4-BE49-F238E27FC236}">
                  <a16:creationId xmlns:a16="http://schemas.microsoft.com/office/drawing/2014/main" id="{3023FDD8-D72F-4CA8-9CD0-34529B237986}"/>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pic>
        <p:nvPicPr>
          <p:cNvPr id="6146" name="Picture 2">
            <a:extLst>
              <a:ext uri="{FF2B5EF4-FFF2-40B4-BE49-F238E27FC236}">
                <a16:creationId xmlns:a16="http://schemas.microsoft.com/office/drawing/2014/main" id="{563B9560-01E6-4518-BCD3-70EFC6781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8494" y="3960005"/>
            <a:ext cx="372063" cy="37206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82099EF9-A646-49E4-B548-B93930C0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1173" y="5155816"/>
            <a:ext cx="219659" cy="219659"/>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29853969-B3EB-4024-B013-B917094C1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429" y="5155816"/>
            <a:ext cx="219659" cy="219659"/>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16BAEC5E-B83F-44CD-B429-A7761B4FB481}"/>
              </a:ext>
            </a:extLst>
          </p:cNvPr>
          <p:cNvSpPr txBox="1"/>
          <p:nvPr/>
        </p:nvSpPr>
        <p:spPr>
          <a:xfrm>
            <a:off x="7982269" y="993651"/>
            <a:ext cx="1053494" cy="307777"/>
          </a:xfrm>
          <a:prstGeom prst="rect">
            <a:avLst/>
          </a:prstGeom>
          <a:noFill/>
        </p:spPr>
        <p:txBody>
          <a:bodyPr wrap="none" rtlCol="0">
            <a:spAutoFit/>
          </a:bodyPr>
          <a:lstStyle/>
          <a:p>
            <a:r>
              <a:rPr lang="en-US" sz="1400"/>
              <a:t>reply queue</a:t>
            </a:r>
          </a:p>
        </p:txBody>
      </p:sp>
      <p:cxnSp>
        <p:nvCxnSpPr>
          <p:cNvPr id="62" name="Straight Arrow Connector 61">
            <a:extLst>
              <a:ext uri="{FF2B5EF4-FFF2-40B4-BE49-F238E27FC236}">
                <a16:creationId xmlns:a16="http://schemas.microsoft.com/office/drawing/2014/main" id="{9CAE34C2-82EA-4B83-B258-CED5FA40F977}"/>
              </a:ext>
            </a:extLst>
          </p:cNvPr>
          <p:cNvCxnSpPr>
            <a:cxnSpLocks/>
          </p:cNvCxnSpPr>
          <p:nvPr/>
        </p:nvCxnSpPr>
        <p:spPr>
          <a:xfrm flipV="1">
            <a:off x="7661508" y="2000256"/>
            <a:ext cx="270945" cy="1407227"/>
          </a:xfrm>
          <a:prstGeom prst="straightConnector1">
            <a:avLst/>
          </a:prstGeom>
          <a:ln w="19050" cap="flat" cmpd="sng" algn="ctr">
            <a:solidFill>
              <a:schemeClr val="accent2"/>
            </a:solidFill>
            <a:prstDash val="sysDot"/>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a:extLst>
              <a:ext uri="{FF2B5EF4-FFF2-40B4-BE49-F238E27FC236}">
                <a16:creationId xmlns:a16="http://schemas.microsoft.com/office/drawing/2014/main" id="{226D473B-70C5-4962-875A-10942E60CF3A}"/>
              </a:ext>
            </a:extLst>
          </p:cNvPr>
          <p:cNvSpPr txBox="1"/>
          <p:nvPr/>
        </p:nvSpPr>
        <p:spPr>
          <a:xfrm>
            <a:off x="7050913" y="2699054"/>
            <a:ext cx="764953" cy="307777"/>
          </a:xfrm>
          <a:prstGeom prst="rect">
            <a:avLst/>
          </a:prstGeom>
          <a:noFill/>
        </p:spPr>
        <p:txBody>
          <a:bodyPr wrap="none" rtlCol="0">
            <a:spAutoFit/>
          </a:bodyPr>
          <a:lstStyle/>
          <a:p>
            <a:r>
              <a:rPr lang="en-US" sz="1400" err="1"/>
              <a:t>replyto</a:t>
            </a:r>
            <a:r>
              <a:rPr lang="en-US" sz="1400"/>
              <a:t>:</a:t>
            </a:r>
          </a:p>
        </p:txBody>
      </p:sp>
      <p:sp>
        <p:nvSpPr>
          <p:cNvPr id="67" name="TextBox 66">
            <a:extLst>
              <a:ext uri="{FF2B5EF4-FFF2-40B4-BE49-F238E27FC236}">
                <a16:creationId xmlns:a16="http://schemas.microsoft.com/office/drawing/2014/main" id="{558FE7CA-3BFC-47DC-8234-FAE745F53508}"/>
              </a:ext>
            </a:extLst>
          </p:cNvPr>
          <p:cNvSpPr txBox="1"/>
          <p:nvPr/>
        </p:nvSpPr>
        <p:spPr>
          <a:xfrm>
            <a:off x="7847646" y="5815845"/>
            <a:ext cx="1540806" cy="307777"/>
          </a:xfrm>
          <a:prstGeom prst="rect">
            <a:avLst/>
          </a:prstGeom>
          <a:noFill/>
        </p:spPr>
        <p:txBody>
          <a:bodyPr wrap="none" rtlCol="0">
            <a:spAutoFit/>
          </a:bodyPr>
          <a:lstStyle/>
          <a:p>
            <a:r>
              <a:rPr lang="en-US" sz="1400"/>
              <a:t>dead-letter queue</a:t>
            </a:r>
          </a:p>
        </p:txBody>
      </p:sp>
      <p:sp>
        <p:nvSpPr>
          <p:cNvPr id="51" name="Arrow: U-Turn 50">
            <a:extLst>
              <a:ext uri="{FF2B5EF4-FFF2-40B4-BE49-F238E27FC236}">
                <a16:creationId xmlns:a16="http://schemas.microsoft.com/office/drawing/2014/main" id="{DF04898C-B0C0-4D6D-81A9-A9672308B114}"/>
              </a:ext>
            </a:extLst>
          </p:cNvPr>
          <p:cNvSpPr/>
          <p:nvPr/>
        </p:nvSpPr>
        <p:spPr>
          <a:xfrm rot="16200000">
            <a:off x="10082354" y="3652451"/>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2" name="Arrow: U-Turn 51">
            <a:extLst>
              <a:ext uri="{FF2B5EF4-FFF2-40B4-BE49-F238E27FC236}">
                <a16:creationId xmlns:a16="http://schemas.microsoft.com/office/drawing/2014/main" id="{629EBDCB-1BE4-452A-97B7-FFD3A66760F0}"/>
              </a:ext>
            </a:extLst>
          </p:cNvPr>
          <p:cNvSpPr/>
          <p:nvPr/>
        </p:nvSpPr>
        <p:spPr>
          <a:xfrm rot="16200000">
            <a:off x="10088990" y="4025465"/>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53" name="TextBox 52">
            <a:extLst>
              <a:ext uri="{FF2B5EF4-FFF2-40B4-BE49-F238E27FC236}">
                <a16:creationId xmlns:a16="http://schemas.microsoft.com/office/drawing/2014/main" id="{E2EE2720-4CB8-42B3-856E-6E2D88D55DB0}"/>
              </a:ext>
            </a:extLst>
          </p:cNvPr>
          <p:cNvSpPr txBox="1"/>
          <p:nvPr/>
        </p:nvSpPr>
        <p:spPr>
          <a:xfrm>
            <a:off x="9976583" y="3880887"/>
            <a:ext cx="593432" cy="261610"/>
          </a:xfrm>
          <a:prstGeom prst="rect">
            <a:avLst/>
          </a:prstGeom>
          <a:noFill/>
        </p:spPr>
        <p:txBody>
          <a:bodyPr wrap="none" rtlCol="0">
            <a:spAutoFit/>
          </a:bodyPr>
          <a:lstStyle/>
          <a:p>
            <a:r>
              <a:rPr lang="en-US" sz="1100"/>
              <a:t>Retry 1</a:t>
            </a:r>
          </a:p>
        </p:txBody>
      </p:sp>
      <p:sp>
        <p:nvSpPr>
          <p:cNvPr id="57" name="TextBox 56">
            <a:extLst>
              <a:ext uri="{FF2B5EF4-FFF2-40B4-BE49-F238E27FC236}">
                <a16:creationId xmlns:a16="http://schemas.microsoft.com/office/drawing/2014/main" id="{196E9314-0FDC-43EB-A65D-CDD5F76C753F}"/>
              </a:ext>
            </a:extLst>
          </p:cNvPr>
          <p:cNvSpPr txBox="1"/>
          <p:nvPr/>
        </p:nvSpPr>
        <p:spPr>
          <a:xfrm>
            <a:off x="9977592" y="4255571"/>
            <a:ext cx="603050" cy="261610"/>
          </a:xfrm>
          <a:prstGeom prst="rect">
            <a:avLst/>
          </a:prstGeom>
          <a:noFill/>
        </p:spPr>
        <p:txBody>
          <a:bodyPr wrap="none" rtlCol="0">
            <a:spAutoFit/>
          </a:bodyPr>
          <a:lstStyle/>
          <a:p>
            <a:r>
              <a:rPr lang="en-US" sz="1100"/>
              <a:t>Retry 2</a:t>
            </a:r>
          </a:p>
        </p:txBody>
      </p:sp>
    </p:spTree>
    <p:extLst>
      <p:ext uri="{BB962C8B-B14F-4D97-AF65-F5344CB8AC3E}">
        <p14:creationId xmlns:p14="http://schemas.microsoft.com/office/powerpoint/2010/main" val="168575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Load Leveling</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200" y="1825625"/>
            <a:ext cx="3948792" cy="4351338"/>
          </a:xfrm>
        </p:spPr>
        <p:txBody>
          <a:bodyPr anchor="ctr">
            <a:normAutofit lnSpcReduction="10000"/>
          </a:bodyPr>
          <a:lstStyle/>
          <a:p>
            <a:r>
              <a:rPr lang="en-US" sz="2400"/>
              <a:t>Queues/buffers act as an inbox for requests to a consumer.</a:t>
            </a:r>
          </a:p>
          <a:p>
            <a:r>
              <a:rPr lang="en-US" sz="2400"/>
              <a:t>Push/pull translation: Consumer pulls work when it has capacity for processing.</a:t>
            </a:r>
          </a:p>
          <a:p>
            <a:r>
              <a:rPr lang="en-US" sz="2400"/>
              <a:t>Consumer processes at its own pace, without ever getting overloaded. </a:t>
            </a:r>
          </a:p>
          <a:p>
            <a:r>
              <a:rPr lang="en-US" sz="2400"/>
              <a:t>No “too busy” errors, easier resource governance.</a:t>
            </a:r>
          </a:p>
        </p:txBody>
      </p:sp>
      <p:sp>
        <p:nvSpPr>
          <p:cNvPr id="7" name="Rectangle 6">
            <a:extLst>
              <a:ext uri="{FF2B5EF4-FFF2-40B4-BE49-F238E27FC236}">
                <a16:creationId xmlns:a16="http://schemas.microsoft.com/office/drawing/2014/main" id="{EE60AA74-9EFF-4564-9258-2A14FA593432}"/>
              </a:ext>
            </a:extLst>
          </p:cNvPr>
          <p:cNvSpPr/>
          <p:nvPr/>
        </p:nvSpPr>
        <p:spPr>
          <a:xfrm>
            <a:off x="7282068" y="4416552"/>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B15BFB2-5B5A-43F8-92B1-F869151572B1}"/>
              </a:ext>
            </a:extLst>
          </p:cNvPr>
          <p:cNvGrpSpPr/>
          <p:nvPr/>
        </p:nvGrpSpPr>
        <p:grpSpPr>
          <a:xfrm>
            <a:off x="7418832" y="4607814"/>
            <a:ext cx="487680" cy="321564"/>
            <a:chOff x="5803392" y="3829812"/>
            <a:chExt cx="490416" cy="348454"/>
          </a:xfrm>
        </p:grpSpPr>
        <p:sp>
          <p:nvSpPr>
            <p:cNvPr id="11" name="Rectangle 10">
              <a:extLst>
                <a:ext uri="{FF2B5EF4-FFF2-40B4-BE49-F238E27FC236}">
                  <a16:creationId xmlns:a16="http://schemas.microsoft.com/office/drawing/2014/main" id="{422A80D9-5ED5-4E0F-B2A0-82F742D605B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9373141F-ABE9-4FD2-B6AF-3BE962ECF2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2A44C51-5F25-4C05-B16F-0D3A023D196C}"/>
              </a:ext>
            </a:extLst>
          </p:cNvPr>
          <p:cNvGrpSpPr/>
          <p:nvPr/>
        </p:nvGrpSpPr>
        <p:grpSpPr>
          <a:xfrm>
            <a:off x="7984631" y="4607814"/>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8550430" y="4607814"/>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AA450EE-0835-4246-B6BC-AD57BC59D148}"/>
              </a:ext>
            </a:extLst>
          </p:cNvPr>
          <p:cNvGrpSpPr/>
          <p:nvPr/>
        </p:nvGrpSpPr>
        <p:grpSpPr>
          <a:xfrm>
            <a:off x="9116229" y="4607814"/>
            <a:ext cx="487680" cy="321564"/>
            <a:chOff x="5803392" y="3829812"/>
            <a:chExt cx="490416" cy="348454"/>
          </a:xfrm>
        </p:grpSpPr>
        <p:sp>
          <p:nvSpPr>
            <p:cNvPr id="20" name="Rectangle 19">
              <a:extLst>
                <a:ext uri="{FF2B5EF4-FFF2-40B4-BE49-F238E27FC236}">
                  <a16:creationId xmlns:a16="http://schemas.microsoft.com/office/drawing/2014/main" id="{6EE2D811-4452-4144-94B3-4D4B1DF3CFAE}"/>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ontent Placeholder 8" descr="Envelope">
              <a:extLst>
                <a:ext uri="{FF2B5EF4-FFF2-40B4-BE49-F238E27FC236}">
                  <a16:creationId xmlns:a16="http://schemas.microsoft.com/office/drawing/2014/main" id="{AF09C3A8-662D-4057-8EC4-27EFA584A05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587624" y="4508754"/>
            <a:ext cx="11426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3" name="Rectangle: Rounded Corners 22">
            <a:extLst>
              <a:ext uri="{FF2B5EF4-FFF2-40B4-BE49-F238E27FC236}">
                <a16:creationId xmlns:a16="http://schemas.microsoft.com/office/drawing/2014/main" id="{0F4A7F39-AD5E-4C5D-841F-08A2AC88A2DC}"/>
              </a:ext>
            </a:extLst>
          </p:cNvPr>
          <p:cNvSpPr/>
          <p:nvPr/>
        </p:nvSpPr>
        <p:spPr>
          <a:xfrm>
            <a:off x="5468877" y="4120896"/>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4" name="Rectangle: Rounded Corners 23">
            <a:extLst>
              <a:ext uri="{FF2B5EF4-FFF2-40B4-BE49-F238E27FC236}">
                <a16:creationId xmlns:a16="http://schemas.microsoft.com/office/drawing/2014/main" id="{DF20CF0F-96A3-417D-8A78-053E58664A45}"/>
              </a:ext>
            </a:extLst>
          </p:cNvPr>
          <p:cNvSpPr/>
          <p:nvPr/>
        </p:nvSpPr>
        <p:spPr>
          <a:xfrm>
            <a:off x="5390758" y="4301490"/>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5" name="Rectangle: Rounded Corners 24">
            <a:extLst>
              <a:ext uri="{FF2B5EF4-FFF2-40B4-BE49-F238E27FC236}">
                <a16:creationId xmlns:a16="http://schemas.microsoft.com/office/drawing/2014/main" id="{76C5AF83-CAA9-404D-935E-610A34E1308D}"/>
              </a:ext>
            </a:extLst>
          </p:cNvPr>
          <p:cNvSpPr/>
          <p:nvPr/>
        </p:nvSpPr>
        <p:spPr>
          <a:xfrm>
            <a:off x="5312639" y="4482084"/>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6" name="Rectangle: Rounded Corners 25">
            <a:extLst>
              <a:ext uri="{FF2B5EF4-FFF2-40B4-BE49-F238E27FC236}">
                <a16:creationId xmlns:a16="http://schemas.microsoft.com/office/drawing/2014/main" id="{F0AA6BEF-B3B7-4884-93D8-EE706C4E3C68}"/>
              </a:ext>
            </a:extLst>
          </p:cNvPr>
          <p:cNvSpPr/>
          <p:nvPr/>
        </p:nvSpPr>
        <p:spPr>
          <a:xfrm>
            <a:off x="5234520" y="4662678"/>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7" name="Rectangle: Rounded Corners 26">
            <a:extLst>
              <a:ext uri="{FF2B5EF4-FFF2-40B4-BE49-F238E27FC236}">
                <a16:creationId xmlns:a16="http://schemas.microsoft.com/office/drawing/2014/main" id="{0D31DBA7-A19A-4AC7-B5D9-CA9F39F3546D}"/>
              </a:ext>
            </a:extLst>
          </p:cNvPr>
          <p:cNvSpPr/>
          <p:nvPr/>
        </p:nvSpPr>
        <p:spPr>
          <a:xfrm>
            <a:off x="5156401" y="4843272"/>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8" name="Arrow: Right 27">
            <a:extLst>
              <a:ext uri="{FF2B5EF4-FFF2-40B4-BE49-F238E27FC236}">
                <a16:creationId xmlns:a16="http://schemas.microsoft.com/office/drawing/2014/main" id="{E61531F2-DA4C-4CFB-91B0-4D8DA634B9A0}"/>
              </a:ext>
            </a:extLst>
          </p:cNvPr>
          <p:cNvSpPr/>
          <p:nvPr/>
        </p:nvSpPr>
        <p:spPr>
          <a:xfrm>
            <a:off x="6583316" y="4689348"/>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4" name="Group 3">
            <a:extLst>
              <a:ext uri="{FF2B5EF4-FFF2-40B4-BE49-F238E27FC236}">
                <a16:creationId xmlns:a16="http://schemas.microsoft.com/office/drawing/2014/main" id="{075FA215-285E-4C92-AC8F-A9AE6AD2652B}"/>
              </a:ext>
            </a:extLst>
          </p:cNvPr>
          <p:cNvGrpSpPr/>
          <p:nvPr/>
        </p:nvGrpSpPr>
        <p:grpSpPr>
          <a:xfrm>
            <a:off x="5234520" y="1804374"/>
            <a:ext cx="2856475" cy="1841648"/>
            <a:chOff x="4932138" y="1725161"/>
            <a:chExt cx="3261261" cy="1975778"/>
          </a:xfrm>
        </p:grpSpPr>
        <p:cxnSp>
          <p:nvCxnSpPr>
            <p:cNvPr id="31" name="Straight Connector 30">
              <a:extLst>
                <a:ext uri="{FF2B5EF4-FFF2-40B4-BE49-F238E27FC236}">
                  <a16:creationId xmlns:a16="http://schemas.microsoft.com/office/drawing/2014/main" id="{3772351A-1973-45CF-B882-E25148172CDB}"/>
                </a:ext>
              </a:extLst>
            </p:cNvPr>
            <p:cNvCxnSpPr/>
            <p:nvPr/>
          </p:nvCxnSpPr>
          <p:spPr>
            <a:xfrm>
              <a:off x="5390758" y="3577828"/>
              <a:ext cx="2380884"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CF14E8F2-7270-4A09-99E0-8CC6DD80ACB8}"/>
                </a:ext>
              </a:extLst>
            </p:cNvPr>
            <p:cNvCxnSpPr>
              <a:cxnSpLocks/>
            </p:cNvCxnSpPr>
            <p:nvPr/>
          </p:nvCxnSpPr>
          <p:spPr>
            <a:xfrm>
              <a:off x="5390758" y="1986772"/>
              <a:ext cx="0" cy="1591056"/>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2815E745-1F42-46B1-8C07-63D2AFB36FC5}"/>
                </a:ext>
              </a:extLst>
            </p:cNvPr>
            <p:cNvSpPr txBox="1"/>
            <p:nvPr/>
          </p:nvSpPr>
          <p:spPr>
            <a:xfrm>
              <a:off x="4932138" y="1725161"/>
              <a:ext cx="917239" cy="261610"/>
            </a:xfrm>
            <a:prstGeom prst="rect">
              <a:avLst/>
            </a:prstGeom>
            <a:noFill/>
          </p:spPr>
          <p:txBody>
            <a:bodyPr wrap="none" rtlCol="0">
              <a:spAutoFit/>
            </a:bodyPr>
            <a:lstStyle/>
            <a:p>
              <a:r>
                <a:rPr lang="en-US" sz="1050"/>
                <a:t>requests/sec</a:t>
              </a:r>
            </a:p>
          </p:txBody>
        </p:sp>
        <p:sp>
          <p:nvSpPr>
            <p:cNvPr id="37" name="TextBox 36">
              <a:extLst>
                <a:ext uri="{FF2B5EF4-FFF2-40B4-BE49-F238E27FC236}">
                  <a16:creationId xmlns:a16="http://schemas.microsoft.com/office/drawing/2014/main" id="{E18B7F36-C907-4135-80F7-E11ECC629D18}"/>
                </a:ext>
              </a:extLst>
            </p:cNvPr>
            <p:cNvSpPr txBox="1"/>
            <p:nvPr/>
          </p:nvSpPr>
          <p:spPr>
            <a:xfrm>
              <a:off x="7758665" y="3447023"/>
              <a:ext cx="434734" cy="253916"/>
            </a:xfrm>
            <a:prstGeom prst="rect">
              <a:avLst/>
            </a:prstGeom>
            <a:noFill/>
          </p:spPr>
          <p:txBody>
            <a:bodyPr wrap="none" rtlCol="0">
              <a:spAutoFit/>
            </a:bodyPr>
            <a:lstStyle/>
            <a:p>
              <a:r>
                <a:rPr lang="en-US" sz="1050"/>
                <a:t>time</a:t>
              </a:r>
            </a:p>
          </p:txBody>
        </p:sp>
        <p:sp>
          <p:nvSpPr>
            <p:cNvPr id="3" name="Freeform: Shape 2">
              <a:extLst>
                <a:ext uri="{FF2B5EF4-FFF2-40B4-BE49-F238E27FC236}">
                  <a16:creationId xmlns:a16="http://schemas.microsoft.com/office/drawing/2014/main" id="{30743603-987E-471B-BD9B-8123B0A8BDE0}"/>
                </a:ext>
              </a:extLst>
            </p:cNvPr>
            <p:cNvSpPr/>
            <p:nvPr/>
          </p:nvSpPr>
          <p:spPr>
            <a:xfrm>
              <a:off x="5397877" y="2300154"/>
              <a:ext cx="2360788" cy="1114868"/>
            </a:xfrm>
            <a:custGeom>
              <a:avLst/>
              <a:gdLst>
                <a:gd name="connsiteX0" fmla="*/ 0 w 2483796"/>
                <a:gd name="connsiteY0" fmla="*/ 1151067 h 1151067"/>
                <a:gd name="connsiteX1" fmla="*/ 252920 w 2483796"/>
                <a:gd name="connsiteY1" fmla="*/ 742506 h 1151067"/>
                <a:gd name="connsiteX2" fmla="*/ 440988 w 2483796"/>
                <a:gd name="connsiteY2" fmla="*/ 197757 h 1151067"/>
                <a:gd name="connsiteX3" fmla="*/ 693907 w 2483796"/>
                <a:gd name="connsiteY3" fmla="*/ 3204 h 1151067"/>
                <a:gd name="connsiteX4" fmla="*/ 1095983 w 2483796"/>
                <a:gd name="connsiteY4" fmla="*/ 113450 h 1151067"/>
                <a:gd name="connsiteX5" fmla="*/ 1374843 w 2483796"/>
                <a:gd name="connsiteY5" fmla="*/ 560923 h 1151067"/>
                <a:gd name="connsiteX6" fmla="*/ 1582366 w 2483796"/>
                <a:gd name="connsiteY6" fmla="*/ 710080 h 1151067"/>
                <a:gd name="connsiteX7" fmla="*/ 1874196 w 2483796"/>
                <a:gd name="connsiteY7" fmla="*/ 755476 h 1151067"/>
                <a:gd name="connsiteX8" fmla="*/ 2023354 w 2483796"/>
                <a:gd name="connsiteY8" fmla="*/ 645229 h 1151067"/>
                <a:gd name="connsiteX9" fmla="*/ 2282758 w 2483796"/>
                <a:gd name="connsiteY9" fmla="*/ 359884 h 1151067"/>
                <a:gd name="connsiteX10" fmla="*/ 2483796 w 2483796"/>
                <a:gd name="connsiteY10" fmla="*/ 301518 h 1151067"/>
                <a:gd name="connsiteX0" fmla="*/ 0 w 2483796"/>
                <a:gd name="connsiteY0" fmla="*/ 1151067 h 1151067"/>
                <a:gd name="connsiteX1" fmla="*/ 252920 w 2483796"/>
                <a:gd name="connsiteY1" fmla="*/ 742506 h 1151067"/>
                <a:gd name="connsiteX2" fmla="*/ 440988 w 2483796"/>
                <a:gd name="connsiteY2" fmla="*/ 197757 h 1151067"/>
                <a:gd name="connsiteX3" fmla="*/ 693907 w 2483796"/>
                <a:gd name="connsiteY3" fmla="*/ 3204 h 1151067"/>
                <a:gd name="connsiteX4" fmla="*/ 1095983 w 2483796"/>
                <a:gd name="connsiteY4" fmla="*/ 113450 h 1151067"/>
                <a:gd name="connsiteX5" fmla="*/ 1374843 w 2483796"/>
                <a:gd name="connsiteY5" fmla="*/ 560923 h 1151067"/>
                <a:gd name="connsiteX6" fmla="*/ 1575544 w 2483796"/>
                <a:gd name="connsiteY6" fmla="*/ 742505 h 1151067"/>
                <a:gd name="connsiteX7" fmla="*/ 1874196 w 2483796"/>
                <a:gd name="connsiteY7" fmla="*/ 755476 h 1151067"/>
                <a:gd name="connsiteX8" fmla="*/ 2023354 w 2483796"/>
                <a:gd name="connsiteY8" fmla="*/ 645229 h 1151067"/>
                <a:gd name="connsiteX9" fmla="*/ 2282758 w 2483796"/>
                <a:gd name="connsiteY9" fmla="*/ 359884 h 1151067"/>
                <a:gd name="connsiteX10" fmla="*/ 2483796 w 2483796"/>
                <a:gd name="connsiteY10" fmla="*/ 301518 h 1151067"/>
                <a:gd name="connsiteX0" fmla="*/ 0 w 2483796"/>
                <a:gd name="connsiteY0" fmla="*/ 1148709 h 1148709"/>
                <a:gd name="connsiteX1" fmla="*/ 252920 w 2483796"/>
                <a:gd name="connsiteY1" fmla="*/ 740148 h 1148709"/>
                <a:gd name="connsiteX2" fmla="*/ 440988 w 2483796"/>
                <a:gd name="connsiteY2" fmla="*/ 195399 h 1148709"/>
                <a:gd name="connsiteX3" fmla="*/ 693907 w 2483796"/>
                <a:gd name="connsiteY3" fmla="*/ 846 h 1148709"/>
                <a:gd name="connsiteX4" fmla="*/ 1055044 w 2483796"/>
                <a:gd name="connsiteY4" fmla="*/ 143518 h 1148709"/>
                <a:gd name="connsiteX5" fmla="*/ 1374843 w 2483796"/>
                <a:gd name="connsiteY5" fmla="*/ 558565 h 1148709"/>
                <a:gd name="connsiteX6" fmla="*/ 1575544 w 2483796"/>
                <a:gd name="connsiteY6" fmla="*/ 740147 h 1148709"/>
                <a:gd name="connsiteX7" fmla="*/ 1874196 w 2483796"/>
                <a:gd name="connsiteY7" fmla="*/ 753118 h 1148709"/>
                <a:gd name="connsiteX8" fmla="*/ 2023354 w 2483796"/>
                <a:gd name="connsiteY8" fmla="*/ 642871 h 1148709"/>
                <a:gd name="connsiteX9" fmla="*/ 2282758 w 2483796"/>
                <a:gd name="connsiteY9" fmla="*/ 357526 h 1148709"/>
                <a:gd name="connsiteX10" fmla="*/ 2483796 w 2483796"/>
                <a:gd name="connsiteY10" fmla="*/ 299160 h 1148709"/>
                <a:gd name="connsiteX0" fmla="*/ 0 w 2483796"/>
                <a:gd name="connsiteY0" fmla="*/ 1110526 h 1110526"/>
                <a:gd name="connsiteX1" fmla="*/ 252920 w 2483796"/>
                <a:gd name="connsiteY1" fmla="*/ 701965 h 1110526"/>
                <a:gd name="connsiteX2" fmla="*/ 440988 w 2483796"/>
                <a:gd name="connsiteY2" fmla="*/ 157216 h 1110526"/>
                <a:gd name="connsiteX3" fmla="*/ 768960 w 2483796"/>
                <a:gd name="connsiteY3" fmla="*/ 1574 h 1110526"/>
                <a:gd name="connsiteX4" fmla="*/ 1055044 w 2483796"/>
                <a:gd name="connsiteY4" fmla="*/ 105335 h 1110526"/>
                <a:gd name="connsiteX5" fmla="*/ 1374843 w 2483796"/>
                <a:gd name="connsiteY5" fmla="*/ 520382 h 1110526"/>
                <a:gd name="connsiteX6" fmla="*/ 1575544 w 2483796"/>
                <a:gd name="connsiteY6" fmla="*/ 701964 h 1110526"/>
                <a:gd name="connsiteX7" fmla="*/ 1874196 w 2483796"/>
                <a:gd name="connsiteY7" fmla="*/ 714935 h 1110526"/>
                <a:gd name="connsiteX8" fmla="*/ 2023354 w 2483796"/>
                <a:gd name="connsiteY8" fmla="*/ 604688 h 1110526"/>
                <a:gd name="connsiteX9" fmla="*/ 2282758 w 2483796"/>
                <a:gd name="connsiteY9" fmla="*/ 319343 h 1110526"/>
                <a:gd name="connsiteX10" fmla="*/ 2483796 w 2483796"/>
                <a:gd name="connsiteY10" fmla="*/ 260977 h 1110526"/>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575544 w 2483796"/>
                <a:gd name="connsiteY6" fmla="*/ 706305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9159 h 1119159"/>
                <a:gd name="connsiteX1" fmla="*/ 252920 w 2483796"/>
                <a:gd name="connsiteY1" fmla="*/ 710598 h 1119159"/>
                <a:gd name="connsiteX2" fmla="*/ 440988 w 2483796"/>
                <a:gd name="connsiteY2" fmla="*/ 165849 h 1119159"/>
                <a:gd name="connsiteX3" fmla="*/ 768960 w 2483796"/>
                <a:gd name="connsiteY3" fmla="*/ 10207 h 1119159"/>
                <a:gd name="connsiteX4" fmla="*/ 1041534 w 2483796"/>
                <a:gd name="connsiteY4" fmla="*/ 25806 h 1119159"/>
                <a:gd name="connsiteX5" fmla="*/ 1055044 w 2483796"/>
                <a:gd name="connsiteY5" fmla="*/ 113968 h 1119159"/>
                <a:gd name="connsiteX6" fmla="*/ 1395312 w 2483796"/>
                <a:gd name="connsiteY6" fmla="*/ 788419 h 1119159"/>
                <a:gd name="connsiteX7" fmla="*/ 1657421 w 2483796"/>
                <a:gd name="connsiteY7" fmla="*/ 1008912 h 1119159"/>
                <a:gd name="connsiteX8" fmla="*/ 1874196 w 2483796"/>
                <a:gd name="connsiteY8" fmla="*/ 723568 h 1119159"/>
                <a:gd name="connsiteX9" fmla="*/ 2098407 w 2483796"/>
                <a:gd name="connsiteY9" fmla="*/ 645747 h 1119159"/>
                <a:gd name="connsiteX10" fmla="*/ 2303226 w 2483796"/>
                <a:gd name="connsiteY10" fmla="*/ 327976 h 1119159"/>
                <a:gd name="connsiteX11" fmla="*/ 2483796 w 2483796"/>
                <a:gd name="connsiteY11" fmla="*/ 295551 h 1119159"/>
                <a:gd name="connsiteX0" fmla="*/ 0 w 2483796"/>
                <a:gd name="connsiteY0" fmla="*/ 1119159 h 1119159"/>
                <a:gd name="connsiteX1" fmla="*/ 252920 w 2483796"/>
                <a:gd name="connsiteY1" fmla="*/ 710598 h 1119159"/>
                <a:gd name="connsiteX2" fmla="*/ 440988 w 2483796"/>
                <a:gd name="connsiteY2" fmla="*/ 165849 h 1119159"/>
                <a:gd name="connsiteX3" fmla="*/ 768960 w 2483796"/>
                <a:gd name="connsiteY3" fmla="*/ 10207 h 1119159"/>
                <a:gd name="connsiteX4" fmla="*/ 884605 w 2483796"/>
                <a:gd name="connsiteY4" fmla="*/ 25806 h 1119159"/>
                <a:gd name="connsiteX5" fmla="*/ 1055044 w 2483796"/>
                <a:gd name="connsiteY5" fmla="*/ 113968 h 1119159"/>
                <a:gd name="connsiteX6" fmla="*/ 1395312 w 2483796"/>
                <a:gd name="connsiteY6" fmla="*/ 788419 h 1119159"/>
                <a:gd name="connsiteX7" fmla="*/ 1657421 w 2483796"/>
                <a:gd name="connsiteY7" fmla="*/ 1008912 h 1119159"/>
                <a:gd name="connsiteX8" fmla="*/ 1874196 w 2483796"/>
                <a:gd name="connsiteY8" fmla="*/ 723568 h 1119159"/>
                <a:gd name="connsiteX9" fmla="*/ 2098407 w 2483796"/>
                <a:gd name="connsiteY9" fmla="*/ 645747 h 1119159"/>
                <a:gd name="connsiteX10" fmla="*/ 2303226 w 2483796"/>
                <a:gd name="connsiteY10" fmla="*/ 327976 h 1119159"/>
                <a:gd name="connsiteX11" fmla="*/ 2483796 w 2483796"/>
                <a:gd name="connsiteY11" fmla="*/ 295551 h 1119159"/>
                <a:gd name="connsiteX0" fmla="*/ 0 w 2483796"/>
                <a:gd name="connsiteY0" fmla="*/ 1114868 h 1114868"/>
                <a:gd name="connsiteX1" fmla="*/ 252920 w 2483796"/>
                <a:gd name="connsiteY1" fmla="*/ 706307 h 1114868"/>
                <a:gd name="connsiteX2" fmla="*/ 440988 w 2483796"/>
                <a:gd name="connsiteY2" fmla="*/ 161558 h 1114868"/>
                <a:gd name="connsiteX3" fmla="*/ 768960 w 2483796"/>
                <a:gd name="connsiteY3" fmla="*/ 5916 h 1114868"/>
                <a:gd name="connsiteX4" fmla="*/ 1055044 w 2483796"/>
                <a:gd name="connsiteY4" fmla="*/ 109677 h 1114868"/>
                <a:gd name="connsiteX5" fmla="*/ 1395312 w 2483796"/>
                <a:gd name="connsiteY5" fmla="*/ 784128 h 1114868"/>
                <a:gd name="connsiteX6" fmla="*/ 1657421 w 2483796"/>
                <a:gd name="connsiteY6" fmla="*/ 1004621 h 1114868"/>
                <a:gd name="connsiteX7" fmla="*/ 1874196 w 2483796"/>
                <a:gd name="connsiteY7" fmla="*/ 719277 h 1114868"/>
                <a:gd name="connsiteX8" fmla="*/ 2098407 w 2483796"/>
                <a:gd name="connsiteY8" fmla="*/ 641456 h 1114868"/>
                <a:gd name="connsiteX9" fmla="*/ 2303226 w 2483796"/>
                <a:gd name="connsiteY9" fmla="*/ 323685 h 1114868"/>
                <a:gd name="connsiteX10" fmla="*/ 2483796 w 2483796"/>
                <a:gd name="connsiteY10" fmla="*/ 291260 h 1114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83796" h="1114868">
                  <a:moveTo>
                    <a:pt x="0" y="1114868"/>
                  </a:moveTo>
                  <a:cubicBezTo>
                    <a:pt x="89711" y="990030"/>
                    <a:pt x="179422" y="865192"/>
                    <a:pt x="252920" y="706307"/>
                  </a:cubicBezTo>
                  <a:cubicBezTo>
                    <a:pt x="326418" y="547422"/>
                    <a:pt x="354981" y="278290"/>
                    <a:pt x="440988" y="161558"/>
                  </a:cubicBezTo>
                  <a:cubicBezTo>
                    <a:pt x="526995" y="44826"/>
                    <a:pt x="666617" y="14563"/>
                    <a:pt x="768960" y="5916"/>
                  </a:cubicBezTo>
                  <a:cubicBezTo>
                    <a:pt x="871303" y="-2731"/>
                    <a:pt x="950652" y="-20025"/>
                    <a:pt x="1055044" y="109677"/>
                  </a:cubicBezTo>
                  <a:cubicBezTo>
                    <a:pt x="1159436" y="239379"/>
                    <a:pt x="1294916" y="634971"/>
                    <a:pt x="1395312" y="784128"/>
                  </a:cubicBezTo>
                  <a:cubicBezTo>
                    <a:pt x="1495708" y="933285"/>
                    <a:pt x="1536668" y="1021913"/>
                    <a:pt x="1657421" y="1004621"/>
                  </a:cubicBezTo>
                  <a:cubicBezTo>
                    <a:pt x="1778174" y="987329"/>
                    <a:pt x="1787052" y="805745"/>
                    <a:pt x="1874196" y="719277"/>
                  </a:cubicBezTo>
                  <a:cubicBezTo>
                    <a:pt x="1961340" y="632809"/>
                    <a:pt x="2026902" y="707388"/>
                    <a:pt x="2098407" y="641456"/>
                  </a:cubicBezTo>
                  <a:cubicBezTo>
                    <a:pt x="2169912" y="575524"/>
                    <a:pt x="2226486" y="380970"/>
                    <a:pt x="2303226" y="323685"/>
                  </a:cubicBezTo>
                  <a:cubicBezTo>
                    <a:pt x="2379966" y="266400"/>
                    <a:pt x="2421647" y="291800"/>
                    <a:pt x="2483796" y="29126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grpSp>
      <p:cxnSp>
        <p:nvCxnSpPr>
          <p:cNvPr id="33" name="Straight Connector 32">
            <a:extLst>
              <a:ext uri="{FF2B5EF4-FFF2-40B4-BE49-F238E27FC236}">
                <a16:creationId xmlns:a16="http://schemas.microsoft.com/office/drawing/2014/main" id="{5671057A-3651-4823-98B3-6FE5E08094D7}"/>
              </a:ext>
            </a:extLst>
          </p:cNvPr>
          <p:cNvCxnSpPr/>
          <p:nvPr/>
        </p:nvCxnSpPr>
        <p:spPr>
          <a:xfrm>
            <a:off x="9138456" y="3531269"/>
            <a:ext cx="208537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EB82216C-4E7A-4362-91A2-88EE6F2AA129}"/>
              </a:ext>
            </a:extLst>
          </p:cNvPr>
          <p:cNvCxnSpPr>
            <a:cxnSpLocks/>
          </p:cNvCxnSpPr>
          <p:nvPr/>
        </p:nvCxnSpPr>
        <p:spPr>
          <a:xfrm>
            <a:off x="9138456" y="2048225"/>
            <a:ext cx="0" cy="1483044"/>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8DED7617-3988-40ED-B262-6B36B00924F1}"/>
              </a:ext>
            </a:extLst>
          </p:cNvPr>
          <p:cNvSpPr txBox="1"/>
          <p:nvPr/>
        </p:nvSpPr>
        <p:spPr>
          <a:xfrm>
            <a:off x="8736760" y="1804374"/>
            <a:ext cx="803392" cy="243850"/>
          </a:xfrm>
          <a:prstGeom prst="rect">
            <a:avLst/>
          </a:prstGeom>
          <a:noFill/>
        </p:spPr>
        <p:txBody>
          <a:bodyPr wrap="none" rtlCol="0">
            <a:spAutoFit/>
          </a:bodyPr>
          <a:lstStyle/>
          <a:p>
            <a:r>
              <a:rPr lang="en-US" sz="1050"/>
              <a:t>requests/sec</a:t>
            </a:r>
          </a:p>
        </p:txBody>
      </p:sp>
      <p:sp>
        <p:nvSpPr>
          <p:cNvPr id="38" name="TextBox 37">
            <a:extLst>
              <a:ext uri="{FF2B5EF4-FFF2-40B4-BE49-F238E27FC236}">
                <a16:creationId xmlns:a16="http://schemas.microsoft.com/office/drawing/2014/main" id="{6E650691-6085-4D64-B4A1-BB1074427365}"/>
              </a:ext>
            </a:extLst>
          </p:cNvPr>
          <p:cNvSpPr txBox="1"/>
          <p:nvPr/>
        </p:nvSpPr>
        <p:spPr>
          <a:xfrm>
            <a:off x="11212460" y="3409344"/>
            <a:ext cx="380775" cy="236678"/>
          </a:xfrm>
          <a:prstGeom prst="rect">
            <a:avLst/>
          </a:prstGeom>
          <a:noFill/>
        </p:spPr>
        <p:txBody>
          <a:bodyPr wrap="none" rtlCol="0">
            <a:spAutoFit/>
          </a:bodyPr>
          <a:lstStyle/>
          <a:p>
            <a:r>
              <a:rPr lang="en-US" sz="1050"/>
              <a:t>time</a:t>
            </a:r>
          </a:p>
        </p:txBody>
      </p:sp>
      <p:sp>
        <p:nvSpPr>
          <p:cNvPr id="39" name="Freeform: Shape 38">
            <a:extLst>
              <a:ext uri="{FF2B5EF4-FFF2-40B4-BE49-F238E27FC236}">
                <a16:creationId xmlns:a16="http://schemas.microsoft.com/office/drawing/2014/main" id="{002D99D5-9D6C-4899-8948-51A4D34B2F42}"/>
              </a:ext>
            </a:extLst>
          </p:cNvPr>
          <p:cNvSpPr/>
          <p:nvPr/>
        </p:nvSpPr>
        <p:spPr>
          <a:xfrm>
            <a:off x="9144692" y="2867005"/>
            <a:ext cx="2079571" cy="512509"/>
          </a:xfrm>
          <a:custGeom>
            <a:avLst/>
            <a:gdLst>
              <a:gd name="connsiteX0" fmla="*/ 0 w 2483796"/>
              <a:gd name="connsiteY0" fmla="*/ 1151067 h 1151067"/>
              <a:gd name="connsiteX1" fmla="*/ 252920 w 2483796"/>
              <a:gd name="connsiteY1" fmla="*/ 742506 h 1151067"/>
              <a:gd name="connsiteX2" fmla="*/ 440988 w 2483796"/>
              <a:gd name="connsiteY2" fmla="*/ 197757 h 1151067"/>
              <a:gd name="connsiteX3" fmla="*/ 693907 w 2483796"/>
              <a:gd name="connsiteY3" fmla="*/ 3204 h 1151067"/>
              <a:gd name="connsiteX4" fmla="*/ 1095983 w 2483796"/>
              <a:gd name="connsiteY4" fmla="*/ 113450 h 1151067"/>
              <a:gd name="connsiteX5" fmla="*/ 1374843 w 2483796"/>
              <a:gd name="connsiteY5" fmla="*/ 560923 h 1151067"/>
              <a:gd name="connsiteX6" fmla="*/ 1582366 w 2483796"/>
              <a:gd name="connsiteY6" fmla="*/ 710080 h 1151067"/>
              <a:gd name="connsiteX7" fmla="*/ 1874196 w 2483796"/>
              <a:gd name="connsiteY7" fmla="*/ 755476 h 1151067"/>
              <a:gd name="connsiteX8" fmla="*/ 2023354 w 2483796"/>
              <a:gd name="connsiteY8" fmla="*/ 645229 h 1151067"/>
              <a:gd name="connsiteX9" fmla="*/ 2282758 w 2483796"/>
              <a:gd name="connsiteY9" fmla="*/ 359884 h 1151067"/>
              <a:gd name="connsiteX10" fmla="*/ 2483796 w 2483796"/>
              <a:gd name="connsiteY10" fmla="*/ 301518 h 1151067"/>
              <a:gd name="connsiteX0" fmla="*/ 0 w 2483796"/>
              <a:gd name="connsiteY0" fmla="*/ 1151067 h 1151067"/>
              <a:gd name="connsiteX1" fmla="*/ 252920 w 2483796"/>
              <a:gd name="connsiteY1" fmla="*/ 742506 h 1151067"/>
              <a:gd name="connsiteX2" fmla="*/ 440988 w 2483796"/>
              <a:gd name="connsiteY2" fmla="*/ 197757 h 1151067"/>
              <a:gd name="connsiteX3" fmla="*/ 693907 w 2483796"/>
              <a:gd name="connsiteY3" fmla="*/ 3204 h 1151067"/>
              <a:gd name="connsiteX4" fmla="*/ 1095983 w 2483796"/>
              <a:gd name="connsiteY4" fmla="*/ 113450 h 1151067"/>
              <a:gd name="connsiteX5" fmla="*/ 1374843 w 2483796"/>
              <a:gd name="connsiteY5" fmla="*/ 560923 h 1151067"/>
              <a:gd name="connsiteX6" fmla="*/ 1575544 w 2483796"/>
              <a:gd name="connsiteY6" fmla="*/ 742505 h 1151067"/>
              <a:gd name="connsiteX7" fmla="*/ 1874196 w 2483796"/>
              <a:gd name="connsiteY7" fmla="*/ 755476 h 1151067"/>
              <a:gd name="connsiteX8" fmla="*/ 2023354 w 2483796"/>
              <a:gd name="connsiteY8" fmla="*/ 645229 h 1151067"/>
              <a:gd name="connsiteX9" fmla="*/ 2282758 w 2483796"/>
              <a:gd name="connsiteY9" fmla="*/ 359884 h 1151067"/>
              <a:gd name="connsiteX10" fmla="*/ 2483796 w 2483796"/>
              <a:gd name="connsiteY10" fmla="*/ 301518 h 1151067"/>
              <a:gd name="connsiteX0" fmla="*/ 0 w 2483796"/>
              <a:gd name="connsiteY0" fmla="*/ 1148709 h 1148709"/>
              <a:gd name="connsiteX1" fmla="*/ 252920 w 2483796"/>
              <a:gd name="connsiteY1" fmla="*/ 740148 h 1148709"/>
              <a:gd name="connsiteX2" fmla="*/ 440988 w 2483796"/>
              <a:gd name="connsiteY2" fmla="*/ 195399 h 1148709"/>
              <a:gd name="connsiteX3" fmla="*/ 693907 w 2483796"/>
              <a:gd name="connsiteY3" fmla="*/ 846 h 1148709"/>
              <a:gd name="connsiteX4" fmla="*/ 1055044 w 2483796"/>
              <a:gd name="connsiteY4" fmla="*/ 143518 h 1148709"/>
              <a:gd name="connsiteX5" fmla="*/ 1374843 w 2483796"/>
              <a:gd name="connsiteY5" fmla="*/ 558565 h 1148709"/>
              <a:gd name="connsiteX6" fmla="*/ 1575544 w 2483796"/>
              <a:gd name="connsiteY6" fmla="*/ 740147 h 1148709"/>
              <a:gd name="connsiteX7" fmla="*/ 1874196 w 2483796"/>
              <a:gd name="connsiteY7" fmla="*/ 753118 h 1148709"/>
              <a:gd name="connsiteX8" fmla="*/ 2023354 w 2483796"/>
              <a:gd name="connsiteY8" fmla="*/ 642871 h 1148709"/>
              <a:gd name="connsiteX9" fmla="*/ 2282758 w 2483796"/>
              <a:gd name="connsiteY9" fmla="*/ 357526 h 1148709"/>
              <a:gd name="connsiteX10" fmla="*/ 2483796 w 2483796"/>
              <a:gd name="connsiteY10" fmla="*/ 299160 h 1148709"/>
              <a:gd name="connsiteX0" fmla="*/ 0 w 2483796"/>
              <a:gd name="connsiteY0" fmla="*/ 1110526 h 1110526"/>
              <a:gd name="connsiteX1" fmla="*/ 252920 w 2483796"/>
              <a:gd name="connsiteY1" fmla="*/ 701965 h 1110526"/>
              <a:gd name="connsiteX2" fmla="*/ 440988 w 2483796"/>
              <a:gd name="connsiteY2" fmla="*/ 157216 h 1110526"/>
              <a:gd name="connsiteX3" fmla="*/ 768960 w 2483796"/>
              <a:gd name="connsiteY3" fmla="*/ 1574 h 1110526"/>
              <a:gd name="connsiteX4" fmla="*/ 1055044 w 2483796"/>
              <a:gd name="connsiteY4" fmla="*/ 105335 h 1110526"/>
              <a:gd name="connsiteX5" fmla="*/ 1374843 w 2483796"/>
              <a:gd name="connsiteY5" fmla="*/ 520382 h 1110526"/>
              <a:gd name="connsiteX6" fmla="*/ 1575544 w 2483796"/>
              <a:gd name="connsiteY6" fmla="*/ 701964 h 1110526"/>
              <a:gd name="connsiteX7" fmla="*/ 1874196 w 2483796"/>
              <a:gd name="connsiteY7" fmla="*/ 714935 h 1110526"/>
              <a:gd name="connsiteX8" fmla="*/ 2023354 w 2483796"/>
              <a:gd name="connsiteY8" fmla="*/ 604688 h 1110526"/>
              <a:gd name="connsiteX9" fmla="*/ 2282758 w 2483796"/>
              <a:gd name="connsiteY9" fmla="*/ 319343 h 1110526"/>
              <a:gd name="connsiteX10" fmla="*/ 2483796 w 2483796"/>
              <a:gd name="connsiteY10" fmla="*/ 260977 h 1110526"/>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575544 w 2483796"/>
              <a:gd name="connsiteY6" fmla="*/ 706305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23354 w 2483796"/>
              <a:gd name="connsiteY8" fmla="*/ 609029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282758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65318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4867 h 1114867"/>
              <a:gd name="connsiteX1" fmla="*/ 252920 w 2483796"/>
              <a:gd name="connsiteY1" fmla="*/ 706306 h 1114867"/>
              <a:gd name="connsiteX2" fmla="*/ 440988 w 2483796"/>
              <a:gd name="connsiteY2" fmla="*/ 161557 h 1114867"/>
              <a:gd name="connsiteX3" fmla="*/ 768960 w 2483796"/>
              <a:gd name="connsiteY3" fmla="*/ 5915 h 1114867"/>
              <a:gd name="connsiteX4" fmla="*/ 1055044 w 2483796"/>
              <a:gd name="connsiteY4" fmla="*/ 109676 h 1114867"/>
              <a:gd name="connsiteX5" fmla="*/ 1395312 w 2483796"/>
              <a:gd name="connsiteY5" fmla="*/ 784127 h 1114867"/>
              <a:gd name="connsiteX6" fmla="*/ 1657421 w 2483796"/>
              <a:gd name="connsiteY6" fmla="*/ 1004620 h 1114867"/>
              <a:gd name="connsiteX7" fmla="*/ 1874196 w 2483796"/>
              <a:gd name="connsiteY7" fmla="*/ 719276 h 1114867"/>
              <a:gd name="connsiteX8" fmla="*/ 2098407 w 2483796"/>
              <a:gd name="connsiteY8" fmla="*/ 641455 h 1114867"/>
              <a:gd name="connsiteX9" fmla="*/ 2303226 w 2483796"/>
              <a:gd name="connsiteY9" fmla="*/ 323684 h 1114867"/>
              <a:gd name="connsiteX10" fmla="*/ 2483796 w 2483796"/>
              <a:gd name="connsiteY10" fmla="*/ 291259 h 1114867"/>
              <a:gd name="connsiteX0" fmla="*/ 0 w 2483796"/>
              <a:gd name="connsiteY0" fmla="*/ 1119159 h 1119159"/>
              <a:gd name="connsiteX1" fmla="*/ 252920 w 2483796"/>
              <a:gd name="connsiteY1" fmla="*/ 710598 h 1119159"/>
              <a:gd name="connsiteX2" fmla="*/ 440988 w 2483796"/>
              <a:gd name="connsiteY2" fmla="*/ 165849 h 1119159"/>
              <a:gd name="connsiteX3" fmla="*/ 768960 w 2483796"/>
              <a:gd name="connsiteY3" fmla="*/ 10207 h 1119159"/>
              <a:gd name="connsiteX4" fmla="*/ 1041534 w 2483796"/>
              <a:gd name="connsiteY4" fmla="*/ 25806 h 1119159"/>
              <a:gd name="connsiteX5" fmla="*/ 1055044 w 2483796"/>
              <a:gd name="connsiteY5" fmla="*/ 113968 h 1119159"/>
              <a:gd name="connsiteX6" fmla="*/ 1395312 w 2483796"/>
              <a:gd name="connsiteY6" fmla="*/ 788419 h 1119159"/>
              <a:gd name="connsiteX7" fmla="*/ 1657421 w 2483796"/>
              <a:gd name="connsiteY7" fmla="*/ 1008912 h 1119159"/>
              <a:gd name="connsiteX8" fmla="*/ 1874196 w 2483796"/>
              <a:gd name="connsiteY8" fmla="*/ 723568 h 1119159"/>
              <a:gd name="connsiteX9" fmla="*/ 2098407 w 2483796"/>
              <a:gd name="connsiteY9" fmla="*/ 645747 h 1119159"/>
              <a:gd name="connsiteX10" fmla="*/ 2303226 w 2483796"/>
              <a:gd name="connsiteY10" fmla="*/ 327976 h 1119159"/>
              <a:gd name="connsiteX11" fmla="*/ 2483796 w 2483796"/>
              <a:gd name="connsiteY11" fmla="*/ 295551 h 1119159"/>
              <a:gd name="connsiteX0" fmla="*/ 0 w 2483796"/>
              <a:gd name="connsiteY0" fmla="*/ 1119159 h 1119159"/>
              <a:gd name="connsiteX1" fmla="*/ 252920 w 2483796"/>
              <a:gd name="connsiteY1" fmla="*/ 710598 h 1119159"/>
              <a:gd name="connsiteX2" fmla="*/ 440988 w 2483796"/>
              <a:gd name="connsiteY2" fmla="*/ 165849 h 1119159"/>
              <a:gd name="connsiteX3" fmla="*/ 768960 w 2483796"/>
              <a:gd name="connsiteY3" fmla="*/ 10207 h 1119159"/>
              <a:gd name="connsiteX4" fmla="*/ 884605 w 2483796"/>
              <a:gd name="connsiteY4" fmla="*/ 25806 h 1119159"/>
              <a:gd name="connsiteX5" fmla="*/ 1055044 w 2483796"/>
              <a:gd name="connsiteY5" fmla="*/ 113968 h 1119159"/>
              <a:gd name="connsiteX6" fmla="*/ 1395312 w 2483796"/>
              <a:gd name="connsiteY6" fmla="*/ 788419 h 1119159"/>
              <a:gd name="connsiteX7" fmla="*/ 1657421 w 2483796"/>
              <a:gd name="connsiteY7" fmla="*/ 1008912 h 1119159"/>
              <a:gd name="connsiteX8" fmla="*/ 1874196 w 2483796"/>
              <a:gd name="connsiteY8" fmla="*/ 723568 h 1119159"/>
              <a:gd name="connsiteX9" fmla="*/ 2098407 w 2483796"/>
              <a:gd name="connsiteY9" fmla="*/ 645747 h 1119159"/>
              <a:gd name="connsiteX10" fmla="*/ 2303226 w 2483796"/>
              <a:gd name="connsiteY10" fmla="*/ 327976 h 1119159"/>
              <a:gd name="connsiteX11" fmla="*/ 2483796 w 2483796"/>
              <a:gd name="connsiteY11" fmla="*/ 295551 h 1119159"/>
              <a:gd name="connsiteX0" fmla="*/ 0 w 2483796"/>
              <a:gd name="connsiteY0" fmla="*/ 1114868 h 1114868"/>
              <a:gd name="connsiteX1" fmla="*/ 252920 w 2483796"/>
              <a:gd name="connsiteY1" fmla="*/ 706307 h 1114868"/>
              <a:gd name="connsiteX2" fmla="*/ 440988 w 2483796"/>
              <a:gd name="connsiteY2" fmla="*/ 161558 h 1114868"/>
              <a:gd name="connsiteX3" fmla="*/ 768960 w 2483796"/>
              <a:gd name="connsiteY3" fmla="*/ 5916 h 1114868"/>
              <a:gd name="connsiteX4" fmla="*/ 1055044 w 2483796"/>
              <a:gd name="connsiteY4" fmla="*/ 109677 h 1114868"/>
              <a:gd name="connsiteX5" fmla="*/ 1395312 w 2483796"/>
              <a:gd name="connsiteY5" fmla="*/ 784128 h 1114868"/>
              <a:gd name="connsiteX6" fmla="*/ 1657421 w 2483796"/>
              <a:gd name="connsiteY6" fmla="*/ 1004621 h 1114868"/>
              <a:gd name="connsiteX7" fmla="*/ 1874196 w 2483796"/>
              <a:gd name="connsiteY7" fmla="*/ 719277 h 1114868"/>
              <a:gd name="connsiteX8" fmla="*/ 2098407 w 2483796"/>
              <a:gd name="connsiteY8" fmla="*/ 641456 h 1114868"/>
              <a:gd name="connsiteX9" fmla="*/ 2303226 w 2483796"/>
              <a:gd name="connsiteY9" fmla="*/ 323685 h 1114868"/>
              <a:gd name="connsiteX10" fmla="*/ 2483796 w 2483796"/>
              <a:gd name="connsiteY10" fmla="*/ 291260 h 1114868"/>
              <a:gd name="connsiteX0" fmla="*/ 0 w 2483796"/>
              <a:gd name="connsiteY0" fmla="*/ 1133857 h 1133857"/>
              <a:gd name="connsiteX1" fmla="*/ 252920 w 2483796"/>
              <a:gd name="connsiteY1" fmla="*/ 725296 h 1133857"/>
              <a:gd name="connsiteX2" fmla="*/ 604575 w 2483796"/>
              <a:gd name="connsiteY2" fmla="*/ 437971 h 1133857"/>
              <a:gd name="connsiteX3" fmla="*/ 768960 w 2483796"/>
              <a:gd name="connsiteY3" fmla="*/ 24905 h 1133857"/>
              <a:gd name="connsiteX4" fmla="*/ 1055044 w 2483796"/>
              <a:gd name="connsiteY4" fmla="*/ 128666 h 1133857"/>
              <a:gd name="connsiteX5" fmla="*/ 1395312 w 2483796"/>
              <a:gd name="connsiteY5" fmla="*/ 803117 h 1133857"/>
              <a:gd name="connsiteX6" fmla="*/ 1657421 w 2483796"/>
              <a:gd name="connsiteY6" fmla="*/ 1023610 h 1133857"/>
              <a:gd name="connsiteX7" fmla="*/ 1874196 w 2483796"/>
              <a:gd name="connsiteY7" fmla="*/ 738266 h 1133857"/>
              <a:gd name="connsiteX8" fmla="*/ 2098407 w 2483796"/>
              <a:gd name="connsiteY8" fmla="*/ 660445 h 1133857"/>
              <a:gd name="connsiteX9" fmla="*/ 2303226 w 2483796"/>
              <a:gd name="connsiteY9" fmla="*/ 342674 h 1133857"/>
              <a:gd name="connsiteX10" fmla="*/ 2483796 w 2483796"/>
              <a:gd name="connsiteY10" fmla="*/ 310249 h 1133857"/>
              <a:gd name="connsiteX0" fmla="*/ 0 w 2483796"/>
              <a:gd name="connsiteY0" fmla="*/ 1013033 h 1013033"/>
              <a:gd name="connsiteX1" fmla="*/ 252920 w 2483796"/>
              <a:gd name="connsiteY1" fmla="*/ 604472 h 1013033"/>
              <a:gd name="connsiteX2" fmla="*/ 604575 w 2483796"/>
              <a:gd name="connsiteY2" fmla="*/ 317147 h 1013033"/>
              <a:gd name="connsiteX3" fmla="*/ 909179 w 2483796"/>
              <a:gd name="connsiteY3" fmla="*/ 314568 h 1013033"/>
              <a:gd name="connsiteX4" fmla="*/ 1055044 w 2483796"/>
              <a:gd name="connsiteY4" fmla="*/ 7842 h 1013033"/>
              <a:gd name="connsiteX5" fmla="*/ 1395312 w 2483796"/>
              <a:gd name="connsiteY5" fmla="*/ 682293 h 1013033"/>
              <a:gd name="connsiteX6" fmla="*/ 1657421 w 2483796"/>
              <a:gd name="connsiteY6" fmla="*/ 902786 h 1013033"/>
              <a:gd name="connsiteX7" fmla="*/ 1874196 w 2483796"/>
              <a:gd name="connsiteY7" fmla="*/ 617442 h 1013033"/>
              <a:gd name="connsiteX8" fmla="*/ 2098407 w 2483796"/>
              <a:gd name="connsiteY8" fmla="*/ 539621 h 1013033"/>
              <a:gd name="connsiteX9" fmla="*/ 2303226 w 2483796"/>
              <a:gd name="connsiteY9" fmla="*/ 221850 h 1013033"/>
              <a:gd name="connsiteX10" fmla="*/ 2483796 w 2483796"/>
              <a:gd name="connsiteY10" fmla="*/ 189425 h 1013033"/>
              <a:gd name="connsiteX0" fmla="*/ 0 w 2483796"/>
              <a:gd name="connsiteY0" fmla="*/ 1014004 h 1014004"/>
              <a:gd name="connsiteX1" fmla="*/ 252920 w 2483796"/>
              <a:gd name="connsiteY1" fmla="*/ 605443 h 1014004"/>
              <a:gd name="connsiteX2" fmla="*/ 604575 w 2483796"/>
              <a:gd name="connsiteY2" fmla="*/ 318118 h 1014004"/>
              <a:gd name="connsiteX3" fmla="*/ 1055044 w 2483796"/>
              <a:gd name="connsiteY3" fmla="*/ 8813 h 1014004"/>
              <a:gd name="connsiteX4" fmla="*/ 1395312 w 2483796"/>
              <a:gd name="connsiteY4" fmla="*/ 683264 h 1014004"/>
              <a:gd name="connsiteX5" fmla="*/ 1657421 w 2483796"/>
              <a:gd name="connsiteY5" fmla="*/ 903757 h 1014004"/>
              <a:gd name="connsiteX6" fmla="*/ 1874196 w 2483796"/>
              <a:gd name="connsiteY6" fmla="*/ 618413 h 1014004"/>
              <a:gd name="connsiteX7" fmla="*/ 2098407 w 2483796"/>
              <a:gd name="connsiteY7" fmla="*/ 540592 h 1014004"/>
              <a:gd name="connsiteX8" fmla="*/ 2303226 w 2483796"/>
              <a:gd name="connsiteY8" fmla="*/ 222821 h 1014004"/>
              <a:gd name="connsiteX9" fmla="*/ 2483796 w 2483796"/>
              <a:gd name="connsiteY9" fmla="*/ 190396 h 1014004"/>
              <a:gd name="connsiteX0" fmla="*/ 0 w 2483796"/>
              <a:gd name="connsiteY0" fmla="*/ 828760 h 828760"/>
              <a:gd name="connsiteX1" fmla="*/ 252920 w 2483796"/>
              <a:gd name="connsiteY1" fmla="*/ 420199 h 828760"/>
              <a:gd name="connsiteX2" fmla="*/ 604575 w 2483796"/>
              <a:gd name="connsiteY2" fmla="*/ 132874 h 828760"/>
              <a:gd name="connsiteX3" fmla="*/ 1395312 w 2483796"/>
              <a:gd name="connsiteY3" fmla="*/ 498020 h 828760"/>
              <a:gd name="connsiteX4" fmla="*/ 1657421 w 2483796"/>
              <a:gd name="connsiteY4" fmla="*/ 718513 h 828760"/>
              <a:gd name="connsiteX5" fmla="*/ 1874196 w 2483796"/>
              <a:gd name="connsiteY5" fmla="*/ 433169 h 828760"/>
              <a:gd name="connsiteX6" fmla="*/ 2098407 w 2483796"/>
              <a:gd name="connsiteY6" fmla="*/ 355348 h 828760"/>
              <a:gd name="connsiteX7" fmla="*/ 2303226 w 2483796"/>
              <a:gd name="connsiteY7" fmla="*/ 37577 h 828760"/>
              <a:gd name="connsiteX8" fmla="*/ 2483796 w 2483796"/>
              <a:gd name="connsiteY8" fmla="*/ 5152 h 828760"/>
              <a:gd name="connsiteX0" fmla="*/ 0 w 2483796"/>
              <a:gd name="connsiteY0" fmla="*/ 828760 h 828760"/>
              <a:gd name="connsiteX1" fmla="*/ 252920 w 2483796"/>
              <a:gd name="connsiteY1" fmla="*/ 420199 h 828760"/>
              <a:gd name="connsiteX2" fmla="*/ 721423 w 2483796"/>
              <a:gd name="connsiteY2" fmla="*/ 230278 h 828760"/>
              <a:gd name="connsiteX3" fmla="*/ 1395312 w 2483796"/>
              <a:gd name="connsiteY3" fmla="*/ 498020 h 828760"/>
              <a:gd name="connsiteX4" fmla="*/ 1657421 w 2483796"/>
              <a:gd name="connsiteY4" fmla="*/ 718513 h 828760"/>
              <a:gd name="connsiteX5" fmla="*/ 1874196 w 2483796"/>
              <a:gd name="connsiteY5" fmla="*/ 433169 h 828760"/>
              <a:gd name="connsiteX6" fmla="*/ 2098407 w 2483796"/>
              <a:gd name="connsiteY6" fmla="*/ 355348 h 828760"/>
              <a:gd name="connsiteX7" fmla="*/ 2303226 w 2483796"/>
              <a:gd name="connsiteY7" fmla="*/ 37577 h 828760"/>
              <a:gd name="connsiteX8" fmla="*/ 2483796 w 2483796"/>
              <a:gd name="connsiteY8" fmla="*/ 5152 h 828760"/>
              <a:gd name="connsiteX0" fmla="*/ 0 w 2483796"/>
              <a:gd name="connsiteY0" fmla="*/ 828760 h 828760"/>
              <a:gd name="connsiteX1" fmla="*/ 252920 w 2483796"/>
              <a:gd name="connsiteY1" fmla="*/ 420199 h 828760"/>
              <a:gd name="connsiteX2" fmla="*/ 721423 w 2483796"/>
              <a:gd name="connsiteY2" fmla="*/ 230278 h 828760"/>
              <a:gd name="connsiteX3" fmla="*/ 1387521 w 2483796"/>
              <a:gd name="connsiteY3" fmla="*/ 351913 h 828760"/>
              <a:gd name="connsiteX4" fmla="*/ 1657421 w 2483796"/>
              <a:gd name="connsiteY4" fmla="*/ 718513 h 828760"/>
              <a:gd name="connsiteX5" fmla="*/ 1874196 w 2483796"/>
              <a:gd name="connsiteY5" fmla="*/ 433169 h 828760"/>
              <a:gd name="connsiteX6" fmla="*/ 2098407 w 2483796"/>
              <a:gd name="connsiteY6" fmla="*/ 355348 h 828760"/>
              <a:gd name="connsiteX7" fmla="*/ 2303226 w 2483796"/>
              <a:gd name="connsiteY7" fmla="*/ 37577 h 828760"/>
              <a:gd name="connsiteX8" fmla="*/ 2483796 w 2483796"/>
              <a:gd name="connsiteY8" fmla="*/ 5152 h 828760"/>
              <a:gd name="connsiteX0" fmla="*/ 0 w 2483796"/>
              <a:gd name="connsiteY0" fmla="*/ 828760 h 828760"/>
              <a:gd name="connsiteX1" fmla="*/ 252920 w 2483796"/>
              <a:gd name="connsiteY1" fmla="*/ 420199 h 828760"/>
              <a:gd name="connsiteX2" fmla="*/ 721423 w 2483796"/>
              <a:gd name="connsiteY2" fmla="*/ 230278 h 828760"/>
              <a:gd name="connsiteX3" fmla="*/ 1387521 w 2483796"/>
              <a:gd name="connsiteY3" fmla="*/ 351913 h 828760"/>
              <a:gd name="connsiteX4" fmla="*/ 1704161 w 2483796"/>
              <a:gd name="connsiteY4" fmla="*/ 419343 h 828760"/>
              <a:gd name="connsiteX5" fmla="*/ 1874196 w 2483796"/>
              <a:gd name="connsiteY5" fmla="*/ 433169 h 828760"/>
              <a:gd name="connsiteX6" fmla="*/ 2098407 w 2483796"/>
              <a:gd name="connsiteY6" fmla="*/ 355348 h 828760"/>
              <a:gd name="connsiteX7" fmla="*/ 2303226 w 2483796"/>
              <a:gd name="connsiteY7" fmla="*/ 37577 h 828760"/>
              <a:gd name="connsiteX8" fmla="*/ 2483796 w 2483796"/>
              <a:gd name="connsiteY8" fmla="*/ 5152 h 828760"/>
              <a:gd name="connsiteX0" fmla="*/ 0 w 2483796"/>
              <a:gd name="connsiteY0" fmla="*/ 828760 h 828760"/>
              <a:gd name="connsiteX1" fmla="*/ 252920 w 2483796"/>
              <a:gd name="connsiteY1" fmla="*/ 420199 h 828760"/>
              <a:gd name="connsiteX2" fmla="*/ 737003 w 2483796"/>
              <a:gd name="connsiteY2" fmla="*/ 278980 h 828760"/>
              <a:gd name="connsiteX3" fmla="*/ 1387521 w 2483796"/>
              <a:gd name="connsiteY3" fmla="*/ 351913 h 828760"/>
              <a:gd name="connsiteX4" fmla="*/ 1704161 w 2483796"/>
              <a:gd name="connsiteY4" fmla="*/ 419343 h 828760"/>
              <a:gd name="connsiteX5" fmla="*/ 1874196 w 2483796"/>
              <a:gd name="connsiteY5" fmla="*/ 433169 h 828760"/>
              <a:gd name="connsiteX6" fmla="*/ 2098407 w 2483796"/>
              <a:gd name="connsiteY6" fmla="*/ 355348 h 828760"/>
              <a:gd name="connsiteX7" fmla="*/ 2303226 w 2483796"/>
              <a:gd name="connsiteY7" fmla="*/ 37577 h 828760"/>
              <a:gd name="connsiteX8" fmla="*/ 2483796 w 2483796"/>
              <a:gd name="connsiteY8" fmla="*/ 5152 h 828760"/>
              <a:gd name="connsiteX0" fmla="*/ 0 w 2526980"/>
              <a:gd name="connsiteY0" fmla="*/ 823608 h 823608"/>
              <a:gd name="connsiteX1" fmla="*/ 252920 w 2526980"/>
              <a:gd name="connsiteY1" fmla="*/ 415047 h 823608"/>
              <a:gd name="connsiteX2" fmla="*/ 737003 w 2526980"/>
              <a:gd name="connsiteY2" fmla="*/ 273828 h 823608"/>
              <a:gd name="connsiteX3" fmla="*/ 1387521 w 2526980"/>
              <a:gd name="connsiteY3" fmla="*/ 346761 h 823608"/>
              <a:gd name="connsiteX4" fmla="*/ 1704161 w 2526980"/>
              <a:gd name="connsiteY4" fmla="*/ 414191 h 823608"/>
              <a:gd name="connsiteX5" fmla="*/ 1874196 w 2526980"/>
              <a:gd name="connsiteY5" fmla="*/ 428017 h 823608"/>
              <a:gd name="connsiteX6" fmla="*/ 2098407 w 2526980"/>
              <a:gd name="connsiteY6" fmla="*/ 350196 h 823608"/>
              <a:gd name="connsiteX7" fmla="*/ 2505763 w 2526980"/>
              <a:gd name="connsiteY7" fmla="*/ 262019 h 823608"/>
              <a:gd name="connsiteX8" fmla="*/ 2483796 w 2526980"/>
              <a:gd name="connsiteY8" fmla="*/ 0 h 823608"/>
              <a:gd name="connsiteX0" fmla="*/ 0 w 2526980"/>
              <a:gd name="connsiteY0" fmla="*/ 823608 h 823608"/>
              <a:gd name="connsiteX1" fmla="*/ 252920 w 2526980"/>
              <a:gd name="connsiteY1" fmla="*/ 415047 h 823608"/>
              <a:gd name="connsiteX2" fmla="*/ 737003 w 2526980"/>
              <a:gd name="connsiteY2" fmla="*/ 273828 h 823608"/>
              <a:gd name="connsiteX3" fmla="*/ 1387521 w 2526980"/>
              <a:gd name="connsiteY3" fmla="*/ 346761 h 823608"/>
              <a:gd name="connsiteX4" fmla="*/ 1704161 w 2526980"/>
              <a:gd name="connsiteY4" fmla="*/ 414191 h 823608"/>
              <a:gd name="connsiteX5" fmla="*/ 1874196 w 2526980"/>
              <a:gd name="connsiteY5" fmla="*/ 428017 h 823608"/>
              <a:gd name="connsiteX6" fmla="*/ 2505763 w 2526980"/>
              <a:gd name="connsiteY6" fmla="*/ 262019 h 823608"/>
              <a:gd name="connsiteX7" fmla="*/ 2483796 w 2526980"/>
              <a:gd name="connsiteY7" fmla="*/ 0 h 823608"/>
              <a:gd name="connsiteX0" fmla="*/ 0 w 2526980"/>
              <a:gd name="connsiteY0" fmla="*/ 823608 h 823608"/>
              <a:gd name="connsiteX1" fmla="*/ 252920 w 2526980"/>
              <a:gd name="connsiteY1" fmla="*/ 415047 h 823608"/>
              <a:gd name="connsiteX2" fmla="*/ 737003 w 2526980"/>
              <a:gd name="connsiteY2" fmla="*/ 273828 h 823608"/>
              <a:gd name="connsiteX3" fmla="*/ 1387521 w 2526980"/>
              <a:gd name="connsiteY3" fmla="*/ 346761 h 823608"/>
              <a:gd name="connsiteX4" fmla="*/ 1704161 w 2526980"/>
              <a:gd name="connsiteY4" fmla="*/ 414191 h 823608"/>
              <a:gd name="connsiteX5" fmla="*/ 2505763 w 2526980"/>
              <a:gd name="connsiteY5" fmla="*/ 262019 h 823608"/>
              <a:gd name="connsiteX6" fmla="*/ 2483796 w 2526980"/>
              <a:gd name="connsiteY6" fmla="*/ 0 h 823608"/>
              <a:gd name="connsiteX0" fmla="*/ 0 w 2505763"/>
              <a:gd name="connsiteY0" fmla="*/ 561589 h 561589"/>
              <a:gd name="connsiteX1" fmla="*/ 252920 w 2505763"/>
              <a:gd name="connsiteY1" fmla="*/ 153028 h 561589"/>
              <a:gd name="connsiteX2" fmla="*/ 737003 w 2505763"/>
              <a:gd name="connsiteY2" fmla="*/ 11809 h 561589"/>
              <a:gd name="connsiteX3" fmla="*/ 1387521 w 2505763"/>
              <a:gd name="connsiteY3" fmla="*/ 84742 h 561589"/>
              <a:gd name="connsiteX4" fmla="*/ 1704161 w 2505763"/>
              <a:gd name="connsiteY4" fmla="*/ 152172 h 561589"/>
              <a:gd name="connsiteX5" fmla="*/ 2505763 w 2505763"/>
              <a:gd name="connsiteY5" fmla="*/ 0 h 561589"/>
              <a:gd name="connsiteX0" fmla="*/ 0 w 2513553"/>
              <a:gd name="connsiteY0" fmla="*/ 551183 h 551183"/>
              <a:gd name="connsiteX1" fmla="*/ 252920 w 2513553"/>
              <a:gd name="connsiteY1" fmla="*/ 142622 h 551183"/>
              <a:gd name="connsiteX2" fmla="*/ 737003 w 2513553"/>
              <a:gd name="connsiteY2" fmla="*/ 1403 h 551183"/>
              <a:gd name="connsiteX3" fmla="*/ 1387521 w 2513553"/>
              <a:gd name="connsiteY3" fmla="*/ 74336 h 551183"/>
              <a:gd name="connsiteX4" fmla="*/ 1704161 w 2513553"/>
              <a:gd name="connsiteY4" fmla="*/ 141766 h 551183"/>
              <a:gd name="connsiteX5" fmla="*/ 2513553 w 2513553"/>
              <a:gd name="connsiteY5" fmla="*/ 80040 h 551183"/>
              <a:gd name="connsiteX0" fmla="*/ 0 w 2497973"/>
              <a:gd name="connsiteY0" fmla="*/ 551183 h 551183"/>
              <a:gd name="connsiteX1" fmla="*/ 252920 w 2497973"/>
              <a:gd name="connsiteY1" fmla="*/ 142622 h 551183"/>
              <a:gd name="connsiteX2" fmla="*/ 737003 w 2497973"/>
              <a:gd name="connsiteY2" fmla="*/ 1403 h 551183"/>
              <a:gd name="connsiteX3" fmla="*/ 1387521 w 2497973"/>
              <a:gd name="connsiteY3" fmla="*/ 74336 h 551183"/>
              <a:gd name="connsiteX4" fmla="*/ 1704161 w 2497973"/>
              <a:gd name="connsiteY4" fmla="*/ 141766 h 551183"/>
              <a:gd name="connsiteX5" fmla="*/ 2497973 w 2497973"/>
              <a:gd name="connsiteY5" fmla="*/ 17423 h 551183"/>
              <a:gd name="connsiteX0" fmla="*/ 0 w 2497973"/>
              <a:gd name="connsiteY0" fmla="*/ 551160 h 551160"/>
              <a:gd name="connsiteX1" fmla="*/ 252920 w 2497973"/>
              <a:gd name="connsiteY1" fmla="*/ 142599 h 551160"/>
              <a:gd name="connsiteX2" fmla="*/ 737003 w 2497973"/>
              <a:gd name="connsiteY2" fmla="*/ 1380 h 551160"/>
              <a:gd name="connsiteX3" fmla="*/ 1387521 w 2497973"/>
              <a:gd name="connsiteY3" fmla="*/ 74313 h 551160"/>
              <a:gd name="connsiteX4" fmla="*/ 1750901 w 2497973"/>
              <a:gd name="connsiteY4" fmla="*/ 134786 h 551160"/>
              <a:gd name="connsiteX5" fmla="*/ 2497973 w 2497973"/>
              <a:gd name="connsiteY5" fmla="*/ 17400 h 551160"/>
              <a:gd name="connsiteX0" fmla="*/ 0 w 2497973"/>
              <a:gd name="connsiteY0" fmla="*/ 549780 h 549780"/>
              <a:gd name="connsiteX1" fmla="*/ 330819 w 2497973"/>
              <a:gd name="connsiteY1" fmla="*/ 196879 h 549780"/>
              <a:gd name="connsiteX2" fmla="*/ 737003 w 2497973"/>
              <a:gd name="connsiteY2" fmla="*/ 0 h 549780"/>
              <a:gd name="connsiteX3" fmla="*/ 1387521 w 2497973"/>
              <a:gd name="connsiteY3" fmla="*/ 72933 h 549780"/>
              <a:gd name="connsiteX4" fmla="*/ 1750901 w 2497973"/>
              <a:gd name="connsiteY4" fmla="*/ 133406 h 549780"/>
              <a:gd name="connsiteX5" fmla="*/ 2497973 w 2497973"/>
              <a:gd name="connsiteY5" fmla="*/ 16020 h 549780"/>
              <a:gd name="connsiteX0" fmla="*/ 0 w 2497973"/>
              <a:gd name="connsiteY0" fmla="*/ 533761 h 533761"/>
              <a:gd name="connsiteX1" fmla="*/ 330819 w 2497973"/>
              <a:gd name="connsiteY1" fmla="*/ 180860 h 533761"/>
              <a:gd name="connsiteX2" fmla="*/ 791533 w 2497973"/>
              <a:gd name="connsiteY2" fmla="*/ 46598 h 533761"/>
              <a:gd name="connsiteX3" fmla="*/ 1387521 w 2497973"/>
              <a:gd name="connsiteY3" fmla="*/ 56914 h 533761"/>
              <a:gd name="connsiteX4" fmla="*/ 1750901 w 2497973"/>
              <a:gd name="connsiteY4" fmla="*/ 117387 h 533761"/>
              <a:gd name="connsiteX5" fmla="*/ 2497973 w 2497973"/>
              <a:gd name="connsiteY5" fmla="*/ 1 h 533761"/>
              <a:gd name="connsiteX0" fmla="*/ 0 w 2497973"/>
              <a:gd name="connsiteY0" fmla="*/ 549779 h 549779"/>
              <a:gd name="connsiteX1" fmla="*/ 330819 w 2497973"/>
              <a:gd name="connsiteY1" fmla="*/ 196878 h 549779"/>
              <a:gd name="connsiteX2" fmla="*/ 791533 w 2497973"/>
              <a:gd name="connsiteY2" fmla="*/ 0 h 549779"/>
              <a:gd name="connsiteX3" fmla="*/ 1387521 w 2497973"/>
              <a:gd name="connsiteY3" fmla="*/ 72932 h 549779"/>
              <a:gd name="connsiteX4" fmla="*/ 1750901 w 2497973"/>
              <a:gd name="connsiteY4" fmla="*/ 133405 h 549779"/>
              <a:gd name="connsiteX5" fmla="*/ 2497973 w 2497973"/>
              <a:gd name="connsiteY5" fmla="*/ 16019 h 549779"/>
              <a:gd name="connsiteX0" fmla="*/ 0 w 2497973"/>
              <a:gd name="connsiteY0" fmla="*/ 549779 h 549779"/>
              <a:gd name="connsiteX1" fmla="*/ 330819 w 2497973"/>
              <a:gd name="connsiteY1" fmla="*/ 196878 h 549779"/>
              <a:gd name="connsiteX2" fmla="*/ 791533 w 2497973"/>
              <a:gd name="connsiteY2" fmla="*/ 0 h 549779"/>
              <a:gd name="connsiteX3" fmla="*/ 1387521 w 2497973"/>
              <a:gd name="connsiteY3" fmla="*/ 72932 h 549779"/>
              <a:gd name="connsiteX4" fmla="*/ 1821010 w 2497973"/>
              <a:gd name="connsiteY4" fmla="*/ 154278 h 549779"/>
              <a:gd name="connsiteX5" fmla="*/ 2497973 w 2497973"/>
              <a:gd name="connsiteY5" fmla="*/ 16019 h 549779"/>
              <a:gd name="connsiteX0" fmla="*/ 0 w 2497973"/>
              <a:gd name="connsiteY0" fmla="*/ 550010 h 550010"/>
              <a:gd name="connsiteX1" fmla="*/ 330819 w 2497973"/>
              <a:gd name="connsiteY1" fmla="*/ 197109 h 550010"/>
              <a:gd name="connsiteX2" fmla="*/ 791533 w 2497973"/>
              <a:gd name="connsiteY2" fmla="*/ 231 h 550010"/>
              <a:gd name="connsiteX3" fmla="*/ 1821010 w 2497973"/>
              <a:gd name="connsiteY3" fmla="*/ 154509 h 550010"/>
              <a:gd name="connsiteX4" fmla="*/ 2497973 w 2497973"/>
              <a:gd name="connsiteY4" fmla="*/ 16250 h 550010"/>
              <a:gd name="connsiteX0" fmla="*/ 0 w 2497973"/>
              <a:gd name="connsiteY0" fmla="*/ 550023 h 550023"/>
              <a:gd name="connsiteX1" fmla="*/ 330819 w 2497973"/>
              <a:gd name="connsiteY1" fmla="*/ 197122 h 550023"/>
              <a:gd name="connsiteX2" fmla="*/ 791533 w 2497973"/>
              <a:gd name="connsiteY2" fmla="*/ 244 h 550023"/>
              <a:gd name="connsiteX3" fmla="*/ 1821010 w 2497973"/>
              <a:gd name="connsiteY3" fmla="*/ 154522 h 550023"/>
              <a:gd name="connsiteX4" fmla="*/ 2497973 w 2497973"/>
              <a:gd name="connsiteY4" fmla="*/ 16263 h 550023"/>
              <a:gd name="connsiteX0" fmla="*/ 0 w 2497973"/>
              <a:gd name="connsiteY0" fmla="*/ 550627 h 550627"/>
              <a:gd name="connsiteX1" fmla="*/ 330819 w 2497973"/>
              <a:gd name="connsiteY1" fmla="*/ 197726 h 550627"/>
              <a:gd name="connsiteX2" fmla="*/ 791533 w 2497973"/>
              <a:gd name="connsiteY2" fmla="*/ 848 h 550627"/>
              <a:gd name="connsiteX3" fmla="*/ 1821010 w 2497973"/>
              <a:gd name="connsiteY3" fmla="*/ 155126 h 550627"/>
              <a:gd name="connsiteX4" fmla="*/ 2497973 w 2497973"/>
              <a:gd name="connsiteY4" fmla="*/ 16867 h 550627"/>
              <a:gd name="connsiteX0" fmla="*/ 0 w 2497973"/>
              <a:gd name="connsiteY0" fmla="*/ 550627 h 550627"/>
              <a:gd name="connsiteX1" fmla="*/ 791533 w 2497973"/>
              <a:gd name="connsiteY1" fmla="*/ 848 h 550627"/>
              <a:gd name="connsiteX2" fmla="*/ 1821010 w 2497973"/>
              <a:gd name="connsiteY2" fmla="*/ 155126 h 550627"/>
              <a:gd name="connsiteX3" fmla="*/ 2497973 w 2497973"/>
              <a:gd name="connsiteY3" fmla="*/ 16867 h 550627"/>
              <a:gd name="connsiteX0" fmla="*/ 0 w 2497973"/>
              <a:gd name="connsiteY0" fmla="*/ 562616 h 562616"/>
              <a:gd name="connsiteX1" fmla="*/ 791533 w 2497973"/>
              <a:gd name="connsiteY1" fmla="*/ 12837 h 562616"/>
              <a:gd name="connsiteX2" fmla="*/ 1821010 w 2497973"/>
              <a:gd name="connsiteY2" fmla="*/ 167115 h 562616"/>
              <a:gd name="connsiteX3" fmla="*/ 2497973 w 2497973"/>
              <a:gd name="connsiteY3" fmla="*/ 28856 h 562616"/>
              <a:gd name="connsiteX0" fmla="*/ 0 w 2497973"/>
              <a:gd name="connsiteY0" fmla="*/ 549835 h 549835"/>
              <a:gd name="connsiteX1" fmla="*/ 791533 w 2497973"/>
              <a:gd name="connsiteY1" fmla="*/ 56 h 549835"/>
              <a:gd name="connsiteX2" fmla="*/ 1821010 w 2497973"/>
              <a:gd name="connsiteY2" fmla="*/ 154334 h 549835"/>
              <a:gd name="connsiteX3" fmla="*/ 2497973 w 2497973"/>
              <a:gd name="connsiteY3" fmla="*/ 16075 h 549835"/>
              <a:gd name="connsiteX0" fmla="*/ 0 w 2497973"/>
              <a:gd name="connsiteY0" fmla="*/ 549835 h 549835"/>
              <a:gd name="connsiteX1" fmla="*/ 791533 w 2497973"/>
              <a:gd name="connsiteY1" fmla="*/ 56 h 549835"/>
              <a:gd name="connsiteX2" fmla="*/ 1821010 w 2497973"/>
              <a:gd name="connsiteY2" fmla="*/ 154334 h 549835"/>
              <a:gd name="connsiteX3" fmla="*/ 2497973 w 2497973"/>
              <a:gd name="connsiteY3" fmla="*/ 16075 h 549835"/>
            </a:gdLst>
            <a:ahLst/>
            <a:cxnLst>
              <a:cxn ang="0">
                <a:pos x="connsiteX0" y="connsiteY0"/>
              </a:cxn>
              <a:cxn ang="0">
                <a:pos x="connsiteX1" y="connsiteY1"/>
              </a:cxn>
              <a:cxn ang="0">
                <a:pos x="connsiteX2" y="connsiteY2"/>
              </a:cxn>
              <a:cxn ang="0">
                <a:pos x="connsiteX3" y="connsiteY3"/>
              </a:cxn>
            </a:cxnLst>
            <a:rect l="l" t="t" r="r" b="b"/>
            <a:pathLst>
              <a:path w="2497973" h="549835">
                <a:moveTo>
                  <a:pt x="0" y="549835"/>
                </a:moveTo>
                <a:cubicBezTo>
                  <a:pt x="164903" y="435298"/>
                  <a:pt x="340023" y="3357"/>
                  <a:pt x="791533" y="56"/>
                </a:cubicBezTo>
                <a:cubicBezTo>
                  <a:pt x="1243043" y="-3245"/>
                  <a:pt x="1495716" y="142947"/>
                  <a:pt x="1821010" y="154334"/>
                </a:cubicBezTo>
                <a:cubicBezTo>
                  <a:pt x="2146304" y="165721"/>
                  <a:pt x="2188867" y="36404"/>
                  <a:pt x="2497973" y="1607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A62A8AB-C41F-4B37-A53F-8EDAED7D48A1}"/>
              </a:ext>
            </a:extLst>
          </p:cNvPr>
          <p:cNvCxnSpPr/>
          <p:nvPr/>
        </p:nvCxnSpPr>
        <p:spPr>
          <a:xfrm>
            <a:off x="8774410" y="2854035"/>
            <a:ext cx="285647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CD20BB50-34E4-4282-9241-3500E5995B32}"/>
              </a:ext>
            </a:extLst>
          </p:cNvPr>
          <p:cNvSpPr txBox="1"/>
          <p:nvPr/>
        </p:nvSpPr>
        <p:spPr>
          <a:xfrm>
            <a:off x="10481254" y="2585204"/>
            <a:ext cx="1249060" cy="253916"/>
          </a:xfrm>
          <a:prstGeom prst="rect">
            <a:avLst/>
          </a:prstGeom>
          <a:noFill/>
        </p:spPr>
        <p:txBody>
          <a:bodyPr wrap="none" rtlCol="0">
            <a:spAutoFit/>
          </a:bodyPr>
          <a:lstStyle/>
          <a:p>
            <a:r>
              <a:rPr lang="en-US" sz="1050">
                <a:solidFill>
                  <a:schemeClr val="accent6">
                    <a:lumMod val="75000"/>
                  </a:schemeClr>
                </a:solidFill>
              </a:rPr>
              <a:t>processing capacity</a:t>
            </a:r>
          </a:p>
        </p:txBody>
      </p:sp>
      <p:sp>
        <p:nvSpPr>
          <p:cNvPr id="5" name="Arrow: U-Turn 4">
            <a:extLst>
              <a:ext uri="{FF2B5EF4-FFF2-40B4-BE49-F238E27FC236}">
                <a16:creationId xmlns:a16="http://schemas.microsoft.com/office/drawing/2014/main" id="{F2FC472D-19F6-4A2E-BF8E-658EA9DB819A}"/>
              </a:ext>
            </a:extLst>
          </p:cNvPr>
          <p:cNvSpPr/>
          <p:nvPr/>
        </p:nvSpPr>
        <p:spPr>
          <a:xfrm rot="16200000">
            <a:off x="10015926" y="4443517"/>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253224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AFD1-FC12-422E-A45B-E0B94EF288DE}"/>
              </a:ext>
            </a:extLst>
          </p:cNvPr>
          <p:cNvSpPr>
            <a:spLocks noGrp="1"/>
          </p:cNvSpPr>
          <p:nvPr>
            <p:ph type="title"/>
          </p:nvPr>
        </p:nvSpPr>
        <p:spPr/>
        <p:txBody>
          <a:bodyPr/>
          <a:lstStyle/>
          <a:p>
            <a:r>
              <a:rPr lang="en-US"/>
              <a:t>Load Balancing and Auto Scaling</a:t>
            </a:r>
          </a:p>
        </p:txBody>
      </p:sp>
      <p:sp>
        <p:nvSpPr>
          <p:cNvPr id="9" name="Content Placeholder 8">
            <a:extLst>
              <a:ext uri="{FF2B5EF4-FFF2-40B4-BE49-F238E27FC236}">
                <a16:creationId xmlns:a16="http://schemas.microsoft.com/office/drawing/2014/main" id="{EC57B43D-5393-416C-AD79-43FD235809FC}"/>
              </a:ext>
            </a:extLst>
          </p:cNvPr>
          <p:cNvSpPr>
            <a:spLocks noGrp="1"/>
          </p:cNvSpPr>
          <p:nvPr>
            <p:ph idx="1"/>
          </p:nvPr>
        </p:nvSpPr>
        <p:spPr>
          <a:xfrm>
            <a:off x="838199" y="1825625"/>
            <a:ext cx="4026911" cy="4351338"/>
          </a:xfrm>
        </p:spPr>
        <p:txBody>
          <a:bodyPr anchor="ctr">
            <a:normAutofit fontScale="85000" lnSpcReduction="10000"/>
          </a:bodyPr>
          <a:lstStyle/>
          <a:p>
            <a:r>
              <a:rPr lang="en-US"/>
              <a:t>Multiple consumers compete for messages</a:t>
            </a:r>
          </a:p>
          <a:p>
            <a:r>
              <a:rPr lang="en-US"/>
              <a:t>Each c</a:t>
            </a:r>
            <a:r>
              <a:rPr lang="en-US" sz="2800"/>
              <a:t>onsumer only pulls work when it has capacity for processing.</a:t>
            </a:r>
          </a:p>
          <a:p>
            <a:r>
              <a:rPr lang="en-US"/>
              <a:t>Truly load-aware job balancing</a:t>
            </a:r>
          </a:p>
          <a:p>
            <a:r>
              <a:rPr lang="en-US"/>
              <a:t>Queue-length can be observed; if rolling average crosses a threshold, more consumers can be added to auto-scale based on true load.</a:t>
            </a:r>
          </a:p>
        </p:txBody>
      </p:sp>
      <p:sp>
        <p:nvSpPr>
          <p:cNvPr id="7" name="Rectangle 6">
            <a:extLst>
              <a:ext uri="{FF2B5EF4-FFF2-40B4-BE49-F238E27FC236}">
                <a16:creationId xmlns:a16="http://schemas.microsoft.com/office/drawing/2014/main" id="{EE60AA74-9EFF-4564-9258-2A14FA593432}"/>
              </a:ext>
            </a:extLst>
          </p:cNvPr>
          <p:cNvSpPr/>
          <p:nvPr/>
        </p:nvSpPr>
        <p:spPr>
          <a:xfrm>
            <a:off x="7282068" y="4416552"/>
            <a:ext cx="2483724" cy="704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B15BFB2-5B5A-43F8-92B1-F869151572B1}"/>
              </a:ext>
            </a:extLst>
          </p:cNvPr>
          <p:cNvGrpSpPr/>
          <p:nvPr/>
        </p:nvGrpSpPr>
        <p:grpSpPr>
          <a:xfrm>
            <a:off x="7418832" y="4607814"/>
            <a:ext cx="487680" cy="321564"/>
            <a:chOff x="5803392" y="3829812"/>
            <a:chExt cx="490416" cy="348454"/>
          </a:xfrm>
        </p:grpSpPr>
        <p:sp>
          <p:nvSpPr>
            <p:cNvPr id="11" name="Rectangle 10">
              <a:extLst>
                <a:ext uri="{FF2B5EF4-FFF2-40B4-BE49-F238E27FC236}">
                  <a16:creationId xmlns:a16="http://schemas.microsoft.com/office/drawing/2014/main" id="{422A80D9-5ED5-4E0F-B2A0-82F742D605B5}"/>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Content Placeholder 8" descr="Envelope">
              <a:extLst>
                <a:ext uri="{FF2B5EF4-FFF2-40B4-BE49-F238E27FC236}">
                  <a16:creationId xmlns:a16="http://schemas.microsoft.com/office/drawing/2014/main" id="{9373141F-ABE9-4FD2-B6AF-3BE962ECF250}"/>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C2A44C51-5F25-4C05-B16F-0D3A023D196C}"/>
              </a:ext>
            </a:extLst>
          </p:cNvPr>
          <p:cNvGrpSpPr/>
          <p:nvPr/>
        </p:nvGrpSpPr>
        <p:grpSpPr>
          <a:xfrm>
            <a:off x="7984631" y="4607814"/>
            <a:ext cx="487680" cy="321564"/>
            <a:chOff x="5803392" y="3829812"/>
            <a:chExt cx="490416" cy="348454"/>
          </a:xfrm>
        </p:grpSpPr>
        <p:sp>
          <p:nvSpPr>
            <p:cNvPr id="14" name="Rectangle 13">
              <a:extLst>
                <a:ext uri="{FF2B5EF4-FFF2-40B4-BE49-F238E27FC236}">
                  <a16:creationId xmlns:a16="http://schemas.microsoft.com/office/drawing/2014/main" id="{697DE092-B375-4A7C-97FE-9B170B26F574}"/>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Content Placeholder 8" descr="Envelope">
              <a:extLst>
                <a:ext uri="{FF2B5EF4-FFF2-40B4-BE49-F238E27FC236}">
                  <a16:creationId xmlns:a16="http://schemas.microsoft.com/office/drawing/2014/main" id="{9A7893CB-A03D-4B2D-A8F1-99ECB95FAC9A}"/>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FC4DAF2A-877B-40A1-9038-A0783EC7B35E}"/>
              </a:ext>
            </a:extLst>
          </p:cNvPr>
          <p:cNvGrpSpPr/>
          <p:nvPr/>
        </p:nvGrpSpPr>
        <p:grpSpPr>
          <a:xfrm>
            <a:off x="8550430" y="4607814"/>
            <a:ext cx="487680" cy="321564"/>
            <a:chOff x="5803392" y="3829812"/>
            <a:chExt cx="490416" cy="348454"/>
          </a:xfrm>
        </p:grpSpPr>
        <p:sp>
          <p:nvSpPr>
            <p:cNvPr id="17" name="Rectangle 16">
              <a:extLst>
                <a:ext uri="{FF2B5EF4-FFF2-40B4-BE49-F238E27FC236}">
                  <a16:creationId xmlns:a16="http://schemas.microsoft.com/office/drawing/2014/main" id="{01F8BBAC-D448-42ED-AE12-7B4BF06C286D}"/>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Content Placeholder 8" descr="Envelope">
              <a:extLst>
                <a:ext uri="{FF2B5EF4-FFF2-40B4-BE49-F238E27FC236}">
                  <a16:creationId xmlns:a16="http://schemas.microsoft.com/office/drawing/2014/main" id="{1728BCF0-A9A3-48EF-B652-322BA1DE36A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AA450EE-0835-4246-B6BC-AD57BC59D148}"/>
              </a:ext>
            </a:extLst>
          </p:cNvPr>
          <p:cNvGrpSpPr/>
          <p:nvPr/>
        </p:nvGrpSpPr>
        <p:grpSpPr>
          <a:xfrm>
            <a:off x="9116229" y="4607814"/>
            <a:ext cx="487680" cy="321564"/>
            <a:chOff x="5803392" y="3829812"/>
            <a:chExt cx="490416" cy="348454"/>
          </a:xfrm>
        </p:grpSpPr>
        <p:sp>
          <p:nvSpPr>
            <p:cNvPr id="20" name="Rectangle 19">
              <a:extLst>
                <a:ext uri="{FF2B5EF4-FFF2-40B4-BE49-F238E27FC236}">
                  <a16:creationId xmlns:a16="http://schemas.microsoft.com/office/drawing/2014/main" id="{6EE2D811-4452-4144-94B3-4D4B1DF3CFAE}"/>
                </a:ext>
              </a:extLst>
            </p:cNvPr>
            <p:cNvSpPr/>
            <p:nvPr/>
          </p:nvSpPr>
          <p:spPr>
            <a:xfrm>
              <a:off x="5803392" y="3829812"/>
              <a:ext cx="490416" cy="348454"/>
            </a:xfrm>
            <a:prstGeom prst="rect">
              <a:avLst/>
            </a:prstGeom>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ontent Placeholder 8" descr="Envelope">
              <a:extLst>
                <a:ext uri="{FF2B5EF4-FFF2-40B4-BE49-F238E27FC236}">
                  <a16:creationId xmlns:a16="http://schemas.microsoft.com/office/drawing/2014/main" id="{AF09C3A8-662D-4057-8EC4-27EFA584A057}"/>
                </a:ext>
              </a:extLst>
            </p:cNvPr>
            <p:cNvSpPr/>
            <p:nvPr/>
          </p:nvSpPr>
          <p:spPr>
            <a:xfrm>
              <a:off x="5803392" y="3829812"/>
              <a:ext cx="490416" cy="348454"/>
            </a:xfrm>
            <a:custGeom>
              <a:avLst/>
              <a:gdLst>
                <a:gd name="connsiteX0" fmla="*/ 0 w 490416"/>
                <a:gd name="connsiteY0" fmla="*/ 0 h 348454"/>
                <a:gd name="connsiteX1" fmla="*/ 0 w 490416"/>
                <a:gd name="connsiteY1" fmla="*/ 348454 h 348454"/>
                <a:gd name="connsiteX2" fmla="*/ 490417 w 490416"/>
                <a:gd name="connsiteY2" fmla="*/ 348454 h 348454"/>
                <a:gd name="connsiteX3" fmla="*/ 490417 w 490416"/>
                <a:gd name="connsiteY3" fmla="*/ 0 h 348454"/>
                <a:gd name="connsiteX4" fmla="*/ 258901 w 490416"/>
                <a:gd name="connsiteY4" fmla="*/ 222391 h 348454"/>
                <a:gd name="connsiteX5" fmla="*/ 231515 w 490416"/>
                <a:gd name="connsiteY5" fmla="*/ 222391 h 348454"/>
                <a:gd name="connsiteX6" fmla="*/ 22140 w 490416"/>
                <a:gd name="connsiteY6" fmla="*/ 13015 h 348454"/>
                <a:gd name="connsiteX7" fmla="*/ 22140 w 490416"/>
                <a:gd name="connsiteY7" fmla="*/ 12924 h 348454"/>
                <a:gd name="connsiteX8" fmla="*/ 22185 w 490416"/>
                <a:gd name="connsiteY8" fmla="*/ 12906 h 348454"/>
                <a:gd name="connsiteX9" fmla="*/ 468232 w 490416"/>
                <a:gd name="connsiteY9" fmla="*/ 12906 h 348454"/>
                <a:gd name="connsiteX10" fmla="*/ 468296 w 490416"/>
                <a:gd name="connsiteY10" fmla="*/ 12971 h 348454"/>
                <a:gd name="connsiteX11" fmla="*/ 468277 w 490416"/>
                <a:gd name="connsiteY11" fmla="*/ 13015 h 348454"/>
                <a:gd name="connsiteX12" fmla="*/ 165103 w 490416"/>
                <a:gd name="connsiteY12" fmla="*/ 174227 h 348454"/>
                <a:gd name="connsiteX13" fmla="*/ 13015 w 490416"/>
                <a:gd name="connsiteY13" fmla="*/ 326314 h 348454"/>
                <a:gd name="connsiteX14" fmla="*/ 12924 w 490416"/>
                <a:gd name="connsiteY14" fmla="*/ 326314 h 348454"/>
                <a:gd name="connsiteX15" fmla="*/ 12906 w 490416"/>
                <a:gd name="connsiteY15" fmla="*/ 326269 h 348454"/>
                <a:gd name="connsiteX16" fmla="*/ 12906 w 490416"/>
                <a:gd name="connsiteY16" fmla="*/ 22185 h 348454"/>
                <a:gd name="connsiteX17" fmla="*/ 12971 w 490416"/>
                <a:gd name="connsiteY17" fmla="*/ 22121 h 348454"/>
                <a:gd name="connsiteX18" fmla="*/ 13015 w 490416"/>
                <a:gd name="connsiteY18" fmla="*/ 22140 h 348454"/>
                <a:gd name="connsiteX19" fmla="*/ 174227 w 490416"/>
                <a:gd name="connsiteY19" fmla="*/ 183351 h 348454"/>
                <a:gd name="connsiteX20" fmla="*/ 222391 w 490416"/>
                <a:gd name="connsiteY20" fmla="*/ 231515 h 348454"/>
                <a:gd name="connsiteX21" fmla="*/ 268020 w 490416"/>
                <a:gd name="connsiteY21" fmla="*/ 231521 h 348454"/>
                <a:gd name="connsiteX22" fmla="*/ 268026 w 490416"/>
                <a:gd name="connsiteY22" fmla="*/ 231515 h 348454"/>
                <a:gd name="connsiteX23" fmla="*/ 316190 w 490416"/>
                <a:gd name="connsiteY23" fmla="*/ 183351 h 348454"/>
                <a:gd name="connsiteX24" fmla="*/ 468277 w 490416"/>
                <a:gd name="connsiteY24" fmla="*/ 335439 h 348454"/>
                <a:gd name="connsiteX25" fmla="*/ 468277 w 490416"/>
                <a:gd name="connsiteY25" fmla="*/ 335530 h 348454"/>
                <a:gd name="connsiteX26" fmla="*/ 468232 w 490416"/>
                <a:gd name="connsiteY26" fmla="*/ 335548 h 348454"/>
                <a:gd name="connsiteX27" fmla="*/ 22185 w 490416"/>
                <a:gd name="connsiteY27" fmla="*/ 335548 h 348454"/>
                <a:gd name="connsiteX28" fmla="*/ 22121 w 490416"/>
                <a:gd name="connsiteY28" fmla="*/ 335483 h 348454"/>
                <a:gd name="connsiteX29" fmla="*/ 22140 w 490416"/>
                <a:gd name="connsiteY29" fmla="*/ 335439 h 348454"/>
                <a:gd name="connsiteX30" fmla="*/ 325314 w 490416"/>
                <a:gd name="connsiteY30" fmla="*/ 174227 h 348454"/>
                <a:gd name="connsiteX31" fmla="*/ 477402 w 490416"/>
                <a:gd name="connsiteY31" fmla="*/ 22140 h 348454"/>
                <a:gd name="connsiteX32" fmla="*/ 477493 w 490416"/>
                <a:gd name="connsiteY32" fmla="*/ 22140 h 348454"/>
                <a:gd name="connsiteX33" fmla="*/ 477511 w 490416"/>
                <a:gd name="connsiteY33" fmla="*/ 22185 h 348454"/>
                <a:gd name="connsiteX34" fmla="*/ 477511 w 490416"/>
                <a:gd name="connsiteY34" fmla="*/ 326269 h 348454"/>
                <a:gd name="connsiteX35" fmla="*/ 477446 w 490416"/>
                <a:gd name="connsiteY35" fmla="*/ 326333 h 348454"/>
                <a:gd name="connsiteX36" fmla="*/ 477402 w 490416"/>
                <a:gd name="connsiteY36" fmla="*/ 326314 h 348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0416" h="348454">
                  <a:moveTo>
                    <a:pt x="0" y="0"/>
                  </a:moveTo>
                  <a:lnTo>
                    <a:pt x="0" y="348454"/>
                  </a:lnTo>
                  <a:lnTo>
                    <a:pt x="490417" y="348454"/>
                  </a:lnTo>
                  <a:lnTo>
                    <a:pt x="490417" y="0"/>
                  </a:lnTo>
                  <a:close/>
                  <a:moveTo>
                    <a:pt x="258901" y="222391"/>
                  </a:moveTo>
                  <a:cubicBezTo>
                    <a:pt x="251326" y="229922"/>
                    <a:pt x="239091" y="229922"/>
                    <a:pt x="231515" y="222391"/>
                  </a:cubicBezTo>
                  <a:lnTo>
                    <a:pt x="22140" y="13015"/>
                  </a:lnTo>
                  <a:cubicBezTo>
                    <a:pt x="22115" y="12990"/>
                    <a:pt x="22115" y="12949"/>
                    <a:pt x="22140" y="12924"/>
                  </a:cubicBezTo>
                  <a:cubicBezTo>
                    <a:pt x="22153" y="12913"/>
                    <a:pt x="22168" y="12906"/>
                    <a:pt x="22185" y="12906"/>
                  </a:cubicBezTo>
                  <a:lnTo>
                    <a:pt x="468232" y="12906"/>
                  </a:lnTo>
                  <a:cubicBezTo>
                    <a:pt x="468267" y="12906"/>
                    <a:pt x="468296" y="12935"/>
                    <a:pt x="468296" y="12971"/>
                  </a:cubicBezTo>
                  <a:cubicBezTo>
                    <a:pt x="468295" y="12988"/>
                    <a:pt x="468289" y="13004"/>
                    <a:pt x="468277" y="13015"/>
                  </a:cubicBezTo>
                  <a:close/>
                  <a:moveTo>
                    <a:pt x="165103" y="174227"/>
                  </a:moveTo>
                  <a:lnTo>
                    <a:pt x="13015" y="326314"/>
                  </a:lnTo>
                  <a:cubicBezTo>
                    <a:pt x="12990" y="326340"/>
                    <a:pt x="12949" y="326339"/>
                    <a:pt x="12924" y="326314"/>
                  </a:cubicBezTo>
                  <a:cubicBezTo>
                    <a:pt x="12913" y="326302"/>
                    <a:pt x="12906" y="326286"/>
                    <a:pt x="12906" y="326269"/>
                  </a:cubicBezTo>
                  <a:lnTo>
                    <a:pt x="12906" y="22185"/>
                  </a:lnTo>
                  <a:cubicBezTo>
                    <a:pt x="12906" y="22149"/>
                    <a:pt x="12935" y="22121"/>
                    <a:pt x="12971" y="22121"/>
                  </a:cubicBezTo>
                  <a:cubicBezTo>
                    <a:pt x="12988" y="22122"/>
                    <a:pt x="13004" y="22128"/>
                    <a:pt x="13015" y="22140"/>
                  </a:cubicBezTo>
                  <a:close/>
                  <a:moveTo>
                    <a:pt x="174227" y="183351"/>
                  </a:moveTo>
                  <a:lnTo>
                    <a:pt x="222391" y="231515"/>
                  </a:lnTo>
                  <a:cubicBezTo>
                    <a:pt x="234990" y="244117"/>
                    <a:pt x="255418" y="244120"/>
                    <a:pt x="268020" y="231521"/>
                  </a:cubicBezTo>
                  <a:cubicBezTo>
                    <a:pt x="268022" y="231519"/>
                    <a:pt x="268024" y="231517"/>
                    <a:pt x="268026" y="231515"/>
                  </a:cubicBezTo>
                  <a:lnTo>
                    <a:pt x="316190" y="183351"/>
                  </a:lnTo>
                  <a:lnTo>
                    <a:pt x="468277" y="335439"/>
                  </a:lnTo>
                  <a:cubicBezTo>
                    <a:pt x="468302" y="335464"/>
                    <a:pt x="468302" y="335505"/>
                    <a:pt x="468277" y="335530"/>
                  </a:cubicBezTo>
                  <a:cubicBezTo>
                    <a:pt x="468264" y="335541"/>
                    <a:pt x="468249" y="335548"/>
                    <a:pt x="468232" y="335548"/>
                  </a:cubicBezTo>
                  <a:lnTo>
                    <a:pt x="22185" y="335548"/>
                  </a:lnTo>
                  <a:cubicBezTo>
                    <a:pt x="22149" y="335548"/>
                    <a:pt x="22121" y="335519"/>
                    <a:pt x="22121" y="335483"/>
                  </a:cubicBezTo>
                  <a:cubicBezTo>
                    <a:pt x="22122" y="335466"/>
                    <a:pt x="22128" y="335450"/>
                    <a:pt x="22140" y="335439"/>
                  </a:cubicBezTo>
                  <a:close/>
                  <a:moveTo>
                    <a:pt x="325314" y="174227"/>
                  </a:moveTo>
                  <a:lnTo>
                    <a:pt x="477402" y="22140"/>
                  </a:lnTo>
                  <a:cubicBezTo>
                    <a:pt x="477427" y="22115"/>
                    <a:pt x="477468" y="22115"/>
                    <a:pt x="477493" y="22140"/>
                  </a:cubicBezTo>
                  <a:cubicBezTo>
                    <a:pt x="477504" y="22153"/>
                    <a:pt x="477511" y="22168"/>
                    <a:pt x="477511" y="22185"/>
                  </a:cubicBezTo>
                  <a:lnTo>
                    <a:pt x="477511" y="326269"/>
                  </a:lnTo>
                  <a:cubicBezTo>
                    <a:pt x="477511" y="326305"/>
                    <a:pt x="477482" y="326333"/>
                    <a:pt x="477446" y="326333"/>
                  </a:cubicBezTo>
                  <a:cubicBezTo>
                    <a:pt x="477429" y="326332"/>
                    <a:pt x="477413" y="326326"/>
                    <a:pt x="477402" y="326314"/>
                  </a:cubicBezTo>
                  <a:close/>
                </a:path>
              </a:pathLst>
            </a:custGeom>
            <a:solidFill>
              <a:srgbClr val="000000"/>
            </a:solidFill>
            <a:ln w="6449" cap="flat">
              <a:noFill/>
              <a:prstDash val="solid"/>
              <a:miter/>
            </a:ln>
          </p:spPr>
          <p:txBody>
            <a:bodyPr rtlCol="0" anchor="ctr"/>
            <a:lstStyle/>
            <a:p>
              <a:endParaRPr lang="en-US"/>
            </a:p>
          </p:txBody>
        </p:sp>
      </p:grpSp>
      <p:sp>
        <p:nvSpPr>
          <p:cNvPr id="22" name="Rectangle: Rounded Corners 21">
            <a:extLst>
              <a:ext uri="{FF2B5EF4-FFF2-40B4-BE49-F238E27FC236}">
                <a16:creationId xmlns:a16="http://schemas.microsoft.com/office/drawing/2014/main" id="{8CDCD11B-9E33-4FD0-B289-01FC09822C58}"/>
              </a:ext>
            </a:extLst>
          </p:cNvPr>
          <p:cNvSpPr/>
          <p:nvPr/>
        </p:nvSpPr>
        <p:spPr>
          <a:xfrm>
            <a:off x="10580011" y="4752076"/>
            <a:ext cx="11021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23" name="Rectangle: Rounded Corners 22">
            <a:extLst>
              <a:ext uri="{FF2B5EF4-FFF2-40B4-BE49-F238E27FC236}">
                <a16:creationId xmlns:a16="http://schemas.microsoft.com/office/drawing/2014/main" id="{0F4A7F39-AD5E-4C5D-841F-08A2AC88A2DC}"/>
              </a:ext>
            </a:extLst>
          </p:cNvPr>
          <p:cNvSpPr/>
          <p:nvPr/>
        </p:nvSpPr>
        <p:spPr>
          <a:xfrm>
            <a:off x="5468877" y="4120896"/>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4" name="Rectangle: Rounded Corners 23">
            <a:extLst>
              <a:ext uri="{FF2B5EF4-FFF2-40B4-BE49-F238E27FC236}">
                <a16:creationId xmlns:a16="http://schemas.microsoft.com/office/drawing/2014/main" id="{DF20CF0F-96A3-417D-8A78-053E58664A45}"/>
              </a:ext>
            </a:extLst>
          </p:cNvPr>
          <p:cNvSpPr/>
          <p:nvPr/>
        </p:nvSpPr>
        <p:spPr>
          <a:xfrm>
            <a:off x="5390758" y="4301490"/>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5" name="Rectangle: Rounded Corners 24">
            <a:extLst>
              <a:ext uri="{FF2B5EF4-FFF2-40B4-BE49-F238E27FC236}">
                <a16:creationId xmlns:a16="http://schemas.microsoft.com/office/drawing/2014/main" id="{76C5AF83-CAA9-404D-935E-610A34E1308D}"/>
              </a:ext>
            </a:extLst>
          </p:cNvPr>
          <p:cNvSpPr/>
          <p:nvPr/>
        </p:nvSpPr>
        <p:spPr>
          <a:xfrm>
            <a:off x="5312639" y="4482084"/>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6" name="Rectangle: Rounded Corners 25">
            <a:extLst>
              <a:ext uri="{FF2B5EF4-FFF2-40B4-BE49-F238E27FC236}">
                <a16:creationId xmlns:a16="http://schemas.microsoft.com/office/drawing/2014/main" id="{F0AA6BEF-B3B7-4884-93D8-EE706C4E3C68}"/>
              </a:ext>
            </a:extLst>
          </p:cNvPr>
          <p:cNvSpPr/>
          <p:nvPr/>
        </p:nvSpPr>
        <p:spPr>
          <a:xfrm>
            <a:off x="5234520" y="4662678"/>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7" name="Rectangle: Rounded Corners 26">
            <a:extLst>
              <a:ext uri="{FF2B5EF4-FFF2-40B4-BE49-F238E27FC236}">
                <a16:creationId xmlns:a16="http://schemas.microsoft.com/office/drawing/2014/main" id="{0D31DBA7-A19A-4AC7-B5D9-CA9F39F3546D}"/>
              </a:ext>
            </a:extLst>
          </p:cNvPr>
          <p:cNvSpPr/>
          <p:nvPr/>
        </p:nvSpPr>
        <p:spPr>
          <a:xfrm>
            <a:off x="5156401" y="4843272"/>
            <a:ext cx="1036320" cy="59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Producer</a:t>
            </a:r>
          </a:p>
        </p:txBody>
      </p:sp>
      <p:sp>
        <p:nvSpPr>
          <p:cNvPr id="28" name="Arrow: Right 27">
            <a:extLst>
              <a:ext uri="{FF2B5EF4-FFF2-40B4-BE49-F238E27FC236}">
                <a16:creationId xmlns:a16="http://schemas.microsoft.com/office/drawing/2014/main" id="{E61531F2-DA4C-4CFB-91B0-4D8DA634B9A0}"/>
              </a:ext>
            </a:extLst>
          </p:cNvPr>
          <p:cNvSpPr/>
          <p:nvPr/>
        </p:nvSpPr>
        <p:spPr>
          <a:xfrm>
            <a:off x="6583316" y="4689348"/>
            <a:ext cx="676656" cy="1767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3772351A-1973-45CF-B882-E25148172CDB}"/>
              </a:ext>
            </a:extLst>
          </p:cNvPr>
          <p:cNvCxnSpPr/>
          <p:nvPr/>
        </p:nvCxnSpPr>
        <p:spPr>
          <a:xfrm>
            <a:off x="7311013" y="4168343"/>
            <a:ext cx="2085370" cy="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CF14E8F2-7270-4A09-99E0-8CC6DD80ACB8}"/>
              </a:ext>
            </a:extLst>
          </p:cNvPr>
          <p:cNvCxnSpPr>
            <a:cxnSpLocks/>
          </p:cNvCxnSpPr>
          <p:nvPr/>
        </p:nvCxnSpPr>
        <p:spPr>
          <a:xfrm>
            <a:off x="7311013" y="2685299"/>
            <a:ext cx="0" cy="1483044"/>
          </a:xfrm>
          <a:prstGeom prst="line">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2815E745-1F42-46B1-8C07-63D2AFB36FC5}"/>
              </a:ext>
            </a:extLst>
          </p:cNvPr>
          <p:cNvSpPr txBox="1"/>
          <p:nvPr/>
        </p:nvSpPr>
        <p:spPr>
          <a:xfrm>
            <a:off x="6426101" y="2441234"/>
            <a:ext cx="1765227" cy="253916"/>
          </a:xfrm>
          <a:prstGeom prst="rect">
            <a:avLst/>
          </a:prstGeom>
          <a:noFill/>
        </p:spPr>
        <p:txBody>
          <a:bodyPr wrap="none" rtlCol="0">
            <a:spAutoFit/>
          </a:bodyPr>
          <a:lstStyle/>
          <a:p>
            <a:r>
              <a:rPr lang="en-US" sz="1050"/>
              <a:t>queue length rolling average</a:t>
            </a:r>
          </a:p>
        </p:txBody>
      </p:sp>
      <p:sp>
        <p:nvSpPr>
          <p:cNvPr id="37" name="TextBox 36">
            <a:extLst>
              <a:ext uri="{FF2B5EF4-FFF2-40B4-BE49-F238E27FC236}">
                <a16:creationId xmlns:a16="http://schemas.microsoft.com/office/drawing/2014/main" id="{E18B7F36-C907-4135-80F7-E11ECC629D18}"/>
              </a:ext>
            </a:extLst>
          </p:cNvPr>
          <p:cNvSpPr txBox="1"/>
          <p:nvPr/>
        </p:nvSpPr>
        <p:spPr>
          <a:xfrm>
            <a:off x="9385017" y="4046418"/>
            <a:ext cx="380775" cy="236678"/>
          </a:xfrm>
          <a:prstGeom prst="rect">
            <a:avLst/>
          </a:prstGeom>
          <a:noFill/>
        </p:spPr>
        <p:txBody>
          <a:bodyPr wrap="none" rtlCol="0">
            <a:spAutoFit/>
          </a:bodyPr>
          <a:lstStyle/>
          <a:p>
            <a:r>
              <a:rPr lang="en-US" sz="1050"/>
              <a:t>time</a:t>
            </a:r>
          </a:p>
        </p:txBody>
      </p:sp>
      <p:sp>
        <p:nvSpPr>
          <p:cNvPr id="5" name="Freeform: Shape 4">
            <a:extLst>
              <a:ext uri="{FF2B5EF4-FFF2-40B4-BE49-F238E27FC236}">
                <a16:creationId xmlns:a16="http://schemas.microsoft.com/office/drawing/2014/main" id="{78387878-C96D-4A82-94B7-85EAE4FB5921}"/>
              </a:ext>
            </a:extLst>
          </p:cNvPr>
          <p:cNvSpPr/>
          <p:nvPr/>
        </p:nvSpPr>
        <p:spPr>
          <a:xfrm>
            <a:off x="7308715" y="3065497"/>
            <a:ext cx="2029838" cy="1091458"/>
          </a:xfrm>
          <a:custGeom>
            <a:avLst/>
            <a:gdLst>
              <a:gd name="connsiteX0" fmla="*/ 0 w 2029838"/>
              <a:gd name="connsiteY0" fmla="*/ 755523 h 755523"/>
              <a:gd name="connsiteX1" fmla="*/ 116732 w 2029838"/>
              <a:gd name="connsiteY1" fmla="*/ 457208 h 755523"/>
              <a:gd name="connsiteX2" fmla="*/ 226979 w 2029838"/>
              <a:gd name="connsiteY2" fmla="*/ 424783 h 755523"/>
              <a:gd name="connsiteX3" fmla="*/ 363166 w 2029838"/>
              <a:gd name="connsiteY3" fmla="*/ 580425 h 755523"/>
              <a:gd name="connsiteX4" fmla="*/ 538264 w 2029838"/>
              <a:gd name="connsiteY4" fmla="*/ 658247 h 755523"/>
              <a:gd name="connsiteX5" fmla="*/ 629055 w 2029838"/>
              <a:gd name="connsiteY5" fmla="*/ 522059 h 755523"/>
              <a:gd name="connsiteX6" fmla="*/ 732817 w 2029838"/>
              <a:gd name="connsiteY6" fmla="*/ 431268 h 755523"/>
              <a:gd name="connsiteX7" fmla="*/ 927370 w 2029838"/>
              <a:gd name="connsiteY7" fmla="*/ 463693 h 755523"/>
              <a:gd name="connsiteX8" fmla="*/ 1018162 w 2029838"/>
              <a:gd name="connsiteY8" fmla="*/ 606366 h 755523"/>
              <a:gd name="connsiteX9" fmla="*/ 1232170 w 2029838"/>
              <a:gd name="connsiteY9" fmla="*/ 606366 h 755523"/>
              <a:gd name="connsiteX10" fmla="*/ 1355387 w 2029838"/>
              <a:gd name="connsiteY10" fmla="*/ 418298 h 755523"/>
              <a:gd name="connsiteX11" fmla="*/ 1426723 w 2029838"/>
              <a:gd name="connsiteY11" fmla="*/ 204289 h 755523"/>
              <a:gd name="connsiteX12" fmla="*/ 1524000 w 2029838"/>
              <a:gd name="connsiteY12" fmla="*/ 22706 h 755523"/>
              <a:gd name="connsiteX13" fmla="*/ 1731523 w 2029838"/>
              <a:gd name="connsiteY13" fmla="*/ 16221 h 755523"/>
              <a:gd name="connsiteX14" fmla="*/ 1841770 w 2029838"/>
              <a:gd name="connsiteY14" fmla="*/ 145923 h 755523"/>
              <a:gd name="connsiteX15" fmla="*/ 1906621 w 2029838"/>
              <a:gd name="connsiteY15" fmla="*/ 366417 h 755523"/>
              <a:gd name="connsiteX16" fmla="*/ 1932562 w 2029838"/>
              <a:gd name="connsiteY16" fmla="*/ 522059 h 755523"/>
              <a:gd name="connsiteX17" fmla="*/ 2029838 w 2029838"/>
              <a:gd name="connsiteY17" fmla="*/ 599881 h 755523"/>
              <a:gd name="connsiteX0" fmla="*/ 0 w 2029838"/>
              <a:gd name="connsiteY0" fmla="*/ 755523 h 755523"/>
              <a:gd name="connsiteX1" fmla="*/ 116732 w 2029838"/>
              <a:gd name="connsiteY1" fmla="*/ 457208 h 755523"/>
              <a:gd name="connsiteX2" fmla="*/ 226979 w 2029838"/>
              <a:gd name="connsiteY2" fmla="*/ 424783 h 755523"/>
              <a:gd name="connsiteX3" fmla="*/ 402077 w 2029838"/>
              <a:gd name="connsiteY3" fmla="*/ 638791 h 755523"/>
              <a:gd name="connsiteX4" fmla="*/ 538264 w 2029838"/>
              <a:gd name="connsiteY4" fmla="*/ 658247 h 755523"/>
              <a:gd name="connsiteX5" fmla="*/ 629055 w 2029838"/>
              <a:gd name="connsiteY5" fmla="*/ 522059 h 755523"/>
              <a:gd name="connsiteX6" fmla="*/ 732817 w 2029838"/>
              <a:gd name="connsiteY6" fmla="*/ 431268 h 755523"/>
              <a:gd name="connsiteX7" fmla="*/ 927370 w 2029838"/>
              <a:gd name="connsiteY7" fmla="*/ 463693 h 755523"/>
              <a:gd name="connsiteX8" fmla="*/ 1018162 w 2029838"/>
              <a:gd name="connsiteY8" fmla="*/ 606366 h 755523"/>
              <a:gd name="connsiteX9" fmla="*/ 1232170 w 2029838"/>
              <a:gd name="connsiteY9" fmla="*/ 606366 h 755523"/>
              <a:gd name="connsiteX10" fmla="*/ 1355387 w 2029838"/>
              <a:gd name="connsiteY10" fmla="*/ 418298 h 755523"/>
              <a:gd name="connsiteX11" fmla="*/ 1426723 w 2029838"/>
              <a:gd name="connsiteY11" fmla="*/ 204289 h 755523"/>
              <a:gd name="connsiteX12" fmla="*/ 1524000 w 2029838"/>
              <a:gd name="connsiteY12" fmla="*/ 22706 h 755523"/>
              <a:gd name="connsiteX13" fmla="*/ 1731523 w 2029838"/>
              <a:gd name="connsiteY13" fmla="*/ 16221 h 755523"/>
              <a:gd name="connsiteX14" fmla="*/ 1841770 w 2029838"/>
              <a:gd name="connsiteY14" fmla="*/ 145923 h 755523"/>
              <a:gd name="connsiteX15" fmla="*/ 1906621 w 2029838"/>
              <a:gd name="connsiteY15" fmla="*/ 366417 h 755523"/>
              <a:gd name="connsiteX16" fmla="*/ 1932562 w 2029838"/>
              <a:gd name="connsiteY16" fmla="*/ 522059 h 755523"/>
              <a:gd name="connsiteX17" fmla="*/ 2029838 w 2029838"/>
              <a:gd name="connsiteY17" fmla="*/ 599881 h 755523"/>
              <a:gd name="connsiteX0" fmla="*/ 0 w 2029838"/>
              <a:gd name="connsiteY0" fmla="*/ 755523 h 755523"/>
              <a:gd name="connsiteX1" fmla="*/ 116732 w 2029838"/>
              <a:gd name="connsiteY1" fmla="*/ 457208 h 755523"/>
              <a:gd name="connsiteX2" fmla="*/ 226979 w 2029838"/>
              <a:gd name="connsiteY2" fmla="*/ 424783 h 755523"/>
              <a:gd name="connsiteX3" fmla="*/ 538264 w 2029838"/>
              <a:gd name="connsiteY3" fmla="*/ 658247 h 755523"/>
              <a:gd name="connsiteX4" fmla="*/ 629055 w 2029838"/>
              <a:gd name="connsiteY4" fmla="*/ 522059 h 755523"/>
              <a:gd name="connsiteX5" fmla="*/ 732817 w 2029838"/>
              <a:gd name="connsiteY5" fmla="*/ 431268 h 755523"/>
              <a:gd name="connsiteX6" fmla="*/ 927370 w 2029838"/>
              <a:gd name="connsiteY6" fmla="*/ 463693 h 755523"/>
              <a:gd name="connsiteX7" fmla="*/ 1018162 w 2029838"/>
              <a:gd name="connsiteY7" fmla="*/ 606366 h 755523"/>
              <a:gd name="connsiteX8" fmla="*/ 1232170 w 2029838"/>
              <a:gd name="connsiteY8" fmla="*/ 606366 h 755523"/>
              <a:gd name="connsiteX9" fmla="*/ 1355387 w 2029838"/>
              <a:gd name="connsiteY9" fmla="*/ 418298 h 755523"/>
              <a:gd name="connsiteX10" fmla="*/ 1426723 w 2029838"/>
              <a:gd name="connsiteY10" fmla="*/ 204289 h 755523"/>
              <a:gd name="connsiteX11" fmla="*/ 1524000 w 2029838"/>
              <a:gd name="connsiteY11" fmla="*/ 22706 h 755523"/>
              <a:gd name="connsiteX12" fmla="*/ 1731523 w 2029838"/>
              <a:gd name="connsiteY12" fmla="*/ 16221 h 755523"/>
              <a:gd name="connsiteX13" fmla="*/ 1841770 w 2029838"/>
              <a:gd name="connsiteY13" fmla="*/ 145923 h 755523"/>
              <a:gd name="connsiteX14" fmla="*/ 1906621 w 2029838"/>
              <a:gd name="connsiteY14" fmla="*/ 366417 h 755523"/>
              <a:gd name="connsiteX15" fmla="*/ 1932562 w 2029838"/>
              <a:gd name="connsiteY15" fmla="*/ 522059 h 755523"/>
              <a:gd name="connsiteX16" fmla="*/ 2029838 w 2029838"/>
              <a:gd name="connsiteY16"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629055 w 2029838"/>
              <a:gd name="connsiteY3" fmla="*/ 522059 h 755523"/>
              <a:gd name="connsiteX4" fmla="*/ 732817 w 2029838"/>
              <a:gd name="connsiteY4" fmla="*/ 431268 h 755523"/>
              <a:gd name="connsiteX5" fmla="*/ 927370 w 2029838"/>
              <a:gd name="connsiteY5" fmla="*/ 463693 h 755523"/>
              <a:gd name="connsiteX6" fmla="*/ 1018162 w 2029838"/>
              <a:gd name="connsiteY6" fmla="*/ 606366 h 755523"/>
              <a:gd name="connsiteX7" fmla="*/ 1232170 w 2029838"/>
              <a:gd name="connsiteY7" fmla="*/ 606366 h 755523"/>
              <a:gd name="connsiteX8" fmla="*/ 1355387 w 2029838"/>
              <a:gd name="connsiteY8" fmla="*/ 418298 h 755523"/>
              <a:gd name="connsiteX9" fmla="*/ 1426723 w 2029838"/>
              <a:gd name="connsiteY9" fmla="*/ 204289 h 755523"/>
              <a:gd name="connsiteX10" fmla="*/ 1524000 w 2029838"/>
              <a:gd name="connsiteY10" fmla="*/ 22706 h 755523"/>
              <a:gd name="connsiteX11" fmla="*/ 1731523 w 2029838"/>
              <a:gd name="connsiteY11" fmla="*/ 16221 h 755523"/>
              <a:gd name="connsiteX12" fmla="*/ 1841770 w 2029838"/>
              <a:gd name="connsiteY12" fmla="*/ 145923 h 755523"/>
              <a:gd name="connsiteX13" fmla="*/ 1906621 w 2029838"/>
              <a:gd name="connsiteY13" fmla="*/ 366417 h 755523"/>
              <a:gd name="connsiteX14" fmla="*/ 1932562 w 2029838"/>
              <a:gd name="connsiteY14" fmla="*/ 522059 h 755523"/>
              <a:gd name="connsiteX15" fmla="*/ 2029838 w 2029838"/>
              <a:gd name="connsiteY15"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629055 w 2029838"/>
              <a:gd name="connsiteY3" fmla="*/ 522059 h 755523"/>
              <a:gd name="connsiteX4" fmla="*/ 732817 w 2029838"/>
              <a:gd name="connsiteY4" fmla="*/ 431268 h 755523"/>
              <a:gd name="connsiteX5" fmla="*/ 927370 w 2029838"/>
              <a:gd name="connsiteY5" fmla="*/ 463693 h 755523"/>
              <a:gd name="connsiteX6" fmla="*/ 1018162 w 2029838"/>
              <a:gd name="connsiteY6" fmla="*/ 606366 h 755523"/>
              <a:gd name="connsiteX7" fmla="*/ 1232170 w 2029838"/>
              <a:gd name="connsiteY7" fmla="*/ 606366 h 755523"/>
              <a:gd name="connsiteX8" fmla="*/ 1355387 w 2029838"/>
              <a:gd name="connsiteY8" fmla="*/ 418298 h 755523"/>
              <a:gd name="connsiteX9" fmla="*/ 1426723 w 2029838"/>
              <a:gd name="connsiteY9" fmla="*/ 204289 h 755523"/>
              <a:gd name="connsiteX10" fmla="*/ 1524000 w 2029838"/>
              <a:gd name="connsiteY10" fmla="*/ 22706 h 755523"/>
              <a:gd name="connsiteX11" fmla="*/ 1731523 w 2029838"/>
              <a:gd name="connsiteY11" fmla="*/ 16221 h 755523"/>
              <a:gd name="connsiteX12" fmla="*/ 1841770 w 2029838"/>
              <a:gd name="connsiteY12" fmla="*/ 145923 h 755523"/>
              <a:gd name="connsiteX13" fmla="*/ 1906621 w 2029838"/>
              <a:gd name="connsiteY13" fmla="*/ 366417 h 755523"/>
              <a:gd name="connsiteX14" fmla="*/ 1932562 w 2029838"/>
              <a:gd name="connsiteY14" fmla="*/ 522059 h 755523"/>
              <a:gd name="connsiteX15" fmla="*/ 2029838 w 2029838"/>
              <a:gd name="connsiteY15"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732817 w 2029838"/>
              <a:gd name="connsiteY3" fmla="*/ 431268 h 755523"/>
              <a:gd name="connsiteX4" fmla="*/ 927370 w 2029838"/>
              <a:gd name="connsiteY4" fmla="*/ 463693 h 755523"/>
              <a:gd name="connsiteX5" fmla="*/ 1018162 w 2029838"/>
              <a:gd name="connsiteY5" fmla="*/ 606366 h 755523"/>
              <a:gd name="connsiteX6" fmla="*/ 1232170 w 2029838"/>
              <a:gd name="connsiteY6" fmla="*/ 606366 h 755523"/>
              <a:gd name="connsiteX7" fmla="*/ 1355387 w 2029838"/>
              <a:gd name="connsiteY7" fmla="*/ 418298 h 755523"/>
              <a:gd name="connsiteX8" fmla="*/ 1426723 w 2029838"/>
              <a:gd name="connsiteY8" fmla="*/ 204289 h 755523"/>
              <a:gd name="connsiteX9" fmla="*/ 1524000 w 2029838"/>
              <a:gd name="connsiteY9" fmla="*/ 22706 h 755523"/>
              <a:gd name="connsiteX10" fmla="*/ 1731523 w 2029838"/>
              <a:gd name="connsiteY10" fmla="*/ 16221 h 755523"/>
              <a:gd name="connsiteX11" fmla="*/ 1841770 w 2029838"/>
              <a:gd name="connsiteY11" fmla="*/ 145923 h 755523"/>
              <a:gd name="connsiteX12" fmla="*/ 1906621 w 2029838"/>
              <a:gd name="connsiteY12" fmla="*/ 366417 h 755523"/>
              <a:gd name="connsiteX13" fmla="*/ 1932562 w 2029838"/>
              <a:gd name="connsiteY13" fmla="*/ 522059 h 755523"/>
              <a:gd name="connsiteX14" fmla="*/ 2029838 w 2029838"/>
              <a:gd name="connsiteY14"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732817 w 2029838"/>
              <a:gd name="connsiteY3" fmla="*/ 431268 h 755523"/>
              <a:gd name="connsiteX4" fmla="*/ 927370 w 2029838"/>
              <a:gd name="connsiteY4" fmla="*/ 463693 h 755523"/>
              <a:gd name="connsiteX5" fmla="*/ 1018162 w 2029838"/>
              <a:gd name="connsiteY5" fmla="*/ 606366 h 755523"/>
              <a:gd name="connsiteX6" fmla="*/ 1232170 w 2029838"/>
              <a:gd name="connsiteY6" fmla="*/ 606366 h 755523"/>
              <a:gd name="connsiteX7" fmla="*/ 1355387 w 2029838"/>
              <a:gd name="connsiteY7" fmla="*/ 418298 h 755523"/>
              <a:gd name="connsiteX8" fmla="*/ 1426723 w 2029838"/>
              <a:gd name="connsiteY8" fmla="*/ 204289 h 755523"/>
              <a:gd name="connsiteX9" fmla="*/ 1524000 w 2029838"/>
              <a:gd name="connsiteY9" fmla="*/ 22706 h 755523"/>
              <a:gd name="connsiteX10" fmla="*/ 1731523 w 2029838"/>
              <a:gd name="connsiteY10" fmla="*/ 16221 h 755523"/>
              <a:gd name="connsiteX11" fmla="*/ 1841770 w 2029838"/>
              <a:gd name="connsiteY11" fmla="*/ 145923 h 755523"/>
              <a:gd name="connsiteX12" fmla="*/ 1906621 w 2029838"/>
              <a:gd name="connsiteY12" fmla="*/ 366417 h 755523"/>
              <a:gd name="connsiteX13" fmla="*/ 1932562 w 2029838"/>
              <a:gd name="connsiteY13" fmla="*/ 522059 h 755523"/>
              <a:gd name="connsiteX14" fmla="*/ 2029838 w 2029838"/>
              <a:gd name="connsiteY14"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732817 w 2029838"/>
              <a:gd name="connsiteY3" fmla="*/ 431268 h 755523"/>
              <a:gd name="connsiteX4" fmla="*/ 1018162 w 2029838"/>
              <a:gd name="connsiteY4" fmla="*/ 606366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018162 w 2029838"/>
              <a:gd name="connsiteY4" fmla="*/ 606366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018162 w 2029838"/>
              <a:gd name="connsiteY4" fmla="*/ 606366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070042 w 2029838"/>
              <a:gd name="connsiteY4" fmla="*/ 625821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070042 w 2029838"/>
              <a:gd name="connsiteY4" fmla="*/ 625821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070042 w 2029838"/>
              <a:gd name="connsiteY4" fmla="*/ 625821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102467 w 2029838"/>
              <a:gd name="connsiteY4" fmla="*/ 619336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102467 w 2029838"/>
              <a:gd name="connsiteY4" fmla="*/ 619336 h 755523"/>
              <a:gd name="connsiteX5" fmla="*/ 1232170 w 2029838"/>
              <a:gd name="connsiteY5" fmla="*/ 606366 h 755523"/>
              <a:gd name="connsiteX6" fmla="*/ 1355387 w 2029838"/>
              <a:gd name="connsiteY6" fmla="*/ 418298 h 755523"/>
              <a:gd name="connsiteX7" fmla="*/ 1426723 w 2029838"/>
              <a:gd name="connsiteY7" fmla="*/ 204289 h 755523"/>
              <a:gd name="connsiteX8" fmla="*/ 1524000 w 2029838"/>
              <a:gd name="connsiteY8" fmla="*/ 22706 h 755523"/>
              <a:gd name="connsiteX9" fmla="*/ 1731523 w 2029838"/>
              <a:gd name="connsiteY9" fmla="*/ 16221 h 755523"/>
              <a:gd name="connsiteX10" fmla="*/ 1841770 w 2029838"/>
              <a:gd name="connsiteY10" fmla="*/ 145923 h 755523"/>
              <a:gd name="connsiteX11" fmla="*/ 1906621 w 2029838"/>
              <a:gd name="connsiteY11" fmla="*/ 366417 h 755523"/>
              <a:gd name="connsiteX12" fmla="*/ 1932562 w 2029838"/>
              <a:gd name="connsiteY12" fmla="*/ 522059 h 755523"/>
              <a:gd name="connsiteX13" fmla="*/ 2029838 w 2029838"/>
              <a:gd name="connsiteY13"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102467 w 2029838"/>
              <a:gd name="connsiteY4" fmla="*/ 619336 h 755523"/>
              <a:gd name="connsiteX5" fmla="*/ 1355387 w 2029838"/>
              <a:gd name="connsiteY5" fmla="*/ 418298 h 755523"/>
              <a:gd name="connsiteX6" fmla="*/ 1426723 w 2029838"/>
              <a:gd name="connsiteY6" fmla="*/ 204289 h 755523"/>
              <a:gd name="connsiteX7" fmla="*/ 1524000 w 2029838"/>
              <a:gd name="connsiteY7" fmla="*/ 22706 h 755523"/>
              <a:gd name="connsiteX8" fmla="*/ 1731523 w 2029838"/>
              <a:gd name="connsiteY8" fmla="*/ 16221 h 755523"/>
              <a:gd name="connsiteX9" fmla="*/ 1841770 w 2029838"/>
              <a:gd name="connsiteY9" fmla="*/ 145923 h 755523"/>
              <a:gd name="connsiteX10" fmla="*/ 1906621 w 2029838"/>
              <a:gd name="connsiteY10" fmla="*/ 366417 h 755523"/>
              <a:gd name="connsiteX11" fmla="*/ 1932562 w 2029838"/>
              <a:gd name="connsiteY11" fmla="*/ 522059 h 755523"/>
              <a:gd name="connsiteX12" fmla="*/ 2029838 w 2029838"/>
              <a:gd name="connsiteY12" fmla="*/ 599881 h 755523"/>
              <a:gd name="connsiteX0" fmla="*/ 0 w 2029838"/>
              <a:gd name="connsiteY0" fmla="*/ 755523 h 755523"/>
              <a:gd name="connsiteX1" fmla="*/ 226979 w 2029838"/>
              <a:gd name="connsiteY1" fmla="*/ 424783 h 755523"/>
              <a:gd name="connsiteX2" fmla="*/ 538264 w 2029838"/>
              <a:gd name="connsiteY2" fmla="*/ 658247 h 755523"/>
              <a:gd name="connsiteX3" fmla="*/ 836579 w 2029838"/>
              <a:gd name="connsiteY3" fmla="*/ 431268 h 755523"/>
              <a:gd name="connsiteX4" fmla="*/ 1102467 w 2029838"/>
              <a:gd name="connsiteY4" fmla="*/ 619336 h 755523"/>
              <a:gd name="connsiteX5" fmla="*/ 1426723 w 2029838"/>
              <a:gd name="connsiteY5" fmla="*/ 204289 h 755523"/>
              <a:gd name="connsiteX6" fmla="*/ 1524000 w 2029838"/>
              <a:gd name="connsiteY6" fmla="*/ 22706 h 755523"/>
              <a:gd name="connsiteX7" fmla="*/ 1731523 w 2029838"/>
              <a:gd name="connsiteY7" fmla="*/ 16221 h 755523"/>
              <a:gd name="connsiteX8" fmla="*/ 1841770 w 2029838"/>
              <a:gd name="connsiteY8" fmla="*/ 145923 h 755523"/>
              <a:gd name="connsiteX9" fmla="*/ 1906621 w 2029838"/>
              <a:gd name="connsiteY9" fmla="*/ 366417 h 755523"/>
              <a:gd name="connsiteX10" fmla="*/ 1932562 w 2029838"/>
              <a:gd name="connsiteY10" fmla="*/ 522059 h 755523"/>
              <a:gd name="connsiteX11" fmla="*/ 2029838 w 2029838"/>
              <a:gd name="connsiteY11" fmla="*/ 599881 h 755523"/>
              <a:gd name="connsiteX0" fmla="*/ 0 w 2029838"/>
              <a:gd name="connsiteY0" fmla="*/ 784488 h 784488"/>
              <a:gd name="connsiteX1" fmla="*/ 226979 w 2029838"/>
              <a:gd name="connsiteY1" fmla="*/ 453748 h 784488"/>
              <a:gd name="connsiteX2" fmla="*/ 538264 w 2029838"/>
              <a:gd name="connsiteY2" fmla="*/ 687212 h 784488"/>
              <a:gd name="connsiteX3" fmla="*/ 836579 w 2029838"/>
              <a:gd name="connsiteY3" fmla="*/ 460233 h 784488"/>
              <a:gd name="connsiteX4" fmla="*/ 1102467 w 2029838"/>
              <a:gd name="connsiteY4" fmla="*/ 648301 h 784488"/>
              <a:gd name="connsiteX5" fmla="*/ 1524000 w 2029838"/>
              <a:gd name="connsiteY5" fmla="*/ 51671 h 784488"/>
              <a:gd name="connsiteX6" fmla="*/ 1731523 w 2029838"/>
              <a:gd name="connsiteY6" fmla="*/ 45186 h 784488"/>
              <a:gd name="connsiteX7" fmla="*/ 1841770 w 2029838"/>
              <a:gd name="connsiteY7" fmla="*/ 174888 h 784488"/>
              <a:gd name="connsiteX8" fmla="*/ 1906621 w 2029838"/>
              <a:gd name="connsiteY8" fmla="*/ 395382 h 784488"/>
              <a:gd name="connsiteX9" fmla="*/ 1932562 w 2029838"/>
              <a:gd name="connsiteY9" fmla="*/ 551024 h 784488"/>
              <a:gd name="connsiteX10" fmla="*/ 2029838 w 2029838"/>
              <a:gd name="connsiteY10" fmla="*/ 628846 h 784488"/>
              <a:gd name="connsiteX0" fmla="*/ 0 w 2029838"/>
              <a:gd name="connsiteY0" fmla="*/ 747572 h 747572"/>
              <a:gd name="connsiteX1" fmla="*/ 226979 w 2029838"/>
              <a:gd name="connsiteY1" fmla="*/ 416832 h 747572"/>
              <a:gd name="connsiteX2" fmla="*/ 538264 w 2029838"/>
              <a:gd name="connsiteY2" fmla="*/ 650296 h 747572"/>
              <a:gd name="connsiteX3" fmla="*/ 836579 w 2029838"/>
              <a:gd name="connsiteY3" fmla="*/ 423317 h 747572"/>
              <a:gd name="connsiteX4" fmla="*/ 1102467 w 2029838"/>
              <a:gd name="connsiteY4" fmla="*/ 611385 h 747572"/>
              <a:gd name="connsiteX5" fmla="*/ 1524000 w 2029838"/>
              <a:gd name="connsiteY5" fmla="*/ 14755 h 747572"/>
              <a:gd name="connsiteX6" fmla="*/ 1731523 w 2029838"/>
              <a:gd name="connsiteY6" fmla="*/ 8270 h 747572"/>
              <a:gd name="connsiteX7" fmla="*/ 1841770 w 2029838"/>
              <a:gd name="connsiteY7" fmla="*/ 137972 h 747572"/>
              <a:gd name="connsiteX8" fmla="*/ 1906621 w 2029838"/>
              <a:gd name="connsiteY8" fmla="*/ 358466 h 747572"/>
              <a:gd name="connsiteX9" fmla="*/ 1932562 w 2029838"/>
              <a:gd name="connsiteY9" fmla="*/ 514108 h 747572"/>
              <a:gd name="connsiteX10" fmla="*/ 2029838 w 2029838"/>
              <a:gd name="connsiteY10" fmla="*/ 591930 h 747572"/>
              <a:gd name="connsiteX0" fmla="*/ 0 w 2029838"/>
              <a:gd name="connsiteY0" fmla="*/ 747572 h 747572"/>
              <a:gd name="connsiteX1" fmla="*/ 226979 w 2029838"/>
              <a:gd name="connsiteY1" fmla="*/ 416832 h 747572"/>
              <a:gd name="connsiteX2" fmla="*/ 538264 w 2029838"/>
              <a:gd name="connsiteY2" fmla="*/ 650296 h 747572"/>
              <a:gd name="connsiteX3" fmla="*/ 836579 w 2029838"/>
              <a:gd name="connsiteY3" fmla="*/ 423317 h 747572"/>
              <a:gd name="connsiteX4" fmla="*/ 1102467 w 2029838"/>
              <a:gd name="connsiteY4" fmla="*/ 611385 h 747572"/>
              <a:gd name="connsiteX5" fmla="*/ 1524000 w 2029838"/>
              <a:gd name="connsiteY5" fmla="*/ 14755 h 747572"/>
              <a:gd name="connsiteX6" fmla="*/ 1731523 w 2029838"/>
              <a:gd name="connsiteY6" fmla="*/ 8270 h 747572"/>
              <a:gd name="connsiteX7" fmla="*/ 1841770 w 2029838"/>
              <a:gd name="connsiteY7" fmla="*/ 137972 h 747572"/>
              <a:gd name="connsiteX8" fmla="*/ 1906621 w 2029838"/>
              <a:gd name="connsiteY8" fmla="*/ 358466 h 747572"/>
              <a:gd name="connsiteX9" fmla="*/ 1932562 w 2029838"/>
              <a:gd name="connsiteY9" fmla="*/ 514108 h 747572"/>
              <a:gd name="connsiteX10" fmla="*/ 2029838 w 2029838"/>
              <a:gd name="connsiteY10" fmla="*/ 591930 h 747572"/>
              <a:gd name="connsiteX0" fmla="*/ 0 w 2029838"/>
              <a:gd name="connsiteY0" fmla="*/ 755816 h 755816"/>
              <a:gd name="connsiteX1" fmla="*/ 226979 w 2029838"/>
              <a:gd name="connsiteY1" fmla="*/ 425076 h 755816"/>
              <a:gd name="connsiteX2" fmla="*/ 538264 w 2029838"/>
              <a:gd name="connsiteY2" fmla="*/ 658540 h 755816"/>
              <a:gd name="connsiteX3" fmla="*/ 836579 w 2029838"/>
              <a:gd name="connsiteY3" fmla="*/ 431561 h 755816"/>
              <a:gd name="connsiteX4" fmla="*/ 1102467 w 2029838"/>
              <a:gd name="connsiteY4" fmla="*/ 619629 h 755816"/>
              <a:gd name="connsiteX5" fmla="*/ 1524000 w 2029838"/>
              <a:gd name="connsiteY5" fmla="*/ 22999 h 755816"/>
              <a:gd name="connsiteX6" fmla="*/ 1841770 w 2029838"/>
              <a:gd name="connsiteY6" fmla="*/ 146216 h 755816"/>
              <a:gd name="connsiteX7" fmla="*/ 1906621 w 2029838"/>
              <a:gd name="connsiteY7" fmla="*/ 366710 h 755816"/>
              <a:gd name="connsiteX8" fmla="*/ 1932562 w 2029838"/>
              <a:gd name="connsiteY8" fmla="*/ 522352 h 755816"/>
              <a:gd name="connsiteX9" fmla="*/ 2029838 w 2029838"/>
              <a:gd name="connsiteY9" fmla="*/ 600174 h 755816"/>
              <a:gd name="connsiteX0" fmla="*/ 0 w 2029838"/>
              <a:gd name="connsiteY0" fmla="*/ 736822 h 736822"/>
              <a:gd name="connsiteX1" fmla="*/ 226979 w 2029838"/>
              <a:gd name="connsiteY1" fmla="*/ 406082 h 736822"/>
              <a:gd name="connsiteX2" fmla="*/ 538264 w 2029838"/>
              <a:gd name="connsiteY2" fmla="*/ 639546 h 736822"/>
              <a:gd name="connsiteX3" fmla="*/ 836579 w 2029838"/>
              <a:gd name="connsiteY3" fmla="*/ 412567 h 736822"/>
              <a:gd name="connsiteX4" fmla="*/ 1102467 w 2029838"/>
              <a:gd name="connsiteY4" fmla="*/ 600635 h 736822"/>
              <a:gd name="connsiteX5" fmla="*/ 1524000 w 2029838"/>
              <a:gd name="connsiteY5" fmla="*/ 4005 h 736822"/>
              <a:gd name="connsiteX6" fmla="*/ 1906621 w 2029838"/>
              <a:gd name="connsiteY6" fmla="*/ 347716 h 736822"/>
              <a:gd name="connsiteX7" fmla="*/ 1932562 w 2029838"/>
              <a:gd name="connsiteY7" fmla="*/ 503358 h 736822"/>
              <a:gd name="connsiteX8" fmla="*/ 2029838 w 2029838"/>
              <a:gd name="connsiteY8" fmla="*/ 581180 h 736822"/>
              <a:gd name="connsiteX0" fmla="*/ 0 w 2029838"/>
              <a:gd name="connsiteY0" fmla="*/ 733275 h 733275"/>
              <a:gd name="connsiteX1" fmla="*/ 226979 w 2029838"/>
              <a:gd name="connsiteY1" fmla="*/ 402535 h 733275"/>
              <a:gd name="connsiteX2" fmla="*/ 538264 w 2029838"/>
              <a:gd name="connsiteY2" fmla="*/ 635999 h 733275"/>
              <a:gd name="connsiteX3" fmla="*/ 836579 w 2029838"/>
              <a:gd name="connsiteY3" fmla="*/ 409020 h 733275"/>
              <a:gd name="connsiteX4" fmla="*/ 1102467 w 2029838"/>
              <a:gd name="connsiteY4" fmla="*/ 597088 h 733275"/>
              <a:gd name="connsiteX5" fmla="*/ 1524000 w 2029838"/>
              <a:gd name="connsiteY5" fmla="*/ 458 h 733275"/>
              <a:gd name="connsiteX6" fmla="*/ 1932562 w 2029838"/>
              <a:gd name="connsiteY6" fmla="*/ 499811 h 733275"/>
              <a:gd name="connsiteX7" fmla="*/ 2029838 w 2029838"/>
              <a:gd name="connsiteY7" fmla="*/ 577633 h 733275"/>
              <a:gd name="connsiteX0" fmla="*/ 0 w 2029838"/>
              <a:gd name="connsiteY0" fmla="*/ 732835 h 732835"/>
              <a:gd name="connsiteX1" fmla="*/ 226979 w 2029838"/>
              <a:gd name="connsiteY1" fmla="*/ 402095 h 732835"/>
              <a:gd name="connsiteX2" fmla="*/ 538264 w 2029838"/>
              <a:gd name="connsiteY2" fmla="*/ 635559 h 732835"/>
              <a:gd name="connsiteX3" fmla="*/ 836579 w 2029838"/>
              <a:gd name="connsiteY3" fmla="*/ 408580 h 732835"/>
              <a:gd name="connsiteX4" fmla="*/ 1102467 w 2029838"/>
              <a:gd name="connsiteY4" fmla="*/ 596648 h 732835"/>
              <a:gd name="connsiteX5" fmla="*/ 1524000 w 2029838"/>
              <a:gd name="connsiteY5" fmla="*/ 18 h 732835"/>
              <a:gd name="connsiteX6" fmla="*/ 2029838 w 2029838"/>
              <a:gd name="connsiteY6" fmla="*/ 577193 h 732835"/>
              <a:gd name="connsiteX0" fmla="*/ 0 w 2029838"/>
              <a:gd name="connsiteY0" fmla="*/ 732832 h 732832"/>
              <a:gd name="connsiteX1" fmla="*/ 226979 w 2029838"/>
              <a:gd name="connsiteY1" fmla="*/ 402092 h 732832"/>
              <a:gd name="connsiteX2" fmla="*/ 538264 w 2029838"/>
              <a:gd name="connsiteY2" fmla="*/ 635556 h 732832"/>
              <a:gd name="connsiteX3" fmla="*/ 836579 w 2029838"/>
              <a:gd name="connsiteY3" fmla="*/ 408577 h 732832"/>
              <a:gd name="connsiteX4" fmla="*/ 1102467 w 2029838"/>
              <a:gd name="connsiteY4" fmla="*/ 596645 h 732832"/>
              <a:gd name="connsiteX5" fmla="*/ 1524000 w 2029838"/>
              <a:gd name="connsiteY5" fmla="*/ 15 h 732832"/>
              <a:gd name="connsiteX6" fmla="*/ 2029838 w 2029838"/>
              <a:gd name="connsiteY6" fmla="*/ 577190 h 732832"/>
              <a:gd name="connsiteX0" fmla="*/ 0 w 2029838"/>
              <a:gd name="connsiteY0" fmla="*/ 732831 h 732831"/>
              <a:gd name="connsiteX1" fmla="*/ 226979 w 2029838"/>
              <a:gd name="connsiteY1" fmla="*/ 402091 h 732831"/>
              <a:gd name="connsiteX2" fmla="*/ 538264 w 2029838"/>
              <a:gd name="connsiteY2" fmla="*/ 635555 h 732831"/>
              <a:gd name="connsiteX3" fmla="*/ 836579 w 2029838"/>
              <a:gd name="connsiteY3" fmla="*/ 408576 h 732831"/>
              <a:gd name="connsiteX4" fmla="*/ 1102467 w 2029838"/>
              <a:gd name="connsiteY4" fmla="*/ 596644 h 732831"/>
              <a:gd name="connsiteX5" fmla="*/ 1524000 w 2029838"/>
              <a:gd name="connsiteY5" fmla="*/ 14 h 732831"/>
              <a:gd name="connsiteX6" fmla="*/ 2029838 w 2029838"/>
              <a:gd name="connsiteY6" fmla="*/ 577189 h 73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838" h="732831">
                <a:moveTo>
                  <a:pt x="0" y="732831"/>
                </a:moveTo>
                <a:cubicBezTo>
                  <a:pt x="47287" y="663927"/>
                  <a:pt x="137268" y="418304"/>
                  <a:pt x="226979" y="402091"/>
                </a:cubicBezTo>
                <a:cubicBezTo>
                  <a:pt x="316690" y="385878"/>
                  <a:pt x="436664" y="634474"/>
                  <a:pt x="538264" y="635555"/>
                </a:cubicBezTo>
                <a:cubicBezTo>
                  <a:pt x="639864" y="636636"/>
                  <a:pt x="742545" y="415061"/>
                  <a:pt x="836579" y="408576"/>
                </a:cubicBezTo>
                <a:cubicBezTo>
                  <a:pt x="930613" y="402091"/>
                  <a:pt x="968442" y="612857"/>
                  <a:pt x="1102467" y="596644"/>
                </a:cubicBezTo>
                <a:cubicBezTo>
                  <a:pt x="1236492" y="580431"/>
                  <a:pt x="1369438" y="3256"/>
                  <a:pt x="1524000" y="14"/>
                </a:cubicBezTo>
                <a:cubicBezTo>
                  <a:pt x="1678562" y="-3228"/>
                  <a:pt x="1814209" y="560705"/>
                  <a:pt x="2029838" y="5771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4FA895D7-AAA8-44DE-8A53-3C5AC130BEC1}"/>
              </a:ext>
            </a:extLst>
          </p:cNvPr>
          <p:cNvCxnSpPr>
            <a:cxnSpLocks/>
          </p:cNvCxnSpPr>
          <p:nvPr/>
        </p:nvCxnSpPr>
        <p:spPr>
          <a:xfrm flipV="1">
            <a:off x="6969399" y="3590345"/>
            <a:ext cx="3618225" cy="1602"/>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a:extLst>
              <a:ext uri="{FF2B5EF4-FFF2-40B4-BE49-F238E27FC236}">
                <a16:creationId xmlns:a16="http://schemas.microsoft.com/office/drawing/2014/main" id="{D08030B8-E337-4AE6-9B28-19189FE03F68}"/>
              </a:ext>
            </a:extLst>
          </p:cNvPr>
          <p:cNvCxnSpPr>
            <a:cxnSpLocks/>
          </p:cNvCxnSpPr>
          <p:nvPr/>
        </p:nvCxnSpPr>
        <p:spPr>
          <a:xfrm>
            <a:off x="6969399" y="4072357"/>
            <a:ext cx="3618225" cy="0"/>
          </a:xfrm>
          <a:prstGeom prst="line">
            <a:avLst/>
          </a:prstGeom>
        </p:spPr>
        <p:style>
          <a:lnRef idx="2">
            <a:schemeClr val="accent2"/>
          </a:lnRef>
          <a:fillRef idx="0">
            <a:schemeClr val="accent2"/>
          </a:fillRef>
          <a:effectRef idx="1">
            <a:schemeClr val="accent2"/>
          </a:effectRef>
          <a:fontRef idx="minor">
            <a:schemeClr val="tx1"/>
          </a:fontRef>
        </p:style>
      </p:cxnSp>
      <p:sp>
        <p:nvSpPr>
          <p:cNvPr id="50" name="TextBox 49">
            <a:extLst>
              <a:ext uri="{FF2B5EF4-FFF2-40B4-BE49-F238E27FC236}">
                <a16:creationId xmlns:a16="http://schemas.microsoft.com/office/drawing/2014/main" id="{D65EB28F-C37C-4555-846B-454591FEDDD6}"/>
              </a:ext>
            </a:extLst>
          </p:cNvPr>
          <p:cNvSpPr txBox="1"/>
          <p:nvPr/>
        </p:nvSpPr>
        <p:spPr>
          <a:xfrm>
            <a:off x="9489235" y="3349798"/>
            <a:ext cx="1226618" cy="253916"/>
          </a:xfrm>
          <a:prstGeom prst="rect">
            <a:avLst/>
          </a:prstGeom>
          <a:noFill/>
        </p:spPr>
        <p:txBody>
          <a:bodyPr wrap="none" rtlCol="0">
            <a:spAutoFit/>
          </a:bodyPr>
          <a:lstStyle/>
          <a:p>
            <a:r>
              <a:rPr lang="en-US" sz="1050"/>
              <a:t>scale-up threshold</a:t>
            </a:r>
          </a:p>
        </p:txBody>
      </p:sp>
      <p:sp>
        <p:nvSpPr>
          <p:cNvPr id="51" name="TextBox 50">
            <a:extLst>
              <a:ext uri="{FF2B5EF4-FFF2-40B4-BE49-F238E27FC236}">
                <a16:creationId xmlns:a16="http://schemas.microsoft.com/office/drawing/2014/main" id="{DEF76142-71AE-4573-BBAA-B93B572C9D7F}"/>
              </a:ext>
            </a:extLst>
          </p:cNvPr>
          <p:cNvSpPr txBox="1"/>
          <p:nvPr/>
        </p:nvSpPr>
        <p:spPr>
          <a:xfrm>
            <a:off x="9338553" y="3863035"/>
            <a:ext cx="1377300" cy="253916"/>
          </a:xfrm>
          <a:prstGeom prst="rect">
            <a:avLst/>
          </a:prstGeom>
          <a:noFill/>
        </p:spPr>
        <p:txBody>
          <a:bodyPr wrap="none" rtlCol="0">
            <a:spAutoFit/>
          </a:bodyPr>
          <a:lstStyle/>
          <a:p>
            <a:r>
              <a:rPr lang="en-US" sz="1050"/>
              <a:t>scale-down threshold</a:t>
            </a:r>
          </a:p>
        </p:txBody>
      </p:sp>
      <p:sp>
        <p:nvSpPr>
          <p:cNvPr id="59" name="Lightning Bolt 58">
            <a:extLst>
              <a:ext uri="{FF2B5EF4-FFF2-40B4-BE49-F238E27FC236}">
                <a16:creationId xmlns:a16="http://schemas.microsoft.com/office/drawing/2014/main" id="{07A99894-CBAB-4FF8-8A45-C1DFC3F317A2}"/>
              </a:ext>
            </a:extLst>
          </p:cNvPr>
          <p:cNvSpPr/>
          <p:nvPr/>
        </p:nvSpPr>
        <p:spPr>
          <a:xfrm>
            <a:off x="10620659" y="3418741"/>
            <a:ext cx="190388" cy="253916"/>
          </a:xfrm>
          <a:prstGeom prst="lightningBol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1" name="Arrow: Bent 60">
            <a:extLst>
              <a:ext uri="{FF2B5EF4-FFF2-40B4-BE49-F238E27FC236}">
                <a16:creationId xmlns:a16="http://schemas.microsoft.com/office/drawing/2014/main" id="{73902F35-08ED-4337-8115-41E85C3E52D4}"/>
              </a:ext>
            </a:extLst>
          </p:cNvPr>
          <p:cNvSpPr/>
          <p:nvPr/>
        </p:nvSpPr>
        <p:spPr>
          <a:xfrm rot="5400000">
            <a:off x="10845611" y="3579752"/>
            <a:ext cx="697134" cy="566567"/>
          </a:xfrm>
          <a:prstGeom prst="bentArrow">
            <a:avLst>
              <a:gd name="adj1" fmla="val 15843"/>
              <a:gd name="adj2" fmla="val 18704"/>
              <a:gd name="adj3" fmla="val 25000"/>
              <a:gd name="adj4" fmla="val 4375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C495BF98-21B6-4B5E-B7C1-40FEC6E53974}"/>
              </a:ext>
            </a:extLst>
          </p:cNvPr>
          <p:cNvSpPr txBox="1"/>
          <p:nvPr/>
        </p:nvSpPr>
        <p:spPr>
          <a:xfrm>
            <a:off x="11373567" y="3678369"/>
            <a:ext cx="407484" cy="369332"/>
          </a:xfrm>
          <a:prstGeom prst="rect">
            <a:avLst/>
          </a:prstGeom>
          <a:noFill/>
        </p:spPr>
        <p:txBody>
          <a:bodyPr wrap="none" rtlCol="0">
            <a:spAutoFit/>
          </a:bodyPr>
          <a:lstStyle/>
          <a:p>
            <a:r>
              <a:rPr lang="en-US"/>
              <a:t>+1</a:t>
            </a:r>
          </a:p>
        </p:txBody>
      </p:sp>
      <p:sp>
        <p:nvSpPr>
          <p:cNvPr id="63" name="Rectangle: Rounded Corners 62">
            <a:extLst>
              <a:ext uri="{FF2B5EF4-FFF2-40B4-BE49-F238E27FC236}">
                <a16:creationId xmlns:a16="http://schemas.microsoft.com/office/drawing/2014/main" id="{37E85EC0-152C-45DE-9610-12566F909FFD}"/>
              </a:ext>
            </a:extLst>
          </p:cNvPr>
          <p:cNvSpPr/>
          <p:nvPr/>
        </p:nvSpPr>
        <p:spPr>
          <a:xfrm>
            <a:off x="10681266" y="4532296"/>
            <a:ext cx="11021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58" name="Rectangle: Rounded Corners 57">
            <a:extLst>
              <a:ext uri="{FF2B5EF4-FFF2-40B4-BE49-F238E27FC236}">
                <a16:creationId xmlns:a16="http://schemas.microsoft.com/office/drawing/2014/main" id="{B2A8441E-2AB5-4EB8-971D-1BBAB3C8A4FD}"/>
              </a:ext>
            </a:extLst>
          </p:cNvPr>
          <p:cNvSpPr/>
          <p:nvPr/>
        </p:nvSpPr>
        <p:spPr>
          <a:xfrm>
            <a:off x="10772040" y="4304362"/>
            <a:ext cx="1102190" cy="591312"/>
          </a:xfrm>
          <a:prstGeom prst="roundRect">
            <a:avLst>
              <a:gd name="adj" fmla="val 146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Consumer</a:t>
            </a:r>
          </a:p>
        </p:txBody>
      </p:sp>
      <p:sp>
        <p:nvSpPr>
          <p:cNvPr id="69" name="Arrow: U-Turn 68">
            <a:extLst>
              <a:ext uri="{FF2B5EF4-FFF2-40B4-BE49-F238E27FC236}">
                <a16:creationId xmlns:a16="http://schemas.microsoft.com/office/drawing/2014/main" id="{6FAE30DF-3CFF-47B9-AC82-DC319E7D4046}"/>
              </a:ext>
            </a:extLst>
          </p:cNvPr>
          <p:cNvSpPr/>
          <p:nvPr/>
        </p:nvSpPr>
        <p:spPr>
          <a:xfrm rot="16200000">
            <a:off x="10109395" y="4167673"/>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70" name="Arrow: U-Turn 69">
            <a:extLst>
              <a:ext uri="{FF2B5EF4-FFF2-40B4-BE49-F238E27FC236}">
                <a16:creationId xmlns:a16="http://schemas.microsoft.com/office/drawing/2014/main" id="{75FB57AB-2A2E-4716-B0D8-776FD22916B9}"/>
              </a:ext>
            </a:extLst>
          </p:cNvPr>
          <p:cNvSpPr/>
          <p:nvPr/>
        </p:nvSpPr>
        <p:spPr>
          <a:xfrm rot="16200000">
            <a:off x="10049146" y="4505240"/>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
        <p:nvSpPr>
          <p:cNvPr id="71" name="Arrow: U-Turn 70">
            <a:extLst>
              <a:ext uri="{FF2B5EF4-FFF2-40B4-BE49-F238E27FC236}">
                <a16:creationId xmlns:a16="http://schemas.microsoft.com/office/drawing/2014/main" id="{281FFCEC-194F-40A0-BBD1-00BADF994278}"/>
              </a:ext>
            </a:extLst>
          </p:cNvPr>
          <p:cNvSpPr/>
          <p:nvPr/>
        </p:nvSpPr>
        <p:spPr>
          <a:xfrm rot="16200000">
            <a:off x="10001274" y="4842806"/>
            <a:ext cx="321564" cy="668445"/>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dk1"/>
              </a:solidFill>
            </a:endParaRPr>
          </a:p>
        </p:txBody>
      </p:sp>
    </p:spTree>
    <p:extLst>
      <p:ext uri="{BB962C8B-B14F-4D97-AF65-F5344CB8AC3E}">
        <p14:creationId xmlns:p14="http://schemas.microsoft.com/office/powerpoint/2010/main" val="16318344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512BD3"/>
      </a:dk1>
      <a:lt1>
        <a:srgbClr val="FFFFFF"/>
      </a:lt1>
      <a:dk2>
        <a:srgbClr val="333333"/>
      </a:dk2>
      <a:lt2>
        <a:srgbClr val="FFFFFF"/>
      </a:lt2>
      <a:accent1>
        <a:srgbClr val="512BD3"/>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0B3EA1B7A349641B8C49DA259E459B0" ma:contentTypeVersion="7" ma:contentTypeDescription="Ein neues Dokument erstellen." ma:contentTypeScope="" ma:versionID="8fbd811bb129ff17491810606808d524">
  <xsd:schema xmlns:xsd="http://www.w3.org/2001/XMLSchema" xmlns:xs="http://www.w3.org/2001/XMLSchema" xmlns:p="http://schemas.microsoft.com/office/2006/metadata/properties" xmlns:ns3="e342ebd7-5dcb-4dc2-8d67-593b72eb7437" xmlns:ns4="90e455bc-8eda-472e-b550-a0f27eaa74bf" targetNamespace="http://schemas.microsoft.com/office/2006/metadata/properties" ma:root="true" ma:fieldsID="77b2992b72b36eb27355e3e4a2ab8a2a" ns3:_="" ns4:_="">
    <xsd:import namespace="e342ebd7-5dcb-4dc2-8d67-593b72eb7437"/>
    <xsd:import namespace="90e455bc-8eda-472e-b550-a0f27eaa74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42ebd7-5dcb-4dc2-8d67-593b72eb74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0e455bc-8eda-472e-b550-a0f27eaa74bf"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9860A9-805D-4D13-8595-351289ABA011}">
  <ds:schemaRefs>
    <ds:schemaRef ds:uri="http://schemas.microsoft.com/sharepoint/v3/contenttype/forms"/>
  </ds:schemaRefs>
</ds:datastoreItem>
</file>

<file path=customXml/itemProps2.xml><?xml version="1.0" encoding="utf-8"?>
<ds:datastoreItem xmlns:ds="http://schemas.openxmlformats.org/officeDocument/2006/customXml" ds:itemID="{8F697AF3-2CC0-48EE-8A2F-96BC2C4BDB2C}">
  <ds:schemaRefs>
    <ds:schemaRef ds:uri="90e455bc-8eda-472e-b550-a0f27eaa74bf"/>
    <ds:schemaRef ds:uri="e342ebd7-5dcb-4dc2-8d67-593b72eb74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E6B4E77-E8AF-46A8-AAE8-5A87D088C917}">
  <ds:schemaRefs>
    <ds:schemaRef ds:uri="90e455bc-8eda-472e-b550-a0f27eaa74bf"/>
    <ds:schemaRef ds:uri="e342ebd7-5dcb-4dc2-8d67-593b72eb743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2115</Words>
  <Application>Microsoft Office PowerPoint</Application>
  <PresentationFormat>Breitbild</PresentationFormat>
  <Paragraphs>382</Paragraphs>
  <Slides>32</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32</vt:i4>
      </vt:variant>
    </vt:vector>
  </HeadingPairs>
  <TitlesOfParts>
    <vt:vector size="40" baseType="lpstr">
      <vt:lpstr>Arial</vt:lpstr>
      <vt:lpstr>Calibri</vt:lpstr>
      <vt:lpstr>Consolas</vt:lpstr>
      <vt:lpstr>Corbel</vt:lpstr>
      <vt:lpstr>Garamond</vt:lpstr>
      <vt:lpstr>Open Sans</vt:lpstr>
      <vt:lpstr>Office</vt:lpstr>
      <vt:lpstr>1_Office Theme</vt:lpstr>
      <vt:lpstr>Beyond REST and RPC: Asynchronous Eventing and Messaging Patterns</vt:lpstr>
      <vt:lpstr>Agenda</vt:lpstr>
      <vt:lpstr>Demo ;)</vt:lpstr>
      <vt:lpstr>Patterns</vt:lpstr>
      <vt:lpstr>Synchronous vs. Asynchronous</vt:lpstr>
      <vt:lpstr>One-Way!?! </vt:lpstr>
      <vt:lpstr>Long-Running Work</vt:lpstr>
      <vt:lpstr>Load Leveling</vt:lpstr>
      <vt:lpstr>Load Balancing and Auto Scaling</vt:lpstr>
      <vt:lpstr>Publish-Subscribe</vt:lpstr>
      <vt:lpstr>Partitioning</vt:lpstr>
      <vt:lpstr>Multiplexing with Exclusive Consumers</vt:lpstr>
      <vt:lpstr>Stateful Processing</vt:lpstr>
      <vt:lpstr>Sparse Connectivity</vt:lpstr>
      <vt:lpstr>Composite Edge and Cloud Patterns</vt:lpstr>
      <vt:lpstr>Protocols</vt:lpstr>
      <vt:lpstr>Azure Messaging Protocol Principles</vt:lpstr>
      <vt:lpstr>Azure Messaging Protocol Pillars</vt:lpstr>
      <vt:lpstr>Some Interop Options with AMQP and MQTT</vt:lpstr>
      <vt:lpstr>Edge/cloud federation examples</vt:lpstr>
      <vt:lpstr>RabbitMQ Shovel     Azure Service Bus</vt:lpstr>
      <vt:lpstr>Cross-Site/Cross-Region Federation  with Apache Qpid Dispatch</vt:lpstr>
      <vt:lpstr>Azure Services</vt:lpstr>
      <vt:lpstr>Azure Messaging Suite</vt:lpstr>
      <vt:lpstr>Why four services? Very different patterns.</vt:lpstr>
      <vt:lpstr>Event Hubs Architectural Patterns</vt:lpstr>
      <vt:lpstr>Service Bus Architectural Patterns</vt:lpstr>
      <vt:lpstr>Event Grid Architectural Patterns</vt:lpstr>
      <vt:lpstr>Buffered Communication and Queues</vt:lpstr>
      <vt:lpstr>Relay Architectural patterns</vt:lpstr>
      <vt:lpstr>Thanks for joining !  @clemensv https://docs.microsoft.com/azure/messaging-services/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REST and RPC: Asynchronous Eventing and Messaging Patterns</dc:title>
  <dc:creator>Clemens Vasters</dc:creator>
  <cp:lastModifiedBy>Clemens Vasters</cp:lastModifiedBy>
  <cp:revision>1</cp:revision>
  <dcterms:created xsi:type="dcterms:W3CDTF">2020-07-30T15:20:45Z</dcterms:created>
  <dcterms:modified xsi:type="dcterms:W3CDTF">2020-08-01T11:37:29Z</dcterms:modified>
</cp:coreProperties>
</file>