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111_44FDF30.xml" ContentType="application/vnd.ms-powerpoint.comments+xml"/>
  <Override PartName="/ppt/notesSlides/notesSlide1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4" r:id="rId2"/>
    <p:sldId id="270" r:id="rId3"/>
    <p:sldId id="283" r:id="rId4"/>
    <p:sldId id="275" r:id="rId5"/>
    <p:sldId id="286" r:id="rId6"/>
    <p:sldId id="276" r:id="rId7"/>
    <p:sldId id="277" r:id="rId8"/>
    <p:sldId id="259" r:id="rId9"/>
    <p:sldId id="272" r:id="rId10"/>
    <p:sldId id="279" r:id="rId11"/>
    <p:sldId id="281" r:id="rId12"/>
    <p:sldId id="280" r:id="rId13"/>
    <p:sldId id="285" r:id="rId14"/>
    <p:sldId id="271" r:id="rId15"/>
    <p:sldId id="273" r:id="rId16"/>
    <p:sldId id="287"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6078E91-61C9-94C8-0EDE-1D319A755405}" name="Safia Abdalla" initials="SA" userId="S::safia@microsoft.com::cd0d7893-f0fc-428d-b08a-e70de45f1b2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12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1ACB2C-C576-2246-A0DD-6C1EA62A4195}" v="219" dt="2020-11-09T21:11:07.277"/>
    <p1510:client id="{549F4B5F-32E6-D04B-A25A-0EFB351D8239}" v="2" dt="2020-11-10T17:36:08.604"/>
    <p1510:client id="{A84CEFF5-F223-4B37-9479-862B72A19D66}" v="31" dt="2020-11-10T16:03:03.5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modernComment_111_44FDF30.xml><?xml version="1.0" encoding="utf-8"?>
<p188:cmLst xmlns:a="http://schemas.openxmlformats.org/drawingml/2006/main" xmlns:r="http://schemas.openxmlformats.org/officeDocument/2006/relationships" xmlns:p188="http://schemas.microsoft.com/office/powerpoint/2018/8/main">
  <p188:cm id="{1619E34C-48F1-8E45-ACDD-CD594A82CCA3}" authorId="{A6078E91-61C9-94C8-0EDE-1D319A755405}" created="2020-10-28T23:06:30.684">
    <ac:deMkLst xmlns:ac="http://schemas.microsoft.com/office/drawing/2013/main/command">
      <pc:docMk xmlns:pc="http://schemas.microsoft.com/office/powerpoint/2013/main/command"/>
      <pc:sldMk xmlns:pc="http://schemas.microsoft.com/office/powerpoint/2013/main/command" cId="72343344" sldId="273"/>
      <ac:spMk id="2" creationId="{B6066458-48C2-0644-A2B2-B6F625F65B51}"/>
    </ac:deMkLst>
    <p188:pos x="8431369" y="671938"/>
    <p188:txBody>
      <a:bodyPr/>
      <a:lstStyle/>
      <a:p>
        <a:r>
          <a:rPr lang="en-US"/>
          <a:t>[@Steve] I thought it would be nice to acknowledge some of the teams we worked with before we conclude the talk. Let me know your thoughts on this!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5D6534-43C7-0F4F-A279-F94FCBFA28D4}" type="datetimeFigureOut">
              <a:rPr lang="en-US" smtClean="0"/>
              <a:t>11/16/2020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37FCA-BD8A-BE4C-B42C-E16B56444060}" type="slidenum">
              <a:rPr lang="en-US" smtClean="0"/>
              <a:t>‹#›</a:t>
            </a:fld>
            <a:endParaRPr lang="en-US"/>
          </a:p>
        </p:txBody>
      </p:sp>
    </p:spTree>
    <p:extLst>
      <p:ext uri="{BB962C8B-B14F-4D97-AF65-F5344CB8AC3E}">
        <p14:creationId xmlns:p14="http://schemas.microsoft.com/office/powerpoint/2010/main" val="287195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captainsafia/blazoract"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Demo app: </a:t>
            </a:r>
            <a:r>
              <a:rPr lang="en-US">
                <a:hlinkClick r:id="rId3"/>
              </a:rPr>
              <a:t>https://github.com/captainsafia/blazoract</a:t>
            </a:r>
            <a:endParaRPr lang="en-US"/>
          </a:p>
          <a:p>
            <a:r>
              <a:rPr lang="en-US"/>
              <a:t>Total time: 30 minutes (25 talk/5 QA)</a:t>
            </a:r>
          </a:p>
          <a:p>
            <a:r>
              <a:rPr lang="en-US"/>
              <a:t>Topics to cover:</a:t>
            </a:r>
          </a:p>
          <a:p>
            <a:pPr lvl="1"/>
            <a:r>
              <a:rPr lang="en-US"/>
              <a:t>CSS isolation (cell, menu bar styles, </a:t>
            </a:r>
            <a:r>
              <a:rPr lang="en-US" err="1"/>
              <a:t>etc</a:t>
            </a:r>
            <a:r>
              <a:rPr lang="en-US"/>
              <a:t>)</a:t>
            </a:r>
          </a:p>
          <a:p>
            <a:pPr lvl="1"/>
            <a:r>
              <a:rPr lang="en-US"/>
              <a:t>Lazy-loading (</a:t>
            </a:r>
            <a:r>
              <a:rPr lang="en-US" err="1"/>
              <a:t>BlazorTable</a:t>
            </a:r>
            <a:r>
              <a:rPr lang="en-US"/>
              <a:t> in view all notebooks route)</a:t>
            </a:r>
          </a:p>
          <a:p>
            <a:pPr lvl="1"/>
            <a:r>
              <a:rPr lang="en-US"/>
              <a:t>Virtualization (list of notebooks cells is virtualized)</a:t>
            </a:r>
          </a:p>
          <a:p>
            <a:pPr lvl="2"/>
            <a:r>
              <a:rPr lang="en-US"/>
              <a:t>Virtualize a list of elements in a CSV file</a:t>
            </a:r>
          </a:p>
          <a:p>
            <a:pPr lvl="1"/>
            <a:r>
              <a:rPr lang="en-US"/>
              <a:t>JS interop/isolation (notebook rename UI with </a:t>
            </a:r>
            <a:r>
              <a:rPr lang="en-US" err="1"/>
              <a:t>contenteditable</a:t>
            </a:r>
            <a:r>
              <a:rPr lang="en-US"/>
              <a:t> field)</a:t>
            </a:r>
          </a:p>
          <a:p>
            <a:pPr lvl="1"/>
            <a:r>
              <a:rPr lang="en-US"/>
              <a:t>dotnet watch</a:t>
            </a:r>
          </a:p>
          <a:p>
            <a:pPr lvl="2"/>
            <a:r>
              <a:rPr lang="en-US"/>
              <a:t>Change play button hover color and add ”title” attribute</a:t>
            </a:r>
          </a:p>
          <a:p>
            <a:pPr lvl="2"/>
            <a:r>
              <a:rPr lang="en-US"/>
              <a:t>Change font styles for title</a:t>
            </a:r>
          </a:p>
          <a:p>
            <a:pPr lvl="1"/>
            <a:r>
              <a:rPr lang="en-US"/>
              <a:t>debugging improvements</a:t>
            </a:r>
          </a:p>
          <a:p>
            <a:pPr lvl="2"/>
            <a:r>
              <a:rPr lang="en-US"/>
              <a:t>debug sending an execution request – show </a:t>
            </a:r>
            <a:r>
              <a:rPr lang="en-US" err="1"/>
              <a:t>ExecuteRequest</a:t>
            </a:r>
            <a:r>
              <a:rPr lang="en-US"/>
              <a:t>/Result objects</a:t>
            </a:r>
          </a:p>
          <a:p>
            <a:pPr lvl="1"/>
            <a:r>
              <a:rPr lang="en-US"/>
              <a:t>deploy client to static site</a:t>
            </a:r>
          </a:p>
          <a:p>
            <a:pPr lvl="2"/>
            <a:r>
              <a:rPr lang="en-US"/>
              <a:t>Set up GitHub action for deployment</a:t>
            </a:r>
          </a:p>
          <a:p>
            <a:pPr lvl="2"/>
            <a:r>
              <a:rPr lang="en-US"/>
              <a:t>Change `</a:t>
            </a:r>
            <a:r>
              <a:rPr lang="en-US" err="1"/>
              <a:t>RunController</a:t>
            </a:r>
            <a:r>
              <a:rPr lang="en-US"/>
              <a:t>` API to Azure C# Function</a:t>
            </a:r>
          </a:p>
          <a:p>
            <a:r>
              <a:rPr lang="en-US"/>
              <a:t>Storyline</a:t>
            </a:r>
          </a:p>
          <a:p>
            <a:pPr lvl="1"/>
            <a:r>
              <a:rPr lang="en-US"/>
              <a:t>Steve/</a:t>
            </a:r>
            <a:r>
              <a:rPr lang="en-US" err="1"/>
              <a:t>Safia</a:t>
            </a:r>
            <a:r>
              <a:rPr lang="en-US"/>
              <a:t> are remote </a:t>
            </a:r>
            <a:r>
              <a:rPr lang="en-US" err="1"/>
              <a:t>devs</a:t>
            </a:r>
            <a:r>
              <a:rPr lang="en-US"/>
              <a:t> on a team</a:t>
            </a:r>
          </a:p>
          <a:p>
            <a:pPr lvl="1"/>
            <a:r>
              <a:rPr lang="en-US"/>
              <a:t>Steve clones the repo and submits a PR with a CSS change (CSS isolation, dotnet watch, debugging)</a:t>
            </a:r>
          </a:p>
          <a:p>
            <a:pPr lvl="2"/>
            <a:r>
              <a:rPr lang="en-US"/>
              <a:t>Change from plain text area to Monaco editor</a:t>
            </a:r>
          </a:p>
          <a:p>
            <a:pPr lvl="1"/>
            <a:r>
              <a:rPr lang="en-US" err="1"/>
              <a:t>Safia</a:t>
            </a:r>
            <a:r>
              <a:rPr lang="en-US"/>
              <a:t> reviews PR (virtualization, JS isolation, lazy-loading)</a:t>
            </a:r>
          </a:p>
          <a:p>
            <a:pPr lvl="1"/>
            <a:r>
              <a:rPr lang="en-US"/>
              <a:t>And merges (deploy to Azure SWA) </a:t>
            </a:r>
          </a:p>
          <a:p>
            <a:endParaRPr lang="en-US"/>
          </a:p>
          <a:p>
            <a:r>
              <a:rPr lang="en-US"/>
              <a:t>(3min) Intro</a:t>
            </a:r>
          </a:p>
          <a:p>
            <a:r>
              <a:rPr lang="en-US"/>
              <a:t>(18min) Demos (9 min each)</a:t>
            </a:r>
          </a:p>
          <a:p>
            <a:r>
              <a:rPr lang="en-US"/>
              <a:t>(5 mins) Slideware demos</a:t>
            </a:r>
          </a:p>
          <a:p>
            <a:pPr lvl="1"/>
            <a:r>
              <a:rPr lang="en-US"/>
              <a:t>Perf improvements (Steve)</a:t>
            </a:r>
          </a:p>
          <a:p>
            <a:pPr lvl="1"/>
            <a:r>
              <a:rPr lang="en-US"/>
              <a:t>Browser </a:t>
            </a:r>
            <a:r>
              <a:rPr lang="en-US" err="1"/>
              <a:t>compat</a:t>
            </a:r>
            <a:r>
              <a:rPr lang="en-US"/>
              <a:t> analyzer (</a:t>
            </a:r>
            <a:r>
              <a:rPr lang="en-US" err="1"/>
              <a:t>Safia</a:t>
            </a:r>
            <a:r>
              <a:rPr lang="en-US"/>
              <a:t>)</a:t>
            </a:r>
          </a:p>
          <a:p>
            <a:pPr lvl="1"/>
            <a:r>
              <a:rPr lang="en-US"/>
              <a:t>Protected browser storage (</a:t>
            </a:r>
            <a:r>
              <a:rPr lang="en-US" err="1"/>
              <a:t>Safia</a:t>
            </a:r>
            <a:r>
              <a:rPr lang="en-US"/>
              <a:t>)</a:t>
            </a:r>
          </a:p>
          <a:p>
            <a:pPr lvl="1"/>
            <a:r>
              <a:rPr lang="en-US" err="1"/>
              <a:t>WebAssembly</a:t>
            </a:r>
            <a:r>
              <a:rPr lang="en-US"/>
              <a:t> prerendering (</a:t>
            </a:r>
            <a:r>
              <a:rPr lang="en-US" err="1"/>
              <a:t>Safia</a:t>
            </a:r>
            <a:r>
              <a:rPr lang="en-US"/>
              <a:t>)</a:t>
            </a:r>
          </a:p>
          <a:p>
            <a:pPr lvl="1"/>
            <a:r>
              <a:rPr lang="en-US"/>
              <a:t>Input File (Steve)</a:t>
            </a:r>
          </a:p>
          <a:p>
            <a:r>
              <a:rPr lang="en-US"/>
              <a:t>(4min) QA</a:t>
            </a:r>
          </a:p>
          <a:p>
            <a:endParaRPr lang="en-US"/>
          </a:p>
        </p:txBody>
      </p:sp>
      <p:sp>
        <p:nvSpPr>
          <p:cNvPr id="4" name="Slide Number Placeholder 3"/>
          <p:cNvSpPr>
            <a:spLocks noGrp="1"/>
          </p:cNvSpPr>
          <p:nvPr>
            <p:ph type="sldNum" sz="quarter" idx="5"/>
          </p:nvPr>
        </p:nvSpPr>
        <p:spPr/>
        <p:txBody>
          <a:bodyPr/>
          <a:lstStyle/>
          <a:p>
            <a:fld id="{E5A37FCA-BD8A-BE4C-B42C-E16B56444060}" type="slidenum">
              <a:rPr lang="en-US" smtClean="0"/>
              <a:t>1</a:t>
            </a:fld>
            <a:endParaRPr lang="en-US"/>
          </a:p>
        </p:txBody>
      </p:sp>
    </p:spTree>
    <p:extLst>
      <p:ext uri="{BB962C8B-B14F-4D97-AF65-F5344CB8AC3E}">
        <p14:creationId xmlns:p14="http://schemas.microsoft.com/office/powerpoint/2010/main" val="757114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err="1"/>
              <a:t>Safia</a:t>
            </a:r>
            <a:r>
              <a:rPr lang="en-GB"/>
              <a:t> to speak</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US"/>
              <a:t>Second, a </a:t>
            </a:r>
            <a:r>
              <a:rPr lang="en-US" err="1"/>
              <a:t>WebAssembly</a:t>
            </a:r>
            <a:r>
              <a:rPr lang="en-US"/>
              <a:t> render mode which can be used to render </a:t>
            </a:r>
            <a:r>
              <a:rPr lang="en-US" err="1"/>
              <a:t>Blazor</a:t>
            </a:r>
            <a:r>
              <a:rPr lang="en-US"/>
              <a:t> WASM components into any existing MVC application. If this sounds like an intriguing idea to you, check out the Modern Web Development with </a:t>
            </a:r>
            <a:r>
              <a:rPr lang="en-US" err="1"/>
              <a:t>Blazor</a:t>
            </a:r>
            <a:r>
              <a:rPr lang="en-US"/>
              <a:t> &amp; .NET 5 session with Javier and Dan later today to learn more.</a:t>
            </a:r>
          </a:p>
          <a:p>
            <a:endParaRPr lang="en-GB"/>
          </a:p>
        </p:txBody>
      </p:sp>
      <p:sp>
        <p:nvSpPr>
          <p:cNvPr id="4" name="Slide Number Placeholder 3"/>
          <p:cNvSpPr>
            <a:spLocks noGrp="1"/>
          </p:cNvSpPr>
          <p:nvPr>
            <p:ph type="sldNum" sz="quarter" idx="5"/>
          </p:nvPr>
        </p:nvSpPr>
        <p:spPr/>
        <p:txBody>
          <a:bodyPr/>
          <a:lstStyle/>
          <a:p>
            <a:fld id="{E5A37FCA-BD8A-BE4C-B42C-E16B56444060}" type="slidenum">
              <a:rPr lang="en-US" smtClean="0"/>
              <a:t>12</a:t>
            </a:fld>
            <a:endParaRPr lang="en-US"/>
          </a:p>
        </p:txBody>
      </p:sp>
    </p:spTree>
    <p:extLst>
      <p:ext uri="{BB962C8B-B14F-4D97-AF65-F5344CB8AC3E}">
        <p14:creationId xmlns:p14="http://schemas.microsoft.com/office/powerpoint/2010/main" val="2020879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err="1"/>
              <a:t>Safia</a:t>
            </a:r>
            <a:r>
              <a:rPr lang="en-GB"/>
              <a:t> to speak</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US"/>
              <a:t>Prerendering is just one of the ways that you can improve startup performance for your application. Another is lazy-loading, which allows you to delay the loading of a particular assembly until it is needed, such as when a user visits a particular page. In .NET 5, we shipped support for lazy-loading via a new </a:t>
            </a:r>
            <a:r>
              <a:rPr lang="en-US" err="1"/>
              <a:t>BlazorWebAssemblyLazyLoad</a:t>
            </a:r>
            <a:r>
              <a:rPr lang="en-US"/>
              <a:t> build-time property that allows you to mark which assemblies to delay loading, a new </a:t>
            </a:r>
            <a:r>
              <a:rPr lang="en-US" err="1"/>
              <a:t>LazyAssemblyLoader</a:t>
            </a:r>
            <a:r>
              <a:rPr lang="en-US"/>
              <a:t> service which handles fetching the assemblies, computing integrity checks, and loading them into the debugger, and finally a new </a:t>
            </a:r>
            <a:r>
              <a:rPr lang="en-US" err="1"/>
              <a:t>OnNavigateAsync</a:t>
            </a:r>
            <a:r>
              <a:rPr lang="en-US"/>
              <a:t> API on the Router component that allows you to load assemblies via the service before loading the page. If this feature sounds useful to you, check out the </a:t>
            </a:r>
            <a:r>
              <a:rPr lang="en-US" err="1"/>
              <a:t>Blazoract</a:t>
            </a:r>
            <a:r>
              <a:rPr lang="en-US"/>
              <a:t> demo app and the official </a:t>
            </a:r>
            <a:r>
              <a:rPr lang="en-US" err="1"/>
              <a:t>Blazor</a:t>
            </a:r>
            <a:r>
              <a:rPr lang="en-US"/>
              <a:t> docs for getting started details.</a:t>
            </a:r>
          </a:p>
          <a:p>
            <a:endParaRPr lang="en-GB"/>
          </a:p>
          <a:p>
            <a:endParaRPr lang="en-GB"/>
          </a:p>
          <a:p>
            <a:endParaRPr lang="en-GB"/>
          </a:p>
        </p:txBody>
      </p:sp>
      <p:sp>
        <p:nvSpPr>
          <p:cNvPr id="4" name="Slide Number Placeholder 3"/>
          <p:cNvSpPr>
            <a:spLocks noGrp="1"/>
          </p:cNvSpPr>
          <p:nvPr>
            <p:ph type="sldNum" sz="quarter" idx="5"/>
          </p:nvPr>
        </p:nvSpPr>
        <p:spPr/>
        <p:txBody>
          <a:bodyPr/>
          <a:lstStyle/>
          <a:p>
            <a:fld id="{E5A37FCA-BD8A-BE4C-B42C-E16B56444060}" type="slidenum">
              <a:rPr lang="en-US" smtClean="0"/>
              <a:t>13</a:t>
            </a:fld>
            <a:endParaRPr lang="en-US"/>
          </a:p>
        </p:txBody>
      </p:sp>
    </p:spTree>
    <p:extLst>
      <p:ext uri="{BB962C8B-B14F-4D97-AF65-F5344CB8AC3E}">
        <p14:creationId xmlns:p14="http://schemas.microsoft.com/office/powerpoint/2010/main" val="2936062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Steve: JavaScript isolation, </a:t>
            </a:r>
            <a:r>
              <a:rPr lang="en-US" err="1"/>
              <a:t>FocusAsync</a:t>
            </a:r>
            <a:endParaRPr lang="en-US"/>
          </a:p>
          <a:p>
            <a:r>
              <a:rPr lang="en-US" err="1"/>
              <a:t>Safia</a:t>
            </a:r>
            <a:r>
              <a:rPr lang="en-US"/>
              <a:t>: optional/catch-all route params, auth code flow</a:t>
            </a:r>
          </a:p>
        </p:txBody>
      </p:sp>
      <p:sp>
        <p:nvSpPr>
          <p:cNvPr id="4" name="Slide Number Placeholder 3"/>
          <p:cNvSpPr>
            <a:spLocks noGrp="1"/>
          </p:cNvSpPr>
          <p:nvPr>
            <p:ph type="sldNum" sz="quarter" idx="5"/>
          </p:nvPr>
        </p:nvSpPr>
        <p:spPr/>
        <p:txBody>
          <a:bodyPr/>
          <a:lstStyle/>
          <a:p>
            <a:fld id="{E5A37FCA-BD8A-BE4C-B42C-E16B56444060}" type="slidenum">
              <a:rPr lang="en-US" smtClean="0"/>
              <a:t>14</a:t>
            </a:fld>
            <a:endParaRPr lang="en-US"/>
          </a:p>
        </p:txBody>
      </p:sp>
    </p:spTree>
    <p:extLst>
      <p:ext uri="{BB962C8B-B14F-4D97-AF65-F5344CB8AC3E}">
        <p14:creationId xmlns:p14="http://schemas.microsoft.com/office/powerpoint/2010/main" val="1453035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A37FCA-BD8A-BE4C-B42C-E16B56444060}" type="slidenum">
              <a:rPr lang="en-US" smtClean="0"/>
              <a:t>15</a:t>
            </a:fld>
            <a:endParaRPr lang="en-US"/>
          </a:p>
        </p:txBody>
      </p:sp>
    </p:spTree>
    <p:extLst>
      <p:ext uri="{BB962C8B-B14F-4D97-AF65-F5344CB8AC3E}">
        <p14:creationId xmlns:p14="http://schemas.microsoft.com/office/powerpoint/2010/main" val="1802994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5A37FCA-BD8A-BE4C-B42C-E16B56444060}" type="slidenum">
              <a:rPr lang="en-US" smtClean="0"/>
              <a:t>16</a:t>
            </a:fld>
            <a:endParaRPr lang="en-US"/>
          </a:p>
        </p:txBody>
      </p:sp>
    </p:spTree>
    <p:extLst>
      <p:ext uri="{BB962C8B-B14F-4D97-AF65-F5344CB8AC3E}">
        <p14:creationId xmlns:p14="http://schemas.microsoft.com/office/powerpoint/2010/main" val="217753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5A37FCA-BD8A-BE4C-B42C-E16B56444060}" type="slidenum">
              <a:rPr lang="en-US" smtClean="0"/>
              <a:t>3</a:t>
            </a:fld>
            <a:endParaRPr lang="en-US"/>
          </a:p>
        </p:txBody>
      </p:sp>
    </p:spTree>
    <p:extLst>
      <p:ext uri="{BB962C8B-B14F-4D97-AF65-F5344CB8AC3E}">
        <p14:creationId xmlns:p14="http://schemas.microsoft.com/office/powerpoint/2010/main" val="3430418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Safia</a:t>
            </a:r>
            <a:r>
              <a:rPr lang="en-US"/>
              <a:t> to </a:t>
            </a:r>
            <a:r>
              <a:rPr lang="en-US" err="1"/>
              <a:t>segaway</a:t>
            </a:r>
            <a:endParaRPr lang="en-US"/>
          </a:p>
        </p:txBody>
      </p:sp>
      <p:sp>
        <p:nvSpPr>
          <p:cNvPr id="4" name="Slide Number Placeholder 3"/>
          <p:cNvSpPr>
            <a:spLocks noGrp="1"/>
          </p:cNvSpPr>
          <p:nvPr>
            <p:ph type="sldNum" sz="quarter" idx="5"/>
          </p:nvPr>
        </p:nvSpPr>
        <p:spPr/>
        <p:txBody>
          <a:bodyPr/>
          <a:lstStyle/>
          <a:p>
            <a:fld id="{E5A37FCA-BD8A-BE4C-B42C-E16B56444060}" type="slidenum">
              <a:rPr lang="en-US" smtClean="0"/>
              <a:t>4</a:t>
            </a:fld>
            <a:endParaRPr lang="en-US"/>
          </a:p>
        </p:txBody>
      </p:sp>
    </p:spTree>
    <p:extLst>
      <p:ext uri="{BB962C8B-B14F-4D97-AF65-F5344CB8AC3E}">
        <p14:creationId xmlns:p14="http://schemas.microsoft.com/office/powerpoint/2010/main" val="3349671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5A37FCA-BD8A-BE4C-B42C-E16B56444060}" type="slidenum">
              <a:rPr lang="en-US" smtClean="0"/>
              <a:t>5</a:t>
            </a:fld>
            <a:endParaRPr lang="en-US"/>
          </a:p>
        </p:txBody>
      </p:sp>
    </p:spTree>
    <p:extLst>
      <p:ext uri="{BB962C8B-B14F-4D97-AF65-F5344CB8AC3E}">
        <p14:creationId xmlns:p14="http://schemas.microsoft.com/office/powerpoint/2010/main" val="3254957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Steve to speak</a:t>
            </a:r>
          </a:p>
        </p:txBody>
      </p:sp>
      <p:sp>
        <p:nvSpPr>
          <p:cNvPr id="4" name="Slide Number Placeholder 3"/>
          <p:cNvSpPr>
            <a:spLocks noGrp="1"/>
          </p:cNvSpPr>
          <p:nvPr>
            <p:ph type="sldNum" sz="quarter" idx="5"/>
          </p:nvPr>
        </p:nvSpPr>
        <p:spPr/>
        <p:txBody>
          <a:bodyPr/>
          <a:lstStyle/>
          <a:p>
            <a:fld id="{E5A37FCA-BD8A-BE4C-B42C-E16B56444060}" type="slidenum">
              <a:rPr lang="en-US" smtClean="0"/>
              <a:t>7</a:t>
            </a:fld>
            <a:endParaRPr lang="en-US"/>
          </a:p>
        </p:txBody>
      </p:sp>
    </p:spTree>
    <p:extLst>
      <p:ext uri="{BB962C8B-B14F-4D97-AF65-F5344CB8AC3E}">
        <p14:creationId xmlns:p14="http://schemas.microsoft.com/office/powerpoint/2010/main" val="1830702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Steve to speak</a:t>
            </a:r>
          </a:p>
        </p:txBody>
      </p:sp>
      <p:sp>
        <p:nvSpPr>
          <p:cNvPr id="4" name="Slide Number Placeholder 3"/>
          <p:cNvSpPr>
            <a:spLocks noGrp="1"/>
          </p:cNvSpPr>
          <p:nvPr>
            <p:ph type="sldNum" sz="quarter" idx="5"/>
          </p:nvPr>
        </p:nvSpPr>
        <p:spPr/>
        <p:txBody>
          <a:bodyPr/>
          <a:lstStyle/>
          <a:p>
            <a:fld id="{E5A37FCA-BD8A-BE4C-B42C-E16B56444060}" type="slidenum">
              <a:rPr lang="en-US" smtClean="0"/>
              <a:t>8</a:t>
            </a:fld>
            <a:endParaRPr lang="en-US"/>
          </a:p>
        </p:txBody>
      </p:sp>
    </p:spTree>
    <p:extLst>
      <p:ext uri="{BB962C8B-B14F-4D97-AF65-F5344CB8AC3E}">
        <p14:creationId xmlns:p14="http://schemas.microsoft.com/office/powerpoint/2010/main" val="3005142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err="1"/>
              <a:t>Safia</a:t>
            </a:r>
            <a:r>
              <a:rPr lang="en-GB"/>
              <a:t> to speak</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US"/>
              <a:t>With the server and </a:t>
            </a:r>
            <a:r>
              <a:rPr lang="en-US" err="1"/>
              <a:t>WebAssembly</a:t>
            </a:r>
            <a:r>
              <a:rPr lang="en-US"/>
              <a:t> hosting models, you can run </a:t>
            </a:r>
            <a:r>
              <a:rPr lang="en-US" err="1"/>
              <a:t>Blazor</a:t>
            </a:r>
            <a:r>
              <a:rPr lang="en-US"/>
              <a:t> on a variety of targets: from Linux and Windows servers to inside modern web browsers. In .NET 5, we shipped support for </a:t>
            </a:r>
            <a:r>
              <a:rPr lang="en-US" err="1"/>
              <a:t>compatability</a:t>
            </a:r>
            <a:r>
              <a:rPr lang="en-US"/>
              <a:t> analyzers that allow you to decorate your library's project file or APIs with information about supported platforms for an API. Now, instead of getting errors about unsupported APIs during runtime once you're application has already been deployed, you can get those warnings during development. Gone are the days of having to deal with extra headaches in production.</a:t>
            </a:r>
          </a:p>
        </p:txBody>
      </p:sp>
      <p:sp>
        <p:nvSpPr>
          <p:cNvPr id="4" name="Slide Number Placeholder 3"/>
          <p:cNvSpPr>
            <a:spLocks noGrp="1"/>
          </p:cNvSpPr>
          <p:nvPr>
            <p:ph type="sldNum" sz="quarter" idx="5"/>
          </p:nvPr>
        </p:nvSpPr>
        <p:spPr/>
        <p:txBody>
          <a:bodyPr/>
          <a:lstStyle/>
          <a:p>
            <a:fld id="{E5A37FCA-BD8A-BE4C-B42C-E16B56444060}" type="slidenum">
              <a:rPr lang="en-US" smtClean="0"/>
              <a:t>9</a:t>
            </a:fld>
            <a:endParaRPr lang="en-US"/>
          </a:p>
        </p:txBody>
      </p:sp>
    </p:spTree>
    <p:extLst>
      <p:ext uri="{BB962C8B-B14F-4D97-AF65-F5344CB8AC3E}">
        <p14:creationId xmlns:p14="http://schemas.microsoft.com/office/powerpoint/2010/main" val="3824066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err="1"/>
              <a:t>Safia</a:t>
            </a:r>
            <a:r>
              <a:rPr lang="en-GB"/>
              <a:t> to speak</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US"/>
              <a:t>Next in .NET 5, we shipped some improvements to the prerendering experience in </a:t>
            </a:r>
            <a:r>
              <a:rPr lang="en-US" err="1"/>
              <a:t>Blazor</a:t>
            </a:r>
            <a:r>
              <a:rPr lang="en-US"/>
              <a:t>. Pre-rendering is the process by which contents of a web page are compiled on the server and sent to the client as static HTML that is then made interactive later. </a:t>
            </a:r>
            <a:r>
              <a:rPr lang="en-US" err="1"/>
              <a:t>Blazor</a:t>
            </a:r>
            <a:r>
              <a:rPr lang="en-US"/>
              <a:t> currently supports a couple of render strategies that render pages statically then make them interactive via </a:t>
            </a:r>
            <a:r>
              <a:rPr lang="en-US" err="1"/>
              <a:t>Blazor</a:t>
            </a:r>
            <a:r>
              <a:rPr lang="en-US"/>
              <a:t> Server. In .NET 5, we shipped added some new render modes to the mix.</a:t>
            </a:r>
          </a:p>
          <a:p>
            <a:endParaRPr lang="en-GB"/>
          </a:p>
        </p:txBody>
      </p:sp>
      <p:sp>
        <p:nvSpPr>
          <p:cNvPr id="4" name="Slide Number Placeholder 3"/>
          <p:cNvSpPr>
            <a:spLocks noGrp="1"/>
          </p:cNvSpPr>
          <p:nvPr>
            <p:ph type="sldNum" sz="quarter" idx="5"/>
          </p:nvPr>
        </p:nvSpPr>
        <p:spPr/>
        <p:txBody>
          <a:bodyPr/>
          <a:lstStyle/>
          <a:p>
            <a:fld id="{E5A37FCA-BD8A-BE4C-B42C-E16B56444060}" type="slidenum">
              <a:rPr lang="en-US" smtClean="0"/>
              <a:t>10</a:t>
            </a:fld>
            <a:endParaRPr lang="en-US"/>
          </a:p>
        </p:txBody>
      </p:sp>
    </p:spTree>
    <p:extLst>
      <p:ext uri="{BB962C8B-B14F-4D97-AF65-F5344CB8AC3E}">
        <p14:creationId xmlns:p14="http://schemas.microsoft.com/office/powerpoint/2010/main" val="4129553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err="1"/>
              <a:t>Safia</a:t>
            </a:r>
            <a:r>
              <a:rPr lang="en-GB"/>
              <a:t> to speak</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US"/>
              <a:t>First, a </a:t>
            </a:r>
            <a:r>
              <a:rPr lang="en-US" err="1"/>
              <a:t>WebAssemblyPrerendered</a:t>
            </a:r>
            <a:r>
              <a:rPr lang="en-US"/>
              <a:t> mode which </a:t>
            </a:r>
            <a:r>
              <a:rPr lang="en-US" err="1"/>
              <a:t>sents</a:t>
            </a:r>
            <a:r>
              <a:rPr lang="en-US"/>
              <a:t> static HTML to the client, then makes it interactive later once </a:t>
            </a:r>
            <a:r>
              <a:rPr lang="en-US" err="1"/>
              <a:t>Blazor</a:t>
            </a:r>
            <a:r>
              <a:rPr lang="en-US"/>
              <a:t> </a:t>
            </a:r>
            <a:r>
              <a:rPr lang="en-US" err="1"/>
              <a:t>WebAssembly</a:t>
            </a:r>
            <a:r>
              <a:rPr lang="en-US"/>
              <a:t> has been loaded into the browser.</a:t>
            </a:r>
          </a:p>
          <a:p>
            <a:endParaRPr lang="en-GB"/>
          </a:p>
        </p:txBody>
      </p:sp>
      <p:sp>
        <p:nvSpPr>
          <p:cNvPr id="4" name="Slide Number Placeholder 3"/>
          <p:cNvSpPr>
            <a:spLocks noGrp="1"/>
          </p:cNvSpPr>
          <p:nvPr>
            <p:ph type="sldNum" sz="quarter" idx="5"/>
          </p:nvPr>
        </p:nvSpPr>
        <p:spPr/>
        <p:txBody>
          <a:bodyPr/>
          <a:lstStyle/>
          <a:p>
            <a:fld id="{E5A37FCA-BD8A-BE4C-B42C-E16B56444060}" type="slidenum">
              <a:rPr lang="en-US" smtClean="0"/>
              <a:t>11</a:t>
            </a:fld>
            <a:endParaRPr lang="en-US"/>
          </a:p>
        </p:txBody>
      </p:sp>
    </p:spTree>
    <p:extLst>
      <p:ext uri="{BB962C8B-B14F-4D97-AF65-F5344CB8AC3E}">
        <p14:creationId xmlns:p14="http://schemas.microsoft.com/office/powerpoint/2010/main" val="528085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2DD2-F29F-3945-8833-5186A41E29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EE0E71-8424-3A4F-8DB2-EDBE61C7B8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8BACDF-E6FB-8249-BFDE-6F9CA6484247}"/>
              </a:ext>
            </a:extLst>
          </p:cNvPr>
          <p:cNvSpPr>
            <a:spLocks noGrp="1"/>
          </p:cNvSpPr>
          <p:nvPr>
            <p:ph type="dt" sz="half" idx="10"/>
          </p:nvPr>
        </p:nvSpPr>
        <p:spPr/>
        <p:txBody>
          <a:bodyPr/>
          <a:lstStyle/>
          <a:p>
            <a:fld id="{3B775BCB-2A06-C54C-8677-BEF609048FDA}" type="datetimeFigureOut">
              <a:rPr lang="en-US" smtClean="0"/>
              <a:t>11/16/2020</a:t>
            </a:fld>
            <a:endParaRPr lang="en-US"/>
          </a:p>
        </p:txBody>
      </p:sp>
      <p:sp>
        <p:nvSpPr>
          <p:cNvPr id="5" name="Footer Placeholder 4">
            <a:extLst>
              <a:ext uri="{FF2B5EF4-FFF2-40B4-BE49-F238E27FC236}">
                <a16:creationId xmlns:a16="http://schemas.microsoft.com/office/drawing/2014/main" id="{60643F1B-DA57-D343-8091-80F9A9FA9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A2511-54DC-7F4D-9CF2-FD0CCDE6D9EC}"/>
              </a:ext>
            </a:extLst>
          </p:cNvPr>
          <p:cNvSpPr>
            <a:spLocks noGrp="1"/>
          </p:cNvSpPr>
          <p:nvPr>
            <p:ph type="sldNum" sz="quarter" idx="12"/>
          </p:nvPr>
        </p:nvSpPr>
        <p:spPr/>
        <p:txBody>
          <a:bodyPr/>
          <a:lstStyle/>
          <a:p>
            <a:fld id="{0911809B-2A1F-194D-80ED-663BCA7818F6}" type="slidenum">
              <a:rPr lang="en-US" smtClean="0"/>
              <a:t>‹#›</a:t>
            </a:fld>
            <a:endParaRPr lang="en-US"/>
          </a:p>
        </p:txBody>
      </p:sp>
    </p:spTree>
    <p:extLst>
      <p:ext uri="{BB962C8B-B14F-4D97-AF65-F5344CB8AC3E}">
        <p14:creationId xmlns:p14="http://schemas.microsoft.com/office/powerpoint/2010/main" val="2900633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C412-9812-FD4A-AD61-89B4674257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CA3952-4DDA-FD47-880C-FDBB38BEB6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356E6-38AE-4B44-BDFB-3D5B0D26ED44}"/>
              </a:ext>
            </a:extLst>
          </p:cNvPr>
          <p:cNvSpPr>
            <a:spLocks noGrp="1"/>
          </p:cNvSpPr>
          <p:nvPr>
            <p:ph type="dt" sz="half" idx="10"/>
          </p:nvPr>
        </p:nvSpPr>
        <p:spPr/>
        <p:txBody>
          <a:bodyPr/>
          <a:lstStyle/>
          <a:p>
            <a:fld id="{3B775BCB-2A06-C54C-8677-BEF609048FDA}" type="datetimeFigureOut">
              <a:rPr lang="en-US" smtClean="0"/>
              <a:t>11/16/2020</a:t>
            </a:fld>
            <a:endParaRPr lang="en-US"/>
          </a:p>
        </p:txBody>
      </p:sp>
      <p:sp>
        <p:nvSpPr>
          <p:cNvPr id="5" name="Footer Placeholder 4">
            <a:extLst>
              <a:ext uri="{FF2B5EF4-FFF2-40B4-BE49-F238E27FC236}">
                <a16:creationId xmlns:a16="http://schemas.microsoft.com/office/drawing/2014/main" id="{66510743-3B1D-7F4D-9D6D-F009D2013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39F4D-7BAB-E349-A19B-19A725C706CC}"/>
              </a:ext>
            </a:extLst>
          </p:cNvPr>
          <p:cNvSpPr>
            <a:spLocks noGrp="1"/>
          </p:cNvSpPr>
          <p:nvPr>
            <p:ph type="sldNum" sz="quarter" idx="12"/>
          </p:nvPr>
        </p:nvSpPr>
        <p:spPr/>
        <p:txBody>
          <a:bodyPr/>
          <a:lstStyle/>
          <a:p>
            <a:fld id="{0911809B-2A1F-194D-80ED-663BCA7818F6}" type="slidenum">
              <a:rPr lang="en-US" smtClean="0"/>
              <a:t>‹#›</a:t>
            </a:fld>
            <a:endParaRPr lang="en-US"/>
          </a:p>
        </p:txBody>
      </p:sp>
    </p:spTree>
    <p:extLst>
      <p:ext uri="{BB962C8B-B14F-4D97-AF65-F5344CB8AC3E}">
        <p14:creationId xmlns:p14="http://schemas.microsoft.com/office/powerpoint/2010/main" val="2694081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DBD4DF-DEA8-2E46-A752-82EEE93E4B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93016A-218C-CC4B-A8D1-D2A99BE23C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8D888-446D-7349-A3AB-047902604DA7}"/>
              </a:ext>
            </a:extLst>
          </p:cNvPr>
          <p:cNvSpPr>
            <a:spLocks noGrp="1"/>
          </p:cNvSpPr>
          <p:nvPr>
            <p:ph type="dt" sz="half" idx="10"/>
          </p:nvPr>
        </p:nvSpPr>
        <p:spPr/>
        <p:txBody>
          <a:bodyPr/>
          <a:lstStyle/>
          <a:p>
            <a:fld id="{3B775BCB-2A06-C54C-8677-BEF609048FDA}" type="datetimeFigureOut">
              <a:rPr lang="en-US" smtClean="0"/>
              <a:t>11/16/2020</a:t>
            </a:fld>
            <a:endParaRPr lang="en-US"/>
          </a:p>
        </p:txBody>
      </p:sp>
      <p:sp>
        <p:nvSpPr>
          <p:cNvPr id="5" name="Footer Placeholder 4">
            <a:extLst>
              <a:ext uri="{FF2B5EF4-FFF2-40B4-BE49-F238E27FC236}">
                <a16:creationId xmlns:a16="http://schemas.microsoft.com/office/drawing/2014/main" id="{C0298A45-1AAE-1647-879B-8C5A2BA80F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0685E-3B9C-4248-ABB5-3A33FD2E5421}"/>
              </a:ext>
            </a:extLst>
          </p:cNvPr>
          <p:cNvSpPr>
            <a:spLocks noGrp="1"/>
          </p:cNvSpPr>
          <p:nvPr>
            <p:ph type="sldNum" sz="quarter" idx="12"/>
          </p:nvPr>
        </p:nvSpPr>
        <p:spPr/>
        <p:txBody>
          <a:bodyPr/>
          <a:lstStyle/>
          <a:p>
            <a:fld id="{0911809B-2A1F-194D-80ED-663BCA7818F6}" type="slidenum">
              <a:rPr lang="en-US" smtClean="0"/>
              <a:t>‹#›</a:t>
            </a:fld>
            <a:endParaRPr lang="en-US"/>
          </a:p>
        </p:txBody>
      </p:sp>
    </p:spTree>
    <p:extLst>
      <p:ext uri="{BB962C8B-B14F-4D97-AF65-F5344CB8AC3E}">
        <p14:creationId xmlns:p14="http://schemas.microsoft.com/office/powerpoint/2010/main" val="1208877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nnouncement">
    <p:spTree>
      <p:nvGrpSpPr>
        <p:cNvPr id="1" name=""/>
        <p:cNvGrpSpPr/>
        <p:nvPr/>
      </p:nvGrpSpPr>
      <p:grpSpPr>
        <a:xfrm>
          <a:off x="0" y="0"/>
          <a:ext cx="0" cy="0"/>
          <a:chOff x="0" y="0"/>
          <a:chExt cx="0" cy="0"/>
        </a:xfrm>
      </p:grpSpPr>
      <p:pic>
        <p:nvPicPr>
          <p:cNvPr id="22" name="Graphic 21">
            <a:extLst>
              <a:ext uri="{FF2B5EF4-FFF2-40B4-BE49-F238E27FC236}">
                <a16:creationId xmlns:a16="http://schemas.microsoft.com/office/drawing/2014/main" id="{358A6850-D9C4-3746-B59F-1EB779D13AF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11/16/2020</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
        <p:nvSpPr>
          <p:cNvPr id="6" name="Rectangle: Rounded Corners 4">
            <a:extLst>
              <a:ext uri="{FF2B5EF4-FFF2-40B4-BE49-F238E27FC236}">
                <a16:creationId xmlns:a16="http://schemas.microsoft.com/office/drawing/2014/main" id="{E3D2D5C4-B844-114B-9697-42D21689D269}"/>
              </a:ext>
            </a:extLst>
          </p:cNvPr>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a:extLst>
              <a:ext uri="{FF2B5EF4-FFF2-40B4-BE49-F238E27FC236}">
                <a16:creationId xmlns:a16="http://schemas.microsoft.com/office/drawing/2014/main" id="{89CF02AA-2166-2947-AE4F-C1E42119F0B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34126" y="3328313"/>
            <a:ext cx="3291797" cy="3012831"/>
          </a:xfrm>
          <a:prstGeom prst="rect">
            <a:avLst/>
          </a:prstGeom>
        </p:spPr>
      </p:pic>
      <p:sp>
        <p:nvSpPr>
          <p:cNvPr id="12" name="Title 1">
            <a:extLst>
              <a:ext uri="{FF2B5EF4-FFF2-40B4-BE49-F238E27FC236}">
                <a16:creationId xmlns:a16="http://schemas.microsoft.com/office/drawing/2014/main" id="{BA29FA64-87F9-C143-8ECF-2FD642B19CE6}"/>
              </a:ext>
            </a:extLst>
          </p:cNvPr>
          <p:cNvSpPr>
            <a:spLocks noGrp="1"/>
          </p:cNvSpPr>
          <p:nvPr>
            <p:ph type="title" hasCustomPrompt="1"/>
          </p:nvPr>
        </p:nvSpPr>
        <p:spPr>
          <a:xfrm>
            <a:off x="838200" y="1575065"/>
            <a:ext cx="10515600" cy="669008"/>
          </a:xfrm>
        </p:spPr>
        <p:txBody>
          <a:bodyPr>
            <a:normAutofit/>
          </a:bodyPr>
          <a:lstStyle>
            <a:lvl1pPr>
              <a:defRPr sz="3600"/>
            </a:lvl1pPr>
          </a:lstStyle>
          <a:p>
            <a:r>
              <a:rPr lang="en-US"/>
              <a:t>Announcement</a:t>
            </a:r>
          </a:p>
        </p:txBody>
      </p:sp>
      <p:sp>
        <p:nvSpPr>
          <p:cNvPr id="13" name="Content Placeholder 2">
            <a:extLst>
              <a:ext uri="{FF2B5EF4-FFF2-40B4-BE49-F238E27FC236}">
                <a16:creationId xmlns:a16="http://schemas.microsoft.com/office/drawing/2014/main" id="{D1EA77C7-A181-484D-8707-4D5A9B4D5A97}"/>
              </a:ext>
            </a:extLst>
          </p:cNvPr>
          <p:cNvSpPr>
            <a:spLocks noGrp="1"/>
          </p:cNvSpPr>
          <p:nvPr>
            <p:ph idx="1" hasCustomPrompt="1"/>
          </p:nvPr>
        </p:nvSpPr>
        <p:spPr>
          <a:xfrm>
            <a:off x="838200" y="2476901"/>
            <a:ext cx="10515600" cy="2636966"/>
          </a:xfrm>
        </p:spPr>
        <p:txBody>
          <a:bodyPr/>
          <a:lstStyle/>
          <a:p>
            <a:pPr lvl="0"/>
            <a:r>
              <a:rPr lang="en-US"/>
              <a:t>Value prop 1</a:t>
            </a:r>
          </a:p>
          <a:p>
            <a:pPr lvl="0"/>
            <a:r>
              <a:rPr lang="en-US"/>
              <a:t>Value prop 2</a:t>
            </a:r>
          </a:p>
          <a:p>
            <a:pPr lvl="0"/>
            <a:r>
              <a:rPr lang="en-US"/>
              <a:t>Value prop 3</a:t>
            </a:r>
          </a:p>
        </p:txBody>
      </p:sp>
      <p:sp>
        <p:nvSpPr>
          <p:cNvPr id="15" name="Content Placeholder 2">
            <a:extLst>
              <a:ext uri="{FF2B5EF4-FFF2-40B4-BE49-F238E27FC236}">
                <a16:creationId xmlns:a16="http://schemas.microsoft.com/office/drawing/2014/main" id="{50ABA7B6-E505-4F46-AC54-EB852D64446C}"/>
              </a:ext>
            </a:extLst>
          </p:cNvPr>
          <p:cNvSpPr>
            <a:spLocks noGrp="1"/>
          </p:cNvSpPr>
          <p:nvPr>
            <p:ph idx="13" hasCustomPrompt="1"/>
          </p:nvPr>
        </p:nvSpPr>
        <p:spPr>
          <a:xfrm>
            <a:off x="838200" y="5257171"/>
            <a:ext cx="10515600" cy="579149"/>
          </a:xfrm>
        </p:spPr>
        <p:txBody>
          <a:bodyPr/>
          <a:lstStyle>
            <a:lvl1pPr>
              <a:buNone/>
              <a:defRPr>
                <a:solidFill>
                  <a:schemeClr val="accent4">
                    <a:lumMod val="60000"/>
                    <a:lumOff val="40000"/>
                  </a:schemeClr>
                </a:solidFill>
              </a:defRPr>
            </a:lvl1pPr>
          </a:lstStyle>
          <a:p>
            <a:pPr lvl="0"/>
            <a:r>
              <a:rPr lang="en-US"/>
              <a:t>Link</a:t>
            </a:r>
          </a:p>
        </p:txBody>
      </p:sp>
    </p:spTree>
    <p:extLst>
      <p:ext uri="{BB962C8B-B14F-4D97-AF65-F5344CB8AC3E}">
        <p14:creationId xmlns:p14="http://schemas.microsoft.com/office/powerpoint/2010/main" val="266933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A0DA-A349-2D4B-84B5-1FF83FE1D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206774-CB16-CA43-A6CB-C044498EAA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26FAF-964A-5146-88FB-B7A3DE6C5035}"/>
              </a:ext>
            </a:extLst>
          </p:cNvPr>
          <p:cNvSpPr>
            <a:spLocks noGrp="1"/>
          </p:cNvSpPr>
          <p:nvPr>
            <p:ph type="dt" sz="half" idx="10"/>
          </p:nvPr>
        </p:nvSpPr>
        <p:spPr/>
        <p:txBody>
          <a:bodyPr/>
          <a:lstStyle/>
          <a:p>
            <a:fld id="{3B775BCB-2A06-C54C-8677-BEF609048FDA}" type="datetimeFigureOut">
              <a:rPr lang="en-US" smtClean="0"/>
              <a:t>11/16/2020</a:t>
            </a:fld>
            <a:endParaRPr lang="en-US"/>
          </a:p>
        </p:txBody>
      </p:sp>
      <p:sp>
        <p:nvSpPr>
          <p:cNvPr id="5" name="Footer Placeholder 4">
            <a:extLst>
              <a:ext uri="{FF2B5EF4-FFF2-40B4-BE49-F238E27FC236}">
                <a16:creationId xmlns:a16="http://schemas.microsoft.com/office/drawing/2014/main" id="{56A2AA6B-06E0-1D44-A55D-3D6C736BB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AC28D-83C5-5045-BEA2-083FBFA8837E}"/>
              </a:ext>
            </a:extLst>
          </p:cNvPr>
          <p:cNvSpPr>
            <a:spLocks noGrp="1"/>
          </p:cNvSpPr>
          <p:nvPr>
            <p:ph type="sldNum" sz="quarter" idx="12"/>
          </p:nvPr>
        </p:nvSpPr>
        <p:spPr/>
        <p:txBody>
          <a:bodyPr/>
          <a:lstStyle/>
          <a:p>
            <a:fld id="{0911809B-2A1F-194D-80ED-663BCA7818F6}" type="slidenum">
              <a:rPr lang="en-US" smtClean="0"/>
              <a:t>‹#›</a:t>
            </a:fld>
            <a:endParaRPr lang="en-US"/>
          </a:p>
        </p:txBody>
      </p:sp>
    </p:spTree>
    <p:extLst>
      <p:ext uri="{BB962C8B-B14F-4D97-AF65-F5344CB8AC3E}">
        <p14:creationId xmlns:p14="http://schemas.microsoft.com/office/powerpoint/2010/main" val="1328168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6528-272A-6C42-91FC-E18DA48F4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5447A7-B19A-1048-8686-C2767E4A2C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49385A-9EF5-1543-AF51-A7E45B3E52E0}"/>
              </a:ext>
            </a:extLst>
          </p:cNvPr>
          <p:cNvSpPr>
            <a:spLocks noGrp="1"/>
          </p:cNvSpPr>
          <p:nvPr>
            <p:ph type="dt" sz="half" idx="10"/>
          </p:nvPr>
        </p:nvSpPr>
        <p:spPr/>
        <p:txBody>
          <a:bodyPr/>
          <a:lstStyle/>
          <a:p>
            <a:fld id="{3B775BCB-2A06-C54C-8677-BEF609048FDA}" type="datetimeFigureOut">
              <a:rPr lang="en-US" smtClean="0"/>
              <a:t>11/16/2020</a:t>
            </a:fld>
            <a:endParaRPr lang="en-US"/>
          </a:p>
        </p:txBody>
      </p:sp>
      <p:sp>
        <p:nvSpPr>
          <p:cNvPr id="5" name="Footer Placeholder 4">
            <a:extLst>
              <a:ext uri="{FF2B5EF4-FFF2-40B4-BE49-F238E27FC236}">
                <a16:creationId xmlns:a16="http://schemas.microsoft.com/office/drawing/2014/main" id="{F1680557-E87C-A740-91CD-25DA109D6C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94327-0AFF-2F43-A40E-1F2B65756652}"/>
              </a:ext>
            </a:extLst>
          </p:cNvPr>
          <p:cNvSpPr>
            <a:spLocks noGrp="1"/>
          </p:cNvSpPr>
          <p:nvPr>
            <p:ph type="sldNum" sz="quarter" idx="12"/>
          </p:nvPr>
        </p:nvSpPr>
        <p:spPr/>
        <p:txBody>
          <a:bodyPr/>
          <a:lstStyle/>
          <a:p>
            <a:fld id="{0911809B-2A1F-194D-80ED-663BCA7818F6}" type="slidenum">
              <a:rPr lang="en-US" smtClean="0"/>
              <a:t>‹#›</a:t>
            </a:fld>
            <a:endParaRPr lang="en-US"/>
          </a:p>
        </p:txBody>
      </p:sp>
    </p:spTree>
    <p:extLst>
      <p:ext uri="{BB962C8B-B14F-4D97-AF65-F5344CB8AC3E}">
        <p14:creationId xmlns:p14="http://schemas.microsoft.com/office/powerpoint/2010/main" val="4021933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654C-991E-0941-995A-BEF0ED6CE9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ECD00B-061E-DE4D-A885-A07B9E55E0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5A0968-604A-DA47-A368-5B36328BDF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6B3888-5713-0347-8343-9BC7AAE9A6F3}"/>
              </a:ext>
            </a:extLst>
          </p:cNvPr>
          <p:cNvSpPr>
            <a:spLocks noGrp="1"/>
          </p:cNvSpPr>
          <p:nvPr>
            <p:ph type="dt" sz="half" idx="10"/>
          </p:nvPr>
        </p:nvSpPr>
        <p:spPr/>
        <p:txBody>
          <a:bodyPr/>
          <a:lstStyle/>
          <a:p>
            <a:fld id="{3B775BCB-2A06-C54C-8677-BEF609048FDA}" type="datetimeFigureOut">
              <a:rPr lang="en-US" smtClean="0"/>
              <a:t>11/16/2020</a:t>
            </a:fld>
            <a:endParaRPr lang="en-US"/>
          </a:p>
        </p:txBody>
      </p:sp>
      <p:sp>
        <p:nvSpPr>
          <p:cNvPr id="6" name="Footer Placeholder 5">
            <a:extLst>
              <a:ext uri="{FF2B5EF4-FFF2-40B4-BE49-F238E27FC236}">
                <a16:creationId xmlns:a16="http://schemas.microsoft.com/office/drawing/2014/main" id="{972B4514-1FBD-504C-95A3-684D901CA5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97D66-DCF1-8A44-A203-C45841268094}"/>
              </a:ext>
            </a:extLst>
          </p:cNvPr>
          <p:cNvSpPr>
            <a:spLocks noGrp="1"/>
          </p:cNvSpPr>
          <p:nvPr>
            <p:ph type="sldNum" sz="quarter" idx="12"/>
          </p:nvPr>
        </p:nvSpPr>
        <p:spPr/>
        <p:txBody>
          <a:bodyPr/>
          <a:lstStyle/>
          <a:p>
            <a:fld id="{0911809B-2A1F-194D-80ED-663BCA7818F6}" type="slidenum">
              <a:rPr lang="en-US" smtClean="0"/>
              <a:t>‹#›</a:t>
            </a:fld>
            <a:endParaRPr lang="en-US"/>
          </a:p>
        </p:txBody>
      </p:sp>
    </p:spTree>
    <p:extLst>
      <p:ext uri="{BB962C8B-B14F-4D97-AF65-F5344CB8AC3E}">
        <p14:creationId xmlns:p14="http://schemas.microsoft.com/office/powerpoint/2010/main" val="340785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1414-092B-3C4E-BB88-0A4A731D0A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25341A-7419-054B-93A7-5B84B43677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62B6FF-AC2E-AA41-9302-7357395FEE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AE2DF5-0171-B744-B032-7DF1D538DC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924888-FF64-4F4E-B13E-19502507CA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07B27B-56F1-4845-9B41-F815D96B3603}"/>
              </a:ext>
            </a:extLst>
          </p:cNvPr>
          <p:cNvSpPr>
            <a:spLocks noGrp="1"/>
          </p:cNvSpPr>
          <p:nvPr>
            <p:ph type="dt" sz="half" idx="10"/>
          </p:nvPr>
        </p:nvSpPr>
        <p:spPr/>
        <p:txBody>
          <a:bodyPr/>
          <a:lstStyle/>
          <a:p>
            <a:fld id="{3B775BCB-2A06-C54C-8677-BEF609048FDA}" type="datetimeFigureOut">
              <a:rPr lang="en-US" smtClean="0"/>
              <a:t>11/16/2020</a:t>
            </a:fld>
            <a:endParaRPr lang="en-US"/>
          </a:p>
        </p:txBody>
      </p:sp>
      <p:sp>
        <p:nvSpPr>
          <p:cNvPr id="8" name="Footer Placeholder 7">
            <a:extLst>
              <a:ext uri="{FF2B5EF4-FFF2-40B4-BE49-F238E27FC236}">
                <a16:creationId xmlns:a16="http://schemas.microsoft.com/office/drawing/2014/main" id="{EB58C886-07BC-7743-8209-B7C7C99EF9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813964-DD9A-5A44-8595-3CE0C53F2237}"/>
              </a:ext>
            </a:extLst>
          </p:cNvPr>
          <p:cNvSpPr>
            <a:spLocks noGrp="1"/>
          </p:cNvSpPr>
          <p:nvPr>
            <p:ph type="sldNum" sz="quarter" idx="12"/>
          </p:nvPr>
        </p:nvSpPr>
        <p:spPr/>
        <p:txBody>
          <a:bodyPr/>
          <a:lstStyle/>
          <a:p>
            <a:fld id="{0911809B-2A1F-194D-80ED-663BCA7818F6}" type="slidenum">
              <a:rPr lang="en-US" smtClean="0"/>
              <a:t>‹#›</a:t>
            </a:fld>
            <a:endParaRPr lang="en-US"/>
          </a:p>
        </p:txBody>
      </p:sp>
    </p:spTree>
    <p:extLst>
      <p:ext uri="{BB962C8B-B14F-4D97-AF65-F5344CB8AC3E}">
        <p14:creationId xmlns:p14="http://schemas.microsoft.com/office/powerpoint/2010/main" val="233949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121F-CCB6-D345-9F4C-319A539756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9B9241-13EF-1940-BD8B-A85AAC58BFBB}"/>
              </a:ext>
            </a:extLst>
          </p:cNvPr>
          <p:cNvSpPr>
            <a:spLocks noGrp="1"/>
          </p:cNvSpPr>
          <p:nvPr>
            <p:ph type="dt" sz="half" idx="10"/>
          </p:nvPr>
        </p:nvSpPr>
        <p:spPr/>
        <p:txBody>
          <a:bodyPr/>
          <a:lstStyle/>
          <a:p>
            <a:fld id="{3B775BCB-2A06-C54C-8677-BEF609048FDA}" type="datetimeFigureOut">
              <a:rPr lang="en-US" smtClean="0"/>
              <a:t>11/16/2020</a:t>
            </a:fld>
            <a:endParaRPr lang="en-US"/>
          </a:p>
        </p:txBody>
      </p:sp>
      <p:sp>
        <p:nvSpPr>
          <p:cNvPr id="4" name="Footer Placeholder 3">
            <a:extLst>
              <a:ext uri="{FF2B5EF4-FFF2-40B4-BE49-F238E27FC236}">
                <a16:creationId xmlns:a16="http://schemas.microsoft.com/office/drawing/2014/main" id="{E5CF7C1B-9CD3-1349-9BE0-E62A01A475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88BD1C-BB19-2C4A-BE1E-DF07CB9A084C}"/>
              </a:ext>
            </a:extLst>
          </p:cNvPr>
          <p:cNvSpPr>
            <a:spLocks noGrp="1"/>
          </p:cNvSpPr>
          <p:nvPr>
            <p:ph type="sldNum" sz="quarter" idx="12"/>
          </p:nvPr>
        </p:nvSpPr>
        <p:spPr/>
        <p:txBody>
          <a:bodyPr/>
          <a:lstStyle/>
          <a:p>
            <a:fld id="{0911809B-2A1F-194D-80ED-663BCA7818F6}" type="slidenum">
              <a:rPr lang="en-US" smtClean="0"/>
              <a:t>‹#›</a:t>
            </a:fld>
            <a:endParaRPr lang="en-US"/>
          </a:p>
        </p:txBody>
      </p:sp>
    </p:spTree>
    <p:extLst>
      <p:ext uri="{BB962C8B-B14F-4D97-AF65-F5344CB8AC3E}">
        <p14:creationId xmlns:p14="http://schemas.microsoft.com/office/powerpoint/2010/main" val="3726614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802BC8-7823-6A40-8805-A7A27C1CF833}"/>
              </a:ext>
            </a:extLst>
          </p:cNvPr>
          <p:cNvSpPr>
            <a:spLocks noGrp="1"/>
          </p:cNvSpPr>
          <p:nvPr>
            <p:ph type="dt" sz="half" idx="10"/>
          </p:nvPr>
        </p:nvSpPr>
        <p:spPr/>
        <p:txBody>
          <a:bodyPr/>
          <a:lstStyle/>
          <a:p>
            <a:fld id="{3B775BCB-2A06-C54C-8677-BEF609048FDA}" type="datetimeFigureOut">
              <a:rPr lang="en-US" smtClean="0"/>
              <a:t>11/16/2020</a:t>
            </a:fld>
            <a:endParaRPr lang="en-US"/>
          </a:p>
        </p:txBody>
      </p:sp>
      <p:sp>
        <p:nvSpPr>
          <p:cNvPr id="3" name="Footer Placeholder 2">
            <a:extLst>
              <a:ext uri="{FF2B5EF4-FFF2-40B4-BE49-F238E27FC236}">
                <a16:creationId xmlns:a16="http://schemas.microsoft.com/office/drawing/2014/main" id="{8186542A-CC8C-5D4B-8447-2F4E095F86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C96C59-C645-C744-A8DA-05EEF2E23BCA}"/>
              </a:ext>
            </a:extLst>
          </p:cNvPr>
          <p:cNvSpPr>
            <a:spLocks noGrp="1"/>
          </p:cNvSpPr>
          <p:nvPr>
            <p:ph type="sldNum" sz="quarter" idx="12"/>
          </p:nvPr>
        </p:nvSpPr>
        <p:spPr/>
        <p:txBody>
          <a:bodyPr/>
          <a:lstStyle/>
          <a:p>
            <a:fld id="{0911809B-2A1F-194D-80ED-663BCA7818F6}" type="slidenum">
              <a:rPr lang="en-US" smtClean="0"/>
              <a:t>‹#›</a:t>
            </a:fld>
            <a:endParaRPr lang="en-US"/>
          </a:p>
        </p:txBody>
      </p:sp>
    </p:spTree>
    <p:extLst>
      <p:ext uri="{BB962C8B-B14F-4D97-AF65-F5344CB8AC3E}">
        <p14:creationId xmlns:p14="http://schemas.microsoft.com/office/powerpoint/2010/main" val="264961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8AC7-8E7C-3E40-A52B-BE95D07AF2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0A7D2F-568D-874A-9603-1B67B7E60B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601C96-1922-D342-BEE9-B48CCC400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06F3D1-FBE5-E04E-9BBB-222666758363}"/>
              </a:ext>
            </a:extLst>
          </p:cNvPr>
          <p:cNvSpPr>
            <a:spLocks noGrp="1"/>
          </p:cNvSpPr>
          <p:nvPr>
            <p:ph type="dt" sz="half" idx="10"/>
          </p:nvPr>
        </p:nvSpPr>
        <p:spPr/>
        <p:txBody>
          <a:bodyPr/>
          <a:lstStyle/>
          <a:p>
            <a:fld id="{3B775BCB-2A06-C54C-8677-BEF609048FDA}" type="datetimeFigureOut">
              <a:rPr lang="en-US" smtClean="0"/>
              <a:t>11/16/2020</a:t>
            </a:fld>
            <a:endParaRPr lang="en-US"/>
          </a:p>
        </p:txBody>
      </p:sp>
      <p:sp>
        <p:nvSpPr>
          <p:cNvPr id="6" name="Footer Placeholder 5">
            <a:extLst>
              <a:ext uri="{FF2B5EF4-FFF2-40B4-BE49-F238E27FC236}">
                <a16:creationId xmlns:a16="http://schemas.microsoft.com/office/drawing/2014/main" id="{E2152E54-6C88-C442-BC61-FBF6B8B2D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6663D-1D20-7A4F-B128-EF795C1F03F6}"/>
              </a:ext>
            </a:extLst>
          </p:cNvPr>
          <p:cNvSpPr>
            <a:spLocks noGrp="1"/>
          </p:cNvSpPr>
          <p:nvPr>
            <p:ph type="sldNum" sz="quarter" idx="12"/>
          </p:nvPr>
        </p:nvSpPr>
        <p:spPr/>
        <p:txBody>
          <a:bodyPr/>
          <a:lstStyle/>
          <a:p>
            <a:fld id="{0911809B-2A1F-194D-80ED-663BCA7818F6}" type="slidenum">
              <a:rPr lang="en-US" smtClean="0"/>
              <a:t>‹#›</a:t>
            </a:fld>
            <a:endParaRPr lang="en-US"/>
          </a:p>
        </p:txBody>
      </p:sp>
    </p:spTree>
    <p:extLst>
      <p:ext uri="{BB962C8B-B14F-4D97-AF65-F5344CB8AC3E}">
        <p14:creationId xmlns:p14="http://schemas.microsoft.com/office/powerpoint/2010/main" val="359409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1833-865B-F84E-8E4D-6B19004720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649134-3C3F-B142-B1C7-CF9CD6F5BF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4F1F60-67FB-D748-ABA4-4DAC36087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9581FD-4A6C-7440-B5A5-A11B8801BF7B}"/>
              </a:ext>
            </a:extLst>
          </p:cNvPr>
          <p:cNvSpPr>
            <a:spLocks noGrp="1"/>
          </p:cNvSpPr>
          <p:nvPr>
            <p:ph type="dt" sz="half" idx="10"/>
          </p:nvPr>
        </p:nvSpPr>
        <p:spPr/>
        <p:txBody>
          <a:bodyPr/>
          <a:lstStyle/>
          <a:p>
            <a:fld id="{3B775BCB-2A06-C54C-8677-BEF609048FDA}" type="datetimeFigureOut">
              <a:rPr lang="en-US" smtClean="0"/>
              <a:t>11/16/2020</a:t>
            </a:fld>
            <a:endParaRPr lang="en-US"/>
          </a:p>
        </p:txBody>
      </p:sp>
      <p:sp>
        <p:nvSpPr>
          <p:cNvPr id="6" name="Footer Placeholder 5">
            <a:extLst>
              <a:ext uri="{FF2B5EF4-FFF2-40B4-BE49-F238E27FC236}">
                <a16:creationId xmlns:a16="http://schemas.microsoft.com/office/drawing/2014/main" id="{63B9559A-707D-8142-89E2-62220B483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B51E79-F1C1-5640-906D-8E0A74D56FE7}"/>
              </a:ext>
            </a:extLst>
          </p:cNvPr>
          <p:cNvSpPr>
            <a:spLocks noGrp="1"/>
          </p:cNvSpPr>
          <p:nvPr>
            <p:ph type="sldNum" sz="quarter" idx="12"/>
          </p:nvPr>
        </p:nvSpPr>
        <p:spPr/>
        <p:txBody>
          <a:bodyPr/>
          <a:lstStyle/>
          <a:p>
            <a:fld id="{0911809B-2A1F-194D-80ED-663BCA7818F6}" type="slidenum">
              <a:rPr lang="en-US" smtClean="0"/>
              <a:t>‹#›</a:t>
            </a:fld>
            <a:endParaRPr lang="en-US"/>
          </a:p>
        </p:txBody>
      </p:sp>
    </p:spTree>
    <p:extLst>
      <p:ext uri="{BB962C8B-B14F-4D97-AF65-F5344CB8AC3E}">
        <p14:creationId xmlns:p14="http://schemas.microsoft.com/office/powerpoint/2010/main" val="223181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EEAE71-9B15-714C-B0E1-48CC3A504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8881FF-FA02-D040-8FCF-E4CCABDD4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929CD-9F05-1D47-84D4-E5CB046E0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75BCB-2A06-C54C-8677-BEF609048FDA}" type="datetimeFigureOut">
              <a:rPr lang="en-US" smtClean="0"/>
              <a:t>11/16/2020</a:t>
            </a:fld>
            <a:endParaRPr lang="en-US"/>
          </a:p>
        </p:txBody>
      </p:sp>
      <p:sp>
        <p:nvSpPr>
          <p:cNvPr id="5" name="Footer Placeholder 4">
            <a:extLst>
              <a:ext uri="{FF2B5EF4-FFF2-40B4-BE49-F238E27FC236}">
                <a16:creationId xmlns:a16="http://schemas.microsoft.com/office/drawing/2014/main" id="{4933A4BC-C393-254E-BBE9-650C45388B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08B473-B82E-6A48-91D7-7C6BF77C1F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1809B-2A1F-194D-80ED-663BCA7818F6}" type="slidenum">
              <a:rPr lang="en-US" smtClean="0"/>
              <a:t>‹#›</a:t>
            </a:fld>
            <a:endParaRPr lang="en-US"/>
          </a:p>
        </p:txBody>
      </p:sp>
    </p:spTree>
    <p:extLst>
      <p:ext uri="{BB962C8B-B14F-4D97-AF65-F5344CB8AC3E}">
        <p14:creationId xmlns:p14="http://schemas.microsoft.com/office/powerpoint/2010/main" val="3429531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111_44FDF30.xm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9.sv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81361A8-31D3-8143-8F3F-AC906256F3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92000" cy="7106479"/>
          </a:xfrm>
          <a:prstGeom prst="rect">
            <a:avLst/>
          </a:prstGeom>
        </p:spPr>
      </p:pic>
      <p:pic>
        <p:nvPicPr>
          <p:cNvPr id="8" name="Graphic 7">
            <a:extLst>
              <a:ext uri="{FF2B5EF4-FFF2-40B4-BE49-F238E27FC236}">
                <a16:creationId xmlns:a16="http://schemas.microsoft.com/office/drawing/2014/main" id="{1EB15B65-641B-B747-9ED0-F09D51A384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30059">
            <a:off x="8734126" y="3328313"/>
            <a:ext cx="3291797" cy="3012831"/>
          </a:xfrm>
          <a:prstGeom prst="rect">
            <a:avLst/>
          </a:prstGeom>
        </p:spPr>
      </p:pic>
      <p:sp>
        <p:nvSpPr>
          <p:cNvPr id="2" name="Title 1">
            <a:extLst>
              <a:ext uri="{FF2B5EF4-FFF2-40B4-BE49-F238E27FC236}">
                <a16:creationId xmlns:a16="http://schemas.microsoft.com/office/drawing/2014/main" id="{096FE8AF-C54E-8B47-969A-459B511062AA}"/>
              </a:ext>
            </a:extLst>
          </p:cNvPr>
          <p:cNvSpPr>
            <a:spLocks noGrp="1"/>
          </p:cNvSpPr>
          <p:nvPr>
            <p:ph type="title"/>
          </p:nvPr>
        </p:nvSpPr>
        <p:spPr/>
        <p:txBody>
          <a:bodyPr/>
          <a:lstStyle/>
          <a:p>
            <a:r>
              <a:rPr lang="en-US" err="1">
                <a:solidFill>
                  <a:schemeClr val="bg1"/>
                </a:solidFill>
                <a:latin typeface="Open Sans" panose="020B0606030504020204" pitchFamily="34" charset="0"/>
                <a:ea typeface="Open Sans" panose="020B0606030504020204" pitchFamily="34" charset="0"/>
                <a:cs typeface="Open Sans" panose="020B0606030504020204" pitchFamily="34" charset="0"/>
              </a:rPr>
              <a:t>Blazor</a:t>
            </a:r>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 in .NET 5</a:t>
            </a:r>
          </a:p>
        </p:txBody>
      </p:sp>
      <p:sp>
        <p:nvSpPr>
          <p:cNvPr id="3" name="Text Placeholder 2">
            <a:extLst>
              <a:ext uri="{FF2B5EF4-FFF2-40B4-BE49-F238E27FC236}">
                <a16:creationId xmlns:a16="http://schemas.microsoft.com/office/drawing/2014/main" id="{0783A175-10B8-0B47-A3ED-FDEB68569CA0}"/>
              </a:ext>
            </a:extLst>
          </p:cNvPr>
          <p:cNvSpPr>
            <a:spLocks noGrp="1"/>
          </p:cNvSpPr>
          <p:nvPr>
            <p:ph type="body" idx="1"/>
          </p:nvPr>
        </p:nvSpPr>
        <p:spPr/>
        <p:txBody>
          <a:bodyPr/>
          <a:lstStyle/>
          <a:p>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Steve Sanderson</a:t>
            </a:r>
          </a:p>
          <a:p>
            <a:r>
              <a:rPr lang="en-US" err="1">
                <a:solidFill>
                  <a:schemeClr val="bg1"/>
                </a:solidFill>
                <a:latin typeface="Open Sans" panose="020B0606030504020204" pitchFamily="34" charset="0"/>
                <a:ea typeface="Open Sans" panose="020B0606030504020204" pitchFamily="34" charset="0"/>
                <a:cs typeface="Open Sans" panose="020B0606030504020204" pitchFamily="34" charset="0"/>
              </a:rPr>
              <a:t>Safia</a:t>
            </a:r>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 Abdalla</a:t>
            </a:r>
          </a:p>
        </p:txBody>
      </p:sp>
    </p:spTree>
    <p:extLst>
      <p:ext uri="{BB962C8B-B14F-4D97-AF65-F5344CB8AC3E}">
        <p14:creationId xmlns:p14="http://schemas.microsoft.com/office/powerpoint/2010/main" val="4187000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12B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9C0F-6E02-4A46-9E8A-17EDF301F56C}"/>
              </a:ext>
            </a:extLst>
          </p:cNvPr>
          <p:cNvSpPr>
            <a:spLocks noGrp="1"/>
          </p:cNvSpPr>
          <p:nvPr>
            <p:ph type="title"/>
          </p:nvPr>
        </p:nvSpPr>
        <p:spPr>
          <a:xfrm>
            <a:off x="838200" y="2784538"/>
            <a:ext cx="10515600" cy="1288923"/>
          </a:xfrm>
        </p:spPr>
        <p:txBody>
          <a:bodyPr>
            <a:normAutofit/>
          </a:bodyPr>
          <a:lstStyle/>
          <a:p>
            <a:pPr algn="ctr"/>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Prerendering Improvements</a:t>
            </a:r>
          </a:p>
        </p:txBody>
      </p:sp>
      <p:pic>
        <p:nvPicPr>
          <p:cNvPr id="3" name="Graphic 2">
            <a:extLst>
              <a:ext uri="{FF2B5EF4-FFF2-40B4-BE49-F238E27FC236}">
                <a16:creationId xmlns:a16="http://schemas.microsoft.com/office/drawing/2014/main" id="{81B12524-BB57-7A4C-A6D4-FB2625624B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99448" y="4267200"/>
            <a:ext cx="2590800" cy="2590800"/>
          </a:xfrm>
          <a:prstGeom prst="rect">
            <a:avLst/>
          </a:prstGeom>
        </p:spPr>
      </p:pic>
    </p:spTree>
    <p:extLst>
      <p:ext uri="{BB962C8B-B14F-4D97-AF65-F5344CB8AC3E}">
        <p14:creationId xmlns:p14="http://schemas.microsoft.com/office/powerpoint/2010/main" val="1337605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7B70C-3F46-ED4A-B33C-85B0E28A1DBE}"/>
              </a:ext>
            </a:extLst>
          </p:cNvPr>
          <p:cNvSpPr>
            <a:spLocks noGrp="1"/>
          </p:cNvSpPr>
          <p:nvPr>
            <p:ph type="title"/>
          </p:nvPr>
        </p:nvSpPr>
        <p:spPr>
          <a:xfrm>
            <a:off x="831850" y="3429000"/>
            <a:ext cx="10515600" cy="1133475"/>
          </a:xfrm>
        </p:spPr>
        <p:txBody>
          <a:bodyPr/>
          <a:lstStyle/>
          <a:p>
            <a:r>
              <a:rPr lang="en-US" err="1">
                <a:solidFill>
                  <a:srgbClr val="512BD5"/>
                </a:solidFill>
                <a:latin typeface="Open Sans" panose="020B0606030504020204" pitchFamily="34" charset="0"/>
                <a:ea typeface="Open Sans" panose="020B0606030504020204" pitchFamily="34" charset="0"/>
                <a:cs typeface="Open Sans" panose="020B0606030504020204" pitchFamily="34" charset="0"/>
              </a:rPr>
              <a:t>WebAssembly</a:t>
            </a:r>
            <a:r>
              <a:rPr lang="en-US">
                <a:solidFill>
                  <a:srgbClr val="512BD5"/>
                </a:solidFill>
                <a:latin typeface="Open Sans" panose="020B0606030504020204" pitchFamily="34" charset="0"/>
                <a:ea typeface="Open Sans" panose="020B0606030504020204" pitchFamily="34" charset="0"/>
                <a:cs typeface="Open Sans" panose="020B0606030504020204" pitchFamily="34" charset="0"/>
              </a:rPr>
              <a:t> Prerendered</a:t>
            </a:r>
          </a:p>
        </p:txBody>
      </p:sp>
      <p:sp>
        <p:nvSpPr>
          <p:cNvPr id="3" name="Text Placeholder 2">
            <a:extLst>
              <a:ext uri="{FF2B5EF4-FFF2-40B4-BE49-F238E27FC236}">
                <a16:creationId xmlns:a16="http://schemas.microsoft.com/office/drawing/2014/main" id="{B53C8745-D936-E044-AD4A-2A3E07E2886A}"/>
              </a:ext>
            </a:extLst>
          </p:cNvPr>
          <p:cNvSpPr>
            <a:spLocks noGrp="1"/>
          </p:cNvSpPr>
          <p:nvPr>
            <p:ph type="body" idx="1"/>
          </p:nvPr>
        </p:nvSpPr>
        <p:spPr/>
        <p:txBody>
          <a:bodyPr/>
          <a:lstStyle/>
          <a:p>
            <a:r>
              <a:rPr lang="en-US">
                <a:solidFill>
                  <a:schemeClr val="tx1"/>
                </a:solidFill>
                <a:latin typeface="Open Sans" panose="020B0606030504020204" pitchFamily="34" charset="0"/>
                <a:ea typeface="Open Sans" panose="020B0606030504020204" pitchFamily="34" charset="0"/>
                <a:cs typeface="Open Sans" panose="020B0606030504020204" pitchFamily="34" charset="0"/>
              </a:rPr>
              <a:t>Prerenders a component as static HTML and allows a </a:t>
            </a:r>
            <a:r>
              <a:rPr lang="en-US" err="1">
                <a:solidFill>
                  <a:schemeClr val="tx1"/>
                </a:solidFill>
                <a:latin typeface="Open Sans" panose="020B0606030504020204" pitchFamily="34" charset="0"/>
                <a:ea typeface="Open Sans" panose="020B0606030504020204" pitchFamily="34" charset="0"/>
                <a:cs typeface="Open Sans" panose="020B0606030504020204" pitchFamily="34" charset="0"/>
              </a:rPr>
              <a:t>Blazor</a:t>
            </a:r>
            <a:r>
              <a:rPr lang="en-US">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err="1">
                <a:solidFill>
                  <a:schemeClr val="tx1"/>
                </a:solidFill>
                <a:latin typeface="Open Sans" panose="020B0606030504020204" pitchFamily="34" charset="0"/>
                <a:ea typeface="Open Sans" panose="020B0606030504020204" pitchFamily="34" charset="0"/>
                <a:cs typeface="Open Sans" panose="020B0606030504020204" pitchFamily="34" charset="0"/>
              </a:rPr>
              <a:t>WebAssembly</a:t>
            </a:r>
            <a:r>
              <a:rPr lang="en-US">
                <a:solidFill>
                  <a:schemeClr val="tx1"/>
                </a:solidFill>
                <a:latin typeface="Open Sans" panose="020B0606030504020204" pitchFamily="34" charset="0"/>
                <a:ea typeface="Open Sans" panose="020B0606030504020204" pitchFamily="34" charset="0"/>
                <a:cs typeface="Open Sans" panose="020B0606030504020204" pitchFamily="34" charset="0"/>
              </a:rPr>
              <a:t> app to make the component interactive.</a:t>
            </a:r>
          </a:p>
        </p:txBody>
      </p:sp>
      <p:sp>
        <p:nvSpPr>
          <p:cNvPr id="4" name="Text Placeholder 2">
            <a:extLst>
              <a:ext uri="{FF2B5EF4-FFF2-40B4-BE49-F238E27FC236}">
                <a16:creationId xmlns:a16="http://schemas.microsoft.com/office/drawing/2014/main" id="{D86E233D-A077-564E-AD1B-DE3722F59161}"/>
              </a:ext>
            </a:extLst>
          </p:cNvPr>
          <p:cNvSpPr txBox="1">
            <a:spLocks/>
          </p:cNvSpPr>
          <p:nvPr/>
        </p:nvSpPr>
        <p:spPr>
          <a:xfrm>
            <a:off x="844550" y="1987531"/>
            <a:ext cx="10971530" cy="836454"/>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b="0">
                <a:solidFill>
                  <a:srgbClr val="800000"/>
                </a:solidFill>
                <a:effectLst/>
                <a:latin typeface="Consolas" panose="020B0609020204030204" pitchFamily="49" charset="0"/>
              </a:rPr>
              <a:t>&lt;component</a:t>
            </a:r>
            <a:r>
              <a:rPr lang="en-GB" b="0">
                <a:solidFill>
                  <a:srgbClr val="000000"/>
                </a:solidFill>
                <a:effectLst/>
                <a:latin typeface="Consolas" panose="020B0609020204030204" pitchFamily="49" charset="0"/>
              </a:rPr>
              <a:t> </a:t>
            </a:r>
            <a:r>
              <a:rPr lang="en-GB" b="0">
                <a:solidFill>
                  <a:srgbClr val="FF0000"/>
                </a:solidFill>
                <a:effectLst/>
                <a:latin typeface="Consolas" panose="020B0609020204030204" pitchFamily="49" charset="0"/>
              </a:rPr>
              <a:t>type</a:t>
            </a:r>
            <a:r>
              <a:rPr lang="en-GB" b="0">
                <a:solidFill>
                  <a:srgbClr val="000000"/>
                </a:solidFill>
                <a:effectLst/>
                <a:latin typeface="Consolas" panose="020B0609020204030204" pitchFamily="49" charset="0"/>
              </a:rPr>
              <a:t>=</a:t>
            </a:r>
            <a:r>
              <a:rPr lang="en-GB" b="0">
                <a:solidFill>
                  <a:srgbClr val="0000FF"/>
                </a:solidFill>
                <a:effectLst/>
                <a:latin typeface="Consolas" panose="020B0609020204030204" pitchFamily="49" charset="0"/>
              </a:rPr>
              <a:t>"</a:t>
            </a:r>
            <a:r>
              <a:rPr lang="en-GB" b="0" err="1">
                <a:solidFill>
                  <a:srgbClr val="0000FF"/>
                </a:solidFill>
                <a:effectLst/>
                <a:latin typeface="Consolas" panose="020B0609020204030204" pitchFamily="49" charset="0"/>
              </a:rPr>
              <a:t>typeof</a:t>
            </a:r>
            <a:r>
              <a:rPr lang="en-GB" b="0">
                <a:solidFill>
                  <a:srgbClr val="0000FF"/>
                </a:solidFill>
                <a:effectLst/>
                <a:latin typeface="Consolas" panose="020B0609020204030204" pitchFamily="49" charset="0"/>
              </a:rPr>
              <a:t>(App)"</a:t>
            </a:r>
            <a:r>
              <a:rPr lang="en-GB" b="0">
                <a:solidFill>
                  <a:srgbClr val="000000"/>
                </a:solidFill>
                <a:effectLst/>
                <a:latin typeface="Consolas" panose="020B0609020204030204" pitchFamily="49" charset="0"/>
              </a:rPr>
              <a:t> </a:t>
            </a:r>
          </a:p>
          <a:p>
            <a:r>
              <a:rPr lang="en-GB" b="0">
                <a:solidFill>
                  <a:srgbClr val="000000"/>
                </a:solidFill>
                <a:effectLst/>
                <a:latin typeface="Consolas" panose="020B0609020204030204" pitchFamily="49" charset="0"/>
              </a:rPr>
              <a:t>           </a:t>
            </a:r>
            <a:r>
              <a:rPr lang="en-GB" b="0">
                <a:solidFill>
                  <a:srgbClr val="FF0000"/>
                </a:solidFill>
                <a:effectLst/>
                <a:latin typeface="Consolas" panose="020B0609020204030204" pitchFamily="49" charset="0"/>
              </a:rPr>
              <a:t>render-mode</a:t>
            </a:r>
            <a:r>
              <a:rPr lang="en-GB" b="0">
                <a:solidFill>
                  <a:srgbClr val="000000"/>
                </a:solidFill>
                <a:effectLst/>
                <a:latin typeface="Consolas" panose="020B0609020204030204" pitchFamily="49" charset="0"/>
              </a:rPr>
              <a:t>=</a:t>
            </a:r>
            <a:r>
              <a:rPr lang="en-GB" b="0">
                <a:solidFill>
                  <a:srgbClr val="0000FF"/>
                </a:solidFill>
                <a:effectLst/>
                <a:latin typeface="Consolas" panose="020B0609020204030204" pitchFamily="49" charset="0"/>
              </a:rPr>
              <a:t>"</a:t>
            </a:r>
            <a:r>
              <a:rPr lang="en-GB" b="0" err="1">
                <a:solidFill>
                  <a:srgbClr val="0000FF"/>
                </a:solidFill>
                <a:effectLst/>
                <a:latin typeface="Consolas" panose="020B0609020204030204" pitchFamily="49" charset="0"/>
              </a:rPr>
              <a:t>WebAssemblyPrerendered</a:t>
            </a:r>
            <a:r>
              <a:rPr lang="en-GB" b="0">
                <a:solidFill>
                  <a:srgbClr val="0000FF"/>
                </a:solidFill>
                <a:effectLst/>
                <a:latin typeface="Consolas" panose="020B0609020204030204" pitchFamily="49" charset="0"/>
              </a:rPr>
              <a:t>"</a:t>
            </a:r>
            <a:r>
              <a:rPr lang="en-GB" b="0">
                <a:solidFill>
                  <a:srgbClr val="800000"/>
                </a:solidFill>
                <a:effectLst/>
                <a:latin typeface="Consolas" panose="020B0609020204030204" pitchFamily="49" charset="0"/>
              </a:rPr>
              <a:t> /&gt;</a:t>
            </a:r>
            <a:endParaRPr lang="en-GB"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083377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7B70C-3F46-ED4A-B33C-85B0E28A1DBE}"/>
              </a:ext>
            </a:extLst>
          </p:cNvPr>
          <p:cNvSpPr>
            <a:spLocks noGrp="1"/>
          </p:cNvSpPr>
          <p:nvPr>
            <p:ph type="title"/>
          </p:nvPr>
        </p:nvSpPr>
        <p:spPr>
          <a:xfrm>
            <a:off x="831850" y="3429000"/>
            <a:ext cx="10515600" cy="1133475"/>
          </a:xfrm>
        </p:spPr>
        <p:txBody>
          <a:bodyPr/>
          <a:lstStyle/>
          <a:p>
            <a:r>
              <a:rPr lang="en-US" err="1">
                <a:solidFill>
                  <a:srgbClr val="512BD5"/>
                </a:solidFill>
                <a:latin typeface="Open Sans" panose="020B0606030504020204" pitchFamily="34" charset="0"/>
                <a:ea typeface="Open Sans" panose="020B0606030504020204" pitchFamily="34" charset="0"/>
                <a:cs typeface="Open Sans" panose="020B0606030504020204" pitchFamily="34" charset="0"/>
              </a:rPr>
              <a:t>WebAssembly</a:t>
            </a:r>
            <a:endParaRPr lang="en-US">
              <a:solidFill>
                <a:srgbClr val="512BD5"/>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B53C8745-D936-E044-AD4A-2A3E07E2886A}"/>
              </a:ext>
            </a:extLst>
          </p:cNvPr>
          <p:cNvSpPr>
            <a:spLocks noGrp="1"/>
          </p:cNvSpPr>
          <p:nvPr>
            <p:ph type="body" idx="1"/>
          </p:nvPr>
        </p:nvSpPr>
        <p:spPr/>
        <p:txBody>
          <a:bodyPr/>
          <a:lstStyle/>
          <a:p>
            <a:r>
              <a:rPr lang="en-US">
                <a:solidFill>
                  <a:schemeClr val="tx1"/>
                </a:solidFill>
                <a:latin typeface="Open Sans" panose="020B0606030504020204" pitchFamily="34" charset="0"/>
                <a:ea typeface="Open Sans" panose="020B0606030504020204" pitchFamily="34" charset="0"/>
                <a:cs typeface="Open Sans" panose="020B0606030504020204" pitchFamily="34" charset="0"/>
              </a:rPr>
              <a:t>Enabled rendering Blazor WASM apps in MVC apps.</a:t>
            </a:r>
          </a:p>
        </p:txBody>
      </p:sp>
      <p:sp>
        <p:nvSpPr>
          <p:cNvPr id="4" name="Text Placeholder 2">
            <a:extLst>
              <a:ext uri="{FF2B5EF4-FFF2-40B4-BE49-F238E27FC236}">
                <a16:creationId xmlns:a16="http://schemas.microsoft.com/office/drawing/2014/main" id="{D86E233D-A077-564E-AD1B-DE3722F59161}"/>
              </a:ext>
            </a:extLst>
          </p:cNvPr>
          <p:cNvSpPr txBox="1">
            <a:spLocks/>
          </p:cNvSpPr>
          <p:nvPr/>
        </p:nvSpPr>
        <p:spPr>
          <a:xfrm>
            <a:off x="844550" y="2061131"/>
            <a:ext cx="11032490" cy="83645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b="0">
                <a:solidFill>
                  <a:srgbClr val="800000"/>
                </a:solidFill>
                <a:effectLst/>
                <a:latin typeface="Consolas" panose="020B0609020204030204" pitchFamily="49" charset="0"/>
              </a:rPr>
              <a:t>&lt;component</a:t>
            </a:r>
            <a:r>
              <a:rPr lang="en-GB" b="0">
                <a:solidFill>
                  <a:srgbClr val="000000"/>
                </a:solidFill>
                <a:effectLst/>
                <a:latin typeface="Consolas" panose="020B0609020204030204" pitchFamily="49" charset="0"/>
              </a:rPr>
              <a:t> </a:t>
            </a:r>
            <a:r>
              <a:rPr lang="en-GB" b="0">
                <a:solidFill>
                  <a:srgbClr val="FF0000"/>
                </a:solidFill>
                <a:effectLst/>
                <a:latin typeface="Consolas" panose="020B0609020204030204" pitchFamily="49" charset="0"/>
              </a:rPr>
              <a:t>type</a:t>
            </a:r>
            <a:r>
              <a:rPr lang="en-GB" b="0">
                <a:solidFill>
                  <a:srgbClr val="000000"/>
                </a:solidFill>
                <a:effectLst/>
                <a:latin typeface="Consolas" panose="020B0609020204030204" pitchFamily="49" charset="0"/>
              </a:rPr>
              <a:t>=</a:t>
            </a:r>
            <a:r>
              <a:rPr lang="en-GB" b="0">
                <a:solidFill>
                  <a:srgbClr val="0000FF"/>
                </a:solidFill>
                <a:effectLst/>
                <a:latin typeface="Consolas" panose="020B0609020204030204" pitchFamily="49" charset="0"/>
              </a:rPr>
              <a:t>"</a:t>
            </a:r>
            <a:r>
              <a:rPr lang="en-GB" b="0" err="1">
                <a:solidFill>
                  <a:srgbClr val="0000FF"/>
                </a:solidFill>
                <a:effectLst/>
                <a:latin typeface="Consolas" panose="020B0609020204030204" pitchFamily="49" charset="0"/>
              </a:rPr>
              <a:t>typeof</a:t>
            </a:r>
            <a:r>
              <a:rPr lang="en-GB" b="0">
                <a:solidFill>
                  <a:srgbClr val="0000FF"/>
                </a:solidFill>
                <a:effectLst/>
                <a:latin typeface="Consolas" panose="020B0609020204030204" pitchFamily="49" charset="0"/>
              </a:rPr>
              <a:t>(App)"</a:t>
            </a:r>
            <a:r>
              <a:rPr lang="en-GB" b="0">
                <a:solidFill>
                  <a:srgbClr val="000000"/>
                </a:solidFill>
                <a:effectLst/>
                <a:latin typeface="Consolas" panose="020B0609020204030204" pitchFamily="49" charset="0"/>
              </a:rPr>
              <a:t> </a:t>
            </a:r>
            <a:r>
              <a:rPr lang="en-GB" b="0">
                <a:solidFill>
                  <a:srgbClr val="FF0000"/>
                </a:solidFill>
                <a:effectLst/>
                <a:latin typeface="Consolas" panose="020B0609020204030204" pitchFamily="49" charset="0"/>
              </a:rPr>
              <a:t>render-mode</a:t>
            </a:r>
            <a:r>
              <a:rPr lang="en-GB" b="0">
                <a:solidFill>
                  <a:srgbClr val="000000"/>
                </a:solidFill>
                <a:effectLst/>
                <a:latin typeface="Consolas" panose="020B0609020204030204" pitchFamily="49" charset="0"/>
              </a:rPr>
              <a:t>=</a:t>
            </a:r>
            <a:r>
              <a:rPr lang="en-GB" b="0">
                <a:solidFill>
                  <a:srgbClr val="0000FF"/>
                </a:solidFill>
                <a:effectLst/>
                <a:latin typeface="Consolas" panose="020B0609020204030204" pitchFamily="49" charset="0"/>
              </a:rPr>
              <a:t>"</a:t>
            </a:r>
            <a:r>
              <a:rPr lang="en-GB" b="0" err="1">
                <a:solidFill>
                  <a:srgbClr val="0000FF"/>
                </a:solidFill>
                <a:effectLst/>
                <a:latin typeface="Consolas" panose="020B0609020204030204" pitchFamily="49" charset="0"/>
              </a:rPr>
              <a:t>WebAssembly</a:t>
            </a:r>
            <a:r>
              <a:rPr lang="en-GB" b="0">
                <a:solidFill>
                  <a:srgbClr val="0000FF"/>
                </a:solidFill>
                <a:effectLst/>
                <a:latin typeface="Consolas" panose="020B0609020204030204" pitchFamily="49" charset="0"/>
              </a:rPr>
              <a:t>"</a:t>
            </a:r>
            <a:r>
              <a:rPr lang="en-GB" b="0">
                <a:solidFill>
                  <a:srgbClr val="800000"/>
                </a:solidFill>
                <a:effectLst/>
                <a:latin typeface="Consolas" panose="020B0609020204030204" pitchFamily="49" charset="0"/>
              </a:rPr>
              <a:t> /&gt;</a:t>
            </a:r>
            <a:endParaRPr lang="en-GB" b="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C271B0CC-CF30-1D45-A205-F5655D5286CF}"/>
              </a:ext>
            </a:extLst>
          </p:cNvPr>
          <p:cNvSpPr txBox="1"/>
          <p:nvPr/>
        </p:nvSpPr>
        <p:spPr>
          <a:xfrm>
            <a:off x="5283200" y="481584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4143292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8AD5E0-0C61-DD4A-B5A5-A197677F4E31}"/>
              </a:ext>
            </a:extLst>
          </p:cNvPr>
          <p:cNvSpPr>
            <a:spLocks noGrp="1"/>
          </p:cNvSpPr>
          <p:nvPr>
            <p:ph type="title"/>
          </p:nvPr>
        </p:nvSpPr>
        <p:spPr/>
        <p:txBody>
          <a:bodyPr/>
          <a:lstStyle/>
          <a:p>
            <a:r>
              <a:rPr lang="en-US">
                <a:solidFill>
                  <a:srgbClr val="512BD5"/>
                </a:solidFill>
                <a:latin typeface="Open Sans" panose="020B0606030504020204" pitchFamily="34" charset="0"/>
                <a:ea typeface="Open Sans" panose="020B0606030504020204" pitchFamily="34" charset="0"/>
                <a:cs typeface="Open Sans" panose="020B0606030504020204" pitchFamily="34" charset="0"/>
              </a:rPr>
              <a:t>Lazy-loading</a:t>
            </a:r>
          </a:p>
        </p:txBody>
      </p:sp>
      <p:sp>
        <p:nvSpPr>
          <p:cNvPr id="6" name="Content Placeholder 5">
            <a:extLst>
              <a:ext uri="{FF2B5EF4-FFF2-40B4-BE49-F238E27FC236}">
                <a16:creationId xmlns:a16="http://schemas.microsoft.com/office/drawing/2014/main" id="{FDB6D46C-914E-ED4A-BF28-8900AF0ED6B7}"/>
              </a:ext>
            </a:extLst>
          </p:cNvPr>
          <p:cNvSpPr>
            <a:spLocks noGrp="1"/>
          </p:cNvSpPr>
          <p:nvPr>
            <p:ph idx="1"/>
          </p:nvPr>
        </p:nvSpPr>
        <p:spPr>
          <a:xfrm>
            <a:off x="838200" y="1570152"/>
            <a:ext cx="10515600" cy="923202"/>
          </a:xfrm>
        </p:spPr>
        <p:txBody>
          <a:bodyPr>
            <a:noAutofit/>
          </a:bodyPr>
          <a:lstStyle/>
          <a:p>
            <a:pPr marL="0" indent="0">
              <a:buNone/>
            </a:pPr>
            <a:r>
              <a:rPr lang="en-GB" sz="1600">
                <a:solidFill>
                  <a:srgbClr val="800000"/>
                </a:solidFill>
                <a:latin typeface="Consolas" panose="020B0609020204030204" pitchFamily="49" charset="0"/>
              </a:rPr>
              <a:t>&lt;</a:t>
            </a:r>
            <a:r>
              <a:rPr lang="en-GB" sz="1600" err="1">
                <a:solidFill>
                  <a:srgbClr val="800000"/>
                </a:solidFill>
                <a:latin typeface="Consolas" panose="020B0609020204030204" pitchFamily="49" charset="0"/>
              </a:rPr>
              <a:t>ItemGroup</a:t>
            </a:r>
            <a:r>
              <a:rPr lang="en-GB" sz="1600">
                <a:solidFill>
                  <a:srgbClr val="800000"/>
                </a:solidFill>
                <a:latin typeface="Consolas" panose="020B0609020204030204" pitchFamily="49" charset="0"/>
              </a:rPr>
              <a:t>&gt;</a:t>
            </a:r>
            <a:endParaRPr lang="en-GB" sz="1600">
              <a:solidFill>
                <a:srgbClr val="000000"/>
              </a:solidFill>
              <a:latin typeface="Consolas" panose="020B0609020204030204" pitchFamily="49" charset="0"/>
            </a:endParaRPr>
          </a:p>
          <a:p>
            <a:pPr marL="0" indent="0">
              <a:buNone/>
            </a:pPr>
            <a:r>
              <a:rPr lang="en-GB" sz="1600">
                <a:solidFill>
                  <a:srgbClr val="000000"/>
                </a:solidFill>
                <a:latin typeface="Consolas" panose="020B0609020204030204" pitchFamily="49" charset="0"/>
              </a:rPr>
              <a:t>  </a:t>
            </a:r>
            <a:r>
              <a:rPr lang="en-GB" sz="1600">
                <a:solidFill>
                  <a:srgbClr val="800000"/>
                </a:solidFill>
                <a:latin typeface="Consolas" panose="020B0609020204030204" pitchFamily="49" charset="0"/>
              </a:rPr>
              <a:t>&lt;</a:t>
            </a:r>
            <a:r>
              <a:rPr lang="en-GB" sz="1600" err="1">
                <a:solidFill>
                  <a:srgbClr val="800000"/>
                </a:solidFill>
                <a:latin typeface="Consolas" panose="020B0609020204030204" pitchFamily="49" charset="0"/>
              </a:rPr>
              <a:t>BlazorWebAssemblyLazyLoad</a:t>
            </a:r>
            <a:r>
              <a:rPr lang="en-GB" sz="1600">
                <a:solidFill>
                  <a:srgbClr val="000000"/>
                </a:solidFill>
                <a:latin typeface="Consolas" panose="020B0609020204030204" pitchFamily="49" charset="0"/>
              </a:rPr>
              <a:t> </a:t>
            </a:r>
            <a:r>
              <a:rPr lang="en-GB" sz="1600">
                <a:solidFill>
                  <a:srgbClr val="FF0000"/>
                </a:solidFill>
                <a:latin typeface="Consolas" panose="020B0609020204030204" pitchFamily="49" charset="0"/>
              </a:rPr>
              <a:t>Include</a:t>
            </a:r>
            <a:r>
              <a:rPr lang="en-GB" sz="1600">
                <a:solidFill>
                  <a:srgbClr val="000000"/>
                </a:solidFill>
                <a:latin typeface="Consolas" panose="020B0609020204030204" pitchFamily="49" charset="0"/>
              </a:rPr>
              <a:t>=</a:t>
            </a:r>
            <a:r>
              <a:rPr lang="en-GB" sz="1600">
                <a:solidFill>
                  <a:srgbClr val="0000FF"/>
                </a:solidFill>
                <a:latin typeface="Consolas" panose="020B0609020204030204" pitchFamily="49" charset="0"/>
              </a:rPr>
              <a:t>"BlazorTable.dll"</a:t>
            </a:r>
            <a:r>
              <a:rPr lang="en-GB" sz="1600">
                <a:solidFill>
                  <a:srgbClr val="800000"/>
                </a:solidFill>
                <a:latin typeface="Consolas" panose="020B0609020204030204" pitchFamily="49" charset="0"/>
              </a:rPr>
              <a:t> /&gt;</a:t>
            </a:r>
            <a:endParaRPr lang="en-GB" sz="1600">
              <a:solidFill>
                <a:srgbClr val="000000"/>
              </a:solidFill>
              <a:latin typeface="Consolas" panose="020B0609020204030204" pitchFamily="49" charset="0"/>
            </a:endParaRPr>
          </a:p>
          <a:p>
            <a:pPr marL="0" indent="0">
              <a:buNone/>
            </a:pPr>
            <a:r>
              <a:rPr lang="en-GB" sz="1600">
                <a:solidFill>
                  <a:srgbClr val="800000"/>
                </a:solidFill>
                <a:latin typeface="Consolas" panose="020B0609020204030204" pitchFamily="49" charset="0"/>
              </a:rPr>
              <a:t>&lt;/</a:t>
            </a:r>
            <a:r>
              <a:rPr lang="en-GB" sz="1600" err="1">
                <a:solidFill>
                  <a:srgbClr val="800000"/>
                </a:solidFill>
                <a:latin typeface="Consolas" panose="020B0609020204030204" pitchFamily="49" charset="0"/>
              </a:rPr>
              <a:t>ItemGroup</a:t>
            </a:r>
            <a:r>
              <a:rPr lang="en-GB" sz="1600">
                <a:solidFill>
                  <a:srgbClr val="800000"/>
                </a:solidFill>
                <a:latin typeface="Consolas" panose="020B0609020204030204" pitchFamily="49" charset="0"/>
              </a:rPr>
              <a:t>&gt;</a:t>
            </a:r>
            <a:endParaRPr lang="en-GB" sz="1600">
              <a:solidFill>
                <a:srgbClr val="000000"/>
              </a:solidFill>
              <a:latin typeface="Consolas" panose="020B0609020204030204" pitchFamily="49" charset="0"/>
            </a:endParaRPr>
          </a:p>
        </p:txBody>
      </p:sp>
      <p:sp>
        <p:nvSpPr>
          <p:cNvPr id="2" name="TextBox 1">
            <a:extLst>
              <a:ext uri="{FF2B5EF4-FFF2-40B4-BE49-F238E27FC236}">
                <a16:creationId xmlns:a16="http://schemas.microsoft.com/office/drawing/2014/main" id="{9EDCACBD-6EB5-C640-B610-3280F3BAFE0F}"/>
              </a:ext>
            </a:extLst>
          </p:cNvPr>
          <p:cNvSpPr txBox="1"/>
          <p:nvPr/>
        </p:nvSpPr>
        <p:spPr>
          <a:xfrm>
            <a:off x="2043953" y="4077148"/>
            <a:ext cx="184731" cy="369332"/>
          </a:xfrm>
          <a:prstGeom prst="rect">
            <a:avLst/>
          </a:prstGeom>
          <a:noFill/>
        </p:spPr>
        <p:txBody>
          <a:bodyPr wrap="none" rtlCol="0">
            <a:spAutoFit/>
          </a:bodyPr>
          <a:lstStyle/>
          <a:p>
            <a:endParaRPr lang="en-US"/>
          </a:p>
        </p:txBody>
      </p:sp>
      <p:cxnSp>
        <p:nvCxnSpPr>
          <p:cNvPr id="9" name="Straight Connector 8">
            <a:extLst>
              <a:ext uri="{FF2B5EF4-FFF2-40B4-BE49-F238E27FC236}">
                <a16:creationId xmlns:a16="http://schemas.microsoft.com/office/drawing/2014/main" id="{C2DD454B-BA26-F947-8D52-AFABB1DFA5B6}"/>
              </a:ext>
            </a:extLst>
          </p:cNvPr>
          <p:cNvCxnSpPr>
            <a:cxnSpLocks/>
          </p:cNvCxnSpPr>
          <p:nvPr/>
        </p:nvCxnSpPr>
        <p:spPr>
          <a:xfrm>
            <a:off x="133611" y="2851885"/>
            <a:ext cx="1192477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4ABB9B9-5133-5345-A916-8E44AF083917}"/>
              </a:ext>
            </a:extLst>
          </p:cNvPr>
          <p:cNvSpPr/>
          <p:nvPr/>
        </p:nvSpPr>
        <p:spPr>
          <a:xfrm>
            <a:off x="838200" y="3120418"/>
            <a:ext cx="11049000" cy="3293209"/>
          </a:xfrm>
          <a:prstGeom prst="rect">
            <a:avLst/>
          </a:prstGeom>
        </p:spPr>
        <p:txBody>
          <a:bodyPr wrap="square">
            <a:spAutoFit/>
          </a:bodyPr>
          <a:lstStyle/>
          <a:p>
            <a:r>
              <a:rPr lang="en-GB" sz="1600">
                <a:solidFill>
                  <a:srgbClr val="AF00DB"/>
                </a:solidFill>
                <a:latin typeface="Consolas" panose="020B0609020204030204" pitchFamily="49" charset="0"/>
              </a:rPr>
              <a:t>@inject</a:t>
            </a:r>
            <a:r>
              <a:rPr lang="en-GB" sz="1600">
                <a:solidFill>
                  <a:srgbClr val="000000"/>
                </a:solidFill>
                <a:latin typeface="Consolas" panose="020B0609020204030204" pitchFamily="49" charset="0"/>
              </a:rPr>
              <a:t> </a:t>
            </a:r>
            <a:r>
              <a:rPr lang="en-GB" sz="1600" err="1">
                <a:solidFill>
                  <a:srgbClr val="267F99"/>
                </a:solidFill>
                <a:latin typeface="Consolas" panose="020B0609020204030204" pitchFamily="49" charset="0"/>
              </a:rPr>
              <a:t>LazyAssemblyLoader</a:t>
            </a:r>
            <a:r>
              <a:rPr lang="en-GB" sz="1600">
                <a:solidFill>
                  <a:srgbClr val="000000"/>
                </a:solidFill>
                <a:latin typeface="Consolas" panose="020B0609020204030204" pitchFamily="49" charset="0"/>
              </a:rPr>
              <a:t> </a:t>
            </a:r>
            <a:r>
              <a:rPr lang="en-GB" sz="1600" err="1">
                <a:solidFill>
                  <a:srgbClr val="001080"/>
                </a:solidFill>
                <a:latin typeface="Consolas" panose="020B0609020204030204" pitchFamily="49" charset="0"/>
              </a:rPr>
              <a:t>assemblyLoader</a:t>
            </a:r>
            <a:endParaRPr lang="en-GB" sz="1600">
              <a:solidFill>
                <a:srgbClr val="000000"/>
              </a:solidFill>
              <a:latin typeface="Consolas" panose="020B0609020204030204" pitchFamily="49" charset="0"/>
            </a:endParaRPr>
          </a:p>
          <a:p>
            <a:br>
              <a:rPr lang="en-GB" sz="1600">
                <a:solidFill>
                  <a:srgbClr val="000000"/>
                </a:solidFill>
                <a:latin typeface="Consolas" panose="020B0609020204030204" pitchFamily="49" charset="0"/>
              </a:rPr>
            </a:br>
            <a:r>
              <a:rPr lang="en-GB" sz="1600">
                <a:solidFill>
                  <a:srgbClr val="800000"/>
                </a:solidFill>
                <a:latin typeface="Consolas" panose="020B0609020204030204" pitchFamily="49" charset="0"/>
              </a:rPr>
              <a:t>&lt;</a:t>
            </a:r>
            <a:r>
              <a:rPr lang="en-GB" sz="1600">
                <a:solidFill>
                  <a:srgbClr val="267F99"/>
                </a:solidFill>
                <a:latin typeface="Consolas" panose="020B0609020204030204" pitchFamily="49" charset="0"/>
              </a:rPr>
              <a:t>Router</a:t>
            </a:r>
            <a:r>
              <a:rPr lang="en-GB" sz="1600">
                <a:solidFill>
                  <a:srgbClr val="000000"/>
                </a:solidFill>
                <a:latin typeface="Consolas" panose="020B0609020204030204" pitchFamily="49" charset="0"/>
              </a:rPr>
              <a:t> </a:t>
            </a:r>
            <a:r>
              <a:rPr lang="en-GB" sz="1600" err="1">
                <a:solidFill>
                  <a:srgbClr val="267F99"/>
                </a:solidFill>
                <a:latin typeface="Consolas" panose="020B0609020204030204" pitchFamily="49" charset="0"/>
              </a:rPr>
              <a:t>AppAssembly</a:t>
            </a:r>
            <a:r>
              <a:rPr lang="en-GB" sz="1600">
                <a:solidFill>
                  <a:srgbClr val="000000"/>
                </a:solidFill>
                <a:latin typeface="Consolas" panose="020B0609020204030204" pitchFamily="49" charset="0"/>
              </a:rPr>
              <a:t>=</a:t>
            </a:r>
            <a:r>
              <a:rPr lang="en-GB" sz="1600">
                <a:solidFill>
                  <a:srgbClr val="0000FF"/>
                </a:solidFill>
                <a:latin typeface="Consolas" panose="020B0609020204030204" pitchFamily="49" charset="0"/>
              </a:rPr>
              <a:t>"@</a:t>
            </a:r>
            <a:r>
              <a:rPr lang="en-GB" sz="1600" err="1">
                <a:solidFill>
                  <a:srgbClr val="0000FF"/>
                </a:solidFill>
                <a:latin typeface="Consolas" panose="020B0609020204030204" pitchFamily="49" charset="0"/>
              </a:rPr>
              <a:t>typeof</a:t>
            </a:r>
            <a:r>
              <a:rPr lang="en-GB" sz="1600">
                <a:solidFill>
                  <a:srgbClr val="0000FF"/>
                </a:solidFill>
                <a:latin typeface="Consolas" panose="020B0609020204030204" pitchFamily="49" charset="0"/>
              </a:rPr>
              <a:t>(Program).Assembly" </a:t>
            </a:r>
            <a:r>
              <a:rPr lang="en-GB" sz="1600" err="1">
                <a:solidFill>
                  <a:srgbClr val="267F99"/>
                </a:solidFill>
                <a:latin typeface="Consolas" panose="020B0609020204030204" pitchFamily="49" charset="0"/>
              </a:rPr>
              <a:t>OnNavigateAsync</a:t>
            </a:r>
            <a:r>
              <a:rPr lang="en-GB" sz="1600">
                <a:solidFill>
                  <a:srgbClr val="000000"/>
                </a:solidFill>
                <a:latin typeface="Consolas" panose="020B0609020204030204" pitchFamily="49" charset="0"/>
              </a:rPr>
              <a:t>=</a:t>
            </a:r>
            <a:r>
              <a:rPr lang="en-GB" sz="1600">
                <a:solidFill>
                  <a:srgbClr val="0000FF"/>
                </a:solidFill>
                <a:latin typeface="Consolas" panose="020B0609020204030204" pitchFamily="49" charset="0"/>
              </a:rPr>
              <a:t>"@</a:t>
            </a:r>
            <a:r>
              <a:rPr lang="en-GB" sz="1600" err="1">
                <a:solidFill>
                  <a:srgbClr val="0000FF"/>
                </a:solidFill>
                <a:latin typeface="Consolas" panose="020B0609020204030204" pitchFamily="49" charset="0"/>
              </a:rPr>
              <a:t>OnNavigateAsync</a:t>
            </a:r>
            <a:r>
              <a:rPr lang="en-GB" sz="1600">
                <a:solidFill>
                  <a:srgbClr val="0000FF"/>
                </a:solidFill>
                <a:latin typeface="Consolas" panose="020B0609020204030204" pitchFamily="49" charset="0"/>
              </a:rPr>
              <a:t>"</a:t>
            </a:r>
            <a:r>
              <a:rPr lang="en-GB" sz="1600">
                <a:solidFill>
                  <a:srgbClr val="800000"/>
                </a:solidFill>
                <a:latin typeface="Consolas" panose="020B0609020204030204" pitchFamily="49" charset="0"/>
              </a:rPr>
              <a:t>&gt;</a:t>
            </a:r>
            <a:endParaRPr lang="en-GB" sz="1600">
              <a:solidFill>
                <a:srgbClr val="000000"/>
              </a:solidFill>
              <a:latin typeface="Consolas" panose="020B0609020204030204" pitchFamily="49" charset="0"/>
            </a:endParaRPr>
          </a:p>
          <a:p>
            <a:r>
              <a:rPr lang="en-GB" sz="1600">
                <a:solidFill>
                  <a:srgbClr val="000000"/>
                </a:solidFill>
                <a:latin typeface="Consolas" panose="020B0609020204030204" pitchFamily="49" charset="0"/>
              </a:rPr>
              <a:t>   ...</a:t>
            </a:r>
          </a:p>
          <a:p>
            <a:r>
              <a:rPr lang="en-GB" sz="1600">
                <a:solidFill>
                  <a:srgbClr val="800000"/>
                </a:solidFill>
                <a:latin typeface="Consolas" panose="020B0609020204030204" pitchFamily="49" charset="0"/>
              </a:rPr>
              <a:t>&lt;/</a:t>
            </a:r>
            <a:r>
              <a:rPr lang="en-GB" sz="1600">
                <a:solidFill>
                  <a:srgbClr val="267F99"/>
                </a:solidFill>
                <a:latin typeface="Consolas" panose="020B0609020204030204" pitchFamily="49" charset="0"/>
              </a:rPr>
              <a:t>Router</a:t>
            </a:r>
            <a:r>
              <a:rPr lang="en-GB" sz="1600">
                <a:solidFill>
                  <a:srgbClr val="800000"/>
                </a:solidFill>
                <a:latin typeface="Consolas" panose="020B0609020204030204" pitchFamily="49" charset="0"/>
              </a:rPr>
              <a:t>&gt;</a:t>
            </a:r>
            <a:endParaRPr lang="en-GB" sz="1600">
              <a:solidFill>
                <a:srgbClr val="000000"/>
              </a:solidFill>
              <a:latin typeface="Consolas" panose="020B0609020204030204" pitchFamily="49" charset="0"/>
            </a:endParaRPr>
          </a:p>
          <a:p>
            <a:br>
              <a:rPr lang="en-GB" sz="1600">
                <a:solidFill>
                  <a:srgbClr val="000000"/>
                </a:solidFill>
                <a:latin typeface="Consolas" panose="020B0609020204030204" pitchFamily="49" charset="0"/>
              </a:rPr>
            </a:br>
            <a:r>
              <a:rPr lang="en-GB" sz="1600">
                <a:solidFill>
                  <a:srgbClr val="AF00DB"/>
                </a:solidFill>
                <a:latin typeface="Consolas" panose="020B0609020204030204" pitchFamily="49" charset="0"/>
              </a:rPr>
              <a:t>@code</a:t>
            </a:r>
            <a:r>
              <a:rPr lang="en-GB" sz="1600">
                <a:solidFill>
                  <a:srgbClr val="000000"/>
                </a:solidFill>
                <a:latin typeface="Consolas" panose="020B0609020204030204" pitchFamily="49" charset="0"/>
              </a:rPr>
              <a:t> </a:t>
            </a:r>
            <a:r>
              <a:rPr lang="en-GB" sz="1600">
                <a:solidFill>
                  <a:srgbClr val="AF00DB"/>
                </a:solidFill>
                <a:latin typeface="Consolas" panose="020B0609020204030204" pitchFamily="49" charset="0"/>
              </a:rPr>
              <a:t>{</a:t>
            </a:r>
            <a:endParaRPr lang="en-GB" sz="1600">
              <a:solidFill>
                <a:srgbClr val="000000"/>
              </a:solidFill>
              <a:latin typeface="Consolas" panose="020B0609020204030204" pitchFamily="49" charset="0"/>
            </a:endParaRPr>
          </a:p>
          <a:p>
            <a:r>
              <a:rPr lang="en-GB" sz="1600">
                <a:solidFill>
                  <a:srgbClr val="000000"/>
                </a:solidFill>
                <a:latin typeface="Consolas" panose="020B0609020204030204" pitchFamily="49" charset="0"/>
              </a:rPr>
              <a:t>    </a:t>
            </a:r>
            <a:r>
              <a:rPr lang="en-GB" sz="1600">
                <a:solidFill>
                  <a:srgbClr val="0000FF"/>
                </a:solidFill>
                <a:latin typeface="Consolas" panose="020B0609020204030204" pitchFamily="49" charset="0"/>
              </a:rPr>
              <a:t>private</a:t>
            </a:r>
            <a:r>
              <a:rPr lang="en-GB" sz="1600">
                <a:solidFill>
                  <a:srgbClr val="000000"/>
                </a:solidFill>
                <a:latin typeface="Consolas" panose="020B0609020204030204" pitchFamily="49" charset="0"/>
              </a:rPr>
              <a:t> </a:t>
            </a:r>
            <a:r>
              <a:rPr lang="en-GB" sz="1600">
                <a:solidFill>
                  <a:srgbClr val="0000FF"/>
                </a:solidFill>
                <a:latin typeface="Consolas" panose="020B0609020204030204" pitchFamily="49" charset="0"/>
              </a:rPr>
              <a:t>async</a:t>
            </a:r>
            <a:r>
              <a:rPr lang="en-GB" sz="1600">
                <a:solidFill>
                  <a:srgbClr val="000000"/>
                </a:solidFill>
                <a:latin typeface="Consolas" panose="020B0609020204030204" pitchFamily="49" charset="0"/>
              </a:rPr>
              <a:t> </a:t>
            </a:r>
            <a:r>
              <a:rPr lang="en-GB" sz="1600">
                <a:solidFill>
                  <a:srgbClr val="267F99"/>
                </a:solidFill>
                <a:latin typeface="Consolas" panose="020B0609020204030204" pitchFamily="49" charset="0"/>
              </a:rPr>
              <a:t>Task</a:t>
            </a:r>
            <a:r>
              <a:rPr lang="en-GB" sz="1600">
                <a:solidFill>
                  <a:srgbClr val="000000"/>
                </a:solidFill>
                <a:latin typeface="Consolas" panose="020B0609020204030204" pitchFamily="49" charset="0"/>
              </a:rPr>
              <a:t> </a:t>
            </a:r>
            <a:r>
              <a:rPr lang="en-GB" sz="1600" err="1">
                <a:solidFill>
                  <a:srgbClr val="795E26"/>
                </a:solidFill>
                <a:latin typeface="Consolas" panose="020B0609020204030204" pitchFamily="49" charset="0"/>
              </a:rPr>
              <a:t>OnNavigateAsync</a:t>
            </a:r>
            <a:r>
              <a:rPr lang="en-GB" sz="1600">
                <a:solidFill>
                  <a:srgbClr val="000000"/>
                </a:solidFill>
                <a:latin typeface="Consolas" panose="020B0609020204030204" pitchFamily="49" charset="0"/>
              </a:rPr>
              <a:t>(</a:t>
            </a:r>
            <a:r>
              <a:rPr lang="en-GB" sz="1600" err="1">
                <a:solidFill>
                  <a:srgbClr val="267F99"/>
                </a:solidFill>
                <a:latin typeface="Consolas" panose="020B0609020204030204" pitchFamily="49" charset="0"/>
              </a:rPr>
              <a:t>NavigationContext</a:t>
            </a:r>
            <a:r>
              <a:rPr lang="en-GB" sz="1600">
                <a:solidFill>
                  <a:srgbClr val="000000"/>
                </a:solidFill>
                <a:latin typeface="Consolas" panose="020B0609020204030204" pitchFamily="49" charset="0"/>
              </a:rPr>
              <a:t> </a:t>
            </a:r>
            <a:r>
              <a:rPr lang="en-GB" sz="1600" err="1">
                <a:solidFill>
                  <a:srgbClr val="001080"/>
                </a:solidFill>
                <a:latin typeface="Consolas" panose="020B0609020204030204" pitchFamily="49" charset="0"/>
              </a:rPr>
              <a:t>args</a:t>
            </a:r>
            <a:r>
              <a:rPr lang="en-GB" sz="1600">
                <a:solidFill>
                  <a:srgbClr val="000000"/>
                </a:solidFill>
                <a:latin typeface="Consolas" panose="020B0609020204030204" pitchFamily="49" charset="0"/>
              </a:rPr>
              <a:t>) {</a:t>
            </a:r>
          </a:p>
          <a:p>
            <a:r>
              <a:rPr lang="en-GB" sz="1600">
                <a:solidFill>
                  <a:srgbClr val="000000"/>
                </a:solidFill>
                <a:latin typeface="Consolas" panose="020B0609020204030204" pitchFamily="49" charset="0"/>
              </a:rPr>
              <a:t>        </a:t>
            </a:r>
            <a:r>
              <a:rPr lang="en-GB" sz="1600">
                <a:solidFill>
                  <a:srgbClr val="AF00DB"/>
                </a:solidFill>
                <a:latin typeface="Consolas" panose="020B0609020204030204" pitchFamily="49" charset="0"/>
              </a:rPr>
              <a:t>if</a:t>
            </a:r>
            <a:r>
              <a:rPr lang="en-GB" sz="1600">
                <a:solidFill>
                  <a:srgbClr val="000000"/>
                </a:solidFill>
                <a:latin typeface="Consolas" panose="020B0609020204030204" pitchFamily="49" charset="0"/>
              </a:rPr>
              <a:t> (</a:t>
            </a:r>
            <a:r>
              <a:rPr lang="en-GB" sz="1600" err="1">
                <a:solidFill>
                  <a:srgbClr val="001080"/>
                </a:solidFill>
                <a:latin typeface="Consolas" panose="020B0609020204030204" pitchFamily="49" charset="0"/>
              </a:rPr>
              <a:t>args</a:t>
            </a:r>
            <a:r>
              <a:rPr lang="en-GB" sz="1600" err="1">
                <a:solidFill>
                  <a:srgbClr val="000000"/>
                </a:solidFill>
                <a:latin typeface="Consolas" panose="020B0609020204030204" pitchFamily="49" charset="0"/>
              </a:rPr>
              <a:t>.</a:t>
            </a:r>
            <a:r>
              <a:rPr lang="en-GB" sz="1600" err="1">
                <a:solidFill>
                  <a:srgbClr val="001080"/>
                </a:solidFill>
                <a:latin typeface="Consolas" panose="020B0609020204030204" pitchFamily="49" charset="0"/>
              </a:rPr>
              <a:t>Path</a:t>
            </a:r>
            <a:r>
              <a:rPr lang="en-GB" sz="1600" err="1">
                <a:solidFill>
                  <a:srgbClr val="000000"/>
                </a:solidFill>
                <a:latin typeface="Consolas" panose="020B0609020204030204" pitchFamily="49" charset="0"/>
              </a:rPr>
              <a:t>.</a:t>
            </a:r>
            <a:r>
              <a:rPr lang="en-GB" sz="1600" err="1">
                <a:solidFill>
                  <a:srgbClr val="795E26"/>
                </a:solidFill>
                <a:latin typeface="Consolas" panose="020B0609020204030204" pitchFamily="49" charset="0"/>
              </a:rPr>
              <a:t>EndsWith</a:t>
            </a:r>
            <a:r>
              <a:rPr lang="en-GB" sz="1600">
                <a:solidFill>
                  <a:srgbClr val="000000"/>
                </a:solidFill>
                <a:latin typeface="Consolas" panose="020B0609020204030204" pitchFamily="49" charset="0"/>
              </a:rPr>
              <a:t>(</a:t>
            </a:r>
            <a:r>
              <a:rPr lang="en-GB" sz="1600">
                <a:solidFill>
                  <a:srgbClr val="A31515"/>
                </a:solidFill>
                <a:latin typeface="Consolas" panose="020B0609020204030204" pitchFamily="49" charset="0"/>
              </a:rPr>
              <a:t>"notebooks"</a:t>
            </a:r>
            <a:r>
              <a:rPr lang="en-GB" sz="1600">
                <a:solidFill>
                  <a:srgbClr val="000000"/>
                </a:solidFill>
                <a:latin typeface="Consolas" panose="020B0609020204030204" pitchFamily="49" charset="0"/>
              </a:rPr>
              <a:t>)) {</a:t>
            </a:r>
          </a:p>
          <a:p>
            <a:r>
              <a:rPr lang="en-GB" sz="1600">
                <a:solidFill>
                  <a:srgbClr val="000000"/>
                </a:solidFill>
                <a:latin typeface="Consolas" panose="020B0609020204030204" pitchFamily="49" charset="0"/>
              </a:rPr>
              <a:t>            </a:t>
            </a:r>
            <a:r>
              <a:rPr lang="en-GB" sz="1600">
                <a:solidFill>
                  <a:srgbClr val="0000FF"/>
                </a:solidFill>
                <a:latin typeface="Consolas" panose="020B0609020204030204" pitchFamily="49" charset="0"/>
              </a:rPr>
              <a:t>await</a:t>
            </a:r>
            <a:r>
              <a:rPr lang="en-GB" sz="1600">
                <a:solidFill>
                  <a:srgbClr val="000000"/>
                </a:solidFill>
                <a:latin typeface="Consolas" panose="020B0609020204030204" pitchFamily="49" charset="0"/>
              </a:rPr>
              <a:t> </a:t>
            </a:r>
            <a:r>
              <a:rPr lang="en-GB" sz="1600" err="1">
                <a:solidFill>
                  <a:srgbClr val="001080"/>
                </a:solidFill>
                <a:latin typeface="Consolas" panose="020B0609020204030204" pitchFamily="49" charset="0"/>
              </a:rPr>
              <a:t>assemblyLoader</a:t>
            </a:r>
            <a:r>
              <a:rPr lang="en-GB" sz="1600" err="1">
                <a:solidFill>
                  <a:srgbClr val="000000"/>
                </a:solidFill>
                <a:latin typeface="Consolas" panose="020B0609020204030204" pitchFamily="49" charset="0"/>
              </a:rPr>
              <a:t>.</a:t>
            </a:r>
            <a:r>
              <a:rPr lang="en-GB" sz="1600" err="1">
                <a:solidFill>
                  <a:srgbClr val="795E26"/>
                </a:solidFill>
                <a:latin typeface="Consolas" panose="020B0609020204030204" pitchFamily="49" charset="0"/>
              </a:rPr>
              <a:t>LoadAssembliesAsync</a:t>
            </a:r>
            <a:r>
              <a:rPr lang="en-GB" sz="1600">
                <a:solidFill>
                  <a:srgbClr val="000000"/>
                </a:solidFill>
                <a:latin typeface="Consolas" panose="020B0609020204030204" pitchFamily="49" charset="0"/>
              </a:rPr>
              <a:t>(</a:t>
            </a:r>
            <a:r>
              <a:rPr lang="en-GB" sz="1600">
                <a:solidFill>
                  <a:srgbClr val="0000FF"/>
                </a:solidFill>
                <a:latin typeface="Consolas" panose="020B0609020204030204" pitchFamily="49" charset="0"/>
              </a:rPr>
              <a:t>new</a:t>
            </a:r>
            <a:r>
              <a:rPr lang="en-GB" sz="1600">
                <a:solidFill>
                  <a:srgbClr val="000000"/>
                </a:solidFill>
                <a:latin typeface="Consolas" panose="020B0609020204030204" pitchFamily="49" charset="0"/>
              </a:rPr>
              <a:t> </a:t>
            </a:r>
            <a:r>
              <a:rPr lang="en-GB" sz="1600">
                <a:solidFill>
                  <a:srgbClr val="267F99"/>
                </a:solidFill>
                <a:latin typeface="Consolas" panose="020B0609020204030204" pitchFamily="49" charset="0"/>
              </a:rPr>
              <a:t>List</a:t>
            </a:r>
            <a:r>
              <a:rPr lang="en-GB" sz="1600">
                <a:solidFill>
                  <a:srgbClr val="000000"/>
                </a:solidFill>
                <a:latin typeface="Consolas" panose="020B0609020204030204" pitchFamily="49" charset="0"/>
              </a:rPr>
              <a:t>&lt;</a:t>
            </a:r>
            <a:r>
              <a:rPr lang="en-GB" sz="1600">
                <a:solidFill>
                  <a:srgbClr val="0000FF"/>
                </a:solidFill>
                <a:latin typeface="Consolas" panose="020B0609020204030204" pitchFamily="49" charset="0"/>
              </a:rPr>
              <a:t>string</a:t>
            </a:r>
            <a:r>
              <a:rPr lang="en-GB" sz="1600">
                <a:solidFill>
                  <a:srgbClr val="000000"/>
                </a:solidFill>
                <a:latin typeface="Consolas" panose="020B0609020204030204" pitchFamily="49" charset="0"/>
              </a:rPr>
              <a:t>&gt;() { </a:t>
            </a:r>
            <a:r>
              <a:rPr lang="en-GB" sz="1600">
                <a:solidFill>
                  <a:srgbClr val="A31515"/>
                </a:solidFill>
                <a:latin typeface="Consolas" panose="020B0609020204030204" pitchFamily="49" charset="0"/>
              </a:rPr>
              <a:t>"BlazorTable.dll"</a:t>
            </a:r>
            <a:r>
              <a:rPr lang="en-GB" sz="1600">
                <a:solidFill>
                  <a:srgbClr val="000000"/>
                </a:solidFill>
                <a:latin typeface="Consolas" panose="020B0609020204030204" pitchFamily="49" charset="0"/>
              </a:rPr>
              <a:t> });</a:t>
            </a:r>
          </a:p>
          <a:p>
            <a:r>
              <a:rPr lang="en-GB" sz="1600">
                <a:solidFill>
                  <a:srgbClr val="000000"/>
                </a:solidFill>
                <a:latin typeface="Consolas" panose="020B0609020204030204" pitchFamily="49" charset="0"/>
              </a:rPr>
              <a:t>        }</a:t>
            </a:r>
          </a:p>
          <a:p>
            <a:r>
              <a:rPr lang="en-GB" sz="1600">
                <a:solidFill>
                  <a:srgbClr val="000000"/>
                </a:solidFill>
                <a:latin typeface="Consolas" panose="020B0609020204030204" pitchFamily="49" charset="0"/>
              </a:rPr>
              <a:t>    }</a:t>
            </a:r>
          </a:p>
          <a:p>
            <a:r>
              <a:rPr lang="en-GB" sz="1600">
                <a:solidFill>
                  <a:srgbClr val="AF00DB"/>
                </a:solidFill>
                <a:latin typeface="Consolas" panose="020B0609020204030204" pitchFamily="49" charset="0"/>
              </a:rPr>
              <a:t>}</a:t>
            </a:r>
            <a:endParaRPr lang="en-GB" sz="1600">
              <a:solidFill>
                <a:srgbClr val="000000"/>
              </a:solidFill>
              <a:latin typeface="Consolas" panose="020B0609020204030204" pitchFamily="49" charset="0"/>
            </a:endParaRPr>
          </a:p>
        </p:txBody>
      </p:sp>
    </p:spTree>
    <p:extLst>
      <p:ext uri="{BB962C8B-B14F-4D97-AF65-F5344CB8AC3E}">
        <p14:creationId xmlns:p14="http://schemas.microsoft.com/office/powerpoint/2010/main" val="87822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A758-20E9-D64E-8CBF-7B5E378FE9D4}"/>
              </a:ext>
            </a:extLst>
          </p:cNvPr>
          <p:cNvSpPr>
            <a:spLocks noGrp="1"/>
          </p:cNvSpPr>
          <p:nvPr>
            <p:ph type="title"/>
          </p:nvPr>
        </p:nvSpPr>
        <p:spPr/>
        <p:txBody>
          <a:bodyPr/>
          <a:lstStyle/>
          <a:p>
            <a:r>
              <a:rPr lang="en-US">
                <a:solidFill>
                  <a:srgbClr val="512BD5"/>
                </a:solidFill>
                <a:latin typeface="Open Sans" panose="020B0606030504020204" pitchFamily="34" charset="0"/>
                <a:ea typeface="Open Sans" panose="020B0606030504020204" pitchFamily="34" charset="0"/>
                <a:cs typeface="Open Sans" panose="020B0606030504020204" pitchFamily="34" charset="0"/>
              </a:rPr>
              <a:t>Other improvements</a:t>
            </a:r>
          </a:p>
        </p:txBody>
      </p:sp>
      <p:sp>
        <p:nvSpPr>
          <p:cNvPr id="3" name="Content Placeholder 2">
            <a:extLst>
              <a:ext uri="{FF2B5EF4-FFF2-40B4-BE49-F238E27FC236}">
                <a16:creationId xmlns:a16="http://schemas.microsoft.com/office/drawing/2014/main" id="{05F9C6D6-A557-614A-A8F4-34E4BF341B0C}"/>
              </a:ext>
            </a:extLst>
          </p:cNvPr>
          <p:cNvSpPr>
            <a:spLocks noGrp="1"/>
          </p:cNvSpPr>
          <p:nvPr>
            <p:ph sz="half" idx="1"/>
          </p:nvPr>
        </p:nvSpPr>
        <p:spPr/>
        <p:txBody>
          <a:bodyPr>
            <a:normAutofit/>
          </a:bodyPr>
          <a:lstStyle/>
          <a:p>
            <a:r>
              <a:rPr lang="en-US">
                <a:latin typeface="Open Sans" panose="020B0606030504020204" pitchFamily="34" charset="0"/>
                <a:ea typeface="Open Sans" panose="020B0606030504020204" pitchFamily="34" charset="0"/>
                <a:cs typeface="Open Sans" panose="020B0606030504020204" pitchFamily="34" charset="0"/>
              </a:rPr>
              <a:t>New </a:t>
            </a:r>
            <a:r>
              <a:rPr lang="en-US" err="1">
                <a:latin typeface="Open Sans" panose="020B0606030504020204" pitchFamily="34" charset="0"/>
                <a:ea typeface="Open Sans" panose="020B0606030504020204" pitchFamily="34" charset="0"/>
                <a:cs typeface="Open Sans" panose="020B0606030504020204" pitchFamily="34" charset="0"/>
              </a:rPr>
              <a:t>InputRadio</a:t>
            </a:r>
            <a:r>
              <a:rPr lang="en-US">
                <a:latin typeface="Open Sans" panose="020B0606030504020204" pitchFamily="34" charset="0"/>
                <a:ea typeface="Open Sans" panose="020B0606030504020204" pitchFamily="34" charset="0"/>
                <a:cs typeface="Open Sans" panose="020B0606030504020204" pitchFamily="34" charset="0"/>
              </a:rPr>
              <a:t> component</a:t>
            </a:r>
          </a:p>
          <a:p>
            <a:r>
              <a:rPr lang="en-US" err="1">
                <a:latin typeface="Open Sans" panose="020B0606030504020204" pitchFamily="34" charset="0"/>
                <a:ea typeface="Open Sans" panose="020B0606030504020204" pitchFamily="34" charset="0"/>
                <a:cs typeface="Open Sans" panose="020B0606030504020204" pitchFamily="34" charset="0"/>
              </a:rPr>
              <a:t>FocusAsync</a:t>
            </a:r>
            <a:r>
              <a:rPr lang="en-US">
                <a:latin typeface="Open Sans" panose="020B0606030504020204" pitchFamily="34" charset="0"/>
                <a:ea typeface="Open Sans" panose="020B0606030504020204" pitchFamily="34" charset="0"/>
                <a:cs typeface="Open Sans" panose="020B0606030504020204" pitchFamily="34" charset="0"/>
              </a:rPr>
              <a:t> API</a:t>
            </a:r>
          </a:p>
          <a:p>
            <a:r>
              <a:rPr lang="en-US">
                <a:latin typeface="Open Sans" panose="020B0606030504020204" pitchFamily="34" charset="0"/>
                <a:ea typeface="Open Sans" panose="020B0606030504020204" pitchFamily="34" charset="0"/>
                <a:cs typeface="Open Sans" panose="020B0606030504020204" pitchFamily="34" charset="0"/>
              </a:rPr>
              <a:t>Custom component instantiation with </a:t>
            </a:r>
            <a:r>
              <a:rPr lang="en-US" err="1">
                <a:latin typeface="Open Sans" panose="020B0606030504020204" pitchFamily="34" charset="0"/>
                <a:ea typeface="Open Sans" panose="020B0606030504020204" pitchFamily="34" charset="0"/>
                <a:cs typeface="Open Sans" panose="020B0606030504020204" pitchFamily="34" charset="0"/>
              </a:rPr>
              <a:t>IComponentActivator</a:t>
            </a:r>
            <a:endParaRPr lang="en-US">
              <a:latin typeface="Open Sans" panose="020B0606030504020204" pitchFamily="34" charset="0"/>
              <a:ea typeface="Open Sans" panose="020B0606030504020204" pitchFamily="34" charset="0"/>
              <a:cs typeface="Open Sans" panose="020B0606030504020204" pitchFamily="34" charset="0"/>
            </a:endParaRPr>
          </a:p>
          <a:p>
            <a:r>
              <a:rPr lang="en-US">
                <a:latin typeface="Open Sans" panose="020B0606030504020204" pitchFamily="34" charset="0"/>
                <a:ea typeface="Open Sans" panose="020B0606030504020204" pitchFamily="34" charset="0"/>
                <a:cs typeface="Open Sans" panose="020B0606030504020204" pitchFamily="34" charset="0"/>
              </a:rPr>
              <a:t>Support for custom validation class names with </a:t>
            </a:r>
            <a:r>
              <a:rPr lang="en-US" err="1">
                <a:latin typeface="Open Sans" panose="020B0606030504020204" pitchFamily="34" charset="0"/>
                <a:ea typeface="Open Sans" panose="020B0606030504020204" pitchFamily="34" charset="0"/>
                <a:cs typeface="Open Sans" panose="020B0606030504020204" pitchFamily="34" charset="0"/>
              </a:rPr>
              <a:t>FieldCssClassProvider</a:t>
            </a:r>
          </a:p>
          <a:p>
            <a:r>
              <a:rPr lang="en-US">
                <a:latin typeface="Open Sans" panose="020B0606030504020204" pitchFamily="34" charset="0"/>
                <a:ea typeface="Open Sans" panose="020B0606030504020204" pitchFamily="34" charset="0"/>
                <a:cs typeface="Open Sans" panose="020B0606030504020204" pitchFamily="34" charset="0"/>
              </a:rPr>
              <a:t>JavaScript isolation</a:t>
            </a:r>
          </a:p>
        </p:txBody>
      </p:sp>
      <p:sp>
        <p:nvSpPr>
          <p:cNvPr id="4" name="Content Placeholder 3">
            <a:extLst>
              <a:ext uri="{FF2B5EF4-FFF2-40B4-BE49-F238E27FC236}">
                <a16:creationId xmlns:a16="http://schemas.microsoft.com/office/drawing/2014/main" id="{94568078-10FF-1947-9099-BBF404113984}"/>
              </a:ext>
            </a:extLst>
          </p:cNvPr>
          <p:cNvSpPr>
            <a:spLocks noGrp="1"/>
          </p:cNvSpPr>
          <p:nvPr>
            <p:ph sz="half" idx="2"/>
          </p:nvPr>
        </p:nvSpPr>
        <p:spPr/>
        <p:txBody>
          <a:bodyPr>
            <a:normAutofit/>
          </a:bodyPr>
          <a:lstStyle/>
          <a:p>
            <a:r>
              <a:rPr lang="en-US">
                <a:latin typeface="Open Sans" panose="020B0606030504020204" pitchFamily="34" charset="0"/>
                <a:ea typeface="Open Sans" panose="020B0606030504020204" pitchFamily="34" charset="0"/>
                <a:cs typeface="Open Sans" panose="020B0606030504020204" pitchFamily="34" charset="0"/>
              </a:rPr>
              <a:t>Support for disposing components asynchronously</a:t>
            </a:r>
          </a:p>
          <a:p>
            <a:r>
              <a:rPr lang="en-US">
                <a:latin typeface="Open Sans" panose="020B0606030504020204" pitchFamily="34" charset="0"/>
                <a:ea typeface="Open Sans" panose="020B0606030504020204" pitchFamily="34" charset="0"/>
                <a:cs typeface="Open Sans" panose="020B0606030504020204" pitchFamily="34" charset="0"/>
              </a:rPr>
              <a:t>Support for optional and catch-all route parameters</a:t>
            </a:r>
          </a:p>
          <a:p>
            <a:r>
              <a:rPr lang="en-US">
                <a:latin typeface="Open Sans" panose="020B0606030504020204" pitchFamily="34" charset="0"/>
                <a:ea typeface="Open Sans" panose="020B0606030504020204" pitchFamily="34" charset="0"/>
                <a:cs typeface="Open Sans" panose="020B0606030504020204" pitchFamily="34" charset="0"/>
              </a:rPr>
              <a:t>Support for auth code flow with MSAL v2</a:t>
            </a:r>
          </a:p>
          <a:p>
            <a:r>
              <a:rPr lang="en-US">
                <a:latin typeface="Open Sans" panose="020B0606030504020204" pitchFamily="34" charset="0"/>
                <a:ea typeface="Open Sans" panose="020B0606030504020204" pitchFamily="34" charset="0"/>
                <a:cs typeface="Open Sans" panose="020B0606030504020204" pitchFamily="34" charset="0"/>
              </a:rPr>
              <a:t>New </a:t>
            </a:r>
            <a:r>
              <a:rPr lang="en-US" err="1">
                <a:latin typeface="Open Sans" panose="020B0606030504020204" pitchFamily="34" charset="0"/>
                <a:ea typeface="Open Sans" panose="020B0606030504020204" pitchFamily="34" charset="0"/>
                <a:cs typeface="Open Sans" panose="020B0606030504020204" pitchFamily="34" charset="0"/>
              </a:rPr>
              <a:t>OffsetX</a:t>
            </a:r>
            <a:r>
              <a:rPr lang="en-US">
                <a:latin typeface="Open Sans" panose="020B0606030504020204" pitchFamily="34" charset="0"/>
                <a:ea typeface="Open Sans" panose="020B0606030504020204" pitchFamily="34" charset="0"/>
                <a:cs typeface="Open Sans" panose="020B0606030504020204" pitchFamily="34" charset="0"/>
              </a:rPr>
              <a:t> and </a:t>
            </a:r>
            <a:r>
              <a:rPr lang="en-US" err="1">
                <a:latin typeface="Open Sans" panose="020B0606030504020204" pitchFamily="34" charset="0"/>
                <a:ea typeface="Open Sans" panose="020B0606030504020204" pitchFamily="34" charset="0"/>
                <a:cs typeface="Open Sans" panose="020B0606030504020204" pitchFamily="34" charset="0"/>
              </a:rPr>
              <a:t>OffsetY</a:t>
            </a:r>
            <a:r>
              <a:rPr lang="en-US">
                <a:latin typeface="Open Sans" panose="020B0606030504020204" pitchFamily="34" charset="0"/>
                <a:ea typeface="Open Sans" panose="020B0606030504020204" pitchFamily="34" charset="0"/>
                <a:cs typeface="Open Sans" panose="020B0606030504020204" pitchFamily="34" charset="0"/>
              </a:rPr>
              <a:t> properties to </a:t>
            </a:r>
            <a:r>
              <a:rPr lang="en-US" err="1">
                <a:latin typeface="Open Sans" panose="020B0606030504020204" pitchFamily="34" charset="0"/>
                <a:ea typeface="Open Sans" panose="020B0606030504020204" pitchFamily="34" charset="0"/>
                <a:cs typeface="Open Sans" panose="020B0606030504020204" pitchFamily="34" charset="0"/>
              </a:rPr>
              <a:t>MouseEventArgs</a:t>
            </a:r>
            <a:endParaRPr lang="en-US">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15332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6458-48C2-0644-A2B2-B6F625F65B51}"/>
              </a:ext>
            </a:extLst>
          </p:cNvPr>
          <p:cNvSpPr>
            <a:spLocks noGrp="1"/>
          </p:cNvSpPr>
          <p:nvPr>
            <p:ph type="ctrTitle"/>
          </p:nvPr>
        </p:nvSpPr>
        <p:spPr>
          <a:xfrm>
            <a:off x="1524000" y="1105347"/>
            <a:ext cx="9144000" cy="1909763"/>
          </a:xfrm>
        </p:spPr>
        <p:txBody>
          <a:bodyPr/>
          <a:lstStyle/>
          <a:p>
            <a:pPr algn="l"/>
            <a:r>
              <a:rPr lang="en-US">
                <a:latin typeface="Open Sans" panose="020B0606030504020204" pitchFamily="34" charset="0"/>
                <a:ea typeface="Open Sans" panose="020B0606030504020204" pitchFamily="34" charset="0"/>
                <a:cs typeface="Open Sans" panose="020B0606030504020204" pitchFamily="34" charset="0"/>
              </a:rPr>
              <a:t>Team work makes the dream work.</a:t>
            </a:r>
          </a:p>
        </p:txBody>
      </p:sp>
      <p:sp>
        <p:nvSpPr>
          <p:cNvPr id="3" name="Subtitle 2">
            <a:extLst>
              <a:ext uri="{FF2B5EF4-FFF2-40B4-BE49-F238E27FC236}">
                <a16:creationId xmlns:a16="http://schemas.microsoft.com/office/drawing/2014/main" id="{C5B0BBBD-AAAF-F745-84F8-C3F2A05ED407}"/>
              </a:ext>
            </a:extLst>
          </p:cNvPr>
          <p:cNvSpPr>
            <a:spLocks noGrp="1"/>
          </p:cNvSpPr>
          <p:nvPr>
            <p:ph type="subTitle" idx="1"/>
          </p:nvPr>
        </p:nvSpPr>
        <p:spPr>
          <a:xfrm>
            <a:off x="1524000" y="3602038"/>
            <a:ext cx="9144000" cy="2276248"/>
          </a:xfrm>
        </p:spPr>
        <p:txBody>
          <a:bodyPr>
            <a:normAutofit/>
          </a:bodyPr>
          <a:lstStyle/>
          <a:p>
            <a:pPr algn="l">
              <a:lnSpc>
                <a:spcPct val="150000"/>
              </a:lnSpc>
            </a:pPr>
            <a:r>
              <a:rPr lang="en-US">
                <a:latin typeface="Open Sans" panose="020B0606030504020204" pitchFamily="34" charset="0"/>
                <a:ea typeface="Open Sans" panose="020B0606030504020204" pitchFamily="34" charset="0"/>
                <a:cs typeface="Open Sans" panose="020B0606030504020204" pitchFamily="34" charset="0"/>
              </a:rPr>
              <a:t>.NET Runtime, VS Debugger, VS Code JavaScript Debugger, VS Web Tools, Azure Static Web Apps, Azure Functions</a:t>
            </a:r>
            <a:br>
              <a:rPr lang="en-US" sz="1200">
                <a:latin typeface="Open Sans" panose="020B0606030504020204" pitchFamily="34" charset="0"/>
                <a:ea typeface="Open Sans" panose="020B0606030504020204" pitchFamily="34" charset="0"/>
                <a:cs typeface="Open Sans" panose="020B0606030504020204" pitchFamily="34" charset="0"/>
              </a:rPr>
            </a:br>
            <a:endParaRPr lang="en-US" sz="1200">
              <a:latin typeface="Open Sans" panose="020B0606030504020204" pitchFamily="34" charset="0"/>
              <a:ea typeface="Open Sans" panose="020B0606030504020204" pitchFamily="34" charset="0"/>
              <a:cs typeface="Open Sans" panose="020B0606030504020204" pitchFamily="34" charset="0"/>
            </a:endParaRPr>
          </a:p>
          <a:p>
            <a:pPr algn="l"/>
            <a:r>
              <a:rPr lang="en-US">
                <a:latin typeface="Open Sans" panose="020B0606030504020204" pitchFamily="34" charset="0"/>
                <a:ea typeface="Open Sans" panose="020B0606030504020204" pitchFamily="34" charset="0"/>
                <a:cs typeface="Open Sans" panose="020B0606030504020204" pitchFamily="34" charset="0"/>
              </a:rPr>
              <a:t>    … and the Blazor community</a:t>
            </a:r>
          </a:p>
        </p:txBody>
      </p:sp>
      <p:pic>
        <p:nvPicPr>
          <p:cNvPr id="5" name="Graphic 4">
            <a:extLst>
              <a:ext uri="{FF2B5EF4-FFF2-40B4-BE49-F238E27FC236}">
                <a16:creationId xmlns:a16="http://schemas.microsoft.com/office/drawing/2014/main" id="{B21B44F2-EDA8-6249-812A-68B0FFAABE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58748" y="4940300"/>
            <a:ext cx="2578100" cy="1917700"/>
          </a:xfrm>
          <a:prstGeom prst="rect">
            <a:avLst/>
          </a:prstGeom>
        </p:spPr>
      </p:pic>
    </p:spTree>
    <p:extLst>
      <p:ext uri="{BB962C8B-B14F-4D97-AF65-F5344CB8AC3E}">
        <p14:creationId xmlns:p14="http://schemas.microsoft.com/office/powerpoint/2010/main" val="72343344"/>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81361A8-31D3-8143-8F3F-AC906256F3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92000" cy="7106479"/>
          </a:xfrm>
          <a:prstGeom prst="rect">
            <a:avLst/>
          </a:prstGeom>
        </p:spPr>
      </p:pic>
      <p:pic>
        <p:nvPicPr>
          <p:cNvPr id="8" name="Graphic 7">
            <a:extLst>
              <a:ext uri="{FF2B5EF4-FFF2-40B4-BE49-F238E27FC236}">
                <a16:creationId xmlns:a16="http://schemas.microsoft.com/office/drawing/2014/main" id="{1EB15B65-641B-B747-9ED0-F09D51A384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30059">
            <a:off x="8734126" y="3328313"/>
            <a:ext cx="3291797" cy="3012831"/>
          </a:xfrm>
          <a:prstGeom prst="rect">
            <a:avLst/>
          </a:prstGeom>
        </p:spPr>
      </p:pic>
      <p:sp>
        <p:nvSpPr>
          <p:cNvPr id="10" name="Title 1">
            <a:extLst>
              <a:ext uri="{FF2B5EF4-FFF2-40B4-BE49-F238E27FC236}">
                <a16:creationId xmlns:a16="http://schemas.microsoft.com/office/drawing/2014/main" id="{C699E0CE-0ED8-4405-8D25-3F4BC7A60885}"/>
              </a:ext>
            </a:extLst>
          </p:cNvPr>
          <p:cNvSpPr>
            <a:spLocks noGrp="1"/>
          </p:cNvSpPr>
          <p:nvPr>
            <p:ph type="title"/>
          </p:nvPr>
        </p:nvSpPr>
        <p:spPr>
          <a:xfrm>
            <a:off x="248920" y="696225"/>
            <a:ext cx="11628120" cy="669008"/>
          </a:xfrm>
        </p:spPr>
        <p:txBody>
          <a:bodyPr/>
          <a:lstStyle/>
          <a:p>
            <a:r>
              <a:rPr lang="en-US" sz="3600">
                <a:solidFill>
                  <a:schemeClr val="bg1"/>
                </a:solidFill>
                <a:latin typeface="Selawik Semibold" panose="020B0604020202020204" pitchFamily="34" charset="0"/>
                <a:ea typeface="Open Sans" panose="020B0604020202020204" charset="0"/>
                <a:cs typeface="Open Sans" panose="020B0604020202020204" charset="0"/>
              </a:rPr>
              <a:t>Visual Studio 2019 16.8 GA and 16.9 Preview</a:t>
            </a:r>
            <a:endParaRPr lang="en-US">
              <a:solidFill>
                <a:schemeClr val="bg1"/>
              </a:solidFill>
              <a:latin typeface="Selawik Semibold" panose="020B0604020202020204" pitchFamily="34" charset="0"/>
            </a:endParaRPr>
          </a:p>
        </p:txBody>
      </p:sp>
      <p:sp>
        <p:nvSpPr>
          <p:cNvPr id="11" name="Title 1">
            <a:extLst>
              <a:ext uri="{FF2B5EF4-FFF2-40B4-BE49-F238E27FC236}">
                <a16:creationId xmlns:a16="http://schemas.microsoft.com/office/drawing/2014/main" id="{7F647A23-BB46-4DFB-9205-161B1B3C2E1A}"/>
              </a:ext>
            </a:extLst>
          </p:cNvPr>
          <p:cNvSpPr txBox="1">
            <a:spLocks/>
          </p:cNvSpPr>
          <p:nvPr/>
        </p:nvSpPr>
        <p:spPr>
          <a:xfrm>
            <a:off x="7366000" y="6152744"/>
            <a:ext cx="4384040" cy="6690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a:ln>
                  <a:noFill/>
                </a:ln>
                <a:solidFill>
                  <a:srgbClr val="F7B548">
                    <a:lumMod val="60000"/>
                    <a:lumOff val="40000"/>
                  </a:srgbClr>
                </a:solidFill>
                <a:effectLst/>
                <a:uLnTx/>
                <a:uFillTx/>
                <a:latin typeface="Calibri Light" panose="020F0302020204030204"/>
                <a:ea typeface="Open Sans" panose="020B0606030504020204" pitchFamily="34" charset="0"/>
                <a:cs typeface="Open Sans" panose="020B0606030504020204" pitchFamily="34" charset="0"/>
              </a:rPr>
              <a:t>visualstudio.com/download</a:t>
            </a:r>
            <a:br>
              <a:rPr kumimoji="0" lang="en-US" sz="2800" b="1" i="0" u="none" strike="noStrike" kern="1200" cap="none" spc="0" normalizeH="0" baseline="0" noProof="0">
                <a:ln>
                  <a:noFill/>
                </a:ln>
                <a:solidFill>
                  <a:srgbClr val="F7B548">
                    <a:lumMod val="60000"/>
                    <a:lumOff val="40000"/>
                  </a:srgbClr>
                </a:solidFill>
                <a:effectLst/>
                <a:uLnTx/>
                <a:uFillTx/>
                <a:latin typeface="Calibri Light" panose="020F0302020204030204"/>
                <a:ea typeface="Open Sans" panose="020B0606030504020204" pitchFamily="34" charset="0"/>
                <a:cs typeface="Open Sans" panose="020B0606030504020204" pitchFamily="34" charset="0"/>
              </a:rPr>
            </a:br>
            <a:r>
              <a:rPr kumimoji="0" lang="en-US" sz="2800" b="1" i="0" u="none" strike="noStrike" kern="1200" cap="none" spc="0" normalizeH="0" baseline="0" noProof="0">
                <a:ln>
                  <a:noFill/>
                </a:ln>
                <a:solidFill>
                  <a:srgbClr val="F7B548">
                    <a:lumMod val="60000"/>
                    <a:lumOff val="40000"/>
                  </a:srgbClr>
                </a:solidFill>
                <a:effectLst/>
                <a:uLnTx/>
                <a:uFillTx/>
                <a:latin typeface="Calibri Light" panose="020F0302020204030204"/>
                <a:ea typeface="Open Sans" panose="020B0606030504020204" pitchFamily="34" charset="0"/>
                <a:cs typeface="Open Sans" panose="020B0606030504020204" pitchFamily="34" charset="0"/>
              </a:rPr>
              <a:t>aka.ms/vs-preview</a:t>
            </a:r>
          </a:p>
        </p:txBody>
      </p:sp>
      <p:sp>
        <p:nvSpPr>
          <p:cNvPr id="12" name="TextBox 11">
            <a:extLst>
              <a:ext uri="{FF2B5EF4-FFF2-40B4-BE49-F238E27FC236}">
                <a16:creationId xmlns:a16="http://schemas.microsoft.com/office/drawing/2014/main" id="{C6F1685C-D742-4795-9AB3-16B678EB3042}"/>
              </a:ext>
            </a:extLst>
          </p:cNvPr>
          <p:cNvSpPr txBox="1"/>
          <p:nvPr/>
        </p:nvSpPr>
        <p:spPr>
          <a:xfrm>
            <a:off x="248920" y="1809234"/>
            <a:ext cx="3586480" cy="369332"/>
          </a:xfrm>
          <a:prstGeom prst="rect">
            <a:avLst/>
          </a:prstGeom>
          <a:noFill/>
        </p:spPr>
        <p:txBody>
          <a:bodyPr wrap="square">
            <a:spAutoFit/>
          </a:bodyPr>
          <a:lstStyle/>
          <a:p>
            <a:pPr marR="0" lvl="0">
              <a:spcBef>
                <a:spcPts val="0"/>
              </a:spcBef>
              <a:spcAft>
                <a:spcPts val="0"/>
              </a:spcAft>
            </a:pPr>
            <a:r>
              <a:rPr lang="en-US" sz="1800">
                <a:solidFill>
                  <a:schemeClr val="bg1"/>
                </a:solidFill>
                <a:effectLst/>
                <a:latin typeface="Selawik Semibold" panose="020B0702040204020203" pitchFamily="34" charset="0"/>
                <a:ea typeface="Times New Roman" panose="02020603050405020304" pitchFamily="18" charset="0"/>
              </a:rPr>
              <a:t>Dev environments in the cloud </a:t>
            </a:r>
            <a:endParaRPr lang="en-US" sz="1800">
              <a:solidFill>
                <a:schemeClr val="bg1"/>
              </a:solidFill>
              <a:effectLst/>
              <a:latin typeface="Selawik Semibold" panose="020B0702040204020203" pitchFamily="34" charset="0"/>
              <a:ea typeface="Calibri" panose="020F0502020204030204" pitchFamily="34" charset="0"/>
            </a:endParaRPr>
          </a:p>
        </p:txBody>
      </p:sp>
      <p:sp>
        <p:nvSpPr>
          <p:cNvPr id="13" name="TextBox 12">
            <a:extLst>
              <a:ext uri="{FF2B5EF4-FFF2-40B4-BE49-F238E27FC236}">
                <a16:creationId xmlns:a16="http://schemas.microsoft.com/office/drawing/2014/main" id="{11AF3830-8BB0-475C-8C8B-D267B5AFA5F8}"/>
              </a:ext>
            </a:extLst>
          </p:cNvPr>
          <p:cNvSpPr txBox="1"/>
          <p:nvPr/>
        </p:nvSpPr>
        <p:spPr>
          <a:xfrm>
            <a:off x="5288280" y="1809234"/>
            <a:ext cx="3586480" cy="369332"/>
          </a:xfrm>
          <a:prstGeom prst="rect">
            <a:avLst/>
          </a:prstGeom>
          <a:noFill/>
        </p:spPr>
        <p:txBody>
          <a:bodyPr wrap="square">
            <a:spAutoFit/>
          </a:bodyPr>
          <a:lstStyle/>
          <a:p>
            <a:pPr marR="0" lvl="0">
              <a:spcBef>
                <a:spcPts val="0"/>
              </a:spcBef>
              <a:spcAft>
                <a:spcPts val="0"/>
              </a:spcAft>
            </a:pPr>
            <a:r>
              <a:rPr lang="en-US" sz="1800">
                <a:solidFill>
                  <a:schemeClr val="bg1"/>
                </a:solidFill>
                <a:effectLst/>
                <a:latin typeface="Selawik Semibold" panose="020B0702040204020203" pitchFamily="34" charset="0"/>
                <a:ea typeface="Times New Roman" panose="02020603050405020304" pitchFamily="18" charset="0"/>
              </a:rPr>
              <a:t>.NET productivity</a:t>
            </a:r>
            <a:endParaRPr lang="en-US" sz="1800">
              <a:solidFill>
                <a:schemeClr val="bg1"/>
              </a:solidFill>
              <a:effectLst/>
              <a:latin typeface="Selawik Semibold" panose="020B0702040204020203" pitchFamily="34" charset="0"/>
              <a:ea typeface="Calibri" panose="020F0502020204030204" pitchFamily="34" charset="0"/>
            </a:endParaRPr>
          </a:p>
        </p:txBody>
      </p:sp>
      <p:sp>
        <p:nvSpPr>
          <p:cNvPr id="14" name="TextBox 13">
            <a:extLst>
              <a:ext uri="{FF2B5EF4-FFF2-40B4-BE49-F238E27FC236}">
                <a16:creationId xmlns:a16="http://schemas.microsoft.com/office/drawing/2014/main" id="{F7DEFCDD-52B8-4512-A717-F35DC2AA5D51}"/>
              </a:ext>
            </a:extLst>
          </p:cNvPr>
          <p:cNvSpPr txBox="1"/>
          <p:nvPr/>
        </p:nvSpPr>
        <p:spPr>
          <a:xfrm>
            <a:off x="248920" y="2954165"/>
            <a:ext cx="3586480" cy="369332"/>
          </a:xfrm>
          <a:prstGeom prst="rect">
            <a:avLst/>
          </a:prstGeom>
          <a:noFill/>
        </p:spPr>
        <p:txBody>
          <a:bodyPr wrap="square">
            <a:spAutoFit/>
          </a:bodyPr>
          <a:lstStyle/>
          <a:p>
            <a:pPr marR="0" lvl="0">
              <a:spcBef>
                <a:spcPts val="0"/>
              </a:spcBef>
              <a:spcAft>
                <a:spcPts val="0"/>
              </a:spcAft>
            </a:pPr>
            <a:r>
              <a:rPr lang="en-US" sz="1800">
                <a:solidFill>
                  <a:schemeClr val="bg1"/>
                </a:solidFill>
                <a:effectLst/>
                <a:latin typeface="Selawik Semibold" panose="020B0702040204020203" pitchFamily="34" charset="0"/>
                <a:ea typeface="Times New Roman" panose="02020603050405020304" pitchFamily="18" charset="0"/>
              </a:rPr>
              <a:t>AI-assisted productivity</a:t>
            </a:r>
            <a:endParaRPr lang="en-US" sz="1800">
              <a:solidFill>
                <a:schemeClr val="bg1"/>
              </a:solidFill>
              <a:effectLst/>
              <a:latin typeface="Selawik Semibold" panose="020B0702040204020203" pitchFamily="34" charset="0"/>
              <a:ea typeface="Calibri" panose="020F0502020204030204" pitchFamily="34" charset="0"/>
            </a:endParaRPr>
          </a:p>
        </p:txBody>
      </p:sp>
      <p:sp>
        <p:nvSpPr>
          <p:cNvPr id="15" name="TextBox 14">
            <a:extLst>
              <a:ext uri="{FF2B5EF4-FFF2-40B4-BE49-F238E27FC236}">
                <a16:creationId xmlns:a16="http://schemas.microsoft.com/office/drawing/2014/main" id="{F3149F56-1149-42E6-923E-C98A7DA16089}"/>
              </a:ext>
            </a:extLst>
          </p:cNvPr>
          <p:cNvSpPr txBox="1"/>
          <p:nvPr/>
        </p:nvSpPr>
        <p:spPr>
          <a:xfrm>
            <a:off x="248920" y="4323930"/>
            <a:ext cx="3769360" cy="369332"/>
          </a:xfrm>
          <a:prstGeom prst="rect">
            <a:avLst/>
          </a:prstGeom>
          <a:noFill/>
        </p:spPr>
        <p:txBody>
          <a:bodyPr wrap="square">
            <a:spAutoFit/>
          </a:bodyPr>
          <a:lstStyle/>
          <a:p>
            <a:pPr marR="0" lvl="0">
              <a:spcBef>
                <a:spcPts val="0"/>
              </a:spcBef>
              <a:spcAft>
                <a:spcPts val="0"/>
              </a:spcAft>
            </a:pPr>
            <a:r>
              <a:rPr lang="en-US" sz="1800">
                <a:solidFill>
                  <a:schemeClr val="bg1"/>
                </a:solidFill>
                <a:effectLst/>
                <a:latin typeface="Selawik Semibold" panose="020B0702040204020203" pitchFamily="34" charset="0"/>
                <a:ea typeface="Times New Roman" panose="02020603050405020304" pitchFamily="18" charset="0"/>
              </a:rPr>
              <a:t>Automated CI/CD workflow </a:t>
            </a:r>
            <a:r>
              <a:rPr lang="en-US" sz="1800" baseline="30000">
                <a:solidFill>
                  <a:schemeClr val="bg1"/>
                </a:solidFill>
                <a:effectLst/>
                <a:latin typeface="Selawik Semibold" panose="020B0702040204020203" pitchFamily="34" charset="0"/>
                <a:ea typeface="Times New Roman" panose="02020603050405020304" pitchFamily="18" charset="0"/>
              </a:rPr>
              <a:t>Preview</a:t>
            </a:r>
            <a:endParaRPr lang="en-US" sz="1800">
              <a:solidFill>
                <a:schemeClr val="bg1"/>
              </a:solidFill>
              <a:effectLst/>
              <a:latin typeface="Selawik Semibold" panose="020B0702040204020203" pitchFamily="34" charset="0"/>
              <a:ea typeface="Calibri" panose="020F0502020204030204" pitchFamily="34" charset="0"/>
            </a:endParaRPr>
          </a:p>
        </p:txBody>
      </p:sp>
      <p:sp>
        <p:nvSpPr>
          <p:cNvPr id="16" name="TextBox 15">
            <a:extLst>
              <a:ext uri="{FF2B5EF4-FFF2-40B4-BE49-F238E27FC236}">
                <a16:creationId xmlns:a16="http://schemas.microsoft.com/office/drawing/2014/main" id="{D0D1603D-31FD-433C-B20B-DA427090EDF1}"/>
              </a:ext>
            </a:extLst>
          </p:cNvPr>
          <p:cNvSpPr txBox="1"/>
          <p:nvPr/>
        </p:nvSpPr>
        <p:spPr>
          <a:xfrm>
            <a:off x="248920" y="5334897"/>
            <a:ext cx="3586480" cy="369332"/>
          </a:xfrm>
          <a:prstGeom prst="rect">
            <a:avLst/>
          </a:prstGeom>
          <a:noFill/>
        </p:spPr>
        <p:txBody>
          <a:bodyPr wrap="square">
            <a:spAutoFit/>
          </a:bodyPr>
          <a:lstStyle/>
          <a:p>
            <a:pPr marR="0" lvl="0">
              <a:spcBef>
                <a:spcPts val="0"/>
              </a:spcBef>
              <a:spcAft>
                <a:spcPts val="0"/>
              </a:spcAft>
            </a:pPr>
            <a:r>
              <a:rPr lang="en-US" sz="1800">
                <a:solidFill>
                  <a:schemeClr val="bg1"/>
                </a:solidFill>
                <a:effectLst/>
                <a:latin typeface="Selawik Semibold" panose="020B0702040204020203" pitchFamily="34" charset="0"/>
                <a:ea typeface="Times New Roman" panose="02020603050405020304" pitchFamily="18" charset="0"/>
              </a:rPr>
              <a:t>Git workflows</a:t>
            </a:r>
            <a:endParaRPr lang="en-US" sz="1800">
              <a:solidFill>
                <a:schemeClr val="bg1"/>
              </a:solidFill>
              <a:effectLst/>
              <a:latin typeface="Selawik Semibold" panose="020B0702040204020203" pitchFamily="34" charset="0"/>
              <a:ea typeface="Calibri" panose="020F0502020204030204" pitchFamily="34" charset="0"/>
            </a:endParaRPr>
          </a:p>
        </p:txBody>
      </p:sp>
      <p:sp>
        <p:nvSpPr>
          <p:cNvPr id="17" name="TextBox 16">
            <a:extLst>
              <a:ext uri="{FF2B5EF4-FFF2-40B4-BE49-F238E27FC236}">
                <a16:creationId xmlns:a16="http://schemas.microsoft.com/office/drawing/2014/main" id="{214B34AE-F78A-497B-AAF1-7E916C3892F6}"/>
              </a:ext>
            </a:extLst>
          </p:cNvPr>
          <p:cNvSpPr txBox="1"/>
          <p:nvPr/>
        </p:nvSpPr>
        <p:spPr>
          <a:xfrm>
            <a:off x="5321300" y="3055722"/>
            <a:ext cx="3586480" cy="369332"/>
          </a:xfrm>
          <a:prstGeom prst="rect">
            <a:avLst/>
          </a:prstGeom>
          <a:noFill/>
        </p:spPr>
        <p:txBody>
          <a:bodyPr wrap="square">
            <a:spAutoFit/>
          </a:bodyPr>
          <a:lstStyle/>
          <a:p>
            <a:pPr marR="0" lvl="0">
              <a:spcBef>
                <a:spcPts val="0"/>
              </a:spcBef>
              <a:spcAft>
                <a:spcPts val="0"/>
              </a:spcAft>
            </a:pPr>
            <a:r>
              <a:rPr lang="en-US" sz="1800">
                <a:solidFill>
                  <a:schemeClr val="bg1"/>
                </a:solidFill>
                <a:effectLst/>
                <a:latin typeface="Selawik Semibold" panose="020B0702040204020203" pitchFamily="34" charset="0"/>
                <a:ea typeface="Times New Roman" panose="02020603050405020304" pitchFamily="18" charset="0"/>
              </a:rPr>
              <a:t>Linux diagnostics</a:t>
            </a:r>
            <a:endParaRPr lang="en-US" sz="1800">
              <a:solidFill>
                <a:schemeClr val="bg1"/>
              </a:solidFill>
              <a:effectLst/>
              <a:latin typeface="Selawik Semibold" panose="020B0702040204020203" pitchFamily="34" charset="0"/>
              <a:ea typeface="Calibri" panose="020F0502020204030204" pitchFamily="34" charset="0"/>
            </a:endParaRPr>
          </a:p>
        </p:txBody>
      </p:sp>
      <p:sp>
        <p:nvSpPr>
          <p:cNvPr id="18" name="TextBox 17">
            <a:extLst>
              <a:ext uri="{FF2B5EF4-FFF2-40B4-BE49-F238E27FC236}">
                <a16:creationId xmlns:a16="http://schemas.microsoft.com/office/drawing/2014/main" id="{07996A27-6147-4B86-8A39-8E82ED9E49A1}"/>
              </a:ext>
            </a:extLst>
          </p:cNvPr>
          <p:cNvSpPr txBox="1"/>
          <p:nvPr/>
        </p:nvSpPr>
        <p:spPr>
          <a:xfrm>
            <a:off x="5321300" y="4494769"/>
            <a:ext cx="3586480" cy="369332"/>
          </a:xfrm>
          <a:prstGeom prst="rect">
            <a:avLst/>
          </a:prstGeom>
          <a:noFill/>
        </p:spPr>
        <p:txBody>
          <a:bodyPr wrap="square">
            <a:spAutoFit/>
          </a:bodyPr>
          <a:lstStyle/>
          <a:p>
            <a:pPr marR="0" lvl="0">
              <a:spcBef>
                <a:spcPts val="0"/>
              </a:spcBef>
              <a:spcAft>
                <a:spcPts val="0"/>
              </a:spcAft>
            </a:pPr>
            <a:r>
              <a:rPr lang="en-US" sz="1800">
                <a:solidFill>
                  <a:schemeClr val="bg1"/>
                </a:solidFill>
                <a:effectLst/>
                <a:latin typeface="Selawik Semibold" panose="020B0702040204020203" pitchFamily="34" charset="0"/>
                <a:ea typeface="Times New Roman" panose="02020603050405020304" pitchFamily="18" charset="0"/>
              </a:rPr>
              <a:t>XAML productivity</a:t>
            </a:r>
            <a:endParaRPr lang="en-US" sz="1800">
              <a:solidFill>
                <a:schemeClr val="bg1"/>
              </a:solidFill>
              <a:effectLst/>
              <a:latin typeface="Selawik Semibold" panose="020B0702040204020203" pitchFamily="34" charset="0"/>
              <a:ea typeface="Calibri" panose="020F0502020204030204" pitchFamily="34" charset="0"/>
            </a:endParaRPr>
          </a:p>
        </p:txBody>
      </p:sp>
      <p:sp>
        <p:nvSpPr>
          <p:cNvPr id="19" name="TextBox 18">
            <a:extLst>
              <a:ext uri="{FF2B5EF4-FFF2-40B4-BE49-F238E27FC236}">
                <a16:creationId xmlns:a16="http://schemas.microsoft.com/office/drawing/2014/main" id="{22DC3F1D-F412-4866-873D-71A220BB61E5}"/>
              </a:ext>
            </a:extLst>
          </p:cNvPr>
          <p:cNvSpPr txBox="1"/>
          <p:nvPr/>
        </p:nvSpPr>
        <p:spPr>
          <a:xfrm>
            <a:off x="248920" y="2188230"/>
            <a:ext cx="4414521" cy="523220"/>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1"/>
                </a:solidFill>
                <a:effectLst/>
                <a:latin typeface="Calibri" panose="020F0502020204030204" pitchFamily="34" charset="0"/>
                <a:ea typeface="Times New Roman" panose="02020603050405020304" pitchFamily="18" charset="0"/>
              </a:rPr>
              <a:t>GitHub </a:t>
            </a:r>
            <a:r>
              <a:rPr lang="en-US" sz="1400" err="1">
                <a:solidFill>
                  <a:schemeClr val="bg1"/>
                </a:solidFill>
                <a:effectLst/>
                <a:latin typeface="Calibri" panose="020F0502020204030204" pitchFamily="34" charset="0"/>
                <a:ea typeface="Times New Roman" panose="02020603050405020304" pitchFamily="18" charset="0"/>
              </a:rPr>
              <a:t>Codespaces</a:t>
            </a:r>
            <a:r>
              <a:rPr lang="en-US" sz="1400">
                <a:solidFill>
                  <a:schemeClr val="bg1"/>
                </a:solidFill>
                <a:effectLst/>
                <a:latin typeface="Calibri" panose="020F0502020204030204" pitchFamily="34" charset="0"/>
                <a:ea typeface="Times New Roman" panose="02020603050405020304" pitchFamily="18" charset="0"/>
              </a:rPr>
              <a:t> available as a limited “preview” for ASP.NET Core, .NET Core and C++</a:t>
            </a:r>
            <a:endParaRPr lang="en-US" sz="1400">
              <a:solidFill>
                <a:schemeClr val="bg1"/>
              </a:solidFill>
              <a:latin typeface="Segoe UI (Body)"/>
            </a:endParaRPr>
          </a:p>
        </p:txBody>
      </p:sp>
      <p:sp>
        <p:nvSpPr>
          <p:cNvPr id="20" name="TextBox 19">
            <a:extLst>
              <a:ext uri="{FF2B5EF4-FFF2-40B4-BE49-F238E27FC236}">
                <a16:creationId xmlns:a16="http://schemas.microsoft.com/office/drawing/2014/main" id="{14988010-8AC8-4D7E-82D4-2B6849E13E53}"/>
              </a:ext>
            </a:extLst>
          </p:cNvPr>
          <p:cNvSpPr txBox="1"/>
          <p:nvPr/>
        </p:nvSpPr>
        <p:spPr>
          <a:xfrm>
            <a:off x="248920" y="3358290"/>
            <a:ext cx="4414521" cy="738664"/>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1"/>
                </a:solidFill>
                <a:effectLst/>
                <a:latin typeface="Calibri" panose="020F0502020204030204" pitchFamily="34" charset="0"/>
                <a:ea typeface="Times New Roman" panose="02020603050405020304" pitchFamily="18" charset="0"/>
              </a:rPr>
              <a:t>Team Completions: Get C# contextual suggestions for your own types, through custom models shared with your team</a:t>
            </a:r>
            <a:endParaRPr lang="en-US" sz="1400">
              <a:solidFill>
                <a:schemeClr val="bg1"/>
              </a:solidFill>
              <a:latin typeface="Segoe UI (Body)"/>
            </a:endParaRPr>
          </a:p>
        </p:txBody>
      </p:sp>
      <p:sp>
        <p:nvSpPr>
          <p:cNvPr id="21" name="TextBox 20">
            <a:extLst>
              <a:ext uri="{FF2B5EF4-FFF2-40B4-BE49-F238E27FC236}">
                <a16:creationId xmlns:a16="http://schemas.microsoft.com/office/drawing/2014/main" id="{1369329F-50E2-4E1C-83A5-368696B49E91}"/>
              </a:ext>
            </a:extLst>
          </p:cNvPr>
          <p:cNvSpPr txBox="1"/>
          <p:nvPr/>
        </p:nvSpPr>
        <p:spPr>
          <a:xfrm>
            <a:off x="248920" y="4726470"/>
            <a:ext cx="4414521" cy="523220"/>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1"/>
                </a:solidFill>
                <a:effectLst/>
                <a:latin typeface="Calibri" panose="020F0502020204030204" pitchFamily="34" charset="0"/>
                <a:ea typeface="Times New Roman" panose="02020603050405020304" pitchFamily="18" charset="0"/>
              </a:rPr>
              <a:t>GitHub Actions workflow from within Visual Studio for your .NET Core apps</a:t>
            </a:r>
            <a:endParaRPr lang="en-US" sz="1400">
              <a:solidFill>
                <a:schemeClr val="bg1"/>
              </a:solidFill>
              <a:latin typeface="Segoe UI (Body)"/>
            </a:endParaRPr>
          </a:p>
        </p:txBody>
      </p:sp>
      <p:sp>
        <p:nvSpPr>
          <p:cNvPr id="22" name="TextBox 21">
            <a:extLst>
              <a:ext uri="{FF2B5EF4-FFF2-40B4-BE49-F238E27FC236}">
                <a16:creationId xmlns:a16="http://schemas.microsoft.com/office/drawing/2014/main" id="{F64D7972-8843-432C-ABCD-3D4A9C6D32BD}"/>
              </a:ext>
            </a:extLst>
          </p:cNvPr>
          <p:cNvSpPr txBox="1"/>
          <p:nvPr/>
        </p:nvSpPr>
        <p:spPr>
          <a:xfrm>
            <a:off x="248919" y="5738636"/>
            <a:ext cx="4414521" cy="954107"/>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1"/>
                </a:solidFill>
                <a:effectLst/>
                <a:latin typeface="Calibri" panose="020F0502020204030204" pitchFamily="34" charset="0"/>
                <a:ea typeface="Times New Roman" panose="02020603050405020304" pitchFamily="18" charset="0"/>
              </a:rPr>
              <a:t>Easily execute your daily Git operations using the Git Changes window</a:t>
            </a:r>
          </a:p>
          <a:p>
            <a:pPr marL="285750" indent="-285750">
              <a:buFont typeface="Arial" panose="020B0604020202020204" pitchFamily="34" charset="0"/>
              <a:buChar char="•"/>
            </a:pPr>
            <a:r>
              <a:rPr lang="en-US" sz="1400">
                <a:solidFill>
                  <a:schemeClr val="bg1"/>
                </a:solidFill>
                <a:effectLst/>
                <a:latin typeface="Calibri" panose="020F0502020204030204" pitchFamily="34" charset="0"/>
                <a:ea typeface="Times New Roman" panose="02020603050405020304" pitchFamily="18" charset="0"/>
              </a:rPr>
              <a:t>Browse and manage your Git repository and stop worrying about merge conflicts</a:t>
            </a:r>
          </a:p>
        </p:txBody>
      </p:sp>
      <p:sp>
        <p:nvSpPr>
          <p:cNvPr id="23" name="TextBox 22">
            <a:extLst>
              <a:ext uri="{FF2B5EF4-FFF2-40B4-BE49-F238E27FC236}">
                <a16:creationId xmlns:a16="http://schemas.microsoft.com/office/drawing/2014/main" id="{C7A88EB0-8AE2-475E-AE4D-5D790FAF8AA0}"/>
              </a:ext>
            </a:extLst>
          </p:cNvPr>
          <p:cNvSpPr txBox="1"/>
          <p:nvPr/>
        </p:nvSpPr>
        <p:spPr>
          <a:xfrm>
            <a:off x="5321300" y="2188230"/>
            <a:ext cx="5742940" cy="738664"/>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1"/>
                </a:solidFill>
                <a:effectLst/>
                <a:latin typeface="Calibri" panose="020F0502020204030204" pitchFamily="34" charset="0"/>
                <a:ea typeface="Times New Roman" panose="02020603050405020304" pitchFamily="18" charset="0"/>
              </a:rPr>
              <a:t>Roslyn analyzers are now included in the .NET 5.0 SDK</a:t>
            </a:r>
          </a:p>
          <a:p>
            <a:pPr marL="285750" indent="-285750">
              <a:buFont typeface="Arial" panose="020B0604020202020204" pitchFamily="34" charset="0"/>
              <a:buChar char="•"/>
            </a:pPr>
            <a:r>
              <a:rPr lang="en-US" sz="1400">
                <a:solidFill>
                  <a:schemeClr val="bg1"/>
                </a:solidFill>
                <a:effectLst/>
                <a:latin typeface="Calibri" panose="020F0502020204030204" pitchFamily="34" charset="0"/>
                <a:ea typeface="Times New Roman" panose="02020603050405020304" pitchFamily="18" charset="0"/>
              </a:rPr>
              <a:t>.NET Code Style analyzers can now be enforced on build</a:t>
            </a:r>
            <a:r>
              <a:rPr lang="en-US" sz="1400" baseline="30000">
                <a:solidFill>
                  <a:schemeClr val="bg1"/>
                </a:solidFill>
                <a:effectLst/>
                <a:latin typeface="Calibri" panose="020F0502020204030204" pitchFamily="34" charset="0"/>
                <a:ea typeface="Times New Roman" panose="02020603050405020304" pitchFamily="18" charset="0"/>
              </a:rPr>
              <a:t> </a:t>
            </a:r>
            <a:r>
              <a:rPr lang="en-US" sz="1400" b="1" baseline="30000">
                <a:solidFill>
                  <a:schemeClr val="bg1"/>
                </a:solidFill>
                <a:effectLst/>
                <a:latin typeface="Calibri" panose="020F0502020204030204" pitchFamily="34" charset="0"/>
                <a:ea typeface="Times New Roman" panose="02020603050405020304" pitchFamily="18" charset="0"/>
              </a:rPr>
              <a:t>Preview</a:t>
            </a:r>
            <a:endParaRPr lang="en-US" sz="1400" b="1">
              <a:solidFill>
                <a:schemeClr val="bg1"/>
              </a:solidFill>
              <a:effectLst/>
              <a:latin typeface="Calibri" panose="020F0502020204030204" pitchFamily="34" charset="0"/>
              <a:ea typeface="Times New Roman" panose="02020603050405020304" pitchFamily="18" charset="0"/>
            </a:endParaRPr>
          </a:p>
          <a:p>
            <a:endParaRPr lang="en-US" sz="1400">
              <a:solidFill>
                <a:schemeClr val="bg1"/>
              </a:solidFill>
              <a:effectLst/>
              <a:latin typeface="Calibri" panose="020F0502020204030204" pitchFamily="34" charset="0"/>
              <a:ea typeface="Times New Roman" panose="02020603050405020304" pitchFamily="18" charset="0"/>
            </a:endParaRPr>
          </a:p>
        </p:txBody>
      </p:sp>
      <p:sp>
        <p:nvSpPr>
          <p:cNvPr id="24" name="TextBox 23">
            <a:extLst>
              <a:ext uri="{FF2B5EF4-FFF2-40B4-BE49-F238E27FC236}">
                <a16:creationId xmlns:a16="http://schemas.microsoft.com/office/drawing/2014/main" id="{740BDB94-E1EC-4C1D-BEFD-EA6DAE6EBF32}"/>
              </a:ext>
            </a:extLst>
          </p:cNvPr>
          <p:cNvSpPr txBox="1"/>
          <p:nvPr/>
        </p:nvSpPr>
        <p:spPr>
          <a:xfrm>
            <a:off x="5321300" y="3497378"/>
            <a:ext cx="3695700" cy="738664"/>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1"/>
                </a:solidFill>
                <a:effectLst/>
                <a:latin typeface="Calibri" panose="020F0502020204030204" pitchFamily="34" charset="0"/>
                <a:ea typeface="Times New Roman" panose="02020603050405020304" pitchFamily="18" charset="0"/>
              </a:rPr>
              <a:t>.NET Core Debugging with WSL 2 using the Linux distro of your choice</a:t>
            </a:r>
            <a:r>
              <a:rPr lang="en-US" sz="1400" baseline="30000">
                <a:solidFill>
                  <a:schemeClr val="bg1"/>
                </a:solidFill>
                <a:effectLst/>
                <a:latin typeface="Calibri" panose="020F0502020204030204" pitchFamily="34" charset="0"/>
                <a:ea typeface="Times New Roman" panose="02020603050405020304" pitchFamily="18" charset="0"/>
              </a:rPr>
              <a:t> </a:t>
            </a:r>
            <a:r>
              <a:rPr lang="en-US" sz="1400" b="1" baseline="30000">
                <a:solidFill>
                  <a:schemeClr val="bg1"/>
                </a:solidFill>
                <a:effectLst/>
                <a:latin typeface="Calibri" panose="020F0502020204030204" pitchFamily="34" charset="0"/>
                <a:ea typeface="Times New Roman" panose="02020603050405020304" pitchFamily="18" charset="0"/>
              </a:rPr>
              <a:t>Preview</a:t>
            </a:r>
            <a:endParaRPr lang="en-US" sz="1400" b="1">
              <a:solidFill>
                <a:schemeClr val="bg1"/>
              </a:solidFill>
              <a:effectLst/>
              <a:latin typeface="Calibri" panose="020F0502020204030204" pitchFamily="34" charset="0"/>
              <a:ea typeface="Times New Roman" panose="02020603050405020304" pitchFamily="18" charset="0"/>
            </a:endParaRPr>
          </a:p>
          <a:p>
            <a:pPr marL="285750" indent="-285750">
              <a:buFont typeface="Arial" panose="020B0604020202020204" pitchFamily="34" charset="0"/>
              <a:buChar char="•"/>
            </a:pPr>
            <a:r>
              <a:rPr lang="en-US" sz="1400">
                <a:solidFill>
                  <a:schemeClr val="bg1"/>
                </a:solidFill>
                <a:effectLst/>
                <a:latin typeface="Calibri" panose="020F0502020204030204" pitchFamily="34" charset="0"/>
                <a:ea typeface="Times New Roman" panose="02020603050405020304" pitchFamily="18" charset="0"/>
              </a:rPr>
              <a:t>Debug managed Linux core dump</a:t>
            </a:r>
          </a:p>
        </p:txBody>
      </p:sp>
      <p:sp>
        <p:nvSpPr>
          <p:cNvPr id="25" name="TextBox 24">
            <a:extLst>
              <a:ext uri="{FF2B5EF4-FFF2-40B4-BE49-F238E27FC236}">
                <a16:creationId xmlns:a16="http://schemas.microsoft.com/office/drawing/2014/main" id="{D1CF97C4-39AA-469E-B08E-CF94E1F3186F}"/>
              </a:ext>
            </a:extLst>
          </p:cNvPr>
          <p:cNvSpPr txBox="1"/>
          <p:nvPr/>
        </p:nvSpPr>
        <p:spPr>
          <a:xfrm>
            <a:off x="5321300" y="4988080"/>
            <a:ext cx="3695700" cy="523220"/>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chemeClr val="bg1"/>
                </a:solidFill>
                <a:effectLst/>
                <a:latin typeface="Calibri" panose="020F0502020204030204" pitchFamily="34" charset="0"/>
                <a:ea typeface="Times New Roman" panose="02020603050405020304" pitchFamily="18" charset="0"/>
              </a:rPr>
              <a:t>XAML Binding Failures diagnostic improvements</a:t>
            </a:r>
          </a:p>
        </p:txBody>
      </p:sp>
      <p:sp>
        <p:nvSpPr>
          <p:cNvPr id="26" name="Rectangle: Rounded Corners 4">
            <a:extLst>
              <a:ext uri="{FF2B5EF4-FFF2-40B4-BE49-F238E27FC236}">
                <a16:creationId xmlns:a16="http://schemas.microsoft.com/office/drawing/2014/main" id="{7A00D236-3D7B-485D-B2D2-F50C50A77DCA}"/>
              </a:ext>
            </a:extLst>
          </p:cNvPr>
          <p:cNvSpPr/>
          <p:nvPr/>
        </p:nvSpPr>
        <p:spPr bwMode="auto">
          <a:xfrm>
            <a:off x="259080" y="136525"/>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spTree>
    <p:extLst>
      <p:ext uri="{BB962C8B-B14F-4D97-AF65-F5344CB8AC3E}">
        <p14:creationId xmlns:p14="http://schemas.microsoft.com/office/powerpoint/2010/main" val="102369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animEffect transition="in" filter="fade">
                                      <p:cBhvr>
                                        <p:cTn id="9" dur="500"/>
                                        <p:tgtEl>
                                          <p:spTgt spid="26"/>
                                        </p:tgtEl>
                                      </p:cBhvr>
                                    </p:animEffect>
                                  </p:childTnLst>
                                </p:cTn>
                              </p:par>
                              <p:par>
                                <p:cTn id="10" presetID="42" presetClass="path" presetSubtype="0" decel="100000" fill="hold" grpId="1" nodeType="withEffect">
                                  <p:stCondLst>
                                    <p:cond delay="0"/>
                                  </p:stCondLst>
                                  <p:childTnLst>
                                    <p:animMotion origin="layout" path="M 5E-6 3.33333E-6 L 5E-6 0.03842 " pathEditMode="relative" rAng="0" ptsTypes="AA">
                                      <p:cBhvr>
                                        <p:cTn id="11" dur="500" spd="-100000" fill="hold"/>
                                        <p:tgtEl>
                                          <p:spTgt spid="2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6" grpId="0" animBg="1"/>
      <p:bldP spid="26"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12B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B8E2-CE9C-6641-B44E-6D3C7CFF0E57}"/>
              </a:ext>
            </a:extLst>
          </p:cNvPr>
          <p:cNvSpPr>
            <a:spLocks noGrp="1"/>
          </p:cNvSpPr>
          <p:nvPr>
            <p:ph type="ctrTitle"/>
          </p:nvPr>
        </p:nvSpPr>
        <p:spPr>
          <a:xfrm>
            <a:off x="1524000" y="2891159"/>
            <a:ext cx="9144000" cy="1075682"/>
          </a:xfrm>
        </p:spPr>
        <p:txBody>
          <a:bodyPr/>
          <a:lstStyle/>
          <a:p>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Questions?</a:t>
            </a:r>
          </a:p>
        </p:txBody>
      </p:sp>
      <p:pic>
        <p:nvPicPr>
          <p:cNvPr id="4" name="Graphic 3">
            <a:extLst>
              <a:ext uri="{FF2B5EF4-FFF2-40B4-BE49-F238E27FC236}">
                <a16:creationId xmlns:a16="http://schemas.microsoft.com/office/drawing/2014/main" id="{47B4ADD2-FB30-DB47-AE43-5113759893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6925" y="4876800"/>
            <a:ext cx="2578100" cy="1981200"/>
          </a:xfrm>
          <a:prstGeom prst="rect">
            <a:avLst/>
          </a:prstGeom>
        </p:spPr>
      </p:pic>
    </p:spTree>
    <p:extLst>
      <p:ext uri="{BB962C8B-B14F-4D97-AF65-F5344CB8AC3E}">
        <p14:creationId xmlns:p14="http://schemas.microsoft.com/office/powerpoint/2010/main" val="2867233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12BD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6B8E2-CE9C-6641-B44E-6D3C7CFF0E57}"/>
              </a:ext>
            </a:extLst>
          </p:cNvPr>
          <p:cNvSpPr>
            <a:spLocks noGrp="1"/>
          </p:cNvSpPr>
          <p:nvPr>
            <p:ph type="ctrTitle"/>
          </p:nvPr>
        </p:nvSpPr>
        <p:spPr>
          <a:xfrm>
            <a:off x="0" y="804348"/>
            <a:ext cx="9144000" cy="1075682"/>
          </a:xfrm>
        </p:spPr>
        <p:txBody>
          <a:bodyPr>
            <a:noAutofit/>
          </a:bodyPr>
          <a:lstStyle/>
          <a:p>
            <a:r>
              <a:rPr lang="en-US" sz="4000" b="1">
                <a:solidFill>
                  <a:schemeClr val="bg1"/>
                </a:solidFill>
                <a:latin typeface="Open Sans" panose="020B0606030504020204" pitchFamily="34" charset="0"/>
                <a:ea typeface="Open Sans" panose="020B0606030504020204" pitchFamily="34" charset="0"/>
                <a:cs typeface="Open Sans" panose="020B0606030504020204" pitchFamily="34" charset="0"/>
              </a:rPr>
              <a:t>Blazor in .NET 5: Main themes</a:t>
            </a:r>
          </a:p>
        </p:txBody>
      </p:sp>
      <p:sp>
        <p:nvSpPr>
          <p:cNvPr id="7" name="Rectangle: Rounded Corners 6">
            <a:extLst>
              <a:ext uri="{FF2B5EF4-FFF2-40B4-BE49-F238E27FC236}">
                <a16:creationId xmlns:a16="http://schemas.microsoft.com/office/drawing/2014/main" id="{9180219C-B8A8-4112-B8C1-35CFEAE8FEEF}"/>
              </a:ext>
            </a:extLst>
          </p:cNvPr>
          <p:cNvSpPr/>
          <p:nvPr/>
        </p:nvSpPr>
        <p:spPr bwMode="auto">
          <a:xfrm>
            <a:off x="4393049" y="2269085"/>
            <a:ext cx="3405902" cy="2000867"/>
          </a:xfrm>
          <a:prstGeom prst="roundRect">
            <a:avLst>
              <a:gd name="adj" fmla="val 17751"/>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20000"/>
              </a:lnSpc>
              <a:spcBef>
                <a:spcPct val="0"/>
              </a:spcBef>
              <a:spcAft>
                <a:spcPct val="0"/>
              </a:spcAft>
              <a:buClrTx/>
              <a:buSzTx/>
              <a:buFontTx/>
              <a:buNone/>
              <a:tabLst/>
              <a:defRPr/>
            </a:pPr>
            <a:r>
              <a:rPr kumimoji="0" lang="en-US" sz="24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Improve performance on</a:t>
            </a:r>
            <a:r>
              <a:rPr kumimoji="0" lang="en-US" sz="2400" b="0" i="0" u="none" strike="noStrike" kern="1200" cap="none" spc="200" normalizeH="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 </a:t>
            </a:r>
            <a:r>
              <a:rPr kumimoji="0" lang="en-US" sz="2400" b="0" i="0" u="none" strike="noStrike" kern="1200" cap="none" spc="200" normalizeH="0" noProof="0" err="1">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WebAssembly</a:t>
            </a:r>
            <a:endParaRPr kumimoji="0" lang="en-US" sz="24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endParaRPr>
          </a:p>
        </p:txBody>
      </p:sp>
      <p:sp>
        <p:nvSpPr>
          <p:cNvPr id="8" name="Rectangle: Rounded Corners 7">
            <a:extLst>
              <a:ext uri="{FF2B5EF4-FFF2-40B4-BE49-F238E27FC236}">
                <a16:creationId xmlns:a16="http://schemas.microsoft.com/office/drawing/2014/main" id="{40182282-FADB-451C-9612-AE2C6B36BA93}"/>
              </a:ext>
            </a:extLst>
          </p:cNvPr>
          <p:cNvSpPr/>
          <p:nvPr/>
        </p:nvSpPr>
        <p:spPr bwMode="auto">
          <a:xfrm>
            <a:off x="8005048" y="2269087"/>
            <a:ext cx="3405902" cy="2000867"/>
          </a:xfrm>
          <a:prstGeom prst="roundRect">
            <a:avLst>
              <a:gd name="adj" fmla="val 17751"/>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20000"/>
              </a:lnSpc>
              <a:spcBef>
                <a:spcPct val="0"/>
              </a:spcBef>
              <a:spcAft>
                <a:spcPct val="0"/>
              </a:spcAft>
              <a:buClrTx/>
              <a:buSzTx/>
              <a:buFontTx/>
              <a:buNone/>
              <a:tabLst/>
              <a:defRPr/>
            </a:pPr>
            <a:r>
              <a:rPr kumimoji="0" lang="en-US" sz="24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Fill feature gaps</a:t>
            </a:r>
          </a:p>
        </p:txBody>
      </p:sp>
      <p:sp>
        <p:nvSpPr>
          <p:cNvPr id="9" name="Rectangle: Rounded Corners 8">
            <a:extLst>
              <a:ext uri="{FF2B5EF4-FFF2-40B4-BE49-F238E27FC236}">
                <a16:creationId xmlns:a16="http://schemas.microsoft.com/office/drawing/2014/main" id="{83064012-7837-481C-BE24-B611933732C9}"/>
              </a:ext>
            </a:extLst>
          </p:cNvPr>
          <p:cNvSpPr/>
          <p:nvPr/>
        </p:nvSpPr>
        <p:spPr bwMode="auto">
          <a:xfrm>
            <a:off x="780812" y="2269086"/>
            <a:ext cx="3405902" cy="2000867"/>
          </a:xfrm>
          <a:prstGeom prst="roundRect">
            <a:avLst>
              <a:gd name="adj" fmla="val 17751"/>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20000"/>
              </a:lnSpc>
              <a:spcBef>
                <a:spcPct val="0"/>
              </a:spcBef>
              <a:spcAft>
                <a:spcPct val="0"/>
              </a:spcAft>
              <a:buClrTx/>
              <a:buSzTx/>
              <a:buFontTx/>
              <a:buNone/>
              <a:tabLst/>
              <a:defRPr/>
            </a:pPr>
            <a:r>
              <a:rPr kumimoji="0" lang="en-US" sz="24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Improve developer</a:t>
            </a:r>
            <a:r>
              <a:rPr kumimoji="0" lang="en-US" sz="2400" b="0" i="0" u="none" strike="noStrike" kern="1200" cap="none" spc="200" normalizeH="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 experience</a:t>
            </a:r>
            <a:endParaRPr kumimoji="0" lang="en-US" sz="24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endParaRPr>
          </a:p>
        </p:txBody>
      </p:sp>
      <p:pic>
        <p:nvPicPr>
          <p:cNvPr id="3" name="Picture 3">
            <a:extLst>
              <a:ext uri="{FF2B5EF4-FFF2-40B4-BE49-F238E27FC236}">
                <a16:creationId xmlns:a16="http://schemas.microsoft.com/office/drawing/2014/main" id="{431023CE-A7D9-455D-B00E-C661DEEEB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9510" y="4361687"/>
            <a:ext cx="3913000" cy="293919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FA1B6544-6DDD-43AD-998A-D913335137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497" y="4861099"/>
            <a:ext cx="2916936" cy="1775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10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42" presetClass="path" presetSubtype="0" decel="100000" fill="hold" grpId="1" nodeType="withEffect">
                                  <p:stCondLst>
                                    <p:cond delay="0"/>
                                  </p:stCondLst>
                                  <p:childTnLst>
                                    <p:animMotion origin="layout" path="M 4.16667E-6 -3.7037E-7 L 4.16667E-6 0.03843 " pathEditMode="relative" rAng="0" ptsTypes="AA">
                                      <p:cBhvr>
                                        <p:cTn id="9" dur="500" spd="-100000" fill="hold"/>
                                        <p:tgtEl>
                                          <p:spTgt spid="9"/>
                                        </p:tgtEl>
                                        <p:attrNameLst>
                                          <p:attrName>ppt_x</p:attrName>
                                          <p:attrName>ppt_y</p:attrName>
                                        </p:attrNameLst>
                                      </p:cBhvr>
                                      <p:rCtr x="0" y="1921"/>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42" presetClass="path" presetSubtype="0" decel="100000" fill="hold" grpId="1" nodeType="withEffect">
                                  <p:stCondLst>
                                    <p:cond delay="0"/>
                                  </p:stCondLst>
                                  <p:childTnLst>
                                    <p:animMotion origin="layout" path="M 0 -3.7037E-7 L 0 0.03843 " pathEditMode="relative" rAng="0" ptsTypes="AA">
                                      <p:cBhvr>
                                        <p:cTn id="16" dur="500" spd="-100000" fill="hold"/>
                                        <p:tgtEl>
                                          <p:spTgt spid="7"/>
                                        </p:tgtEl>
                                        <p:attrNameLst>
                                          <p:attrName>ppt_x</p:attrName>
                                          <p:attrName>ppt_y</p:attrName>
                                        </p:attrNameLst>
                                      </p:cBhvr>
                                      <p:rCtr x="0" y="1921"/>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42" presetClass="path" presetSubtype="0" decel="100000" fill="hold" grpId="1" nodeType="withEffect">
                                  <p:stCondLst>
                                    <p:cond delay="0"/>
                                  </p:stCondLst>
                                  <p:childTnLst>
                                    <p:animMotion origin="layout" path="M -3.95833E-6 -3.7037E-7 L -3.95833E-6 0.03843 " pathEditMode="relative" rAng="0" ptsTypes="AA">
                                      <p:cBhvr>
                                        <p:cTn id="23" dur="500" spd="-100000" fill="hold"/>
                                        <p:tgtEl>
                                          <p:spTgt spid="8"/>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0C0B0-ED21-4048-B32A-4023722F3F50}"/>
              </a:ext>
            </a:extLst>
          </p:cNvPr>
          <p:cNvSpPr>
            <a:spLocks noGrp="1"/>
          </p:cNvSpPr>
          <p:nvPr>
            <p:ph type="title"/>
          </p:nvPr>
        </p:nvSpPr>
        <p:spPr/>
        <p:txBody>
          <a:bodyPr/>
          <a:lstStyle/>
          <a:p>
            <a:r>
              <a:rPr lang="en-US" b="1">
                <a:solidFill>
                  <a:schemeClr val="bg1"/>
                </a:solidFill>
                <a:latin typeface="Open Sans" panose="020B0606030504020204" pitchFamily="34" charset="0"/>
                <a:ea typeface="Open Sans" panose="020B0606030504020204" pitchFamily="34" charset="0"/>
                <a:cs typeface="Open Sans" panose="020B0606030504020204" pitchFamily="34" charset="0"/>
              </a:rPr>
              <a:t>Demo: New for Blazor in .NET 5</a:t>
            </a:r>
          </a:p>
        </p:txBody>
      </p:sp>
      <p:sp>
        <p:nvSpPr>
          <p:cNvPr id="3" name="Content Placeholder 2">
            <a:extLst>
              <a:ext uri="{FF2B5EF4-FFF2-40B4-BE49-F238E27FC236}">
                <a16:creationId xmlns:a16="http://schemas.microsoft.com/office/drawing/2014/main" id="{C7FBA468-3EB7-2947-9916-1F08AD82F950}"/>
              </a:ext>
            </a:extLst>
          </p:cNvPr>
          <p:cNvSpPr>
            <a:spLocks noGrp="1"/>
          </p:cNvSpPr>
          <p:nvPr>
            <p:ph idx="1"/>
          </p:nvPr>
        </p:nvSpPr>
        <p:spPr>
          <a:xfrm>
            <a:off x="1527315" y="2476900"/>
            <a:ext cx="10515600" cy="4689010"/>
          </a:xfrm>
        </p:spPr>
        <p:txBody>
          <a:bodyPr>
            <a:normAutofit/>
          </a:bodyPr>
          <a:lstStyle/>
          <a:p>
            <a:pPr marL="0" indent="0">
              <a:buNone/>
            </a:pPr>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CSS Isolation</a:t>
            </a:r>
          </a:p>
          <a:p>
            <a:pPr marL="0" indent="0">
              <a:buNone/>
            </a:pPr>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Auto-refresh</a:t>
            </a:r>
          </a:p>
          <a:p>
            <a:pPr marL="0" indent="0">
              <a:buNone/>
            </a:pPr>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Packages auto-add their own CSS/JS</a:t>
            </a:r>
          </a:p>
          <a:p>
            <a:pPr marL="0" indent="0">
              <a:buNone/>
            </a:pPr>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Better debugging</a:t>
            </a:r>
          </a:p>
          <a:p>
            <a:pPr marL="0" indent="0">
              <a:buNone/>
            </a:pPr>
            <a:r>
              <a:rPr lang="en-US" err="1">
                <a:solidFill>
                  <a:schemeClr val="bg1"/>
                </a:solidFill>
                <a:latin typeface="Open Sans" panose="020B0606030504020204" pitchFamily="34" charset="0"/>
                <a:ea typeface="Open Sans" panose="020B0606030504020204" pitchFamily="34" charset="0"/>
                <a:cs typeface="Open Sans" panose="020B0606030504020204" pitchFamily="34" charset="0"/>
              </a:rPr>
              <a:t>InputFile</a:t>
            </a:r>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 support</a:t>
            </a:r>
          </a:p>
          <a:p>
            <a:pPr marL="0" indent="0">
              <a:buNone/>
            </a:pPr>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Virtualization</a:t>
            </a:r>
          </a:p>
          <a:p>
            <a:pPr marL="0" indent="0">
              <a:buNone/>
            </a:pPr>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Azure Static Web Apps Integration</a:t>
            </a:r>
          </a:p>
        </p:txBody>
      </p:sp>
      <p:sp>
        <p:nvSpPr>
          <p:cNvPr id="4" name="TextBox 3">
            <a:extLst>
              <a:ext uri="{FF2B5EF4-FFF2-40B4-BE49-F238E27FC236}">
                <a16:creationId xmlns:a16="http://schemas.microsoft.com/office/drawing/2014/main" id="{874BD9BD-EB8C-6A45-8A36-61830A594129}"/>
              </a:ext>
            </a:extLst>
          </p:cNvPr>
          <p:cNvSpPr txBox="1"/>
          <p:nvPr/>
        </p:nvSpPr>
        <p:spPr>
          <a:xfrm>
            <a:off x="9466729" y="1699708"/>
            <a:ext cx="184731" cy="369332"/>
          </a:xfrm>
          <a:prstGeom prst="rect">
            <a:avLst/>
          </a:prstGeom>
          <a:noFill/>
        </p:spPr>
        <p:txBody>
          <a:bodyPr wrap="none" rtlCol="0">
            <a:spAutoFit/>
          </a:bodyPr>
          <a:lstStyle/>
          <a:p>
            <a:endParaRPr lang="en-US"/>
          </a:p>
        </p:txBody>
      </p:sp>
      <p:grpSp>
        <p:nvGrpSpPr>
          <p:cNvPr id="10" name="Group 9">
            <a:extLst>
              <a:ext uri="{FF2B5EF4-FFF2-40B4-BE49-F238E27FC236}">
                <a16:creationId xmlns:a16="http://schemas.microsoft.com/office/drawing/2014/main" id="{C95627A3-4DCE-4DDB-B856-E629C80463E6}"/>
              </a:ext>
            </a:extLst>
          </p:cNvPr>
          <p:cNvGrpSpPr/>
          <p:nvPr/>
        </p:nvGrpSpPr>
        <p:grpSpPr>
          <a:xfrm>
            <a:off x="950482" y="2435886"/>
            <a:ext cx="464474" cy="464474"/>
            <a:chOff x="1231057" y="1076960"/>
            <a:chExt cx="4795520" cy="4795520"/>
          </a:xfrm>
        </p:grpSpPr>
        <p:sp>
          <p:nvSpPr>
            <p:cNvPr id="8" name="Rectangle: Rounded Corners 7">
              <a:extLst>
                <a:ext uri="{FF2B5EF4-FFF2-40B4-BE49-F238E27FC236}">
                  <a16:creationId xmlns:a16="http://schemas.microsoft.com/office/drawing/2014/main" id="{B1D1BDF6-2F76-43FD-A8EC-F15C52991E86}"/>
                </a:ext>
              </a:extLst>
            </p:cNvPr>
            <p:cNvSpPr/>
            <p:nvPr/>
          </p:nvSpPr>
          <p:spPr>
            <a:xfrm>
              <a:off x="1231057" y="1076960"/>
              <a:ext cx="4795520" cy="4795520"/>
            </a:xfrm>
            <a:prstGeom prst="roundRect">
              <a:avLst>
                <a:gd name="adj" fmla="val 1446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Shape 8">
              <a:extLst>
                <a:ext uri="{FF2B5EF4-FFF2-40B4-BE49-F238E27FC236}">
                  <a16:creationId xmlns:a16="http://schemas.microsoft.com/office/drawing/2014/main" id="{E86A45A5-C073-460D-BC30-A086EDECA0B0}"/>
                </a:ext>
              </a:extLst>
            </p:cNvPr>
            <p:cNvSpPr/>
            <p:nvPr/>
          </p:nvSpPr>
          <p:spPr>
            <a:xfrm>
              <a:off x="2391117" y="2277497"/>
              <a:ext cx="2614246" cy="2543908"/>
            </a:xfrm>
            <a:custGeom>
              <a:avLst/>
              <a:gdLst>
                <a:gd name="connsiteX0" fmla="*/ 0 w 2614246"/>
                <a:gd name="connsiteY0" fmla="*/ 1688123 h 2543908"/>
                <a:gd name="connsiteX1" fmla="*/ 961292 w 2614246"/>
                <a:gd name="connsiteY1" fmla="*/ 2543908 h 2543908"/>
                <a:gd name="connsiteX2" fmla="*/ 2614246 w 2614246"/>
                <a:gd name="connsiteY2" fmla="*/ 0 h 2543908"/>
              </a:gdLst>
              <a:ahLst/>
              <a:cxnLst>
                <a:cxn ang="0">
                  <a:pos x="connsiteX0" y="connsiteY0"/>
                </a:cxn>
                <a:cxn ang="0">
                  <a:pos x="connsiteX1" y="connsiteY1"/>
                </a:cxn>
                <a:cxn ang="0">
                  <a:pos x="connsiteX2" y="connsiteY2"/>
                </a:cxn>
              </a:cxnLst>
              <a:rect l="l" t="t" r="r" b="b"/>
              <a:pathLst>
                <a:path w="2614246" h="2543908">
                  <a:moveTo>
                    <a:pt x="0" y="1688123"/>
                  </a:moveTo>
                  <a:lnTo>
                    <a:pt x="961292" y="2543908"/>
                  </a:lnTo>
                  <a:lnTo>
                    <a:pt x="2614246" y="0"/>
                  </a:lnTo>
                </a:path>
              </a:pathLst>
            </a:custGeom>
            <a:noFill/>
            <a:ln w="571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2B470FC0-B15D-42D5-9BF4-F3AC867874CF}"/>
              </a:ext>
            </a:extLst>
          </p:cNvPr>
          <p:cNvGrpSpPr/>
          <p:nvPr/>
        </p:nvGrpSpPr>
        <p:grpSpPr>
          <a:xfrm>
            <a:off x="950482" y="2948648"/>
            <a:ext cx="464474" cy="464474"/>
            <a:chOff x="1231057" y="1076960"/>
            <a:chExt cx="4795520" cy="4795520"/>
          </a:xfrm>
        </p:grpSpPr>
        <p:sp>
          <p:nvSpPr>
            <p:cNvPr id="14" name="Rectangle: Rounded Corners 13">
              <a:extLst>
                <a:ext uri="{FF2B5EF4-FFF2-40B4-BE49-F238E27FC236}">
                  <a16:creationId xmlns:a16="http://schemas.microsoft.com/office/drawing/2014/main" id="{F38E5951-F818-4EB5-8AED-61F0DB13A407}"/>
                </a:ext>
              </a:extLst>
            </p:cNvPr>
            <p:cNvSpPr/>
            <p:nvPr/>
          </p:nvSpPr>
          <p:spPr>
            <a:xfrm>
              <a:off x="1231057" y="1076960"/>
              <a:ext cx="4795520" cy="4795520"/>
            </a:xfrm>
            <a:prstGeom prst="roundRect">
              <a:avLst>
                <a:gd name="adj" fmla="val 1446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reeform: Shape 14">
              <a:extLst>
                <a:ext uri="{FF2B5EF4-FFF2-40B4-BE49-F238E27FC236}">
                  <a16:creationId xmlns:a16="http://schemas.microsoft.com/office/drawing/2014/main" id="{E95E02F6-DC6A-478C-BC54-47C22D306B8F}"/>
                </a:ext>
              </a:extLst>
            </p:cNvPr>
            <p:cNvSpPr/>
            <p:nvPr/>
          </p:nvSpPr>
          <p:spPr>
            <a:xfrm>
              <a:off x="2391117" y="2277497"/>
              <a:ext cx="2614246" cy="2543908"/>
            </a:xfrm>
            <a:custGeom>
              <a:avLst/>
              <a:gdLst>
                <a:gd name="connsiteX0" fmla="*/ 0 w 2614246"/>
                <a:gd name="connsiteY0" fmla="*/ 1688123 h 2543908"/>
                <a:gd name="connsiteX1" fmla="*/ 961292 w 2614246"/>
                <a:gd name="connsiteY1" fmla="*/ 2543908 h 2543908"/>
                <a:gd name="connsiteX2" fmla="*/ 2614246 w 2614246"/>
                <a:gd name="connsiteY2" fmla="*/ 0 h 2543908"/>
              </a:gdLst>
              <a:ahLst/>
              <a:cxnLst>
                <a:cxn ang="0">
                  <a:pos x="connsiteX0" y="connsiteY0"/>
                </a:cxn>
                <a:cxn ang="0">
                  <a:pos x="connsiteX1" y="connsiteY1"/>
                </a:cxn>
                <a:cxn ang="0">
                  <a:pos x="connsiteX2" y="connsiteY2"/>
                </a:cxn>
              </a:cxnLst>
              <a:rect l="l" t="t" r="r" b="b"/>
              <a:pathLst>
                <a:path w="2614246" h="2543908">
                  <a:moveTo>
                    <a:pt x="0" y="1688123"/>
                  </a:moveTo>
                  <a:lnTo>
                    <a:pt x="961292" y="2543908"/>
                  </a:lnTo>
                  <a:lnTo>
                    <a:pt x="2614246" y="0"/>
                  </a:lnTo>
                </a:path>
              </a:pathLst>
            </a:custGeom>
            <a:noFill/>
            <a:ln w="571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 name="Group 15">
            <a:extLst>
              <a:ext uri="{FF2B5EF4-FFF2-40B4-BE49-F238E27FC236}">
                <a16:creationId xmlns:a16="http://schemas.microsoft.com/office/drawing/2014/main" id="{0C091D7E-658B-4F9A-90DE-03421416C75C}"/>
              </a:ext>
            </a:extLst>
          </p:cNvPr>
          <p:cNvGrpSpPr/>
          <p:nvPr/>
        </p:nvGrpSpPr>
        <p:grpSpPr>
          <a:xfrm>
            <a:off x="950482" y="3461410"/>
            <a:ext cx="464474" cy="464474"/>
            <a:chOff x="1231057" y="1076960"/>
            <a:chExt cx="4795520" cy="4795520"/>
          </a:xfrm>
        </p:grpSpPr>
        <p:sp>
          <p:nvSpPr>
            <p:cNvPr id="17" name="Rectangle: Rounded Corners 16">
              <a:extLst>
                <a:ext uri="{FF2B5EF4-FFF2-40B4-BE49-F238E27FC236}">
                  <a16:creationId xmlns:a16="http://schemas.microsoft.com/office/drawing/2014/main" id="{E5351EF0-53A1-4722-856A-E5F6EEC2F289}"/>
                </a:ext>
              </a:extLst>
            </p:cNvPr>
            <p:cNvSpPr/>
            <p:nvPr/>
          </p:nvSpPr>
          <p:spPr>
            <a:xfrm>
              <a:off x="1231057" y="1076960"/>
              <a:ext cx="4795520" cy="4795520"/>
            </a:xfrm>
            <a:prstGeom prst="roundRect">
              <a:avLst>
                <a:gd name="adj" fmla="val 1446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reeform: Shape 17">
              <a:extLst>
                <a:ext uri="{FF2B5EF4-FFF2-40B4-BE49-F238E27FC236}">
                  <a16:creationId xmlns:a16="http://schemas.microsoft.com/office/drawing/2014/main" id="{63DE88FC-BB52-48EF-A833-2E9B1E33F54C}"/>
                </a:ext>
              </a:extLst>
            </p:cNvPr>
            <p:cNvSpPr/>
            <p:nvPr/>
          </p:nvSpPr>
          <p:spPr>
            <a:xfrm>
              <a:off x="2391117" y="2277497"/>
              <a:ext cx="2614246" cy="2543908"/>
            </a:xfrm>
            <a:custGeom>
              <a:avLst/>
              <a:gdLst>
                <a:gd name="connsiteX0" fmla="*/ 0 w 2614246"/>
                <a:gd name="connsiteY0" fmla="*/ 1688123 h 2543908"/>
                <a:gd name="connsiteX1" fmla="*/ 961292 w 2614246"/>
                <a:gd name="connsiteY1" fmla="*/ 2543908 h 2543908"/>
                <a:gd name="connsiteX2" fmla="*/ 2614246 w 2614246"/>
                <a:gd name="connsiteY2" fmla="*/ 0 h 2543908"/>
              </a:gdLst>
              <a:ahLst/>
              <a:cxnLst>
                <a:cxn ang="0">
                  <a:pos x="connsiteX0" y="connsiteY0"/>
                </a:cxn>
                <a:cxn ang="0">
                  <a:pos x="connsiteX1" y="connsiteY1"/>
                </a:cxn>
                <a:cxn ang="0">
                  <a:pos x="connsiteX2" y="connsiteY2"/>
                </a:cxn>
              </a:cxnLst>
              <a:rect l="l" t="t" r="r" b="b"/>
              <a:pathLst>
                <a:path w="2614246" h="2543908">
                  <a:moveTo>
                    <a:pt x="0" y="1688123"/>
                  </a:moveTo>
                  <a:lnTo>
                    <a:pt x="961292" y="2543908"/>
                  </a:lnTo>
                  <a:lnTo>
                    <a:pt x="2614246" y="0"/>
                  </a:lnTo>
                </a:path>
              </a:pathLst>
            </a:custGeom>
            <a:noFill/>
            <a:ln w="571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CEB5FEE2-E748-40F9-94A3-87185EE60033}"/>
              </a:ext>
            </a:extLst>
          </p:cNvPr>
          <p:cNvGrpSpPr/>
          <p:nvPr/>
        </p:nvGrpSpPr>
        <p:grpSpPr>
          <a:xfrm>
            <a:off x="950482" y="3974172"/>
            <a:ext cx="464474" cy="464474"/>
            <a:chOff x="1231057" y="1076960"/>
            <a:chExt cx="4795520" cy="4795520"/>
          </a:xfrm>
        </p:grpSpPr>
        <p:sp>
          <p:nvSpPr>
            <p:cNvPr id="20" name="Rectangle: Rounded Corners 19">
              <a:extLst>
                <a:ext uri="{FF2B5EF4-FFF2-40B4-BE49-F238E27FC236}">
                  <a16:creationId xmlns:a16="http://schemas.microsoft.com/office/drawing/2014/main" id="{C88E3DA7-B7A8-4A8B-A9D3-704DCA839B2B}"/>
                </a:ext>
              </a:extLst>
            </p:cNvPr>
            <p:cNvSpPr/>
            <p:nvPr/>
          </p:nvSpPr>
          <p:spPr>
            <a:xfrm>
              <a:off x="1231057" y="1076960"/>
              <a:ext cx="4795520" cy="4795520"/>
            </a:xfrm>
            <a:prstGeom prst="roundRect">
              <a:avLst>
                <a:gd name="adj" fmla="val 1446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reeform: Shape 20">
              <a:extLst>
                <a:ext uri="{FF2B5EF4-FFF2-40B4-BE49-F238E27FC236}">
                  <a16:creationId xmlns:a16="http://schemas.microsoft.com/office/drawing/2014/main" id="{30491226-F13D-4686-9DCA-57A582D04C42}"/>
                </a:ext>
              </a:extLst>
            </p:cNvPr>
            <p:cNvSpPr/>
            <p:nvPr/>
          </p:nvSpPr>
          <p:spPr>
            <a:xfrm>
              <a:off x="2391117" y="2277497"/>
              <a:ext cx="2614246" cy="2543908"/>
            </a:xfrm>
            <a:custGeom>
              <a:avLst/>
              <a:gdLst>
                <a:gd name="connsiteX0" fmla="*/ 0 w 2614246"/>
                <a:gd name="connsiteY0" fmla="*/ 1688123 h 2543908"/>
                <a:gd name="connsiteX1" fmla="*/ 961292 w 2614246"/>
                <a:gd name="connsiteY1" fmla="*/ 2543908 h 2543908"/>
                <a:gd name="connsiteX2" fmla="*/ 2614246 w 2614246"/>
                <a:gd name="connsiteY2" fmla="*/ 0 h 2543908"/>
              </a:gdLst>
              <a:ahLst/>
              <a:cxnLst>
                <a:cxn ang="0">
                  <a:pos x="connsiteX0" y="connsiteY0"/>
                </a:cxn>
                <a:cxn ang="0">
                  <a:pos x="connsiteX1" y="connsiteY1"/>
                </a:cxn>
                <a:cxn ang="0">
                  <a:pos x="connsiteX2" y="connsiteY2"/>
                </a:cxn>
              </a:cxnLst>
              <a:rect l="l" t="t" r="r" b="b"/>
              <a:pathLst>
                <a:path w="2614246" h="2543908">
                  <a:moveTo>
                    <a:pt x="0" y="1688123"/>
                  </a:moveTo>
                  <a:lnTo>
                    <a:pt x="961292" y="2543908"/>
                  </a:lnTo>
                  <a:lnTo>
                    <a:pt x="2614246" y="0"/>
                  </a:lnTo>
                </a:path>
              </a:pathLst>
            </a:custGeom>
            <a:noFill/>
            <a:ln w="571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a:extLst>
              <a:ext uri="{FF2B5EF4-FFF2-40B4-BE49-F238E27FC236}">
                <a16:creationId xmlns:a16="http://schemas.microsoft.com/office/drawing/2014/main" id="{CA426F36-270C-4B3B-BF9E-6693C96C8157}"/>
              </a:ext>
            </a:extLst>
          </p:cNvPr>
          <p:cNvGrpSpPr/>
          <p:nvPr/>
        </p:nvGrpSpPr>
        <p:grpSpPr>
          <a:xfrm>
            <a:off x="950482" y="4486934"/>
            <a:ext cx="464474" cy="464474"/>
            <a:chOff x="1231057" y="1076960"/>
            <a:chExt cx="4795520" cy="4795520"/>
          </a:xfrm>
        </p:grpSpPr>
        <p:sp>
          <p:nvSpPr>
            <p:cNvPr id="23" name="Rectangle: Rounded Corners 22">
              <a:extLst>
                <a:ext uri="{FF2B5EF4-FFF2-40B4-BE49-F238E27FC236}">
                  <a16:creationId xmlns:a16="http://schemas.microsoft.com/office/drawing/2014/main" id="{36BB880B-1859-4194-9333-8BA1AC1E4BF6}"/>
                </a:ext>
              </a:extLst>
            </p:cNvPr>
            <p:cNvSpPr/>
            <p:nvPr/>
          </p:nvSpPr>
          <p:spPr>
            <a:xfrm>
              <a:off x="1231057" y="1076960"/>
              <a:ext cx="4795520" cy="4795520"/>
            </a:xfrm>
            <a:prstGeom prst="roundRect">
              <a:avLst>
                <a:gd name="adj" fmla="val 1446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Shape 23">
              <a:extLst>
                <a:ext uri="{FF2B5EF4-FFF2-40B4-BE49-F238E27FC236}">
                  <a16:creationId xmlns:a16="http://schemas.microsoft.com/office/drawing/2014/main" id="{D1096A09-61D1-410F-9F52-79C03DD1A55B}"/>
                </a:ext>
              </a:extLst>
            </p:cNvPr>
            <p:cNvSpPr/>
            <p:nvPr/>
          </p:nvSpPr>
          <p:spPr>
            <a:xfrm>
              <a:off x="2391117" y="2277497"/>
              <a:ext cx="2614246" cy="2543908"/>
            </a:xfrm>
            <a:custGeom>
              <a:avLst/>
              <a:gdLst>
                <a:gd name="connsiteX0" fmla="*/ 0 w 2614246"/>
                <a:gd name="connsiteY0" fmla="*/ 1688123 h 2543908"/>
                <a:gd name="connsiteX1" fmla="*/ 961292 w 2614246"/>
                <a:gd name="connsiteY1" fmla="*/ 2543908 h 2543908"/>
                <a:gd name="connsiteX2" fmla="*/ 2614246 w 2614246"/>
                <a:gd name="connsiteY2" fmla="*/ 0 h 2543908"/>
              </a:gdLst>
              <a:ahLst/>
              <a:cxnLst>
                <a:cxn ang="0">
                  <a:pos x="connsiteX0" y="connsiteY0"/>
                </a:cxn>
                <a:cxn ang="0">
                  <a:pos x="connsiteX1" y="connsiteY1"/>
                </a:cxn>
                <a:cxn ang="0">
                  <a:pos x="connsiteX2" y="connsiteY2"/>
                </a:cxn>
              </a:cxnLst>
              <a:rect l="l" t="t" r="r" b="b"/>
              <a:pathLst>
                <a:path w="2614246" h="2543908">
                  <a:moveTo>
                    <a:pt x="0" y="1688123"/>
                  </a:moveTo>
                  <a:lnTo>
                    <a:pt x="961292" y="2543908"/>
                  </a:lnTo>
                  <a:lnTo>
                    <a:pt x="2614246" y="0"/>
                  </a:lnTo>
                </a:path>
              </a:pathLst>
            </a:custGeom>
            <a:noFill/>
            <a:ln w="571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5" name="Group 24">
            <a:extLst>
              <a:ext uri="{FF2B5EF4-FFF2-40B4-BE49-F238E27FC236}">
                <a16:creationId xmlns:a16="http://schemas.microsoft.com/office/drawing/2014/main" id="{59749304-0D37-4A53-9E29-445AEC29EEE0}"/>
              </a:ext>
            </a:extLst>
          </p:cNvPr>
          <p:cNvGrpSpPr/>
          <p:nvPr/>
        </p:nvGrpSpPr>
        <p:grpSpPr>
          <a:xfrm>
            <a:off x="950482" y="4999696"/>
            <a:ext cx="464474" cy="464474"/>
            <a:chOff x="1231057" y="1076960"/>
            <a:chExt cx="4795520" cy="4795520"/>
          </a:xfrm>
        </p:grpSpPr>
        <p:sp>
          <p:nvSpPr>
            <p:cNvPr id="26" name="Rectangle: Rounded Corners 25">
              <a:extLst>
                <a:ext uri="{FF2B5EF4-FFF2-40B4-BE49-F238E27FC236}">
                  <a16:creationId xmlns:a16="http://schemas.microsoft.com/office/drawing/2014/main" id="{FFAFEA2F-2F4E-4A7E-B0AE-054F05D7B8C0}"/>
                </a:ext>
              </a:extLst>
            </p:cNvPr>
            <p:cNvSpPr/>
            <p:nvPr/>
          </p:nvSpPr>
          <p:spPr>
            <a:xfrm>
              <a:off x="1231057" y="1076960"/>
              <a:ext cx="4795520" cy="4795520"/>
            </a:xfrm>
            <a:prstGeom prst="roundRect">
              <a:avLst>
                <a:gd name="adj" fmla="val 1446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reeform: Shape 26">
              <a:extLst>
                <a:ext uri="{FF2B5EF4-FFF2-40B4-BE49-F238E27FC236}">
                  <a16:creationId xmlns:a16="http://schemas.microsoft.com/office/drawing/2014/main" id="{8B710BCC-4297-4322-9391-C475A8DDA957}"/>
                </a:ext>
              </a:extLst>
            </p:cNvPr>
            <p:cNvSpPr/>
            <p:nvPr/>
          </p:nvSpPr>
          <p:spPr>
            <a:xfrm>
              <a:off x="2391117" y="2277497"/>
              <a:ext cx="2614246" cy="2543908"/>
            </a:xfrm>
            <a:custGeom>
              <a:avLst/>
              <a:gdLst>
                <a:gd name="connsiteX0" fmla="*/ 0 w 2614246"/>
                <a:gd name="connsiteY0" fmla="*/ 1688123 h 2543908"/>
                <a:gd name="connsiteX1" fmla="*/ 961292 w 2614246"/>
                <a:gd name="connsiteY1" fmla="*/ 2543908 h 2543908"/>
                <a:gd name="connsiteX2" fmla="*/ 2614246 w 2614246"/>
                <a:gd name="connsiteY2" fmla="*/ 0 h 2543908"/>
              </a:gdLst>
              <a:ahLst/>
              <a:cxnLst>
                <a:cxn ang="0">
                  <a:pos x="connsiteX0" y="connsiteY0"/>
                </a:cxn>
                <a:cxn ang="0">
                  <a:pos x="connsiteX1" y="connsiteY1"/>
                </a:cxn>
                <a:cxn ang="0">
                  <a:pos x="connsiteX2" y="connsiteY2"/>
                </a:cxn>
              </a:cxnLst>
              <a:rect l="l" t="t" r="r" b="b"/>
              <a:pathLst>
                <a:path w="2614246" h="2543908">
                  <a:moveTo>
                    <a:pt x="0" y="1688123"/>
                  </a:moveTo>
                  <a:lnTo>
                    <a:pt x="961292" y="2543908"/>
                  </a:lnTo>
                  <a:lnTo>
                    <a:pt x="2614246" y="0"/>
                  </a:lnTo>
                </a:path>
              </a:pathLst>
            </a:custGeom>
            <a:noFill/>
            <a:ln w="571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8" name="Group 27">
            <a:extLst>
              <a:ext uri="{FF2B5EF4-FFF2-40B4-BE49-F238E27FC236}">
                <a16:creationId xmlns:a16="http://schemas.microsoft.com/office/drawing/2014/main" id="{DF430FC7-CB68-4E24-AB1E-88FD6A85772A}"/>
              </a:ext>
            </a:extLst>
          </p:cNvPr>
          <p:cNvGrpSpPr/>
          <p:nvPr/>
        </p:nvGrpSpPr>
        <p:grpSpPr>
          <a:xfrm>
            <a:off x="950482" y="5512458"/>
            <a:ext cx="464474" cy="464474"/>
            <a:chOff x="1231057" y="1076960"/>
            <a:chExt cx="4795520" cy="4795520"/>
          </a:xfrm>
        </p:grpSpPr>
        <p:sp>
          <p:nvSpPr>
            <p:cNvPr id="29" name="Rectangle: Rounded Corners 28">
              <a:extLst>
                <a:ext uri="{FF2B5EF4-FFF2-40B4-BE49-F238E27FC236}">
                  <a16:creationId xmlns:a16="http://schemas.microsoft.com/office/drawing/2014/main" id="{11539FFB-D074-4FBB-B31A-266D688089B8}"/>
                </a:ext>
              </a:extLst>
            </p:cNvPr>
            <p:cNvSpPr/>
            <p:nvPr/>
          </p:nvSpPr>
          <p:spPr>
            <a:xfrm>
              <a:off x="1231057" y="1076960"/>
              <a:ext cx="4795520" cy="4795520"/>
            </a:xfrm>
            <a:prstGeom prst="roundRect">
              <a:avLst>
                <a:gd name="adj" fmla="val 1446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reeform: Shape 29">
              <a:extLst>
                <a:ext uri="{FF2B5EF4-FFF2-40B4-BE49-F238E27FC236}">
                  <a16:creationId xmlns:a16="http://schemas.microsoft.com/office/drawing/2014/main" id="{741D3557-EE9C-4DD6-AFE3-F0F2E2935F87}"/>
                </a:ext>
              </a:extLst>
            </p:cNvPr>
            <p:cNvSpPr/>
            <p:nvPr/>
          </p:nvSpPr>
          <p:spPr>
            <a:xfrm>
              <a:off x="2391117" y="2277497"/>
              <a:ext cx="2614246" cy="2543908"/>
            </a:xfrm>
            <a:custGeom>
              <a:avLst/>
              <a:gdLst>
                <a:gd name="connsiteX0" fmla="*/ 0 w 2614246"/>
                <a:gd name="connsiteY0" fmla="*/ 1688123 h 2543908"/>
                <a:gd name="connsiteX1" fmla="*/ 961292 w 2614246"/>
                <a:gd name="connsiteY1" fmla="*/ 2543908 h 2543908"/>
                <a:gd name="connsiteX2" fmla="*/ 2614246 w 2614246"/>
                <a:gd name="connsiteY2" fmla="*/ 0 h 2543908"/>
              </a:gdLst>
              <a:ahLst/>
              <a:cxnLst>
                <a:cxn ang="0">
                  <a:pos x="connsiteX0" y="connsiteY0"/>
                </a:cxn>
                <a:cxn ang="0">
                  <a:pos x="connsiteX1" y="connsiteY1"/>
                </a:cxn>
                <a:cxn ang="0">
                  <a:pos x="connsiteX2" y="connsiteY2"/>
                </a:cxn>
              </a:cxnLst>
              <a:rect l="l" t="t" r="r" b="b"/>
              <a:pathLst>
                <a:path w="2614246" h="2543908">
                  <a:moveTo>
                    <a:pt x="0" y="1688123"/>
                  </a:moveTo>
                  <a:lnTo>
                    <a:pt x="961292" y="2543908"/>
                  </a:lnTo>
                  <a:lnTo>
                    <a:pt x="2614246" y="0"/>
                  </a:lnTo>
                </a:path>
              </a:pathLst>
            </a:custGeom>
            <a:noFill/>
            <a:ln w="571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9987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
                                        <p:tgtEl>
                                          <p:spTgt spid="3">
                                            <p:txEl>
                                              <p:pRg st="0" end="0"/>
                                            </p:txEl>
                                          </p:spTgt>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
                                        <p:tgtEl>
                                          <p:spTgt spid="3">
                                            <p:txEl>
                                              <p:pRg st="1" end="1"/>
                                            </p:txEl>
                                          </p:spTgt>
                                        </p:tgtEl>
                                      </p:cBhvr>
                                    </p:animEffect>
                                  </p:childTnLst>
                                </p:cTn>
                              </p:par>
                            </p:childTnLst>
                          </p:cTn>
                        </p:par>
                        <p:par>
                          <p:cTn id="12" fill="hold">
                            <p:stCondLst>
                              <p:cond delay="4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
                                        <p:tgtEl>
                                          <p:spTgt spid="3">
                                            <p:txEl>
                                              <p:pRg st="2" end="2"/>
                                            </p:txEl>
                                          </p:spTgt>
                                        </p:tgtEl>
                                      </p:cBhvr>
                                    </p:animEffect>
                                  </p:childTnLst>
                                </p:cTn>
                              </p:par>
                            </p:childTnLst>
                          </p:cTn>
                        </p:par>
                        <p:par>
                          <p:cTn id="16" fill="hold">
                            <p:stCondLst>
                              <p:cond delay="6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
                                        <p:tgtEl>
                                          <p:spTgt spid="3">
                                            <p:txEl>
                                              <p:pRg st="3" end="3"/>
                                            </p:txEl>
                                          </p:spTgt>
                                        </p:tgtEl>
                                      </p:cBhvr>
                                    </p:animEffect>
                                  </p:childTnLst>
                                </p:cTn>
                              </p:par>
                            </p:childTnLst>
                          </p:cTn>
                        </p:par>
                        <p:par>
                          <p:cTn id="20" fill="hold">
                            <p:stCondLst>
                              <p:cond delay="8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
                                        <p:tgtEl>
                                          <p:spTgt spid="3">
                                            <p:txEl>
                                              <p:pRg st="4" end="4"/>
                                            </p:txEl>
                                          </p:spTgt>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
                                        <p:tgtEl>
                                          <p:spTgt spid="3">
                                            <p:txEl>
                                              <p:pRg st="5" end="5"/>
                                            </p:txEl>
                                          </p:spTgt>
                                        </p:tgtEl>
                                      </p:cBhvr>
                                    </p:animEffect>
                                  </p:childTnLst>
                                </p:cTn>
                              </p:par>
                            </p:childTnLst>
                          </p:cTn>
                        </p:par>
                        <p:par>
                          <p:cTn id="28" fill="hold">
                            <p:stCondLst>
                              <p:cond delay="12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3" presetClass="emph" presetSubtype="2" fill="hold" nodeType="withEffect">
                                  <p:stCondLst>
                                    <p:cond delay="0"/>
                                  </p:stCondLst>
                                  <p:childTnLst>
                                    <p:animClr clrSpc="rgb" dir="cw">
                                      <p:cBhvr override="childStyle">
                                        <p:cTn id="38" dur="500" fill="hold"/>
                                        <p:tgtEl>
                                          <p:spTgt spid="3">
                                            <p:txEl>
                                              <p:pRg st="0" end="0"/>
                                            </p:txEl>
                                          </p:spTgt>
                                        </p:tgtEl>
                                        <p:attrNameLst>
                                          <p:attrName>style.color</p:attrName>
                                        </p:attrNameLst>
                                      </p:cBhvr>
                                      <p:to>
                                        <a:srgbClr val="99FF66"/>
                                      </p:to>
                                    </p:animClr>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3" presetClass="emph" presetSubtype="2" fill="hold" nodeType="withEffect">
                                  <p:stCondLst>
                                    <p:cond delay="0"/>
                                  </p:stCondLst>
                                  <p:childTnLst>
                                    <p:animClr clrSpc="rgb" dir="cw">
                                      <p:cBhvr override="childStyle">
                                        <p:cTn id="45" dur="500" fill="hold"/>
                                        <p:tgtEl>
                                          <p:spTgt spid="3">
                                            <p:txEl>
                                              <p:pRg st="1" end="1"/>
                                            </p:txEl>
                                          </p:spTgt>
                                        </p:tgtEl>
                                        <p:attrNameLst>
                                          <p:attrName>style.color</p:attrName>
                                        </p:attrNameLst>
                                      </p:cBhvr>
                                      <p:to>
                                        <a:srgbClr val="99FF66"/>
                                      </p:to>
                                    </p:animClr>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3" presetClass="emph" presetSubtype="2" fill="hold" nodeType="withEffect">
                                  <p:stCondLst>
                                    <p:cond delay="0"/>
                                  </p:stCondLst>
                                  <p:childTnLst>
                                    <p:animClr clrSpc="rgb" dir="cw">
                                      <p:cBhvr override="childStyle">
                                        <p:cTn id="52" dur="500" fill="hold"/>
                                        <p:tgtEl>
                                          <p:spTgt spid="3">
                                            <p:txEl>
                                              <p:pRg st="2" end="2"/>
                                            </p:txEl>
                                          </p:spTgt>
                                        </p:tgtEl>
                                        <p:attrNameLst>
                                          <p:attrName>style.color</p:attrName>
                                        </p:attrNameLst>
                                      </p:cBhvr>
                                      <p:to>
                                        <a:srgbClr val="99FF66"/>
                                      </p:to>
                                    </p:animClr>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3" presetClass="emph" presetSubtype="2" fill="hold" nodeType="withEffect">
                                  <p:stCondLst>
                                    <p:cond delay="0"/>
                                  </p:stCondLst>
                                  <p:childTnLst>
                                    <p:animClr clrSpc="rgb" dir="cw">
                                      <p:cBhvr override="childStyle">
                                        <p:cTn id="59" dur="500" fill="hold"/>
                                        <p:tgtEl>
                                          <p:spTgt spid="3">
                                            <p:txEl>
                                              <p:pRg st="3" end="3"/>
                                            </p:txEl>
                                          </p:spTgt>
                                        </p:tgtEl>
                                        <p:attrNameLst>
                                          <p:attrName>style.color</p:attrName>
                                        </p:attrNameLst>
                                      </p:cBhvr>
                                      <p:to>
                                        <a:srgbClr val="99FF66"/>
                                      </p:to>
                                    </p:animClr>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3" presetClass="emph" presetSubtype="2" fill="hold" nodeType="withEffect">
                                  <p:stCondLst>
                                    <p:cond delay="0"/>
                                  </p:stCondLst>
                                  <p:childTnLst>
                                    <p:animClr clrSpc="rgb" dir="cw">
                                      <p:cBhvr override="childStyle">
                                        <p:cTn id="66" dur="500" fill="hold"/>
                                        <p:tgtEl>
                                          <p:spTgt spid="3">
                                            <p:txEl>
                                              <p:pRg st="4" end="4"/>
                                            </p:txEl>
                                          </p:spTgt>
                                        </p:tgtEl>
                                        <p:attrNameLst>
                                          <p:attrName>style.color</p:attrName>
                                        </p:attrNameLst>
                                      </p:cBhvr>
                                      <p:to>
                                        <a:srgbClr val="99FF66"/>
                                      </p:to>
                                    </p:animClr>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par>
                                <p:cTn id="72" presetID="3" presetClass="emph" presetSubtype="2" fill="hold" nodeType="withEffect">
                                  <p:stCondLst>
                                    <p:cond delay="0"/>
                                  </p:stCondLst>
                                  <p:childTnLst>
                                    <p:animClr clrSpc="rgb" dir="cw">
                                      <p:cBhvr override="childStyle">
                                        <p:cTn id="73" dur="500" fill="hold"/>
                                        <p:tgtEl>
                                          <p:spTgt spid="3">
                                            <p:txEl>
                                              <p:pRg st="5" end="5"/>
                                            </p:txEl>
                                          </p:spTgt>
                                        </p:tgtEl>
                                        <p:attrNameLst>
                                          <p:attrName>style.color</p:attrName>
                                        </p:attrNameLst>
                                      </p:cBhvr>
                                      <p:to>
                                        <a:srgbClr val="99FF66"/>
                                      </p:to>
                                    </p:animClr>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500"/>
                                        <p:tgtEl>
                                          <p:spTgt spid="28"/>
                                        </p:tgtEl>
                                      </p:cBhvr>
                                    </p:animEffect>
                                  </p:childTnLst>
                                </p:cTn>
                              </p:par>
                              <p:par>
                                <p:cTn id="79" presetID="3" presetClass="emph" presetSubtype="2" fill="hold" nodeType="withEffect">
                                  <p:stCondLst>
                                    <p:cond delay="0"/>
                                  </p:stCondLst>
                                  <p:childTnLst>
                                    <p:animClr clrSpc="rgb" dir="cw">
                                      <p:cBhvr override="childStyle">
                                        <p:cTn id="80" dur="500" fill="hold"/>
                                        <p:tgtEl>
                                          <p:spTgt spid="3">
                                            <p:txEl>
                                              <p:pRg st="6" end="6"/>
                                            </p:txEl>
                                          </p:spTgt>
                                        </p:tgtEl>
                                        <p:attrNameLst>
                                          <p:attrName>style.color</p:attrName>
                                        </p:attrNameLst>
                                      </p:cBhvr>
                                      <p:to>
                                        <a:srgbClr val="99FF66"/>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F630A7F-E100-F946-98A7-A7C061EBDF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CADD991E-767D-FE4B-82AD-96DD0E4D1BDA}"/>
              </a:ext>
            </a:extLst>
          </p:cNvPr>
          <p:cNvSpPr>
            <a:spLocks noGrp="1"/>
          </p:cNvSpPr>
          <p:nvPr>
            <p:ph type="title"/>
          </p:nvPr>
        </p:nvSpPr>
        <p:spPr/>
        <p:txBody>
          <a:bodyPr/>
          <a:lstStyle/>
          <a:p>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Demo</a:t>
            </a:r>
          </a:p>
        </p:txBody>
      </p:sp>
      <p:sp>
        <p:nvSpPr>
          <p:cNvPr id="5" name="Title 3">
            <a:extLst>
              <a:ext uri="{FF2B5EF4-FFF2-40B4-BE49-F238E27FC236}">
                <a16:creationId xmlns:a16="http://schemas.microsoft.com/office/drawing/2014/main" id="{06468AB5-FF0B-3C43-B086-7162B4EBEA16}"/>
              </a:ext>
            </a:extLst>
          </p:cNvPr>
          <p:cNvSpPr txBox="1">
            <a:spLocks/>
          </p:cNvSpPr>
          <p:nvPr/>
        </p:nvSpPr>
        <p:spPr>
          <a:xfrm>
            <a:off x="920051" y="4518826"/>
            <a:ext cx="10515600" cy="62943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err="1">
                <a:solidFill>
                  <a:schemeClr val="bg1"/>
                </a:solidFill>
                <a:latin typeface="Open Sans" panose="020B0606030504020204" pitchFamily="34" charset="0"/>
                <a:ea typeface="Open Sans" panose="020B0606030504020204" pitchFamily="34" charset="0"/>
                <a:cs typeface="Open Sans" panose="020B0606030504020204" pitchFamily="34" charset="0"/>
              </a:rPr>
              <a:t>github.com</a:t>
            </a:r>
            <a:r>
              <a:rPr lang="en-US" sz="320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US" sz="3200" err="1">
                <a:solidFill>
                  <a:schemeClr val="bg1"/>
                </a:solidFill>
                <a:latin typeface="Open Sans" panose="020B0606030504020204" pitchFamily="34" charset="0"/>
                <a:ea typeface="Open Sans" panose="020B0606030504020204" pitchFamily="34" charset="0"/>
                <a:cs typeface="Open Sans" panose="020B0606030504020204" pitchFamily="34" charset="0"/>
              </a:rPr>
              <a:t>captainsafia</a:t>
            </a:r>
            <a:r>
              <a:rPr lang="en-US" sz="3200">
                <a:solidFill>
                  <a:schemeClr val="bg1"/>
                </a:solidFill>
                <a:latin typeface="Open Sans" panose="020B0606030504020204" pitchFamily="34" charset="0"/>
                <a:ea typeface="Open Sans" panose="020B0606030504020204" pitchFamily="34" charset="0"/>
                <a:cs typeface="Open Sans" panose="020B0606030504020204" pitchFamily="34" charset="0"/>
              </a:rPr>
              <a:t>/</a:t>
            </a:r>
            <a:r>
              <a:rPr lang="en-US" sz="3200" err="1">
                <a:solidFill>
                  <a:schemeClr val="bg1"/>
                </a:solidFill>
                <a:latin typeface="Open Sans" panose="020B0606030504020204" pitchFamily="34" charset="0"/>
                <a:ea typeface="Open Sans" panose="020B0606030504020204" pitchFamily="34" charset="0"/>
                <a:cs typeface="Open Sans" panose="020B0606030504020204" pitchFamily="34" charset="0"/>
              </a:rPr>
              <a:t>blazoract</a:t>
            </a:r>
            <a:endParaRPr lang="en-US" sz="32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8569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0C0B0-ED21-4048-B32A-4023722F3F50}"/>
              </a:ext>
            </a:extLst>
          </p:cNvPr>
          <p:cNvSpPr>
            <a:spLocks noGrp="1"/>
          </p:cNvSpPr>
          <p:nvPr>
            <p:ph type="title"/>
          </p:nvPr>
        </p:nvSpPr>
        <p:spPr/>
        <p:txBody>
          <a:bodyPr/>
          <a:lstStyle/>
          <a:p>
            <a:r>
              <a:rPr lang="en-US" b="1">
                <a:solidFill>
                  <a:schemeClr val="bg1"/>
                </a:solidFill>
                <a:latin typeface="Open Sans" panose="020B0606030504020204" pitchFamily="34" charset="0"/>
                <a:ea typeface="Open Sans" panose="020B0606030504020204" pitchFamily="34" charset="0"/>
                <a:cs typeface="Open Sans" panose="020B0606030504020204" pitchFamily="34" charset="0"/>
              </a:rPr>
              <a:t>But wait…there’s more!</a:t>
            </a:r>
          </a:p>
        </p:txBody>
      </p:sp>
      <p:sp>
        <p:nvSpPr>
          <p:cNvPr id="3" name="Content Placeholder 2">
            <a:extLst>
              <a:ext uri="{FF2B5EF4-FFF2-40B4-BE49-F238E27FC236}">
                <a16:creationId xmlns:a16="http://schemas.microsoft.com/office/drawing/2014/main" id="{C7FBA468-3EB7-2947-9916-1F08AD82F950}"/>
              </a:ext>
            </a:extLst>
          </p:cNvPr>
          <p:cNvSpPr>
            <a:spLocks noGrp="1"/>
          </p:cNvSpPr>
          <p:nvPr>
            <p:ph idx="1"/>
          </p:nvPr>
        </p:nvSpPr>
        <p:spPr>
          <a:xfrm>
            <a:off x="1527315" y="2476900"/>
            <a:ext cx="10515600" cy="4689010"/>
          </a:xfrm>
        </p:spPr>
        <p:txBody>
          <a:bodyPr>
            <a:normAutofit/>
          </a:bodyPr>
          <a:lstStyle/>
          <a:p>
            <a:pPr marL="0" indent="0">
              <a:buNone/>
            </a:pPr>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Performance improvements</a:t>
            </a:r>
          </a:p>
          <a:p>
            <a:pPr marL="0" indent="0">
              <a:buNone/>
            </a:pPr>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Protected browser storage</a:t>
            </a:r>
          </a:p>
          <a:p>
            <a:pPr marL="0" indent="0">
              <a:buNone/>
            </a:pPr>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Browser </a:t>
            </a:r>
            <a:r>
              <a:rPr lang="en-US" err="1">
                <a:solidFill>
                  <a:schemeClr val="bg1"/>
                </a:solidFill>
                <a:latin typeface="Open Sans" panose="020B0606030504020204" pitchFamily="34" charset="0"/>
                <a:ea typeface="Open Sans" panose="020B0606030504020204" pitchFamily="34" charset="0"/>
                <a:cs typeface="Open Sans" panose="020B0606030504020204" pitchFamily="34" charset="0"/>
              </a:rPr>
              <a:t>compat</a:t>
            </a:r>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 analyzers</a:t>
            </a:r>
          </a:p>
          <a:p>
            <a:pPr marL="0" indent="0">
              <a:buNone/>
            </a:pPr>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Pre-rendering improvements</a:t>
            </a:r>
          </a:p>
          <a:p>
            <a:pPr marL="0" indent="0">
              <a:buNone/>
            </a:pPr>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Lazy-loading support</a:t>
            </a:r>
          </a:p>
          <a:p>
            <a:pPr marL="0" indent="0">
              <a:buNone/>
            </a:pPr>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…and more!</a:t>
            </a:r>
          </a:p>
        </p:txBody>
      </p:sp>
      <p:sp>
        <p:nvSpPr>
          <p:cNvPr id="4" name="TextBox 3">
            <a:extLst>
              <a:ext uri="{FF2B5EF4-FFF2-40B4-BE49-F238E27FC236}">
                <a16:creationId xmlns:a16="http://schemas.microsoft.com/office/drawing/2014/main" id="{874BD9BD-EB8C-6A45-8A36-61830A594129}"/>
              </a:ext>
            </a:extLst>
          </p:cNvPr>
          <p:cNvSpPr txBox="1"/>
          <p:nvPr/>
        </p:nvSpPr>
        <p:spPr>
          <a:xfrm>
            <a:off x="9466729" y="1699708"/>
            <a:ext cx="184731" cy="369332"/>
          </a:xfrm>
          <a:prstGeom prst="rect">
            <a:avLst/>
          </a:prstGeom>
          <a:noFill/>
        </p:spPr>
        <p:txBody>
          <a:bodyPr wrap="none" rtlCol="0">
            <a:spAutoFit/>
          </a:bodyPr>
          <a:lstStyle/>
          <a:p>
            <a:endParaRPr lang="en-US"/>
          </a:p>
        </p:txBody>
      </p:sp>
      <p:sp>
        <p:nvSpPr>
          <p:cNvPr id="5" name="TextBox 4">
            <a:extLst>
              <a:ext uri="{FF2B5EF4-FFF2-40B4-BE49-F238E27FC236}">
                <a16:creationId xmlns:a16="http://schemas.microsoft.com/office/drawing/2014/main" id="{93D61580-3440-4749-B61D-6E8D6FBEA297}"/>
              </a:ext>
            </a:extLst>
          </p:cNvPr>
          <p:cNvSpPr txBox="1"/>
          <p:nvPr/>
        </p:nvSpPr>
        <p:spPr>
          <a:xfrm>
            <a:off x="1742739" y="1247887"/>
            <a:ext cx="184731" cy="369332"/>
          </a:xfrm>
          <a:prstGeom prst="rect">
            <a:avLst/>
          </a:prstGeom>
          <a:noFill/>
        </p:spPr>
        <p:txBody>
          <a:bodyPr wrap="none" rtlCol="0">
            <a:spAutoFit/>
          </a:bodyPr>
          <a:lstStyle/>
          <a:p>
            <a:endParaRPr lang="en-US"/>
          </a:p>
        </p:txBody>
      </p:sp>
      <p:sp>
        <p:nvSpPr>
          <p:cNvPr id="6" name="TextBox 5">
            <a:extLst>
              <a:ext uri="{FF2B5EF4-FFF2-40B4-BE49-F238E27FC236}">
                <a16:creationId xmlns:a16="http://schemas.microsoft.com/office/drawing/2014/main" id="{6BBDAF71-1E99-8949-B134-85C795708E36}"/>
              </a:ext>
            </a:extLst>
          </p:cNvPr>
          <p:cNvSpPr txBox="1"/>
          <p:nvPr/>
        </p:nvSpPr>
        <p:spPr>
          <a:xfrm>
            <a:off x="1420009" y="1194099"/>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960401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9C0F-6E02-4A46-9E8A-17EDF301F56C}"/>
              </a:ext>
            </a:extLst>
          </p:cNvPr>
          <p:cNvSpPr>
            <a:spLocks noGrp="1"/>
          </p:cNvSpPr>
          <p:nvPr>
            <p:ph type="title"/>
          </p:nvPr>
        </p:nvSpPr>
        <p:spPr>
          <a:xfrm>
            <a:off x="838200" y="2784538"/>
            <a:ext cx="10515600" cy="1288923"/>
          </a:xfrm>
        </p:spPr>
        <p:txBody>
          <a:bodyPr/>
          <a:lstStyle/>
          <a:p>
            <a:pPr algn="ctr"/>
            <a:r>
              <a:rPr lang="en-US">
                <a:solidFill>
                  <a:srgbClr val="512BD5"/>
                </a:solidFill>
                <a:latin typeface="Open Sans" panose="020B0606030504020204" pitchFamily="34" charset="0"/>
                <a:ea typeface="Open Sans" panose="020B0606030504020204" pitchFamily="34" charset="0"/>
                <a:cs typeface="Open Sans" panose="020B0606030504020204" pitchFamily="34" charset="0"/>
              </a:rPr>
              <a:t>Performance Improvements</a:t>
            </a:r>
          </a:p>
        </p:txBody>
      </p:sp>
      <p:pic>
        <p:nvPicPr>
          <p:cNvPr id="5" name="Graphic 4">
            <a:extLst>
              <a:ext uri="{FF2B5EF4-FFF2-40B4-BE49-F238E27FC236}">
                <a16:creationId xmlns:a16="http://schemas.microsoft.com/office/drawing/2014/main" id="{D503C315-5A83-E64B-BFD7-90571A799A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51631" y="4466730"/>
            <a:ext cx="3009900" cy="2146300"/>
          </a:xfrm>
          <a:prstGeom prst="rect">
            <a:avLst/>
          </a:prstGeom>
        </p:spPr>
      </p:pic>
    </p:spTree>
    <p:extLst>
      <p:ext uri="{BB962C8B-B14F-4D97-AF65-F5344CB8AC3E}">
        <p14:creationId xmlns:p14="http://schemas.microsoft.com/office/powerpoint/2010/main" val="1025459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72FFEF5-ADCA-F94F-B16A-5A8A4C523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854" y="2648277"/>
            <a:ext cx="4345653" cy="37300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47519D-0FD9-4443-9F56-2DA9F589212E}"/>
              </a:ext>
            </a:extLst>
          </p:cNvPr>
          <p:cNvSpPr txBox="1"/>
          <p:nvPr/>
        </p:nvSpPr>
        <p:spPr>
          <a:xfrm>
            <a:off x="666854" y="659693"/>
            <a:ext cx="3179428" cy="1200329"/>
          </a:xfrm>
          <a:prstGeom prst="rect">
            <a:avLst/>
          </a:prstGeom>
          <a:noFill/>
        </p:spPr>
        <p:txBody>
          <a:bodyPr wrap="square" rtlCol="0">
            <a:spAutoFit/>
          </a:bodyPr>
          <a:lstStyle/>
          <a:p>
            <a:r>
              <a:rPr lang="en-US" sz="2400">
                <a:latin typeface="Open Sans" panose="020B0606030504020204" pitchFamily="34" charset="0"/>
                <a:ea typeface="Open Sans" panose="020B0606030504020204" pitchFamily="34" charset="0"/>
                <a:cs typeface="Open Sans" panose="020B0606030504020204" pitchFamily="34" charset="0"/>
              </a:rPr>
              <a:t>Improvements to JSON serialization and deserialization</a:t>
            </a:r>
          </a:p>
        </p:txBody>
      </p:sp>
      <p:sp>
        <p:nvSpPr>
          <p:cNvPr id="3" name="Rectangle 2">
            <a:extLst>
              <a:ext uri="{FF2B5EF4-FFF2-40B4-BE49-F238E27FC236}">
                <a16:creationId xmlns:a16="http://schemas.microsoft.com/office/drawing/2014/main" id="{4707AE50-2255-164B-825F-A73CD905A911}"/>
              </a:ext>
            </a:extLst>
          </p:cNvPr>
          <p:cNvSpPr/>
          <p:nvPr/>
        </p:nvSpPr>
        <p:spPr>
          <a:xfrm>
            <a:off x="5974813" y="3244334"/>
            <a:ext cx="242374" cy="369332"/>
          </a:xfrm>
          <a:prstGeom prst="rect">
            <a:avLst/>
          </a:prstGeom>
        </p:spPr>
        <p:txBody>
          <a:bodyPr wrap="none">
            <a:spAutoFit/>
          </a:bodyPr>
          <a:lstStyle/>
          <a:p>
            <a:r>
              <a:rPr lang="en-US">
                <a:solidFill>
                  <a:srgbClr val="000000"/>
                </a:solidFill>
                <a:latin typeface="Times" pitchFamily="2" charset="0"/>
              </a:rPr>
              <a:t> </a:t>
            </a:r>
            <a:endParaRPr lang="en-US"/>
          </a:p>
        </p:txBody>
      </p:sp>
      <p:pic>
        <p:nvPicPr>
          <p:cNvPr id="4" name="Picture 2" descr="Blazor WebAssembly grid rendering">
            <a:extLst>
              <a:ext uri="{FF2B5EF4-FFF2-40B4-BE49-F238E27FC236}">
                <a16:creationId xmlns:a16="http://schemas.microsoft.com/office/drawing/2014/main" id="{8B62CF8A-5ECD-3048-9733-C113749170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219" y="2644708"/>
            <a:ext cx="6373407" cy="37286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7C6E62F-CCDD-AE46-9995-ABC6A5B6F07F}"/>
              </a:ext>
            </a:extLst>
          </p:cNvPr>
          <p:cNvSpPr txBox="1"/>
          <p:nvPr/>
        </p:nvSpPr>
        <p:spPr>
          <a:xfrm>
            <a:off x="4305223" y="659693"/>
            <a:ext cx="3179428" cy="1569660"/>
          </a:xfrm>
          <a:prstGeom prst="rect">
            <a:avLst/>
          </a:prstGeom>
          <a:noFill/>
        </p:spPr>
        <p:txBody>
          <a:bodyPr wrap="square" rtlCol="0">
            <a:spAutoFit/>
          </a:bodyPr>
          <a:lstStyle/>
          <a:p>
            <a:r>
              <a:rPr lang="en-US" sz="2400">
                <a:latin typeface="Open Sans" panose="020B0606030504020204" pitchFamily="34" charset="0"/>
                <a:ea typeface="Open Sans" panose="020B0606030504020204" pitchFamily="34" charset="0"/>
                <a:cs typeface="Open Sans" panose="020B0606030504020204" pitchFamily="34" charset="0"/>
              </a:rPr>
              <a:t>Improvements to rendering for component-heavy UIs (e.g. grids)</a:t>
            </a:r>
          </a:p>
        </p:txBody>
      </p:sp>
      <p:sp>
        <p:nvSpPr>
          <p:cNvPr id="8" name="TextBox 7">
            <a:extLst>
              <a:ext uri="{FF2B5EF4-FFF2-40B4-BE49-F238E27FC236}">
                <a16:creationId xmlns:a16="http://schemas.microsoft.com/office/drawing/2014/main" id="{F7794B42-0BD0-D449-A8C2-8F5824E40B52}"/>
              </a:ext>
            </a:extLst>
          </p:cNvPr>
          <p:cNvSpPr txBox="1"/>
          <p:nvPr/>
        </p:nvSpPr>
        <p:spPr>
          <a:xfrm>
            <a:off x="8640198" y="659693"/>
            <a:ext cx="3179428" cy="1569660"/>
          </a:xfrm>
          <a:prstGeom prst="rect">
            <a:avLst/>
          </a:prstGeom>
          <a:noFill/>
        </p:spPr>
        <p:txBody>
          <a:bodyPr wrap="square" rtlCol="0">
            <a:spAutoFit/>
          </a:bodyPr>
          <a:lstStyle/>
          <a:p>
            <a:r>
              <a:rPr lang="en-US" sz="2400">
                <a:latin typeface="Open Sans" panose="020B0606030504020204" pitchFamily="34" charset="0"/>
                <a:ea typeface="Open Sans" panose="020B0606030504020204" pitchFamily="34" charset="0"/>
                <a:cs typeface="Open Sans" panose="020B0606030504020204" pitchFamily="34" charset="0"/>
              </a:rPr>
              <a:t>Improvements to string comparisons, dictionary look-ups, etc.</a:t>
            </a:r>
          </a:p>
        </p:txBody>
      </p:sp>
    </p:spTree>
    <p:extLst>
      <p:ext uri="{BB962C8B-B14F-4D97-AF65-F5344CB8AC3E}">
        <p14:creationId xmlns:p14="http://schemas.microsoft.com/office/powerpoint/2010/main" val="624942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8AD5E0-0C61-DD4A-B5A5-A197677F4E31}"/>
              </a:ext>
            </a:extLst>
          </p:cNvPr>
          <p:cNvSpPr>
            <a:spLocks noGrp="1"/>
          </p:cNvSpPr>
          <p:nvPr>
            <p:ph type="title"/>
          </p:nvPr>
        </p:nvSpPr>
        <p:spPr/>
        <p:txBody>
          <a:bodyPr/>
          <a:lstStyle/>
          <a:p>
            <a:r>
              <a:rPr lang="en-US">
                <a:solidFill>
                  <a:srgbClr val="512BD5"/>
                </a:solidFill>
                <a:latin typeface="Open Sans" panose="020B0606030504020204" pitchFamily="34" charset="0"/>
                <a:ea typeface="Open Sans" panose="020B0606030504020204" pitchFamily="34" charset="0"/>
                <a:cs typeface="Open Sans" panose="020B0606030504020204" pitchFamily="34" charset="0"/>
              </a:rPr>
              <a:t>Protected Browser Storage</a:t>
            </a:r>
          </a:p>
        </p:txBody>
      </p:sp>
      <p:sp>
        <p:nvSpPr>
          <p:cNvPr id="6" name="Content Placeholder 5">
            <a:extLst>
              <a:ext uri="{FF2B5EF4-FFF2-40B4-BE49-F238E27FC236}">
                <a16:creationId xmlns:a16="http://schemas.microsoft.com/office/drawing/2014/main" id="{FDB6D46C-914E-ED4A-BF28-8900AF0ED6B7}"/>
              </a:ext>
            </a:extLst>
          </p:cNvPr>
          <p:cNvSpPr>
            <a:spLocks noGrp="1"/>
          </p:cNvSpPr>
          <p:nvPr>
            <p:ph idx="1"/>
          </p:nvPr>
        </p:nvSpPr>
        <p:spPr>
          <a:xfrm>
            <a:off x="838200" y="1690688"/>
            <a:ext cx="10515600" cy="4802187"/>
          </a:xfrm>
        </p:spPr>
        <p:txBody>
          <a:bodyPr>
            <a:normAutofit/>
          </a:bodyPr>
          <a:lstStyle/>
          <a:p>
            <a:pPr marL="0" indent="0">
              <a:buNone/>
            </a:pPr>
            <a:r>
              <a:rPr lang="en-GB" sz="1400" b="0">
                <a:solidFill>
                  <a:srgbClr val="AF00DB"/>
                </a:solidFill>
                <a:effectLst/>
                <a:latin typeface="Consolas" panose="020B0609020204030204" pitchFamily="49" charset="0"/>
              </a:rPr>
              <a:t>@inject</a:t>
            </a:r>
            <a:r>
              <a:rPr lang="en-GB" sz="1400" b="0">
                <a:solidFill>
                  <a:srgbClr val="000000"/>
                </a:solidFill>
                <a:effectLst/>
                <a:latin typeface="Consolas" panose="020B0609020204030204" pitchFamily="49" charset="0"/>
              </a:rPr>
              <a:t> </a:t>
            </a:r>
            <a:r>
              <a:rPr lang="en-GB" sz="1400" b="0" err="1">
                <a:solidFill>
                  <a:srgbClr val="267F99"/>
                </a:solidFill>
                <a:effectLst/>
                <a:latin typeface="Consolas" panose="020B0609020204030204" pitchFamily="49" charset="0"/>
              </a:rPr>
              <a:t>ProtectedLocalStorage</a:t>
            </a:r>
            <a:r>
              <a:rPr lang="en-GB" sz="1400" b="0">
                <a:solidFill>
                  <a:srgbClr val="000000"/>
                </a:solidFill>
                <a:effectLst/>
                <a:latin typeface="Consolas" panose="020B0609020204030204" pitchFamily="49" charset="0"/>
              </a:rPr>
              <a:t> </a:t>
            </a:r>
            <a:r>
              <a:rPr lang="en-GB" sz="1400" b="0">
                <a:solidFill>
                  <a:srgbClr val="001080"/>
                </a:solidFill>
                <a:effectLst/>
                <a:latin typeface="Consolas" panose="020B0609020204030204" pitchFamily="49" charset="0"/>
              </a:rPr>
              <a:t>storage</a:t>
            </a:r>
            <a:endParaRPr lang="en-GB" sz="1400" b="0">
              <a:solidFill>
                <a:srgbClr val="000000"/>
              </a:solidFill>
              <a:effectLst/>
              <a:latin typeface="Consolas" panose="020B0609020204030204" pitchFamily="49" charset="0"/>
            </a:endParaRPr>
          </a:p>
          <a:p>
            <a:pPr marL="0" indent="0">
              <a:buNone/>
            </a:pPr>
            <a:br>
              <a:rPr lang="en-GB" sz="1400" b="0">
                <a:solidFill>
                  <a:srgbClr val="000000"/>
                </a:solidFill>
                <a:effectLst/>
                <a:latin typeface="Consolas" panose="020B0609020204030204" pitchFamily="49" charset="0"/>
              </a:rPr>
            </a:br>
            <a:r>
              <a:rPr lang="en-GB" sz="1400" b="0">
                <a:solidFill>
                  <a:srgbClr val="800000"/>
                </a:solidFill>
                <a:effectLst/>
                <a:latin typeface="Consolas" panose="020B0609020204030204" pitchFamily="49" charset="0"/>
              </a:rPr>
              <a:t>&lt;p&gt;</a:t>
            </a:r>
            <a:r>
              <a:rPr lang="en-GB" sz="1400" b="0">
                <a:solidFill>
                  <a:srgbClr val="000000"/>
                </a:solidFill>
                <a:effectLst/>
                <a:latin typeface="Consolas" panose="020B0609020204030204" pitchFamily="49" charset="0"/>
              </a:rPr>
              <a:t>Current count: </a:t>
            </a:r>
            <a:r>
              <a:rPr lang="en-GB" sz="1400" b="0">
                <a:solidFill>
                  <a:srgbClr val="AF00DB"/>
                </a:solidFill>
                <a:effectLst/>
                <a:latin typeface="Consolas" panose="020B0609020204030204" pitchFamily="49" charset="0"/>
              </a:rPr>
              <a:t>@</a:t>
            </a:r>
            <a:r>
              <a:rPr lang="en-GB" sz="1400" b="0">
                <a:solidFill>
                  <a:srgbClr val="001080"/>
                </a:solidFill>
                <a:effectLst/>
                <a:latin typeface="Consolas" panose="020B0609020204030204" pitchFamily="49" charset="0"/>
              </a:rPr>
              <a:t>currentCount</a:t>
            </a:r>
            <a:r>
              <a:rPr lang="en-GB" sz="1400" b="0">
                <a:solidFill>
                  <a:srgbClr val="800000"/>
                </a:solidFill>
                <a:effectLst/>
                <a:latin typeface="Consolas" panose="020B0609020204030204" pitchFamily="49" charset="0"/>
              </a:rPr>
              <a:t>&lt;/p&gt;</a:t>
            </a:r>
            <a:endParaRPr lang="en-GB" sz="1400" b="0">
              <a:solidFill>
                <a:srgbClr val="000000"/>
              </a:solidFill>
              <a:effectLst/>
              <a:latin typeface="Consolas" panose="020B0609020204030204" pitchFamily="49" charset="0"/>
            </a:endParaRPr>
          </a:p>
          <a:p>
            <a:pPr marL="0" indent="0">
              <a:buNone/>
            </a:pPr>
            <a:r>
              <a:rPr lang="en-GB" sz="1400" b="0">
                <a:solidFill>
                  <a:srgbClr val="800000"/>
                </a:solidFill>
                <a:effectLst/>
                <a:latin typeface="Consolas" panose="020B0609020204030204" pitchFamily="49" charset="0"/>
              </a:rPr>
              <a:t>&lt;button</a:t>
            </a:r>
            <a:r>
              <a:rPr lang="en-GB" sz="1400" b="0">
                <a:solidFill>
                  <a:srgbClr val="000000"/>
                </a:solidFill>
                <a:effectLst/>
                <a:latin typeface="Consolas" panose="020B0609020204030204" pitchFamily="49" charset="0"/>
              </a:rPr>
              <a:t> </a:t>
            </a:r>
            <a:r>
              <a:rPr lang="en-GB" sz="1400" b="0">
                <a:solidFill>
                  <a:srgbClr val="AF00DB"/>
                </a:solidFill>
                <a:effectLst/>
                <a:latin typeface="Consolas" panose="020B0609020204030204" pitchFamily="49" charset="0"/>
              </a:rPr>
              <a:t>@onclick</a:t>
            </a:r>
            <a:r>
              <a:rPr lang="en-GB" sz="1400" b="0">
                <a:solidFill>
                  <a:srgbClr val="000000"/>
                </a:solidFill>
                <a:effectLst/>
                <a:latin typeface="Consolas" panose="020B0609020204030204" pitchFamily="49" charset="0"/>
              </a:rPr>
              <a:t>=</a:t>
            </a:r>
            <a:r>
              <a:rPr lang="en-GB" sz="1400" b="0">
                <a:solidFill>
                  <a:srgbClr val="0000FF"/>
                </a:solidFill>
                <a:effectLst/>
                <a:latin typeface="Consolas" panose="020B0609020204030204" pitchFamily="49" charset="0"/>
              </a:rPr>
              <a:t>"IncrementCount"</a:t>
            </a:r>
            <a:r>
              <a:rPr lang="en-GB" sz="1400" b="0">
                <a:solidFill>
                  <a:srgbClr val="800000"/>
                </a:solidFill>
                <a:effectLst/>
                <a:latin typeface="Consolas" panose="020B0609020204030204" pitchFamily="49" charset="0"/>
              </a:rPr>
              <a:t>&gt;</a:t>
            </a:r>
            <a:r>
              <a:rPr lang="en-GB" sz="1400" b="0">
                <a:solidFill>
                  <a:srgbClr val="000000"/>
                </a:solidFill>
                <a:effectLst/>
                <a:latin typeface="Consolas" panose="020B0609020204030204" pitchFamily="49" charset="0"/>
              </a:rPr>
              <a:t>Increment</a:t>
            </a:r>
            <a:r>
              <a:rPr lang="en-GB" sz="1400" b="0">
                <a:solidFill>
                  <a:srgbClr val="800000"/>
                </a:solidFill>
                <a:effectLst/>
                <a:latin typeface="Consolas" panose="020B0609020204030204" pitchFamily="49" charset="0"/>
              </a:rPr>
              <a:t>&lt;/button&gt;</a:t>
            </a:r>
            <a:endParaRPr lang="en-GB" sz="1400" b="0">
              <a:solidFill>
                <a:srgbClr val="000000"/>
              </a:solidFill>
              <a:effectLst/>
              <a:latin typeface="Consolas" panose="020B0609020204030204" pitchFamily="49" charset="0"/>
            </a:endParaRPr>
          </a:p>
          <a:p>
            <a:pPr marL="0" indent="0">
              <a:buNone/>
            </a:pPr>
            <a:br>
              <a:rPr lang="en-GB" sz="1400" b="0">
                <a:solidFill>
                  <a:srgbClr val="000000"/>
                </a:solidFill>
                <a:effectLst/>
                <a:latin typeface="Consolas" panose="020B0609020204030204" pitchFamily="49" charset="0"/>
              </a:rPr>
            </a:br>
            <a:r>
              <a:rPr lang="en-GB" sz="1400" b="0">
                <a:solidFill>
                  <a:srgbClr val="AF00DB"/>
                </a:solidFill>
                <a:effectLst/>
                <a:latin typeface="Consolas" panose="020B0609020204030204" pitchFamily="49" charset="0"/>
              </a:rPr>
              <a:t>@code</a:t>
            </a:r>
            <a:r>
              <a:rPr lang="en-GB" sz="1400" b="0">
                <a:solidFill>
                  <a:srgbClr val="000000"/>
                </a:solidFill>
                <a:effectLst/>
                <a:latin typeface="Consolas" panose="020B0609020204030204" pitchFamily="49" charset="0"/>
              </a:rPr>
              <a:t> </a:t>
            </a:r>
            <a:r>
              <a:rPr lang="en-GB" sz="1400" b="0">
                <a:solidFill>
                  <a:srgbClr val="AF00DB"/>
                </a:solidFill>
                <a:effectLst/>
                <a:latin typeface="Consolas" panose="020B0609020204030204" pitchFamily="49" charset="0"/>
              </a:rPr>
              <a:t>{</a:t>
            </a:r>
            <a:endParaRPr lang="en-GB" sz="1400" b="0">
              <a:solidFill>
                <a:srgbClr val="000000"/>
              </a:solidFill>
              <a:effectLst/>
              <a:latin typeface="Consolas" panose="020B0609020204030204" pitchFamily="49" charset="0"/>
            </a:endParaRPr>
          </a:p>
          <a:p>
            <a:pPr marL="0" indent="0">
              <a:buNone/>
            </a:pPr>
            <a:r>
              <a:rPr lang="en-GB" sz="1400" b="0">
                <a:solidFill>
                  <a:srgbClr val="000000"/>
                </a:solidFill>
                <a:effectLst/>
                <a:latin typeface="Consolas" panose="020B0609020204030204" pitchFamily="49" charset="0"/>
              </a:rPr>
              <a:t>  </a:t>
            </a:r>
            <a:r>
              <a:rPr lang="en-GB" sz="1400" b="0">
                <a:solidFill>
                  <a:srgbClr val="0000FF"/>
                </a:solidFill>
                <a:effectLst/>
                <a:latin typeface="Consolas" panose="020B0609020204030204" pitchFamily="49" charset="0"/>
              </a:rPr>
              <a:t>int</a:t>
            </a:r>
            <a:r>
              <a:rPr lang="en-GB" sz="1400" b="0">
                <a:solidFill>
                  <a:srgbClr val="000000"/>
                </a:solidFill>
                <a:effectLst/>
                <a:latin typeface="Consolas" panose="020B0609020204030204" pitchFamily="49" charset="0"/>
              </a:rPr>
              <a:t>? </a:t>
            </a:r>
            <a:r>
              <a:rPr lang="en-GB" sz="1400" b="0">
                <a:solidFill>
                  <a:srgbClr val="001080"/>
                </a:solidFill>
                <a:effectLst/>
                <a:latin typeface="Consolas" panose="020B0609020204030204" pitchFamily="49" charset="0"/>
              </a:rPr>
              <a:t>count</a:t>
            </a:r>
            <a:r>
              <a:rPr lang="en-GB" sz="1400" b="0">
                <a:solidFill>
                  <a:srgbClr val="000000"/>
                </a:solidFill>
                <a:effectLst/>
                <a:latin typeface="Consolas" panose="020B0609020204030204" pitchFamily="49" charset="0"/>
              </a:rPr>
              <a:t>;</a:t>
            </a:r>
          </a:p>
          <a:p>
            <a:pPr marL="0" indent="0">
              <a:buNone/>
            </a:pPr>
            <a:r>
              <a:rPr lang="en-GB" sz="1400" b="0">
                <a:solidFill>
                  <a:srgbClr val="000000"/>
                </a:solidFill>
                <a:effectLst/>
                <a:latin typeface="Consolas" panose="020B0609020204030204" pitchFamily="49" charset="0"/>
              </a:rPr>
              <a:t>  </a:t>
            </a:r>
            <a:r>
              <a:rPr lang="en-GB" sz="1400" b="0">
                <a:solidFill>
                  <a:srgbClr val="0000FF"/>
                </a:solidFill>
                <a:effectLst/>
                <a:latin typeface="Consolas" panose="020B0609020204030204" pitchFamily="49" charset="0"/>
              </a:rPr>
              <a:t>private</a:t>
            </a:r>
            <a:r>
              <a:rPr lang="en-GB" sz="1400" b="0">
                <a:solidFill>
                  <a:srgbClr val="000000"/>
                </a:solidFill>
                <a:effectLst/>
                <a:latin typeface="Consolas" panose="020B0609020204030204" pitchFamily="49" charset="0"/>
              </a:rPr>
              <a:t> </a:t>
            </a:r>
            <a:r>
              <a:rPr lang="en-GB" sz="1400" b="0">
                <a:solidFill>
                  <a:srgbClr val="0000FF"/>
                </a:solidFill>
                <a:effectLst/>
                <a:latin typeface="Consolas" panose="020B0609020204030204" pitchFamily="49" charset="0"/>
              </a:rPr>
              <a:t>async</a:t>
            </a:r>
            <a:r>
              <a:rPr lang="en-GB" sz="1400" b="0">
                <a:solidFill>
                  <a:srgbClr val="000000"/>
                </a:solidFill>
                <a:effectLst/>
                <a:latin typeface="Consolas" panose="020B0609020204030204" pitchFamily="49" charset="0"/>
              </a:rPr>
              <a:t> </a:t>
            </a:r>
            <a:r>
              <a:rPr lang="en-GB" sz="1400" b="0" err="1">
                <a:solidFill>
                  <a:srgbClr val="795E26"/>
                </a:solidFill>
                <a:effectLst/>
                <a:latin typeface="Consolas" panose="020B0609020204030204" pitchFamily="49" charset="0"/>
              </a:rPr>
              <a:t>LoadCount</a:t>
            </a:r>
            <a:r>
              <a:rPr lang="en-GB" sz="1400" b="0">
                <a:solidFill>
                  <a:srgbClr val="000000"/>
                </a:solidFill>
                <a:effectLst/>
                <a:latin typeface="Consolas" panose="020B0609020204030204" pitchFamily="49" charset="0"/>
              </a:rPr>
              <a:t>() {</a:t>
            </a:r>
          </a:p>
          <a:p>
            <a:pPr marL="0" indent="0">
              <a:buNone/>
            </a:pPr>
            <a:r>
              <a:rPr lang="en-GB" sz="1400" b="0">
                <a:solidFill>
                  <a:srgbClr val="000000"/>
                </a:solidFill>
                <a:effectLst/>
                <a:latin typeface="Consolas" panose="020B0609020204030204" pitchFamily="49" charset="0"/>
              </a:rPr>
              <a:t>    </a:t>
            </a:r>
            <a:r>
              <a:rPr lang="en-GB" sz="1400" b="0">
                <a:solidFill>
                  <a:srgbClr val="0000FF"/>
                </a:solidFill>
                <a:effectLst/>
                <a:latin typeface="Consolas" panose="020B0609020204030204" pitchFamily="49" charset="0"/>
              </a:rPr>
              <a:t>var</a:t>
            </a:r>
            <a:r>
              <a:rPr lang="en-GB" sz="1400" b="0">
                <a:solidFill>
                  <a:srgbClr val="000000"/>
                </a:solidFill>
                <a:effectLst/>
                <a:latin typeface="Consolas" panose="020B0609020204030204" pitchFamily="49" charset="0"/>
              </a:rPr>
              <a:t> </a:t>
            </a:r>
            <a:r>
              <a:rPr lang="en-GB" sz="1400" b="0">
                <a:solidFill>
                  <a:srgbClr val="001080"/>
                </a:solidFill>
                <a:effectLst/>
                <a:latin typeface="Consolas" panose="020B0609020204030204" pitchFamily="49" charset="0"/>
              </a:rPr>
              <a:t>result</a:t>
            </a:r>
            <a:r>
              <a:rPr lang="en-GB" sz="1400" b="0">
                <a:solidFill>
                  <a:srgbClr val="000000"/>
                </a:solidFill>
                <a:effectLst/>
                <a:latin typeface="Consolas" panose="020B0609020204030204" pitchFamily="49" charset="0"/>
              </a:rPr>
              <a:t> = </a:t>
            </a:r>
            <a:r>
              <a:rPr lang="en-GB" sz="1400" b="0">
                <a:solidFill>
                  <a:srgbClr val="0000FF"/>
                </a:solidFill>
                <a:effectLst/>
                <a:latin typeface="Consolas" panose="020B0609020204030204" pitchFamily="49" charset="0"/>
              </a:rPr>
              <a:t>await</a:t>
            </a:r>
            <a:r>
              <a:rPr lang="en-GB" sz="1400" b="0">
                <a:solidFill>
                  <a:srgbClr val="000000"/>
                </a:solidFill>
                <a:effectLst/>
                <a:latin typeface="Consolas" panose="020B0609020204030204" pitchFamily="49" charset="0"/>
              </a:rPr>
              <a:t> </a:t>
            </a:r>
            <a:r>
              <a:rPr lang="en-GB" sz="1400" b="0" err="1">
                <a:solidFill>
                  <a:srgbClr val="001080"/>
                </a:solidFill>
                <a:effectLst/>
                <a:latin typeface="Consolas" panose="020B0609020204030204" pitchFamily="49" charset="0"/>
              </a:rPr>
              <a:t>storage</a:t>
            </a:r>
            <a:r>
              <a:rPr lang="en-GB" sz="1400" b="0" err="1">
                <a:solidFill>
                  <a:srgbClr val="000000"/>
                </a:solidFill>
                <a:effectLst/>
                <a:latin typeface="Consolas" panose="020B0609020204030204" pitchFamily="49" charset="0"/>
              </a:rPr>
              <a:t>.</a:t>
            </a:r>
            <a:r>
              <a:rPr lang="en-GB" sz="1400" b="0" err="1">
                <a:solidFill>
                  <a:srgbClr val="795E26"/>
                </a:solidFill>
                <a:effectLst/>
                <a:latin typeface="Consolas" panose="020B0609020204030204" pitchFamily="49" charset="0"/>
              </a:rPr>
              <a:t>GetAsync</a:t>
            </a:r>
            <a:r>
              <a:rPr lang="en-GB" sz="1400" b="0">
                <a:solidFill>
                  <a:srgbClr val="000000"/>
                </a:solidFill>
                <a:effectLst/>
                <a:latin typeface="Consolas" panose="020B0609020204030204" pitchFamily="49" charset="0"/>
              </a:rPr>
              <a:t>&lt;</a:t>
            </a:r>
            <a:r>
              <a:rPr lang="en-GB" sz="1400" b="0">
                <a:solidFill>
                  <a:srgbClr val="0000FF"/>
                </a:solidFill>
                <a:effectLst/>
                <a:latin typeface="Consolas" panose="020B0609020204030204" pitchFamily="49" charset="0"/>
              </a:rPr>
              <a:t>int</a:t>
            </a:r>
            <a:r>
              <a:rPr lang="en-GB" sz="1400" b="0">
                <a:solidFill>
                  <a:srgbClr val="000000"/>
                </a:solidFill>
                <a:effectLst/>
                <a:latin typeface="Consolas" panose="020B0609020204030204" pitchFamily="49" charset="0"/>
              </a:rPr>
              <a:t>&gt;(</a:t>
            </a:r>
            <a:r>
              <a:rPr lang="en-GB" sz="1400" b="0">
                <a:solidFill>
                  <a:srgbClr val="A31515"/>
                </a:solidFill>
                <a:effectLst/>
                <a:latin typeface="Consolas" panose="020B0609020204030204" pitchFamily="49" charset="0"/>
              </a:rPr>
              <a:t>"count"</a:t>
            </a:r>
            <a:r>
              <a:rPr lang="en-GB" sz="1400" b="0">
                <a:solidFill>
                  <a:srgbClr val="000000"/>
                </a:solidFill>
                <a:effectLst/>
                <a:latin typeface="Consolas" panose="020B0609020204030204" pitchFamily="49" charset="0"/>
              </a:rPr>
              <a:t>);</a:t>
            </a:r>
          </a:p>
          <a:p>
            <a:pPr marL="0" indent="0">
              <a:buNone/>
            </a:pPr>
            <a:r>
              <a:rPr lang="en-GB" sz="1400" b="0">
                <a:solidFill>
                  <a:srgbClr val="000000"/>
                </a:solidFill>
                <a:effectLst/>
                <a:latin typeface="Consolas" panose="020B0609020204030204" pitchFamily="49" charset="0"/>
              </a:rPr>
              <a:t>    </a:t>
            </a:r>
            <a:r>
              <a:rPr lang="en-GB" sz="1400" b="0">
                <a:solidFill>
                  <a:srgbClr val="001080"/>
                </a:solidFill>
                <a:effectLst/>
                <a:latin typeface="Consolas" panose="020B0609020204030204" pitchFamily="49" charset="0"/>
              </a:rPr>
              <a:t>count</a:t>
            </a:r>
            <a:r>
              <a:rPr lang="en-GB" sz="1400" b="0">
                <a:solidFill>
                  <a:srgbClr val="000000"/>
                </a:solidFill>
                <a:effectLst/>
                <a:latin typeface="Consolas" panose="020B0609020204030204" pitchFamily="49" charset="0"/>
              </a:rPr>
              <a:t> = </a:t>
            </a:r>
            <a:r>
              <a:rPr lang="en-GB" sz="1400" b="0" err="1">
                <a:solidFill>
                  <a:srgbClr val="001080"/>
                </a:solidFill>
                <a:effectLst/>
                <a:latin typeface="Consolas" panose="020B0609020204030204" pitchFamily="49" charset="0"/>
              </a:rPr>
              <a:t>result</a:t>
            </a:r>
            <a:r>
              <a:rPr lang="en-GB" sz="1400" b="0" err="1">
                <a:solidFill>
                  <a:srgbClr val="000000"/>
                </a:solidFill>
                <a:effectLst/>
                <a:latin typeface="Consolas" panose="020B0609020204030204" pitchFamily="49" charset="0"/>
              </a:rPr>
              <a:t>.</a:t>
            </a:r>
            <a:r>
              <a:rPr lang="en-GB" sz="1400" b="0" err="1">
                <a:solidFill>
                  <a:srgbClr val="001080"/>
                </a:solidFill>
                <a:effectLst/>
                <a:latin typeface="Consolas" panose="020B0609020204030204" pitchFamily="49" charset="0"/>
              </a:rPr>
              <a:t>Success</a:t>
            </a:r>
            <a:r>
              <a:rPr lang="en-GB" sz="1400" b="0">
                <a:solidFill>
                  <a:srgbClr val="000000"/>
                </a:solidFill>
                <a:effectLst/>
                <a:latin typeface="Consolas" panose="020B0609020204030204" pitchFamily="49" charset="0"/>
              </a:rPr>
              <a:t> ? </a:t>
            </a:r>
            <a:r>
              <a:rPr lang="en-GB" sz="1400" b="0" err="1">
                <a:solidFill>
                  <a:srgbClr val="001080"/>
                </a:solidFill>
                <a:effectLst/>
                <a:latin typeface="Consolas" panose="020B0609020204030204" pitchFamily="49" charset="0"/>
              </a:rPr>
              <a:t>result</a:t>
            </a:r>
            <a:r>
              <a:rPr lang="en-GB" sz="1400" b="0" err="1">
                <a:solidFill>
                  <a:srgbClr val="000000"/>
                </a:solidFill>
                <a:effectLst/>
                <a:latin typeface="Consolas" panose="020B0609020204030204" pitchFamily="49" charset="0"/>
              </a:rPr>
              <a:t>.</a:t>
            </a:r>
            <a:r>
              <a:rPr lang="en-GB" sz="1400" b="0" err="1">
                <a:solidFill>
                  <a:srgbClr val="001080"/>
                </a:solidFill>
                <a:effectLst/>
                <a:latin typeface="Consolas" panose="020B0609020204030204" pitchFamily="49" charset="0"/>
              </a:rPr>
              <a:t>Value</a:t>
            </a:r>
            <a:r>
              <a:rPr lang="en-GB" sz="1400" b="0">
                <a:solidFill>
                  <a:srgbClr val="000000"/>
                </a:solidFill>
                <a:effectLst/>
                <a:latin typeface="Consolas" panose="020B0609020204030204" pitchFamily="49" charset="0"/>
              </a:rPr>
              <a:t> : </a:t>
            </a:r>
            <a:r>
              <a:rPr lang="en-GB" sz="1400" b="0">
                <a:solidFill>
                  <a:srgbClr val="098658"/>
                </a:solidFill>
                <a:effectLst/>
                <a:latin typeface="Consolas" panose="020B0609020204030204" pitchFamily="49" charset="0"/>
              </a:rPr>
              <a:t>0</a:t>
            </a:r>
            <a:r>
              <a:rPr lang="en-GB" sz="1400" b="0">
                <a:solidFill>
                  <a:srgbClr val="000000"/>
                </a:solidFill>
                <a:effectLst/>
                <a:latin typeface="Consolas" panose="020B0609020204030204" pitchFamily="49" charset="0"/>
              </a:rPr>
              <a:t>;</a:t>
            </a:r>
          </a:p>
          <a:p>
            <a:pPr marL="0" indent="0">
              <a:buNone/>
            </a:pPr>
            <a:r>
              <a:rPr lang="en-GB" sz="1400" b="0">
                <a:solidFill>
                  <a:srgbClr val="000000"/>
                </a:solidFill>
                <a:effectLst/>
                <a:latin typeface="Consolas" panose="020B0609020204030204" pitchFamily="49" charset="0"/>
              </a:rPr>
              <a:t>  }</a:t>
            </a:r>
          </a:p>
          <a:p>
            <a:pPr marL="0" indent="0">
              <a:buNone/>
            </a:pPr>
            <a:r>
              <a:rPr lang="en-GB" sz="1400" b="0">
                <a:solidFill>
                  <a:srgbClr val="000000"/>
                </a:solidFill>
                <a:effectLst/>
                <a:latin typeface="Consolas" panose="020B0609020204030204" pitchFamily="49" charset="0"/>
              </a:rPr>
              <a:t>  </a:t>
            </a:r>
            <a:r>
              <a:rPr lang="en-GB" sz="1400" b="0">
                <a:solidFill>
                  <a:srgbClr val="0000FF"/>
                </a:solidFill>
                <a:effectLst/>
                <a:latin typeface="Consolas" panose="020B0609020204030204" pitchFamily="49" charset="0"/>
              </a:rPr>
              <a:t>private</a:t>
            </a:r>
            <a:r>
              <a:rPr lang="en-GB" sz="1400" b="0">
                <a:solidFill>
                  <a:srgbClr val="000000"/>
                </a:solidFill>
                <a:effectLst/>
                <a:latin typeface="Consolas" panose="020B0609020204030204" pitchFamily="49" charset="0"/>
              </a:rPr>
              <a:t> </a:t>
            </a:r>
            <a:r>
              <a:rPr lang="en-GB" sz="1400" b="0">
                <a:solidFill>
                  <a:srgbClr val="0000FF"/>
                </a:solidFill>
                <a:effectLst/>
                <a:latin typeface="Consolas" panose="020B0609020204030204" pitchFamily="49" charset="0"/>
              </a:rPr>
              <a:t>async</a:t>
            </a:r>
            <a:r>
              <a:rPr lang="en-GB" sz="1400" b="0">
                <a:solidFill>
                  <a:srgbClr val="000000"/>
                </a:solidFill>
                <a:effectLst/>
                <a:latin typeface="Consolas" panose="020B0609020204030204" pitchFamily="49" charset="0"/>
              </a:rPr>
              <a:t> </a:t>
            </a:r>
            <a:r>
              <a:rPr lang="en-GB" sz="1400" b="0" err="1">
                <a:solidFill>
                  <a:srgbClr val="795E26"/>
                </a:solidFill>
                <a:effectLst/>
                <a:latin typeface="Consolas" panose="020B0609020204030204" pitchFamily="49" charset="0"/>
              </a:rPr>
              <a:t>IncrementCount</a:t>
            </a:r>
            <a:r>
              <a:rPr lang="en-GB" sz="1400" b="0">
                <a:solidFill>
                  <a:srgbClr val="000000"/>
                </a:solidFill>
                <a:effectLst/>
                <a:latin typeface="Consolas" panose="020B0609020204030204" pitchFamily="49" charset="0"/>
              </a:rPr>
              <a:t>() {</a:t>
            </a:r>
          </a:p>
          <a:p>
            <a:pPr marL="0" indent="0">
              <a:buNone/>
            </a:pPr>
            <a:r>
              <a:rPr lang="en-GB" sz="1400" b="0">
                <a:solidFill>
                  <a:srgbClr val="000000"/>
                </a:solidFill>
                <a:effectLst/>
                <a:latin typeface="Consolas" panose="020B0609020204030204" pitchFamily="49" charset="0"/>
              </a:rPr>
              <a:t>    </a:t>
            </a:r>
            <a:r>
              <a:rPr lang="en-GB" sz="1400" b="0">
                <a:solidFill>
                  <a:srgbClr val="0000FF"/>
                </a:solidFill>
                <a:effectLst/>
                <a:latin typeface="Consolas" panose="020B0609020204030204" pitchFamily="49" charset="0"/>
              </a:rPr>
              <a:t>await</a:t>
            </a:r>
            <a:r>
              <a:rPr lang="en-GB" sz="1400" b="0">
                <a:solidFill>
                  <a:srgbClr val="000000"/>
                </a:solidFill>
                <a:effectLst/>
                <a:latin typeface="Consolas" panose="020B0609020204030204" pitchFamily="49" charset="0"/>
              </a:rPr>
              <a:t> </a:t>
            </a:r>
            <a:r>
              <a:rPr lang="en-GB" sz="1400" b="0" err="1">
                <a:solidFill>
                  <a:srgbClr val="001080"/>
                </a:solidFill>
                <a:effectLst/>
                <a:latin typeface="Consolas" panose="020B0609020204030204" pitchFamily="49" charset="0"/>
              </a:rPr>
              <a:t>storage</a:t>
            </a:r>
            <a:r>
              <a:rPr lang="en-GB" sz="1400" b="0" err="1">
                <a:solidFill>
                  <a:srgbClr val="000000"/>
                </a:solidFill>
                <a:effectLst/>
                <a:latin typeface="Consolas" panose="020B0609020204030204" pitchFamily="49" charset="0"/>
              </a:rPr>
              <a:t>.</a:t>
            </a:r>
            <a:r>
              <a:rPr lang="en-GB" sz="1400" b="0" err="1">
                <a:solidFill>
                  <a:srgbClr val="795E26"/>
                </a:solidFill>
                <a:effectLst/>
                <a:latin typeface="Consolas" panose="020B0609020204030204" pitchFamily="49" charset="0"/>
              </a:rPr>
              <a:t>SetAsync</a:t>
            </a:r>
            <a:r>
              <a:rPr lang="en-GB" sz="1400" b="0">
                <a:solidFill>
                  <a:srgbClr val="000000"/>
                </a:solidFill>
                <a:effectLst/>
                <a:latin typeface="Consolas" panose="020B0609020204030204" pitchFamily="49" charset="0"/>
              </a:rPr>
              <a:t>(</a:t>
            </a:r>
            <a:r>
              <a:rPr lang="en-GB" sz="1400" b="0">
                <a:solidFill>
                  <a:srgbClr val="A31515"/>
                </a:solidFill>
                <a:effectLst/>
                <a:latin typeface="Consolas" panose="020B0609020204030204" pitchFamily="49" charset="0"/>
              </a:rPr>
              <a:t>"count"</a:t>
            </a:r>
            <a:r>
              <a:rPr lang="en-GB" sz="1400" b="0">
                <a:solidFill>
                  <a:srgbClr val="000000"/>
                </a:solidFill>
                <a:effectLst/>
                <a:latin typeface="Consolas" panose="020B0609020204030204" pitchFamily="49" charset="0"/>
              </a:rPr>
              <a:t>, ++</a:t>
            </a:r>
            <a:r>
              <a:rPr lang="en-GB" sz="1400" b="0">
                <a:solidFill>
                  <a:srgbClr val="001080"/>
                </a:solidFill>
                <a:effectLst/>
                <a:latin typeface="Consolas" panose="020B0609020204030204" pitchFamily="49" charset="0"/>
              </a:rPr>
              <a:t>count</a:t>
            </a:r>
            <a:r>
              <a:rPr lang="en-GB" sz="1400" b="0">
                <a:solidFill>
                  <a:srgbClr val="000000"/>
                </a:solidFill>
                <a:effectLst/>
                <a:latin typeface="Consolas" panose="020B0609020204030204" pitchFamily="49" charset="0"/>
              </a:rPr>
              <a:t>);</a:t>
            </a:r>
          </a:p>
          <a:p>
            <a:pPr marL="0" indent="0">
              <a:buNone/>
            </a:pPr>
            <a:r>
              <a:rPr lang="en-GB" sz="1400" b="0">
                <a:solidFill>
                  <a:srgbClr val="000000"/>
                </a:solidFill>
                <a:effectLst/>
                <a:latin typeface="Consolas" panose="020B0609020204030204" pitchFamily="49" charset="0"/>
              </a:rPr>
              <a:t>  }</a:t>
            </a:r>
          </a:p>
          <a:p>
            <a:pPr marL="0" indent="0">
              <a:buNone/>
            </a:pPr>
            <a:r>
              <a:rPr lang="en-GB" sz="1400" b="0">
                <a:solidFill>
                  <a:srgbClr val="AF00DB"/>
                </a:solidFill>
                <a:effectLst/>
                <a:latin typeface="Consolas" panose="020B0609020204030204" pitchFamily="49" charset="0"/>
              </a:rPr>
              <a:t>}</a:t>
            </a:r>
            <a:endParaRPr lang="en-GB" sz="1400" b="0">
              <a:solidFill>
                <a:srgbClr val="000000"/>
              </a:solidFill>
              <a:effectLst/>
              <a:latin typeface="Consolas" panose="020B0609020204030204" pitchFamily="49" charset="0"/>
            </a:endParaRPr>
          </a:p>
        </p:txBody>
      </p:sp>
      <p:sp>
        <p:nvSpPr>
          <p:cNvPr id="2" name="TextBox 1">
            <a:extLst>
              <a:ext uri="{FF2B5EF4-FFF2-40B4-BE49-F238E27FC236}">
                <a16:creationId xmlns:a16="http://schemas.microsoft.com/office/drawing/2014/main" id="{9EDCACBD-6EB5-C640-B610-3280F3BAFE0F}"/>
              </a:ext>
            </a:extLst>
          </p:cNvPr>
          <p:cNvSpPr txBox="1"/>
          <p:nvPr/>
        </p:nvSpPr>
        <p:spPr>
          <a:xfrm>
            <a:off x="2043953" y="4077148"/>
            <a:ext cx="184731" cy="369332"/>
          </a:xfrm>
          <a:prstGeom prst="rect">
            <a:avLst/>
          </a:prstGeom>
          <a:noFill/>
        </p:spPr>
        <p:txBody>
          <a:bodyPr wrap="none" rtlCol="0">
            <a:spAutoFit/>
          </a:bodyPr>
          <a:lstStyle/>
          <a:p>
            <a:endParaRPr lang="en-US"/>
          </a:p>
        </p:txBody>
      </p:sp>
      <p:pic>
        <p:nvPicPr>
          <p:cNvPr id="4" name="Graphic 3">
            <a:extLst>
              <a:ext uri="{FF2B5EF4-FFF2-40B4-BE49-F238E27FC236}">
                <a16:creationId xmlns:a16="http://schemas.microsoft.com/office/drawing/2014/main" id="{9A7C4481-03D5-F34B-A79E-E1D58526C5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26464" y="4446480"/>
            <a:ext cx="2295406" cy="2285999"/>
          </a:xfrm>
          <a:prstGeom prst="rect">
            <a:avLst/>
          </a:prstGeom>
        </p:spPr>
      </p:pic>
    </p:spTree>
    <p:extLst>
      <p:ext uri="{BB962C8B-B14F-4D97-AF65-F5344CB8AC3E}">
        <p14:creationId xmlns:p14="http://schemas.microsoft.com/office/powerpoint/2010/main" val="943633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12BD5"/>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FECD46-8892-D84B-9499-E783BB717F5C}"/>
              </a:ext>
            </a:extLst>
          </p:cNvPr>
          <p:cNvPicPr>
            <a:picLocks noChangeAspect="1"/>
          </p:cNvPicPr>
          <p:nvPr/>
        </p:nvPicPr>
        <p:blipFill>
          <a:blip r:embed="rId3"/>
          <a:srcRect/>
          <a:stretch/>
        </p:blipFill>
        <p:spPr>
          <a:xfrm>
            <a:off x="1447343" y="360807"/>
            <a:ext cx="9297314" cy="4822740"/>
          </a:xfrm>
          <a:prstGeom prst="rect">
            <a:avLst/>
          </a:prstGeom>
        </p:spPr>
      </p:pic>
      <p:sp>
        <p:nvSpPr>
          <p:cNvPr id="6" name="Title 1">
            <a:extLst>
              <a:ext uri="{FF2B5EF4-FFF2-40B4-BE49-F238E27FC236}">
                <a16:creationId xmlns:a16="http://schemas.microsoft.com/office/drawing/2014/main" id="{4D553AB0-D2E7-E349-AA66-50F752A24B3C}"/>
              </a:ext>
            </a:extLst>
          </p:cNvPr>
          <p:cNvSpPr txBox="1">
            <a:spLocks/>
          </p:cNvSpPr>
          <p:nvPr/>
        </p:nvSpPr>
        <p:spPr>
          <a:xfrm>
            <a:off x="1613552" y="5183547"/>
            <a:ext cx="9144000" cy="10756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Browser compatibility analyzers</a:t>
            </a:r>
          </a:p>
        </p:txBody>
      </p:sp>
    </p:spTree>
    <p:extLst>
      <p:ext uri="{BB962C8B-B14F-4D97-AF65-F5344CB8AC3E}">
        <p14:creationId xmlns:p14="http://schemas.microsoft.com/office/powerpoint/2010/main" val="1595523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14</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Blazor in .NET 5</vt:lpstr>
      <vt:lpstr>Blazor in .NET 5: Main themes</vt:lpstr>
      <vt:lpstr>Demo: New for Blazor in .NET 5</vt:lpstr>
      <vt:lpstr>Demo</vt:lpstr>
      <vt:lpstr>But wait…there’s more!</vt:lpstr>
      <vt:lpstr>Performance Improvements</vt:lpstr>
      <vt:lpstr>PowerPoint Presentation</vt:lpstr>
      <vt:lpstr>Protected Browser Storage</vt:lpstr>
      <vt:lpstr>PowerPoint Presentation</vt:lpstr>
      <vt:lpstr>Prerendering Improvements</vt:lpstr>
      <vt:lpstr>WebAssembly Prerendered</vt:lpstr>
      <vt:lpstr>WebAssembly</vt:lpstr>
      <vt:lpstr>Lazy-loading</vt:lpstr>
      <vt:lpstr>Other improvements</vt:lpstr>
      <vt:lpstr>Team work makes the dream work.</vt:lpstr>
      <vt:lpstr>Visual Studio 2019 16.8 GA and 16.9 Preview</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in .NET 5</dc:title>
  <dc:creator>Safia Abdalla</dc:creator>
  <cp:revision>2</cp:revision>
  <dcterms:created xsi:type="dcterms:W3CDTF">2020-10-26T15:51:26Z</dcterms:created>
  <dcterms:modified xsi:type="dcterms:W3CDTF">2020-11-16T23:47:59Z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2020-10-26T15:51:27Z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d7c071f9-2139-4d3d-9fa2-ae5522e79893</vt:lpwstr>
  </property>
  <property fmtid="{D5CDD505-2E9C-101B-9397-08002B2CF9AE}" pid="8" name="MSIP_Label_f42aa342-8706-4288-bd11-ebb85995028c_ContentBits">
    <vt:lpwstr>0</vt:lpwstr>
  </property>
</Properties>
</file>