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88" r:id="rId2"/>
    <p:sldMasterId id="2147483674" r:id="rId3"/>
  </p:sldMasterIdLst>
  <p:notesMasterIdLst>
    <p:notesMasterId r:id="rId23"/>
  </p:notesMasterIdLst>
  <p:sldIdLst>
    <p:sldId id="257" r:id="rId4"/>
    <p:sldId id="286" r:id="rId5"/>
    <p:sldId id="278" r:id="rId6"/>
    <p:sldId id="288" r:id="rId7"/>
    <p:sldId id="289" r:id="rId8"/>
    <p:sldId id="287" r:id="rId9"/>
    <p:sldId id="280" r:id="rId10"/>
    <p:sldId id="281" r:id="rId11"/>
    <p:sldId id="290" r:id="rId12"/>
    <p:sldId id="282" r:id="rId13"/>
    <p:sldId id="295" r:id="rId14"/>
    <p:sldId id="283" r:id="rId15"/>
    <p:sldId id="291" r:id="rId16"/>
    <p:sldId id="285" r:id="rId17"/>
    <p:sldId id="294" r:id="rId18"/>
    <p:sldId id="284" r:id="rId19"/>
    <p:sldId id="292" r:id="rId20"/>
    <p:sldId id="293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2"/>
    <p:restoredTop sz="94643"/>
  </p:normalViewPr>
  <p:slideViewPr>
    <p:cSldViewPr snapToGrid="0">
      <p:cViewPr>
        <p:scale>
          <a:sx n="100" d="100"/>
          <a:sy n="100" d="100"/>
        </p:scale>
        <p:origin x="128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776976"/>
        <c:axId val="537779296"/>
      </c:barChart>
      <c:catAx>
        <c:axId val="53777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37779296"/>
        <c:crosses val="autoZero"/>
        <c:auto val="1"/>
        <c:lblAlgn val="ctr"/>
        <c:lblOffset val="100"/>
        <c:noMultiLvlLbl val="0"/>
      </c:catAx>
      <c:valAx>
        <c:axId val="53777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3777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903440"/>
        <c:axId val="562906192"/>
      </c:barChart>
      <c:catAx>
        <c:axId val="56290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62906192"/>
        <c:crosses val="autoZero"/>
        <c:auto val="1"/>
        <c:lblAlgn val="ctr"/>
        <c:lblOffset val="100"/>
        <c:noMultiLvlLbl val="0"/>
      </c:catAx>
      <c:valAx>
        <c:axId val="56290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6290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998704"/>
        <c:axId val="563001184"/>
      </c:barChart>
      <c:catAx>
        <c:axId val="56299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63001184"/>
        <c:crosses val="autoZero"/>
        <c:auto val="1"/>
        <c:lblAlgn val="ctr"/>
        <c:lblOffset val="100"/>
        <c:noMultiLvlLbl val="0"/>
      </c:catAx>
      <c:valAx>
        <c:axId val="56300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562998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676BFB2-30AE-814D-94CB-A878072F21A1}" type="pres">
      <dgm:prSet presAssocID="{F2A0E9C5-A31C-564F-9028-1A142C326F37}" presName="parSh" presStyleLbl="node1" presStyleIdx="0" presStyleCnt="3"/>
      <dgm:spPr/>
      <dgm:t>
        <a:bodyPr/>
        <a:lstStyle/>
        <a:p>
          <a:endParaRPr lang="es-ES_tradnl"/>
        </a:p>
      </dgm:t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1336F47-7A01-854B-B682-4DF1D2D387D7}" type="pres">
      <dgm:prSet presAssocID="{FB685E45-516E-1040-97FA-55EDC3D5F703}" presName="sibTrans" presStyleLbl="sibTrans2D1" presStyleIdx="0" presStyleCnt="2"/>
      <dgm:spPr/>
      <dgm:t>
        <a:bodyPr/>
        <a:lstStyle/>
        <a:p>
          <a:endParaRPr lang="es-ES_tradnl"/>
        </a:p>
      </dgm:t>
    </dgm:pt>
    <dgm:pt modelId="{03966749-BEAA-5D4A-88A6-2E48A86BB54A}" type="pres">
      <dgm:prSet presAssocID="{FB685E45-516E-1040-97FA-55EDC3D5F703}" presName="connTx" presStyleLbl="sibTrans2D1" presStyleIdx="0" presStyleCnt="2"/>
      <dgm:spPr/>
      <dgm:t>
        <a:bodyPr/>
        <a:lstStyle/>
        <a:p>
          <a:endParaRPr lang="es-ES_tradnl"/>
        </a:p>
      </dgm:t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001AAE2-2F6F-E941-9448-9281FF4D5158}" type="pres">
      <dgm:prSet presAssocID="{016E273E-567B-7D48-9287-F2AD53931EFF}" presName="parSh" presStyleLbl="node1" presStyleIdx="1" presStyleCnt="3"/>
      <dgm:spPr/>
      <dgm:t>
        <a:bodyPr/>
        <a:lstStyle/>
        <a:p>
          <a:endParaRPr lang="es-ES_tradnl"/>
        </a:p>
      </dgm:t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20A7731-0B40-AB48-8A4D-1301AD3C2796}" type="pres">
      <dgm:prSet presAssocID="{C3B879CB-1DDD-874C-988C-76A7AED5A946}" presName="sibTrans" presStyleLbl="sibTrans2D1" presStyleIdx="1" presStyleCnt="2"/>
      <dgm:spPr/>
      <dgm:t>
        <a:bodyPr/>
        <a:lstStyle/>
        <a:p>
          <a:endParaRPr lang="es-ES_tradnl"/>
        </a:p>
      </dgm:t>
    </dgm:pt>
    <dgm:pt modelId="{9652737A-9D88-414F-B6F6-B2935583BD50}" type="pres">
      <dgm:prSet presAssocID="{C3B879CB-1DDD-874C-988C-76A7AED5A946}" presName="connTx" presStyleLbl="sibTrans2D1" presStyleIdx="1" presStyleCnt="2"/>
      <dgm:spPr/>
      <dgm:t>
        <a:bodyPr/>
        <a:lstStyle/>
        <a:p>
          <a:endParaRPr lang="es-ES_tradnl"/>
        </a:p>
      </dgm:t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19BA441-39B0-B343-B752-120EFF3B3112}" type="pres">
      <dgm:prSet presAssocID="{8BE37492-5279-1C4F-87DC-B50AAAEFF2A8}" presName="parSh" presStyleLbl="node1" presStyleIdx="2" presStyleCnt="3"/>
      <dgm:spPr/>
      <dgm:t>
        <a:bodyPr/>
        <a:lstStyle/>
        <a:p>
          <a:endParaRPr lang="es-ES_tradnl"/>
        </a:p>
      </dgm:t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676BFB2-30AE-814D-94CB-A878072F21A1}" type="pres">
      <dgm:prSet presAssocID="{F2A0E9C5-A31C-564F-9028-1A142C326F37}" presName="parSh" presStyleLbl="node1" presStyleIdx="0" presStyleCnt="3"/>
      <dgm:spPr/>
      <dgm:t>
        <a:bodyPr/>
        <a:lstStyle/>
        <a:p>
          <a:endParaRPr lang="es-ES_tradnl"/>
        </a:p>
      </dgm:t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1336F47-7A01-854B-B682-4DF1D2D387D7}" type="pres">
      <dgm:prSet presAssocID="{FB685E45-516E-1040-97FA-55EDC3D5F703}" presName="sibTrans" presStyleLbl="sibTrans2D1" presStyleIdx="0" presStyleCnt="2"/>
      <dgm:spPr/>
      <dgm:t>
        <a:bodyPr/>
        <a:lstStyle/>
        <a:p>
          <a:endParaRPr lang="es-ES_tradnl"/>
        </a:p>
      </dgm:t>
    </dgm:pt>
    <dgm:pt modelId="{03966749-BEAA-5D4A-88A6-2E48A86BB54A}" type="pres">
      <dgm:prSet presAssocID="{FB685E45-516E-1040-97FA-55EDC3D5F703}" presName="connTx" presStyleLbl="sibTrans2D1" presStyleIdx="0" presStyleCnt="2"/>
      <dgm:spPr/>
      <dgm:t>
        <a:bodyPr/>
        <a:lstStyle/>
        <a:p>
          <a:endParaRPr lang="es-ES_tradnl"/>
        </a:p>
      </dgm:t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001AAE2-2F6F-E941-9448-9281FF4D5158}" type="pres">
      <dgm:prSet presAssocID="{016E273E-567B-7D48-9287-F2AD53931EFF}" presName="parSh" presStyleLbl="node1" presStyleIdx="1" presStyleCnt="3"/>
      <dgm:spPr/>
      <dgm:t>
        <a:bodyPr/>
        <a:lstStyle/>
        <a:p>
          <a:endParaRPr lang="es-ES_tradnl"/>
        </a:p>
      </dgm:t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20A7731-0B40-AB48-8A4D-1301AD3C2796}" type="pres">
      <dgm:prSet presAssocID="{C3B879CB-1DDD-874C-988C-76A7AED5A946}" presName="sibTrans" presStyleLbl="sibTrans2D1" presStyleIdx="1" presStyleCnt="2"/>
      <dgm:spPr/>
      <dgm:t>
        <a:bodyPr/>
        <a:lstStyle/>
        <a:p>
          <a:endParaRPr lang="es-ES_tradnl"/>
        </a:p>
      </dgm:t>
    </dgm:pt>
    <dgm:pt modelId="{9652737A-9D88-414F-B6F6-B2935583BD50}" type="pres">
      <dgm:prSet presAssocID="{C3B879CB-1DDD-874C-988C-76A7AED5A946}" presName="connTx" presStyleLbl="sibTrans2D1" presStyleIdx="1" presStyleCnt="2"/>
      <dgm:spPr/>
      <dgm:t>
        <a:bodyPr/>
        <a:lstStyle/>
        <a:p>
          <a:endParaRPr lang="es-ES_tradnl"/>
        </a:p>
      </dgm:t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19BA441-39B0-B343-B752-120EFF3B3112}" type="pres">
      <dgm:prSet presAssocID="{8BE37492-5279-1C4F-87DC-B50AAAEFF2A8}" presName="parSh" presStyleLbl="node1" presStyleIdx="2" presStyleCnt="3"/>
      <dgm:spPr/>
      <dgm:t>
        <a:bodyPr/>
        <a:lstStyle/>
        <a:p>
          <a:endParaRPr lang="es-ES_tradnl"/>
        </a:p>
      </dgm:t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676BFB2-30AE-814D-94CB-A878072F21A1}" type="pres">
      <dgm:prSet presAssocID="{F2A0E9C5-A31C-564F-9028-1A142C326F37}" presName="parSh" presStyleLbl="node1" presStyleIdx="0" presStyleCnt="3"/>
      <dgm:spPr/>
      <dgm:t>
        <a:bodyPr/>
        <a:lstStyle/>
        <a:p>
          <a:endParaRPr lang="es-ES_tradnl"/>
        </a:p>
      </dgm:t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1336F47-7A01-854B-B682-4DF1D2D387D7}" type="pres">
      <dgm:prSet presAssocID="{FB685E45-516E-1040-97FA-55EDC3D5F703}" presName="sibTrans" presStyleLbl="sibTrans2D1" presStyleIdx="0" presStyleCnt="2"/>
      <dgm:spPr/>
      <dgm:t>
        <a:bodyPr/>
        <a:lstStyle/>
        <a:p>
          <a:endParaRPr lang="es-ES_tradnl"/>
        </a:p>
      </dgm:t>
    </dgm:pt>
    <dgm:pt modelId="{03966749-BEAA-5D4A-88A6-2E48A86BB54A}" type="pres">
      <dgm:prSet presAssocID="{FB685E45-516E-1040-97FA-55EDC3D5F703}" presName="connTx" presStyleLbl="sibTrans2D1" presStyleIdx="0" presStyleCnt="2"/>
      <dgm:spPr/>
      <dgm:t>
        <a:bodyPr/>
        <a:lstStyle/>
        <a:p>
          <a:endParaRPr lang="es-ES_tradnl"/>
        </a:p>
      </dgm:t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E001AAE2-2F6F-E941-9448-9281FF4D5158}" type="pres">
      <dgm:prSet presAssocID="{016E273E-567B-7D48-9287-F2AD53931EFF}" presName="parSh" presStyleLbl="node1" presStyleIdx="1" presStyleCnt="3"/>
      <dgm:spPr/>
      <dgm:t>
        <a:bodyPr/>
        <a:lstStyle/>
        <a:p>
          <a:endParaRPr lang="es-ES_tradnl"/>
        </a:p>
      </dgm:t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20A7731-0B40-AB48-8A4D-1301AD3C2796}" type="pres">
      <dgm:prSet presAssocID="{C3B879CB-1DDD-874C-988C-76A7AED5A946}" presName="sibTrans" presStyleLbl="sibTrans2D1" presStyleIdx="1" presStyleCnt="2"/>
      <dgm:spPr/>
      <dgm:t>
        <a:bodyPr/>
        <a:lstStyle/>
        <a:p>
          <a:endParaRPr lang="es-ES_tradnl"/>
        </a:p>
      </dgm:t>
    </dgm:pt>
    <dgm:pt modelId="{9652737A-9D88-414F-B6F6-B2935583BD50}" type="pres">
      <dgm:prSet presAssocID="{C3B879CB-1DDD-874C-988C-76A7AED5A946}" presName="connTx" presStyleLbl="sibTrans2D1" presStyleIdx="1" presStyleCnt="2"/>
      <dgm:spPr/>
      <dgm:t>
        <a:bodyPr/>
        <a:lstStyle/>
        <a:p>
          <a:endParaRPr lang="es-ES_tradnl"/>
        </a:p>
      </dgm:t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19BA441-39B0-B343-B752-120EFF3B3112}" type="pres">
      <dgm:prSet presAssocID="{8BE37492-5279-1C4F-87DC-B50AAAEFF2A8}" presName="parSh" presStyleLbl="node1" presStyleIdx="2" presStyleCnt="3"/>
      <dgm:spPr/>
      <dgm:t>
        <a:bodyPr/>
        <a:lstStyle/>
        <a:p>
          <a:endParaRPr lang="es-ES_tradnl"/>
        </a:p>
      </dgm:t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mtClean="0"/>
              <a:t>http://</a:t>
            </a:r>
            <a:r>
              <a:rPr lang="es-ES_tradnl" err="1" smtClean="0"/>
              <a:t>citeseerx.ist.psu.edu</a:t>
            </a:r>
            <a:r>
              <a:rPr lang="es-ES_tradnl" smtClean="0"/>
              <a:t>/</a:t>
            </a:r>
            <a:r>
              <a:rPr lang="es-ES_tradnl" err="1" smtClean="0"/>
              <a:t>viewdoc</a:t>
            </a:r>
            <a:r>
              <a:rPr lang="es-ES_tradnl" smtClean="0"/>
              <a:t>/</a:t>
            </a:r>
            <a:r>
              <a:rPr lang="es-ES_tradnl" err="1" smtClean="0"/>
              <a:t>download?doi</a:t>
            </a:r>
            <a:r>
              <a:rPr lang="es-ES_tradnl" smtClean="0"/>
              <a:t>=10.1.1.18.4710&amp;rep=rep1&amp;type=</a:t>
            </a:r>
            <a:r>
              <a:rPr lang="es-ES_tradnl" err="1" smtClean="0"/>
              <a:t>pdf</a:t>
            </a:r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8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74FF-B95A-3049-B6BA-741949CDE0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7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chart" Target="../charts/chart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Master" Target="../slideMasters/slideMaster2.xml"/><Relationship Id="rId2" Type="http://schemas.openxmlformats.org/officeDocument/2006/relationships/diagramData" Target="../diagrams/data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2.png"/><Relationship Id="rId5" Type="http://schemas.openxmlformats.org/officeDocument/2006/relationships/image" Target="../media/image4.sv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chart" Target="../charts/chart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Master" Target="../slideMasters/slideMaster3.xml"/><Relationship Id="rId2" Type="http://schemas.openxmlformats.org/officeDocument/2006/relationships/diagramData" Target="../diagrams/data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Master" Target="../slideMasters/slideMaster1.xml"/><Relationship Id="rId2" Type="http://schemas.openxmlformats.org/officeDocument/2006/relationships/diagramData" Target="../diagrams/data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710647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=""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/>
              <a:t>Value prop 1</a:t>
            </a:r>
          </a:p>
          <a:p>
            <a:pPr lvl="0"/>
            <a:r>
              <a:rPr lang="en-US"/>
              <a:t>Value prop 2</a:t>
            </a:r>
          </a:p>
          <a:p>
            <a:pPr lvl="0"/>
            <a:r>
              <a:rPr lang="en-US"/>
              <a:t>Value prop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50ABA7B6-E505-4F46-AC54-EB852D64446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5257171"/>
            <a:ext cx="10515600" cy="579149"/>
          </a:xfrm>
        </p:spPr>
        <p:txBody>
          <a:bodyPr/>
          <a:lstStyle>
            <a:lvl1pPr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.NET </a:t>
            </a:r>
            <a:r>
              <a:rPr lang="en-US" dirty="0" err="1"/>
              <a:t>Conf</a:t>
            </a:r>
            <a:r>
              <a:rPr lang="en-US" dirty="0"/>
              <a:t>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2.png"/><Relationship Id="rId5" Type="http://schemas.openxmlformats.org/officeDocument/2006/relationships/image" Target="../media/image4.sv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5" Type="http://schemas.openxmlformats.org/officeDocument/2006/relationships/image" Target="../media/image64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13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3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13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Relationship Id="rId15" Type="http://schemas.openxmlformats.org/officeDocument/2006/relationships/image" Target="../media/image6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F81361A8-31D3-8143-8F3F-AC906256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8900"/>
            <a:ext cx="12192000" cy="710647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1EB15B65-641B-B747-9ED0-F09D51A38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30059">
            <a:off x="8734126" y="3353713"/>
            <a:ext cx="3291797" cy="3012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6FE8AF-C54E-8B47-969A-459B5110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319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 smtClean="0"/>
              <a:t>Enhancing </a:t>
            </a:r>
            <a:r>
              <a:rPr lang="en-US" dirty="0"/>
              <a:t>Tests </a:t>
            </a:r>
            <a:r>
              <a:rPr lang="en-US" dirty="0" smtClean="0"/>
              <a:t>Readability</a:t>
            </a:r>
            <a:br>
              <a:rPr lang="en-US" dirty="0" smtClean="0"/>
            </a:br>
            <a:r>
              <a:rPr lang="en-US" sz="3600" dirty="0"/>
              <a:t>with Extension Methods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and </a:t>
            </a:r>
            <a:r>
              <a:rPr lang="en-US" sz="3600" dirty="0"/>
              <a:t>Fluent </a:t>
            </a:r>
            <a:r>
              <a:rPr lang="en-US" sz="3600" dirty="0" smtClean="0"/>
              <a:t>Interfaces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83A175-10B8-0B47-A3ED-FDEB6856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Nicolás Paez</a:t>
            </a:r>
          </a:p>
          <a:p>
            <a:r>
              <a:rPr lang="en-US" dirty="0" smtClean="0"/>
              <a:t>@inicopaez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err="1" smtClean="0"/>
              <a:t>Object</a:t>
            </a:r>
            <a:r>
              <a:rPr lang="es-ES_tradnl" smtClean="0"/>
              <a:t> Mother Pattern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https://wiki.c2.com/?ObjectMother</a:t>
            </a:r>
            <a:br>
              <a:rPr lang="en-US"/>
            </a:br>
            <a:r>
              <a:rPr lang="en-US" smtClean="0"/>
              <a:t/>
            </a:r>
            <a:br>
              <a:rPr lang="en-US" smtClean="0"/>
            </a:br>
            <a:r>
              <a:rPr lang="en-US" i="1" smtClean="0"/>
              <a:t>Provides a simple methods create complete, valid and customtizable domain objects.</a:t>
            </a:r>
            <a:endParaRPr lang="es-ES_tradnl" i="1"/>
          </a:p>
        </p:txBody>
      </p:sp>
    </p:spTree>
    <p:extLst>
      <p:ext uri="{BB962C8B-B14F-4D97-AF65-F5344CB8AC3E}">
        <p14:creationId xmlns:p14="http://schemas.microsoft.com/office/powerpoint/2010/main" val="15958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Builder Pattern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i="1"/>
          </a:p>
        </p:txBody>
      </p:sp>
    </p:spTree>
    <p:extLst>
      <p:ext uri="{BB962C8B-B14F-4D97-AF65-F5344CB8AC3E}">
        <p14:creationId xmlns:p14="http://schemas.microsoft.com/office/powerpoint/2010/main" val="13649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err="1" smtClean="0"/>
              <a:t>Fluent</a:t>
            </a:r>
            <a:r>
              <a:rPr lang="es-ES_tradnl" smtClean="0"/>
              <a:t> Interface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martinfowler.com</a:t>
            </a:r>
            <a:r>
              <a:rPr lang="en-US"/>
              <a:t>/</a:t>
            </a:r>
            <a:r>
              <a:rPr lang="en-US" err="1"/>
              <a:t>bliki</a:t>
            </a:r>
            <a:r>
              <a:rPr lang="en-US"/>
              <a:t>/</a:t>
            </a:r>
            <a:r>
              <a:rPr lang="en-US" err="1"/>
              <a:t>FluentInterface.html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58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3FC28D-518A-BF48-8B64-C8BF638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phic 7">
            <a:extLst>
              <a:ext uri="{FF2B5EF4-FFF2-40B4-BE49-F238E27FC236}">
                <a16:creationId xmlns="" xmlns:a16="http://schemas.microsoft.com/office/drawing/2014/main" id="{B1AD7105-B3F6-3945-AB9E-BBDD6A4EB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99600" y="152400"/>
            <a:ext cx="2476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3822700"/>
            <a:ext cx="10515600" cy="1235075"/>
          </a:xfrm>
        </p:spPr>
        <p:txBody>
          <a:bodyPr/>
          <a:lstStyle/>
          <a:p>
            <a:r>
              <a:rPr lang="es-ES_tradnl" dirty="0" err="1" smtClean="0"/>
              <a:t>Fluent</a:t>
            </a:r>
            <a:r>
              <a:rPr lang="es-ES_tradnl" dirty="0" smtClean="0"/>
              <a:t> </a:t>
            </a:r>
            <a:r>
              <a:rPr lang="es-ES_tradnl" dirty="0" err="1" smtClean="0"/>
              <a:t>Assertions</a:t>
            </a:r>
            <a:endParaRPr lang="es-ES_trad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5084763"/>
            <a:ext cx="10515600" cy="1500187"/>
          </a:xfrm>
        </p:spPr>
        <p:txBody>
          <a:bodyPr/>
          <a:lstStyle/>
          <a:p>
            <a:r>
              <a:rPr lang="es-ES_tradnl"/>
              <a:t>https://</a:t>
            </a:r>
            <a:r>
              <a:rPr lang="es-ES_tradnl" err="1"/>
              <a:t>fluentassertions.com</a:t>
            </a:r>
            <a:r>
              <a:rPr lang="es-ES_tradnl"/>
              <a:t>/</a:t>
            </a:r>
          </a:p>
        </p:txBody>
      </p:sp>
      <p:sp>
        <p:nvSpPr>
          <p:cNvPr id="2" name="AutoShape 2" descr="https://fluentassertions.com/assets/images/fluent_assertions_large_horizontal.sv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" name="AutoShape 4" descr="https://fluentassertions.com/assets/images/fluent_assertions_large_horizontal.sv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4094163"/>
            <a:ext cx="18542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Assertion Styles</a:t>
            </a:r>
            <a:endParaRPr lang="es-ES_trad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784350"/>
            <a:ext cx="114173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err="1" smtClean="0"/>
              <a:t>Extensions</a:t>
            </a:r>
            <a:r>
              <a:rPr lang="es-ES_tradnl" smtClean="0"/>
              <a:t> </a:t>
            </a:r>
            <a:r>
              <a:rPr lang="es-ES_tradnl" err="1" smtClean="0"/>
              <a:t>Methods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15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3FC28D-518A-BF48-8B64-C8BF638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en-US" smtClean="0"/>
              <a:t>time!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/>
              <a:t>https://github.com/nicopaez/csharp_test_readability</a:t>
            </a:r>
            <a:endParaRPr lang="en-US" dirty="0"/>
          </a:p>
        </p:txBody>
      </p:sp>
      <p:pic>
        <p:nvPicPr>
          <p:cNvPr id="5" name="Graphic 6">
            <a:extLst>
              <a:ext uri="{FF2B5EF4-FFF2-40B4-BE49-F238E27FC236}">
                <a16:creationId xmlns="" xmlns:a16="http://schemas.microsoft.com/office/drawing/2014/main" id="{55A89B88-63CA-964B-96B8-FAF29BB91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29750" y="4130187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1400" y="3860800"/>
            <a:ext cx="21844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Branch</a:t>
            </a:r>
            <a:endParaRPr lang="es-ES_tradnl" dirty="0"/>
          </a:p>
        </p:txBody>
      </p:sp>
      <p:sp>
        <p:nvSpPr>
          <p:cNvPr id="3" name="Rectangle 2"/>
          <p:cNvSpPr/>
          <p:nvPr/>
        </p:nvSpPr>
        <p:spPr>
          <a:xfrm>
            <a:off x="4851400" y="2260600"/>
            <a:ext cx="21844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BankAccount</a:t>
            </a:r>
            <a:endParaRPr lang="es-ES_tradnl" dirty="0"/>
          </a:p>
        </p:txBody>
      </p:sp>
      <p:sp>
        <p:nvSpPr>
          <p:cNvPr id="4" name="Rectangle 3"/>
          <p:cNvSpPr/>
          <p:nvPr/>
        </p:nvSpPr>
        <p:spPr>
          <a:xfrm>
            <a:off x="1409700" y="2260600"/>
            <a:ext cx="21844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FundsTransfer</a:t>
            </a:r>
            <a:endParaRPr lang="es-ES_tradnl" dirty="0"/>
          </a:p>
        </p:txBody>
      </p:sp>
      <p:cxnSp>
        <p:nvCxnSpPr>
          <p:cNvPr id="6" name="Straight Arrow Connector 5"/>
          <p:cNvCxnSpPr>
            <a:stCxn id="4" idx="3"/>
            <a:endCxn id="3" idx="1"/>
          </p:cNvCxnSpPr>
          <p:nvPr/>
        </p:nvCxnSpPr>
        <p:spPr>
          <a:xfrm>
            <a:off x="3594100" y="258445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2" idx="0"/>
          </p:cNvCxnSpPr>
          <p:nvPr/>
        </p:nvCxnSpPr>
        <p:spPr>
          <a:xfrm>
            <a:off x="5943600" y="2908300"/>
            <a:ext cx="0" cy="95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293100" y="2260600"/>
            <a:ext cx="21844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Customer</a:t>
            </a:r>
            <a:endParaRPr lang="es-ES_tradnl" dirty="0"/>
          </a:p>
        </p:txBody>
      </p: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7035800" y="258445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293100" y="3860800"/>
            <a:ext cx="21844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mtClean="0"/>
              <a:t>Address</a:t>
            </a:r>
            <a:endParaRPr lang="es-ES_tradnl" dirty="0"/>
          </a:p>
        </p:txBody>
      </p:sp>
      <p:cxnSp>
        <p:nvCxnSpPr>
          <p:cNvPr id="14" name="Straight Arrow Connector 13"/>
          <p:cNvCxnSpPr>
            <a:stCxn id="2" idx="3"/>
          </p:cNvCxnSpPr>
          <p:nvPr/>
        </p:nvCxnSpPr>
        <p:spPr>
          <a:xfrm>
            <a:off x="7035800" y="4184650"/>
            <a:ext cx="125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7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joining!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3FC28D-518A-BF48-8B64-C8BF638E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938337"/>
          </a:xfrm>
        </p:spPr>
        <p:txBody>
          <a:bodyPr>
            <a:normAutofit/>
          </a:bodyPr>
          <a:lstStyle/>
          <a:p>
            <a:r>
              <a:rPr lang="en-US" dirty="0" smtClean="0"/>
              <a:t>Nicolás Paez, @inicopaez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nicopaez@computer.org, https://blog.nicopaez.com</a:t>
            </a:r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950" y="3803650"/>
            <a:ext cx="212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3FC28D-518A-BF48-8B64-C8BF638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test code matters?</a:t>
            </a:r>
            <a:endParaRPr lang="en-US" dirty="0"/>
          </a:p>
        </p:txBody>
      </p:sp>
      <p:pic>
        <p:nvPicPr>
          <p:cNvPr id="5" name="Graphic 6">
            <a:extLst>
              <a:ext uri="{FF2B5EF4-FFF2-40B4-BE49-F238E27FC236}">
                <a16:creationId xmlns="" xmlns:a16="http://schemas.microsoft.com/office/drawing/2014/main" id="{55A89B88-63CA-964B-96B8-FAF29BB91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29750" y="4130187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8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CD/CI contexts tests are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first class citizens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Agile/XP contexts tests are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709738"/>
            <a:ext cx="11696700" cy="2852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 </a:t>
            </a:r>
            <a:r>
              <a:rPr lang="en-US" smtClean="0"/>
              <a:t>practice </a:t>
            </a:r>
            <a:br>
              <a:rPr lang="en-US" smtClean="0"/>
            </a:br>
            <a:r>
              <a:rPr lang="en-US" smtClean="0"/>
              <a:t>Test-Driven </a:t>
            </a:r>
            <a:r>
              <a:rPr lang="en-US" dirty="0" smtClean="0"/>
              <a:t>Development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tests are a design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code is generic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Test code is </a:t>
            </a:r>
            <a:r>
              <a:rPr lang="en-US" dirty="0" smtClean="0"/>
              <a:t>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Test code signals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design smells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Test cases </a:t>
            </a:r>
            <a:r>
              <a:rPr lang="en-US" dirty="0" smtClean="0"/>
              <a:t>usually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share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3FC28D-518A-BF48-8B64-C8BF638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="" xmlns:a16="http://schemas.microsoft.com/office/drawing/2014/main" id="{B1AD7105-B3F6-3945-AB9E-BBDD6A4EB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98000" y="219479"/>
            <a:ext cx="2476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86</Words>
  <Application>Microsoft Macintosh PowerPoint</Application>
  <PresentationFormat>Widescreen</PresentationFormat>
  <Paragraphs>35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Open Sans</vt:lpstr>
      <vt:lpstr>1_Office Theme</vt:lpstr>
      <vt:lpstr>3_Office Theme</vt:lpstr>
      <vt:lpstr>2_Office Theme</vt:lpstr>
      <vt:lpstr>Enhancing Tests Readability with Extension Methods  and Fluent Interfaces</vt:lpstr>
      <vt:lpstr>Motivation</vt:lpstr>
      <vt:lpstr>In CD/CI contexts tests are   first class citizens</vt:lpstr>
      <vt:lpstr>In Agile/XP contexts tests are   documentation</vt:lpstr>
      <vt:lpstr>If you practice  Test-Driven Development  tests are a design tool</vt:lpstr>
      <vt:lpstr>Application code is generic  Test code is specific</vt:lpstr>
      <vt:lpstr>Test code signals   design smells</vt:lpstr>
      <vt:lpstr>Test cases usually   share structure</vt:lpstr>
      <vt:lpstr>Techniques</vt:lpstr>
      <vt:lpstr>Object Mother Pattern</vt:lpstr>
      <vt:lpstr>Builder Pattern</vt:lpstr>
      <vt:lpstr>Fluent Interface</vt:lpstr>
      <vt:lpstr>Tools</vt:lpstr>
      <vt:lpstr>Fluent Assertions</vt:lpstr>
      <vt:lpstr>Assertion Styles</vt:lpstr>
      <vt:lpstr>Extensions Methods</vt:lpstr>
      <vt:lpstr>Demo</vt:lpstr>
      <vt:lpstr>PowerPoint Presentation</vt:lpstr>
      <vt:lpstr>Thanks for joining!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Wilkinson</dc:creator>
  <cp:lastModifiedBy>Nicolas Paez</cp:lastModifiedBy>
  <cp:revision>20</cp:revision>
  <dcterms:created xsi:type="dcterms:W3CDTF">2020-08-18T20:47:27Z</dcterms:created>
  <dcterms:modified xsi:type="dcterms:W3CDTF">2020-11-18T09:56:16Z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</Properties>
</file>