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4.xml" ContentType="application/vnd.openxmlformats-officedocument.theme+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1" r:id="rId1"/>
    <p:sldMasterId id="2147483688" r:id="rId2"/>
    <p:sldMasterId id="2147483674" r:id="rId3"/>
  </p:sldMasterIdLst>
  <p:notesMasterIdLst>
    <p:notesMasterId r:id="rId17"/>
  </p:notesMasterIdLst>
  <p:sldIdLst>
    <p:sldId id="257" r:id="rId4"/>
    <p:sldId id="277" r:id="rId5"/>
    <p:sldId id="260" r:id="rId6"/>
    <p:sldId id="261" r:id="rId7"/>
    <p:sldId id="282" r:id="rId8"/>
    <p:sldId id="278" r:id="rId9"/>
    <p:sldId id="279" r:id="rId10"/>
    <p:sldId id="280" r:id="rId11"/>
    <p:sldId id="281" r:id="rId12"/>
    <p:sldId id="283" r:id="rId13"/>
    <p:sldId id="258" r:id="rId14"/>
    <p:sldId id="259" r:id="rId15"/>
    <p:sldId id="263"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Open Sans" panose="020B060402020202020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font" Target="fonts/font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48482176"/>
        <c:axId val="48483712"/>
      </c:barChart>
      <c:catAx>
        <c:axId val="4848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48483712"/>
        <c:crosses val="autoZero"/>
        <c:auto val="1"/>
        <c:lblAlgn val="ctr"/>
        <c:lblOffset val="100"/>
        <c:noMultiLvlLbl val="0"/>
      </c:catAx>
      <c:valAx>
        <c:axId val="48483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48482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85833344"/>
        <c:axId val="185834880"/>
      </c:barChart>
      <c:catAx>
        <c:axId val="18583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85834880"/>
        <c:crosses val="autoZero"/>
        <c:auto val="1"/>
        <c:lblAlgn val="ctr"/>
        <c:lblOffset val="100"/>
        <c:noMultiLvlLbl val="0"/>
      </c:catAx>
      <c:valAx>
        <c:axId val="185834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85833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65316096"/>
        <c:axId val="165317632"/>
      </c:barChart>
      <c:catAx>
        <c:axId val="16531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5317632"/>
        <c:crosses val="autoZero"/>
        <c:auto val="1"/>
        <c:lblAlgn val="ctr"/>
        <c:lblOffset val="100"/>
        <c:noMultiLvlLbl val="0"/>
      </c:catAx>
      <c:valAx>
        <c:axId val="165317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5316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8A482D-0A9D-4133-AF36-71EE9FDBDD46}" type="doc">
      <dgm:prSet loTypeId="urn:microsoft.com/office/officeart/2009/3/layout/StepUpProcess" loCatId="process" qsTypeId="urn:microsoft.com/office/officeart/2005/8/quickstyle/3d2" qsCatId="3D" csTypeId="urn:microsoft.com/office/officeart/2005/8/colors/accent1_2" csCatId="accent1" phldr="1"/>
      <dgm:spPr/>
      <dgm:t>
        <a:bodyPr/>
        <a:lstStyle/>
        <a:p>
          <a:endParaRPr lang="en-US"/>
        </a:p>
      </dgm:t>
    </dgm:pt>
    <dgm:pt modelId="{5497B48A-28D8-4F02-AAE0-0083FB07D5C1}">
      <dgm:prSet phldrT="[Text]" custT="1"/>
      <dgm:spPr/>
      <dgm:t>
        <a:bodyPr/>
        <a:lstStyle/>
        <a:p>
          <a:r>
            <a:rPr lang="en-IN" sz="2400" b="1" dirty="0"/>
            <a:t>.NET core 1.x</a:t>
          </a:r>
          <a:endParaRPr lang="en-US" sz="2400" b="1" dirty="0"/>
        </a:p>
      </dgm:t>
    </dgm:pt>
    <dgm:pt modelId="{2FD2E4A8-F6B7-4351-884E-1443DDD8AE5F}" type="parTrans" cxnId="{1BDA77E5-F994-4D95-8BE5-494717C6B4B7}">
      <dgm:prSet/>
      <dgm:spPr/>
      <dgm:t>
        <a:bodyPr/>
        <a:lstStyle/>
        <a:p>
          <a:endParaRPr lang="en-US" b="1"/>
        </a:p>
      </dgm:t>
    </dgm:pt>
    <dgm:pt modelId="{5FB34D17-8107-4BE1-BD6A-511719DD1D3B}" type="sibTrans" cxnId="{1BDA77E5-F994-4D95-8BE5-494717C6B4B7}">
      <dgm:prSet/>
      <dgm:spPr/>
      <dgm:t>
        <a:bodyPr/>
        <a:lstStyle/>
        <a:p>
          <a:endParaRPr lang="en-US" b="1"/>
        </a:p>
      </dgm:t>
    </dgm:pt>
    <dgm:pt modelId="{9E24C065-62FA-456D-82F6-DF2E32394A9C}">
      <dgm:prSet phldrT="[Text]" custT="1"/>
      <dgm:spPr/>
      <dgm:t>
        <a:bodyPr/>
        <a:lstStyle/>
        <a:p>
          <a:r>
            <a:rPr lang="en-IN" sz="2400" b="1" dirty="0"/>
            <a:t>.NET core 2.x</a:t>
          </a:r>
          <a:endParaRPr lang="en-US" sz="2400" b="1" dirty="0"/>
        </a:p>
      </dgm:t>
    </dgm:pt>
    <dgm:pt modelId="{6885255D-F404-47C9-9448-590A7489C255}" type="parTrans" cxnId="{7BD7D6DB-9893-40A5-AD6B-6C3CFEB77E29}">
      <dgm:prSet/>
      <dgm:spPr/>
      <dgm:t>
        <a:bodyPr/>
        <a:lstStyle/>
        <a:p>
          <a:endParaRPr lang="en-US" b="1"/>
        </a:p>
      </dgm:t>
    </dgm:pt>
    <dgm:pt modelId="{66C00EE4-D709-476F-AFA4-55E2B89AA69A}" type="sibTrans" cxnId="{7BD7D6DB-9893-40A5-AD6B-6C3CFEB77E29}">
      <dgm:prSet/>
      <dgm:spPr/>
      <dgm:t>
        <a:bodyPr/>
        <a:lstStyle/>
        <a:p>
          <a:endParaRPr lang="en-US" b="1"/>
        </a:p>
      </dgm:t>
    </dgm:pt>
    <dgm:pt modelId="{3B189BB1-2C3E-4D64-B7DF-163ED4F5DAAF}">
      <dgm:prSet phldrT="[Text]" custT="1"/>
      <dgm:spPr/>
      <dgm:t>
        <a:bodyPr/>
        <a:lstStyle/>
        <a:p>
          <a:r>
            <a:rPr lang="en-IN" sz="2400" b="1" dirty="0"/>
            <a:t>.NET 5</a:t>
          </a:r>
          <a:endParaRPr lang="en-US" sz="2400" b="1" dirty="0"/>
        </a:p>
      </dgm:t>
    </dgm:pt>
    <dgm:pt modelId="{8D6DD3BF-E0CF-44D1-9EAD-DB7D8C42BC03}" type="parTrans" cxnId="{B2335DA1-2B87-45B4-AF0E-C9C646342FDB}">
      <dgm:prSet/>
      <dgm:spPr/>
      <dgm:t>
        <a:bodyPr/>
        <a:lstStyle/>
        <a:p>
          <a:endParaRPr lang="en-US" b="1"/>
        </a:p>
      </dgm:t>
    </dgm:pt>
    <dgm:pt modelId="{6CD14BC3-AAAD-4805-A834-EC618E0E76C1}" type="sibTrans" cxnId="{B2335DA1-2B87-45B4-AF0E-C9C646342FDB}">
      <dgm:prSet/>
      <dgm:spPr/>
      <dgm:t>
        <a:bodyPr/>
        <a:lstStyle/>
        <a:p>
          <a:endParaRPr lang="en-US" b="1"/>
        </a:p>
      </dgm:t>
    </dgm:pt>
    <dgm:pt modelId="{CA18CD40-1EFF-4308-BC13-91CB5A5E33D7}">
      <dgm:prSet phldrT="[Text]" custT="1"/>
      <dgm:spPr/>
      <dgm:t>
        <a:bodyPr/>
        <a:lstStyle/>
        <a:p>
          <a:r>
            <a:rPr lang="en-IN" sz="2400" b="1" dirty="0"/>
            <a:t>.NET core 3.x</a:t>
          </a:r>
          <a:endParaRPr lang="en-US" sz="2400" b="1" dirty="0"/>
        </a:p>
      </dgm:t>
    </dgm:pt>
    <dgm:pt modelId="{30939E30-7D0C-48E7-841E-73372C158C7F}" type="parTrans" cxnId="{F54C6E95-221B-4ED6-AFD9-2D6A62984EC2}">
      <dgm:prSet/>
      <dgm:spPr/>
      <dgm:t>
        <a:bodyPr/>
        <a:lstStyle/>
        <a:p>
          <a:endParaRPr lang="en-US" b="1"/>
        </a:p>
      </dgm:t>
    </dgm:pt>
    <dgm:pt modelId="{B49E26E3-CD6E-4197-B984-115149DD7D25}" type="sibTrans" cxnId="{F54C6E95-221B-4ED6-AFD9-2D6A62984EC2}">
      <dgm:prSet/>
      <dgm:spPr/>
      <dgm:t>
        <a:bodyPr/>
        <a:lstStyle/>
        <a:p>
          <a:endParaRPr lang="en-US" b="1"/>
        </a:p>
      </dgm:t>
    </dgm:pt>
    <dgm:pt modelId="{4A46DA0F-53A4-4985-91DD-77161B14CC0C}" type="pres">
      <dgm:prSet presAssocID="{358A482D-0A9D-4133-AF36-71EE9FDBDD46}" presName="rootnode" presStyleCnt="0">
        <dgm:presLayoutVars>
          <dgm:chMax/>
          <dgm:chPref/>
          <dgm:dir/>
          <dgm:animLvl val="lvl"/>
        </dgm:presLayoutVars>
      </dgm:prSet>
      <dgm:spPr/>
    </dgm:pt>
    <dgm:pt modelId="{EE7B85A2-D6F8-4755-88D3-AEB1B13C1085}" type="pres">
      <dgm:prSet presAssocID="{5497B48A-28D8-4F02-AAE0-0083FB07D5C1}" presName="composite" presStyleCnt="0"/>
      <dgm:spPr/>
    </dgm:pt>
    <dgm:pt modelId="{486D22D9-4EF7-4D16-BA86-FF5BA86F7416}" type="pres">
      <dgm:prSet presAssocID="{5497B48A-28D8-4F02-AAE0-0083FB07D5C1}" presName="LShape" presStyleLbl="alignNode1" presStyleIdx="0" presStyleCnt="7"/>
      <dgm:spPr/>
    </dgm:pt>
    <dgm:pt modelId="{3230B43B-18F9-4825-BD1A-BDEA2D688488}" type="pres">
      <dgm:prSet presAssocID="{5497B48A-28D8-4F02-AAE0-0083FB07D5C1}" presName="ParentText" presStyleLbl="revTx" presStyleIdx="0" presStyleCnt="4">
        <dgm:presLayoutVars>
          <dgm:chMax val="0"/>
          <dgm:chPref val="0"/>
          <dgm:bulletEnabled val="1"/>
        </dgm:presLayoutVars>
      </dgm:prSet>
      <dgm:spPr/>
    </dgm:pt>
    <dgm:pt modelId="{BC5135A6-33D8-4659-A512-8BDB6CA8F717}" type="pres">
      <dgm:prSet presAssocID="{5497B48A-28D8-4F02-AAE0-0083FB07D5C1}" presName="Triangle" presStyleLbl="alignNode1" presStyleIdx="1" presStyleCnt="7"/>
      <dgm:spPr/>
    </dgm:pt>
    <dgm:pt modelId="{6BECD454-C66A-4C32-A5AB-DF49FB32F4E0}" type="pres">
      <dgm:prSet presAssocID="{5FB34D17-8107-4BE1-BD6A-511719DD1D3B}" presName="sibTrans" presStyleCnt="0"/>
      <dgm:spPr/>
    </dgm:pt>
    <dgm:pt modelId="{9E630445-779C-4D4D-952A-5F68CD80BBBD}" type="pres">
      <dgm:prSet presAssocID="{5FB34D17-8107-4BE1-BD6A-511719DD1D3B}" presName="space" presStyleCnt="0"/>
      <dgm:spPr/>
    </dgm:pt>
    <dgm:pt modelId="{9609BDAF-9ED1-4165-AF94-062B2777ED3C}" type="pres">
      <dgm:prSet presAssocID="{9E24C065-62FA-456D-82F6-DF2E32394A9C}" presName="composite" presStyleCnt="0"/>
      <dgm:spPr/>
    </dgm:pt>
    <dgm:pt modelId="{EADF2298-4A91-46A8-8162-CE9C615868EC}" type="pres">
      <dgm:prSet presAssocID="{9E24C065-62FA-456D-82F6-DF2E32394A9C}" presName="LShape" presStyleLbl="alignNode1" presStyleIdx="2" presStyleCnt="7"/>
      <dgm:spPr/>
    </dgm:pt>
    <dgm:pt modelId="{D207AADC-E0B1-4B96-9B99-D02CACE7F765}" type="pres">
      <dgm:prSet presAssocID="{9E24C065-62FA-456D-82F6-DF2E32394A9C}" presName="ParentText" presStyleLbl="revTx" presStyleIdx="1" presStyleCnt="4">
        <dgm:presLayoutVars>
          <dgm:chMax val="0"/>
          <dgm:chPref val="0"/>
          <dgm:bulletEnabled val="1"/>
        </dgm:presLayoutVars>
      </dgm:prSet>
      <dgm:spPr/>
    </dgm:pt>
    <dgm:pt modelId="{AD084AFA-ADD1-40FB-9DC9-29BD7A18D7C5}" type="pres">
      <dgm:prSet presAssocID="{9E24C065-62FA-456D-82F6-DF2E32394A9C}" presName="Triangle" presStyleLbl="alignNode1" presStyleIdx="3" presStyleCnt="7"/>
      <dgm:spPr/>
    </dgm:pt>
    <dgm:pt modelId="{11BA55E7-8046-4505-8428-212B093C5DC8}" type="pres">
      <dgm:prSet presAssocID="{66C00EE4-D709-476F-AFA4-55E2B89AA69A}" presName="sibTrans" presStyleCnt="0"/>
      <dgm:spPr/>
    </dgm:pt>
    <dgm:pt modelId="{3287CD9D-E797-47B7-9E81-DAD9877BE48E}" type="pres">
      <dgm:prSet presAssocID="{66C00EE4-D709-476F-AFA4-55E2B89AA69A}" presName="space" presStyleCnt="0"/>
      <dgm:spPr/>
    </dgm:pt>
    <dgm:pt modelId="{B5C6DEE8-48A7-47FC-888C-9B8FAF7BA248}" type="pres">
      <dgm:prSet presAssocID="{CA18CD40-1EFF-4308-BC13-91CB5A5E33D7}" presName="composite" presStyleCnt="0"/>
      <dgm:spPr/>
    </dgm:pt>
    <dgm:pt modelId="{27765B24-A883-476E-A699-F117773ABA6F}" type="pres">
      <dgm:prSet presAssocID="{CA18CD40-1EFF-4308-BC13-91CB5A5E33D7}" presName="LShape" presStyleLbl="alignNode1" presStyleIdx="4" presStyleCnt="7"/>
      <dgm:spPr/>
    </dgm:pt>
    <dgm:pt modelId="{D5FAB2D0-95F4-4BE5-A69F-C19243A044E6}" type="pres">
      <dgm:prSet presAssocID="{CA18CD40-1EFF-4308-BC13-91CB5A5E33D7}" presName="ParentText" presStyleLbl="revTx" presStyleIdx="2" presStyleCnt="4">
        <dgm:presLayoutVars>
          <dgm:chMax val="0"/>
          <dgm:chPref val="0"/>
          <dgm:bulletEnabled val="1"/>
        </dgm:presLayoutVars>
      </dgm:prSet>
      <dgm:spPr/>
    </dgm:pt>
    <dgm:pt modelId="{CC8A12B5-D0FF-459B-B676-8FFFAD9B5275}" type="pres">
      <dgm:prSet presAssocID="{CA18CD40-1EFF-4308-BC13-91CB5A5E33D7}" presName="Triangle" presStyleLbl="alignNode1" presStyleIdx="5" presStyleCnt="7"/>
      <dgm:spPr/>
    </dgm:pt>
    <dgm:pt modelId="{52E8CB07-C81F-481B-ABC5-75876ECD0EE7}" type="pres">
      <dgm:prSet presAssocID="{B49E26E3-CD6E-4197-B984-115149DD7D25}" presName="sibTrans" presStyleCnt="0"/>
      <dgm:spPr/>
    </dgm:pt>
    <dgm:pt modelId="{18D30F85-0D27-45FB-AFB1-8A38126EE2FE}" type="pres">
      <dgm:prSet presAssocID="{B49E26E3-CD6E-4197-B984-115149DD7D25}" presName="space" presStyleCnt="0"/>
      <dgm:spPr/>
    </dgm:pt>
    <dgm:pt modelId="{B6396BF9-052C-4707-A7F8-EB6912C2B5AB}" type="pres">
      <dgm:prSet presAssocID="{3B189BB1-2C3E-4D64-B7DF-163ED4F5DAAF}" presName="composite" presStyleCnt="0"/>
      <dgm:spPr/>
    </dgm:pt>
    <dgm:pt modelId="{DDDDCCDE-C2B1-40FB-8B4F-4263EAFD0DFE}" type="pres">
      <dgm:prSet presAssocID="{3B189BB1-2C3E-4D64-B7DF-163ED4F5DAAF}" presName="LShape" presStyleLbl="alignNode1" presStyleIdx="6" presStyleCnt="7"/>
      <dgm:spPr/>
    </dgm:pt>
    <dgm:pt modelId="{10B5E16C-47C9-4914-B19C-06F3D1481939}" type="pres">
      <dgm:prSet presAssocID="{3B189BB1-2C3E-4D64-B7DF-163ED4F5DAAF}" presName="ParentText" presStyleLbl="revTx" presStyleIdx="3" presStyleCnt="4">
        <dgm:presLayoutVars>
          <dgm:chMax val="0"/>
          <dgm:chPref val="0"/>
          <dgm:bulletEnabled val="1"/>
        </dgm:presLayoutVars>
      </dgm:prSet>
      <dgm:spPr/>
    </dgm:pt>
  </dgm:ptLst>
  <dgm:cxnLst>
    <dgm:cxn modelId="{EFDE0923-90C0-4BD5-AA8D-89306987FA1D}" type="presOf" srcId="{358A482D-0A9D-4133-AF36-71EE9FDBDD46}" destId="{4A46DA0F-53A4-4985-91DD-77161B14CC0C}" srcOrd="0" destOrd="0" presId="urn:microsoft.com/office/officeart/2009/3/layout/StepUpProcess"/>
    <dgm:cxn modelId="{97E8495D-1573-4D74-8EA1-BA1CF8C87FBE}" type="presOf" srcId="{CA18CD40-1EFF-4308-BC13-91CB5A5E33D7}" destId="{D5FAB2D0-95F4-4BE5-A69F-C19243A044E6}" srcOrd="0" destOrd="0" presId="urn:microsoft.com/office/officeart/2009/3/layout/StepUpProcess"/>
    <dgm:cxn modelId="{8E0D8F84-768E-4D6B-9F5A-2FE4DEC521D3}" type="presOf" srcId="{9E24C065-62FA-456D-82F6-DF2E32394A9C}" destId="{D207AADC-E0B1-4B96-9B99-D02CACE7F765}" srcOrd="0" destOrd="0" presId="urn:microsoft.com/office/officeart/2009/3/layout/StepUpProcess"/>
    <dgm:cxn modelId="{F54C6E95-221B-4ED6-AFD9-2D6A62984EC2}" srcId="{358A482D-0A9D-4133-AF36-71EE9FDBDD46}" destId="{CA18CD40-1EFF-4308-BC13-91CB5A5E33D7}" srcOrd="2" destOrd="0" parTransId="{30939E30-7D0C-48E7-841E-73372C158C7F}" sibTransId="{B49E26E3-CD6E-4197-B984-115149DD7D25}"/>
    <dgm:cxn modelId="{30005B9D-0BC5-4A98-A23F-F4A1907A4ECA}" type="presOf" srcId="{3B189BB1-2C3E-4D64-B7DF-163ED4F5DAAF}" destId="{10B5E16C-47C9-4914-B19C-06F3D1481939}" srcOrd="0" destOrd="0" presId="urn:microsoft.com/office/officeart/2009/3/layout/StepUpProcess"/>
    <dgm:cxn modelId="{B2335DA1-2B87-45B4-AF0E-C9C646342FDB}" srcId="{358A482D-0A9D-4133-AF36-71EE9FDBDD46}" destId="{3B189BB1-2C3E-4D64-B7DF-163ED4F5DAAF}" srcOrd="3" destOrd="0" parTransId="{8D6DD3BF-E0CF-44D1-9EAD-DB7D8C42BC03}" sibTransId="{6CD14BC3-AAAD-4805-A834-EC618E0E76C1}"/>
    <dgm:cxn modelId="{7BD7D6DB-9893-40A5-AD6B-6C3CFEB77E29}" srcId="{358A482D-0A9D-4133-AF36-71EE9FDBDD46}" destId="{9E24C065-62FA-456D-82F6-DF2E32394A9C}" srcOrd="1" destOrd="0" parTransId="{6885255D-F404-47C9-9448-590A7489C255}" sibTransId="{66C00EE4-D709-476F-AFA4-55E2B89AA69A}"/>
    <dgm:cxn modelId="{F9D06EE4-80D6-432B-85BB-89A5FE561330}" type="presOf" srcId="{5497B48A-28D8-4F02-AAE0-0083FB07D5C1}" destId="{3230B43B-18F9-4825-BD1A-BDEA2D688488}" srcOrd="0" destOrd="0" presId="urn:microsoft.com/office/officeart/2009/3/layout/StepUpProcess"/>
    <dgm:cxn modelId="{1BDA77E5-F994-4D95-8BE5-494717C6B4B7}" srcId="{358A482D-0A9D-4133-AF36-71EE9FDBDD46}" destId="{5497B48A-28D8-4F02-AAE0-0083FB07D5C1}" srcOrd="0" destOrd="0" parTransId="{2FD2E4A8-F6B7-4351-884E-1443DDD8AE5F}" sibTransId="{5FB34D17-8107-4BE1-BD6A-511719DD1D3B}"/>
    <dgm:cxn modelId="{A46085D5-70A7-4388-8EA0-8FE145FD8C7C}" type="presParOf" srcId="{4A46DA0F-53A4-4985-91DD-77161B14CC0C}" destId="{EE7B85A2-D6F8-4755-88D3-AEB1B13C1085}" srcOrd="0" destOrd="0" presId="urn:microsoft.com/office/officeart/2009/3/layout/StepUpProcess"/>
    <dgm:cxn modelId="{E854526F-2343-41E4-9B98-3974BA266153}" type="presParOf" srcId="{EE7B85A2-D6F8-4755-88D3-AEB1B13C1085}" destId="{486D22D9-4EF7-4D16-BA86-FF5BA86F7416}" srcOrd="0" destOrd="0" presId="urn:microsoft.com/office/officeart/2009/3/layout/StepUpProcess"/>
    <dgm:cxn modelId="{06CBA8F8-3A3D-4E65-BE86-0F5CEE9B4FCB}" type="presParOf" srcId="{EE7B85A2-D6F8-4755-88D3-AEB1B13C1085}" destId="{3230B43B-18F9-4825-BD1A-BDEA2D688488}" srcOrd="1" destOrd="0" presId="urn:microsoft.com/office/officeart/2009/3/layout/StepUpProcess"/>
    <dgm:cxn modelId="{62FBED13-B525-41CA-8707-10FA8FEF9484}" type="presParOf" srcId="{EE7B85A2-D6F8-4755-88D3-AEB1B13C1085}" destId="{BC5135A6-33D8-4659-A512-8BDB6CA8F717}" srcOrd="2" destOrd="0" presId="urn:microsoft.com/office/officeart/2009/3/layout/StepUpProcess"/>
    <dgm:cxn modelId="{8BF8D6D1-69B0-4690-A94B-7B4759948A5F}" type="presParOf" srcId="{4A46DA0F-53A4-4985-91DD-77161B14CC0C}" destId="{6BECD454-C66A-4C32-A5AB-DF49FB32F4E0}" srcOrd="1" destOrd="0" presId="urn:microsoft.com/office/officeart/2009/3/layout/StepUpProcess"/>
    <dgm:cxn modelId="{0F6915F6-9705-4E8E-89E6-090F5D9FB08E}" type="presParOf" srcId="{6BECD454-C66A-4C32-A5AB-DF49FB32F4E0}" destId="{9E630445-779C-4D4D-952A-5F68CD80BBBD}" srcOrd="0" destOrd="0" presId="urn:microsoft.com/office/officeart/2009/3/layout/StepUpProcess"/>
    <dgm:cxn modelId="{4017C39A-91D8-4D80-ABBC-0D0FD285B926}" type="presParOf" srcId="{4A46DA0F-53A4-4985-91DD-77161B14CC0C}" destId="{9609BDAF-9ED1-4165-AF94-062B2777ED3C}" srcOrd="2" destOrd="0" presId="urn:microsoft.com/office/officeart/2009/3/layout/StepUpProcess"/>
    <dgm:cxn modelId="{458D70AC-2A9D-45CF-B3A3-CDC3D86A43AA}" type="presParOf" srcId="{9609BDAF-9ED1-4165-AF94-062B2777ED3C}" destId="{EADF2298-4A91-46A8-8162-CE9C615868EC}" srcOrd="0" destOrd="0" presId="urn:microsoft.com/office/officeart/2009/3/layout/StepUpProcess"/>
    <dgm:cxn modelId="{58D66736-4471-44CC-9CA9-EEF7291C6203}" type="presParOf" srcId="{9609BDAF-9ED1-4165-AF94-062B2777ED3C}" destId="{D207AADC-E0B1-4B96-9B99-D02CACE7F765}" srcOrd="1" destOrd="0" presId="urn:microsoft.com/office/officeart/2009/3/layout/StepUpProcess"/>
    <dgm:cxn modelId="{2E8A2751-83A0-4393-A1B1-7DAC243D5ABC}" type="presParOf" srcId="{9609BDAF-9ED1-4165-AF94-062B2777ED3C}" destId="{AD084AFA-ADD1-40FB-9DC9-29BD7A18D7C5}" srcOrd="2" destOrd="0" presId="urn:microsoft.com/office/officeart/2009/3/layout/StepUpProcess"/>
    <dgm:cxn modelId="{DF7995C0-B8BA-4250-92BB-D21A415CE729}" type="presParOf" srcId="{4A46DA0F-53A4-4985-91DD-77161B14CC0C}" destId="{11BA55E7-8046-4505-8428-212B093C5DC8}" srcOrd="3" destOrd="0" presId="urn:microsoft.com/office/officeart/2009/3/layout/StepUpProcess"/>
    <dgm:cxn modelId="{EEA98780-F9B6-4F79-A1FD-17C21C48C6F4}" type="presParOf" srcId="{11BA55E7-8046-4505-8428-212B093C5DC8}" destId="{3287CD9D-E797-47B7-9E81-DAD9877BE48E}" srcOrd="0" destOrd="0" presId="urn:microsoft.com/office/officeart/2009/3/layout/StepUpProcess"/>
    <dgm:cxn modelId="{F349570E-EE43-4DDF-AACF-F623D92B8555}" type="presParOf" srcId="{4A46DA0F-53A4-4985-91DD-77161B14CC0C}" destId="{B5C6DEE8-48A7-47FC-888C-9B8FAF7BA248}" srcOrd="4" destOrd="0" presId="urn:microsoft.com/office/officeart/2009/3/layout/StepUpProcess"/>
    <dgm:cxn modelId="{79227733-3E11-4491-A660-CBF2E6FE8588}" type="presParOf" srcId="{B5C6DEE8-48A7-47FC-888C-9B8FAF7BA248}" destId="{27765B24-A883-476E-A699-F117773ABA6F}" srcOrd="0" destOrd="0" presId="urn:microsoft.com/office/officeart/2009/3/layout/StepUpProcess"/>
    <dgm:cxn modelId="{05CA1F23-9EA3-4F0F-B1DA-B8BD4AF8AC65}" type="presParOf" srcId="{B5C6DEE8-48A7-47FC-888C-9B8FAF7BA248}" destId="{D5FAB2D0-95F4-4BE5-A69F-C19243A044E6}" srcOrd="1" destOrd="0" presId="urn:microsoft.com/office/officeart/2009/3/layout/StepUpProcess"/>
    <dgm:cxn modelId="{9B57175C-50C6-4710-BE1F-8D9DCD4C5D1C}" type="presParOf" srcId="{B5C6DEE8-48A7-47FC-888C-9B8FAF7BA248}" destId="{CC8A12B5-D0FF-459B-B676-8FFFAD9B5275}" srcOrd="2" destOrd="0" presId="urn:microsoft.com/office/officeart/2009/3/layout/StepUpProcess"/>
    <dgm:cxn modelId="{FB494821-D11C-4158-BB20-DE0D12D65E73}" type="presParOf" srcId="{4A46DA0F-53A4-4985-91DD-77161B14CC0C}" destId="{52E8CB07-C81F-481B-ABC5-75876ECD0EE7}" srcOrd="5" destOrd="0" presId="urn:microsoft.com/office/officeart/2009/3/layout/StepUpProcess"/>
    <dgm:cxn modelId="{1A477487-6AAA-4EAF-B08F-594AB657FA15}" type="presParOf" srcId="{52E8CB07-C81F-481B-ABC5-75876ECD0EE7}" destId="{18D30F85-0D27-45FB-AFB1-8A38126EE2FE}" srcOrd="0" destOrd="0" presId="urn:microsoft.com/office/officeart/2009/3/layout/StepUpProcess"/>
    <dgm:cxn modelId="{07D58492-BD09-4084-8ED4-9E21017AF91C}" type="presParOf" srcId="{4A46DA0F-53A4-4985-91DD-77161B14CC0C}" destId="{B6396BF9-052C-4707-A7F8-EB6912C2B5AB}" srcOrd="6" destOrd="0" presId="urn:microsoft.com/office/officeart/2009/3/layout/StepUpProcess"/>
    <dgm:cxn modelId="{74E132E3-8ED9-44E1-946F-21C2EDF7BFD4}" type="presParOf" srcId="{B6396BF9-052C-4707-A7F8-EB6912C2B5AB}" destId="{DDDDCCDE-C2B1-40FB-8B4F-4263EAFD0DFE}" srcOrd="0" destOrd="0" presId="urn:microsoft.com/office/officeart/2009/3/layout/StepUpProcess"/>
    <dgm:cxn modelId="{007ED7D1-9CBD-45EE-85E2-4284FF2A89C3}" type="presParOf" srcId="{B6396BF9-052C-4707-A7F8-EB6912C2B5AB}" destId="{10B5E16C-47C9-4914-B19C-06F3D1481939}"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39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39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39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D22D9-4EF7-4D16-BA86-FF5BA86F7416}">
      <dsp:nvSpPr>
        <dsp:cNvPr id="0" name=""/>
        <dsp:cNvSpPr/>
      </dsp:nvSpPr>
      <dsp:spPr>
        <a:xfrm rot="5400000">
          <a:off x="498891" y="1662686"/>
          <a:ext cx="1480133" cy="246290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230B43B-18F9-4825-BD1A-BDEA2D688488}">
      <dsp:nvSpPr>
        <dsp:cNvPr id="0" name=""/>
        <dsp:cNvSpPr/>
      </dsp:nvSpPr>
      <dsp:spPr>
        <a:xfrm>
          <a:off x="251820" y="2398565"/>
          <a:ext cx="2223527" cy="194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dirty="0"/>
            <a:t>.NET core 1.x</a:t>
          </a:r>
          <a:endParaRPr lang="en-US" sz="2400" b="1" kern="1200" dirty="0"/>
        </a:p>
      </dsp:txBody>
      <dsp:txXfrm>
        <a:off x="251820" y="2398565"/>
        <a:ext cx="2223527" cy="1949052"/>
      </dsp:txXfrm>
    </dsp:sp>
    <dsp:sp modelId="{BC5135A6-33D8-4659-A512-8BDB6CA8F717}">
      <dsp:nvSpPr>
        <dsp:cNvPr id="0" name=""/>
        <dsp:cNvSpPr/>
      </dsp:nvSpPr>
      <dsp:spPr>
        <a:xfrm>
          <a:off x="2055814" y="1481364"/>
          <a:ext cx="419533" cy="419533"/>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ADF2298-4A91-46A8-8162-CE9C615868EC}">
      <dsp:nvSpPr>
        <dsp:cNvPr id="0" name=""/>
        <dsp:cNvSpPr/>
      </dsp:nvSpPr>
      <dsp:spPr>
        <a:xfrm rot="5400000">
          <a:off x="3220924" y="989116"/>
          <a:ext cx="1480133" cy="246290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207AADC-E0B1-4B96-9B99-D02CACE7F765}">
      <dsp:nvSpPr>
        <dsp:cNvPr id="0" name=""/>
        <dsp:cNvSpPr/>
      </dsp:nvSpPr>
      <dsp:spPr>
        <a:xfrm>
          <a:off x="2973853" y="1724995"/>
          <a:ext cx="2223527" cy="194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dirty="0"/>
            <a:t>.NET core 2.x</a:t>
          </a:r>
          <a:endParaRPr lang="en-US" sz="2400" b="1" kern="1200" dirty="0"/>
        </a:p>
      </dsp:txBody>
      <dsp:txXfrm>
        <a:off x="2973853" y="1724995"/>
        <a:ext cx="2223527" cy="1949052"/>
      </dsp:txXfrm>
    </dsp:sp>
    <dsp:sp modelId="{AD084AFA-ADD1-40FB-9DC9-29BD7A18D7C5}">
      <dsp:nvSpPr>
        <dsp:cNvPr id="0" name=""/>
        <dsp:cNvSpPr/>
      </dsp:nvSpPr>
      <dsp:spPr>
        <a:xfrm>
          <a:off x="4777847" y="807794"/>
          <a:ext cx="419533" cy="419533"/>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7765B24-A883-476E-A699-F117773ABA6F}">
      <dsp:nvSpPr>
        <dsp:cNvPr id="0" name=""/>
        <dsp:cNvSpPr/>
      </dsp:nvSpPr>
      <dsp:spPr>
        <a:xfrm rot="5400000">
          <a:off x="5942956" y="315546"/>
          <a:ext cx="1480133" cy="246290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5FAB2D0-95F4-4BE5-A69F-C19243A044E6}">
      <dsp:nvSpPr>
        <dsp:cNvPr id="0" name=""/>
        <dsp:cNvSpPr/>
      </dsp:nvSpPr>
      <dsp:spPr>
        <a:xfrm>
          <a:off x="5695885" y="1051426"/>
          <a:ext cx="2223527" cy="194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dirty="0"/>
            <a:t>.NET core 3.x</a:t>
          </a:r>
          <a:endParaRPr lang="en-US" sz="2400" b="1" kern="1200" dirty="0"/>
        </a:p>
      </dsp:txBody>
      <dsp:txXfrm>
        <a:off x="5695885" y="1051426"/>
        <a:ext cx="2223527" cy="1949052"/>
      </dsp:txXfrm>
    </dsp:sp>
    <dsp:sp modelId="{CC8A12B5-D0FF-459B-B676-8FFFAD9B5275}">
      <dsp:nvSpPr>
        <dsp:cNvPr id="0" name=""/>
        <dsp:cNvSpPr/>
      </dsp:nvSpPr>
      <dsp:spPr>
        <a:xfrm>
          <a:off x="7499879" y="134224"/>
          <a:ext cx="419533" cy="419533"/>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DDDCCDE-C2B1-40FB-8B4F-4263EAFD0DFE}">
      <dsp:nvSpPr>
        <dsp:cNvPr id="0" name=""/>
        <dsp:cNvSpPr/>
      </dsp:nvSpPr>
      <dsp:spPr>
        <a:xfrm rot="5400000">
          <a:off x="8664989" y="-358022"/>
          <a:ext cx="1480133" cy="246290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0B5E16C-47C9-4914-B19C-06F3D1481939}">
      <dsp:nvSpPr>
        <dsp:cNvPr id="0" name=""/>
        <dsp:cNvSpPr/>
      </dsp:nvSpPr>
      <dsp:spPr>
        <a:xfrm>
          <a:off x="8417918" y="377856"/>
          <a:ext cx="2223527" cy="194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dirty="0"/>
            <a:t>.NET 5</a:t>
          </a:r>
          <a:endParaRPr lang="en-US" sz="2400" b="1" kern="1200" dirty="0"/>
        </a:p>
      </dsp:txBody>
      <dsp:txXfrm>
        <a:off x="8417918" y="377856"/>
        <a:ext cx="2223527" cy="19490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1AC33-1ADE-3542-A5FF-45D908F98F9D}"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74FF-B95A-3049-B6BA-741949CDE00C}" type="slidenum">
              <a:rPr lang="en-US" smtClean="0"/>
              <a:t>‹#›</a:t>
            </a:fld>
            <a:endParaRPr lang="en-US"/>
          </a:p>
        </p:txBody>
      </p:sp>
    </p:spTree>
    <p:extLst>
      <p:ext uri="{BB962C8B-B14F-4D97-AF65-F5344CB8AC3E}">
        <p14:creationId xmlns:p14="http://schemas.microsoft.com/office/powerpoint/2010/main" val="3659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11/17/2020</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11/17/2020</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11/17/2020</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11/17/2020</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11/17/2020</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11/17/2020</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11/17/2020</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11/17/2020</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11/17/2020</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11/17/2020</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a:xfrm>
            <a:off x="679450" y="1042988"/>
            <a:ext cx="10515600" cy="2852737"/>
          </a:xfrm>
        </p:spPr>
        <p:txBody>
          <a:bodyPr/>
          <a:lstStyle/>
          <a:p>
            <a:r>
              <a:rPr lang="en-IN" dirty="0"/>
              <a:t>Single file applications</a:t>
            </a:r>
            <a:endParaRPr lang="en-US" dirty="0"/>
          </a:p>
        </p:txBody>
      </p:sp>
      <p:sp>
        <p:nvSpPr>
          <p:cNvPr id="3" name="Text Placeholder 2">
            <a:extLst>
              <a:ext uri="{FF2B5EF4-FFF2-40B4-BE49-F238E27FC236}">
                <a16:creationId xmlns:a16="http://schemas.microsoft.com/office/drawing/2014/main" id="{0783A175-10B8-0B47-A3ED-FDEB68569CA0}"/>
              </a:ext>
            </a:extLst>
          </p:cNvPr>
          <p:cNvSpPr>
            <a:spLocks noGrp="1"/>
          </p:cNvSpPr>
          <p:nvPr>
            <p:ph type="body" idx="1"/>
          </p:nvPr>
        </p:nvSpPr>
        <p:spPr/>
        <p:txBody>
          <a:bodyPr/>
          <a:lstStyle/>
          <a:p>
            <a:r>
              <a:rPr lang="en-US" dirty="0" err="1"/>
              <a:t>Harishchandra</a:t>
            </a:r>
            <a:r>
              <a:rPr lang="en-US" dirty="0"/>
              <a:t> </a:t>
            </a:r>
            <a:r>
              <a:rPr lang="en-US" dirty="0" err="1"/>
              <a:t>Ukirade</a:t>
            </a:r>
            <a:endParaRPr lang="en-US" dirty="0"/>
          </a:p>
        </p:txBody>
      </p:sp>
    </p:spTree>
    <p:extLst>
      <p:ext uri="{BB962C8B-B14F-4D97-AF65-F5344CB8AC3E}">
        <p14:creationId xmlns:p14="http://schemas.microsoft.com/office/powerpoint/2010/main" val="385212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Publish as single file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7876"/>
            <a:ext cx="533400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6244649" y="1827876"/>
            <a:ext cx="5560665" cy="4763994"/>
          </a:xfrm>
        </p:spPr>
        <p:txBody>
          <a:bodyPr>
            <a:normAutofit/>
          </a:bodyPr>
          <a:lstStyle/>
          <a:p>
            <a:r>
              <a:rPr lang="en-US" dirty="0"/>
              <a:t>We can see settings to use while creating a build for app. So now select Framework-dependent as Deployment mode and Target Runtime as win-x64. </a:t>
            </a:r>
          </a:p>
        </p:txBody>
      </p:sp>
    </p:spTree>
    <p:extLst>
      <p:ext uri="{BB962C8B-B14F-4D97-AF65-F5344CB8AC3E}">
        <p14:creationId xmlns:p14="http://schemas.microsoft.com/office/powerpoint/2010/main" val="208183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a:xfrm>
            <a:off x="784349" y="1674112"/>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187A8007-73D4-B541-917C-A5A47C426617}"/>
              </a:ext>
            </a:extLst>
          </p:cNvPr>
          <p:cNvSpPr>
            <a:spLocks noGrp="1"/>
          </p:cNvSpPr>
          <p:nvPr>
            <p:ph type="body" idx="1"/>
          </p:nvPr>
        </p:nvSpPr>
        <p:spPr/>
        <p:txBody>
          <a:bodyPr/>
          <a:lstStyle/>
          <a:p>
            <a:r>
              <a:rPr lang="en-US" dirty="0" err="1"/>
              <a:t>Harishchandra</a:t>
            </a:r>
            <a:r>
              <a:rPr lang="en-US" dirty="0"/>
              <a:t> </a:t>
            </a:r>
            <a:r>
              <a:rPr lang="en-US" dirty="0" err="1"/>
              <a:t>Ukirade</a:t>
            </a:r>
            <a:endParaRPr lang="en-US" dirty="0"/>
          </a:p>
        </p:txBody>
      </p:sp>
      <p:pic>
        <p:nvPicPr>
          <p:cNvPr id="6" name="Graphic 6">
            <a:extLst>
              <a:ext uri="{FF2B5EF4-FFF2-40B4-BE49-F238E27FC236}">
                <a16:creationId xmlns:a16="http://schemas.microsoft.com/office/drawing/2014/main" id="{55A89B88-63CA-964B-96B8-FAF29BB911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2055" y="1503751"/>
            <a:ext cx="4473968" cy="4473968"/>
          </a:xfrm>
          <a:prstGeom prst="rect">
            <a:avLst/>
          </a:prstGeom>
        </p:spPr>
      </p:pic>
    </p:spTree>
    <p:extLst>
      <p:ext uri="{BB962C8B-B14F-4D97-AF65-F5344CB8AC3E}">
        <p14:creationId xmlns:p14="http://schemas.microsoft.com/office/powerpoint/2010/main" val="335198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AD5E0-0C61-DD4A-B5A5-A197677F4E31}"/>
              </a:ext>
            </a:extLst>
          </p:cNvPr>
          <p:cNvSpPr>
            <a:spLocks noGrp="1"/>
          </p:cNvSpPr>
          <p:nvPr>
            <p:ph type="title"/>
          </p:nvPr>
        </p:nvSpPr>
        <p:spPr/>
        <p:txBody>
          <a:bodyPr/>
          <a:lstStyle/>
          <a:p>
            <a:r>
              <a:rPr lang="en-US"/>
              <a:t>Code Sample</a:t>
            </a:r>
          </a:p>
        </p:txBody>
      </p:sp>
      <p:sp>
        <p:nvSpPr>
          <p:cNvPr id="6" name="Content Placeholder 5">
            <a:extLst>
              <a:ext uri="{FF2B5EF4-FFF2-40B4-BE49-F238E27FC236}">
                <a16:creationId xmlns:a16="http://schemas.microsoft.com/office/drawing/2014/main" id="{FDB6D46C-914E-ED4A-BF28-8900AF0ED6B7}"/>
              </a:ext>
            </a:extLst>
          </p:cNvPr>
          <p:cNvSpPr>
            <a:spLocks noGrp="1"/>
          </p:cNvSpPr>
          <p:nvPr>
            <p:ph idx="1"/>
          </p:nvPr>
        </p:nvSpPr>
        <p:spPr/>
        <p:txBody>
          <a:bodyPr/>
          <a:lstStyle/>
          <a:p>
            <a:r>
              <a:rPr lang="en-US"/>
              <a:t>Code sample</a:t>
            </a:r>
          </a:p>
        </p:txBody>
      </p:sp>
    </p:spTree>
    <p:extLst>
      <p:ext uri="{BB962C8B-B14F-4D97-AF65-F5344CB8AC3E}">
        <p14:creationId xmlns:p14="http://schemas.microsoft.com/office/powerpoint/2010/main" val="156187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E3FC-D1E2-764E-8278-BB37780282A6}"/>
              </a:ext>
            </a:extLst>
          </p:cNvPr>
          <p:cNvSpPr>
            <a:spLocks noGrp="1"/>
          </p:cNvSpPr>
          <p:nvPr>
            <p:ph type="title"/>
          </p:nvPr>
        </p:nvSpPr>
        <p:spPr/>
        <p:txBody>
          <a:bodyPr/>
          <a:lstStyle/>
          <a:p>
            <a:r>
              <a:rPr lang="en-US"/>
              <a:t>Thanks for joining!</a:t>
            </a:r>
          </a:p>
        </p:txBody>
      </p:sp>
      <p:pic>
        <p:nvPicPr>
          <p:cNvPr id="4" name="Graphic 3">
            <a:extLst>
              <a:ext uri="{FF2B5EF4-FFF2-40B4-BE49-F238E27FC236}">
                <a16:creationId xmlns:a16="http://schemas.microsoft.com/office/drawing/2014/main" id="{92F3B251-7903-A84E-ADBD-87B131AF9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78950" y="3803650"/>
            <a:ext cx="2120900" cy="2286000"/>
          </a:xfrm>
          <a:prstGeom prst="rect">
            <a:avLst/>
          </a:prstGeom>
        </p:spPr>
      </p:pic>
    </p:spTree>
    <p:extLst>
      <p:ext uri="{BB962C8B-B14F-4D97-AF65-F5344CB8AC3E}">
        <p14:creationId xmlns:p14="http://schemas.microsoft.com/office/powerpoint/2010/main" val="113821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5BBB90-B9FF-ED4A-9587-76C518C2BC9E}"/>
              </a:ext>
            </a:extLst>
          </p:cNvPr>
          <p:cNvSpPr>
            <a:spLocks noGrp="1"/>
          </p:cNvSpPr>
          <p:nvPr>
            <p:ph type="title"/>
          </p:nvPr>
        </p:nvSpPr>
        <p:spPr>
          <a:xfrm>
            <a:off x="838200" y="365125"/>
            <a:ext cx="10515600" cy="1325563"/>
          </a:xfrm>
        </p:spPr>
        <p:txBody>
          <a:bodyPr/>
          <a:lstStyle/>
          <a:p>
            <a:r>
              <a:rPr lang="en-IN" dirty="0"/>
              <a:t>Agenda</a:t>
            </a:r>
            <a:endParaRPr lang="en-US" dirty="0"/>
          </a:p>
        </p:txBody>
      </p:sp>
      <p:sp>
        <p:nvSpPr>
          <p:cNvPr id="5" name="Content Placeholder 2">
            <a:extLst>
              <a:ext uri="{FF2B5EF4-FFF2-40B4-BE49-F238E27FC236}">
                <a16:creationId xmlns:a16="http://schemas.microsoft.com/office/drawing/2014/main" id="{C7FBA468-3EB7-2947-9916-1F08AD82F950}"/>
              </a:ext>
            </a:extLst>
          </p:cNvPr>
          <p:cNvSpPr>
            <a:spLocks noGrp="1"/>
          </p:cNvSpPr>
          <p:nvPr>
            <p:ph idx="1"/>
          </p:nvPr>
        </p:nvSpPr>
        <p:spPr>
          <a:xfrm>
            <a:off x="819150" y="1562501"/>
            <a:ext cx="10515600" cy="4415218"/>
          </a:xfrm>
        </p:spPr>
        <p:txBody>
          <a:bodyPr>
            <a:normAutofit lnSpcReduction="10000"/>
          </a:bodyPr>
          <a:lstStyle/>
          <a:p>
            <a:r>
              <a:rPr lang="en-US" dirty="0"/>
              <a:t>What is .NET?</a:t>
            </a:r>
          </a:p>
          <a:p>
            <a:r>
              <a:rPr lang="en-IN" dirty="0"/>
              <a:t>.NET versions</a:t>
            </a:r>
          </a:p>
          <a:p>
            <a:r>
              <a:rPr lang="en-IN" dirty="0"/>
              <a:t>Deployment modes</a:t>
            </a:r>
          </a:p>
          <a:p>
            <a:r>
              <a:rPr lang="en-IN" dirty="0"/>
              <a:t>Single file applications</a:t>
            </a:r>
          </a:p>
          <a:p>
            <a:r>
              <a:rPr lang="en-US" dirty="0"/>
              <a:t>Commands</a:t>
            </a:r>
          </a:p>
          <a:p>
            <a:r>
              <a:rPr lang="en-IN" dirty="0"/>
              <a:t>Project configurations</a:t>
            </a:r>
          </a:p>
          <a:p>
            <a:r>
              <a:rPr lang="en-IN" dirty="0"/>
              <a:t>Publish</a:t>
            </a:r>
          </a:p>
          <a:p>
            <a:r>
              <a:rPr lang="en-IN" dirty="0"/>
              <a:t>Demo</a:t>
            </a:r>
          </a:p>
          <a:p>
            <a:r>
              <a:rPr lang="en-IN" dirty="0"/>
              <a:t>Q&amp;A</a:t>
            </a:r>
          </a:p>
          <a:p>
            <a:endParaRPr lang="en-US" dirty="0"/>
          </a:p>
        </p:txBody>
      </p:sp>
    </p:spTree>
    <p:extLst>
      <p:ext uri="{BB962C8B-B14F-4D97-AF65-F5344CB8AC3E}">
        <p14:creationId xmlns:p14="http://schemas.microsoft.com/office/powerpoint/2010/main" val="114046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p:txBody>
          <a:bodyPr/>
          <a:lstStyle/>
          <a:p>
            <a:r>
              <a:rPr lang="en-IN" dirty="0"/>
              <a:t>.NET core</a:t>
            </a:r>
            <a:endParaRPr lang="en-US" dirty="0"/>
          </a:p>
        </p:txBody>
      </p:sp>
      <p:sp>
        <p:nvSpPr>
          <p:cNvPr id="3" name="Content Placeholder 2">
            <a:extLst>
              <a:ext uri="{FF2B5EF4-FFF2-40B4-BE49-F238E27FC236}">
                <a16:creationId xmlns:a16="http://schemas.microsoft.com/office/drawing/2014/main" id="{395CC549-1EA2-8B4A-ADC1-C00428D83849}"/>
              </a:ext>
            </a:extLst>
          </p:cNvPr>
          <p:cNvSpPr>
            <a:spLocks noGrp="1"/>
          </p:cNvSpPr>
          <p:nvPr>
            <p:ph idx="1"/>
          </p:nvPr>
        </p:nvSpPr>
        <p:spPr/>
        <p:txBody>
          <a:bodyPr/>
          <a:lstStyle/>
          <a:p>
            <a:r>
              <a:rPr lang="en-US" dirty="0"/>
              <a:t>.NET is a free, </a:t>
            </a:r>
            <a:r>
              <a:rPr lang="en-US" b="1" dirty="0"/>
              <a:t>cross-platform</a:t>
            </a:r>
            <a:r>
              <a:rPr lang="en-US" dirty="0"/>
              <a:t>, open source developer platform for building many different types of applications.</a:t>
            </a:r>
          </a:p>
          <a:p>
            <a:pPr marL="0" indent="0">
              <a:buNone/>
            </a:pPr>
            <a:endParaRPr lang="en-US" dirty="0"/>
          </a:p>
          <a:p>
            <a:r>
              <a:rPr lang="en-US" dirty="0"/>
              <a:t>With .NET, you can use multiple languages, editors, and libraries to build for web, mobile, desktop, games, and </a:t>
            </a:r>
            <a:r>
              <a:rPr lang="en-US" dirty="0" err="1"/>
              <a:t>IoT</a:t>
            </a:r>
            <a:r>
              <a:rPr lang="en-US" dirty="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46" y="4203864"/>
            <a:ext cx="9916327" cy="2460781"/>
          </a:xfrm>
          <a:prstGeom prst="rect">
            <a:avLst/>
          </a:prstGeom>
          <a:noFill/>
          <a:ln>
            <a:noFill/>
          </a:ln>
          <a:effectLst/>
          <a:scene3d>
            <a:camera prst="orthographicFront"/>
            <a:lightRig rig="threePt" dir="t"/>
          </a:scene3d>
          <a:sp3d extrusionH="76200" prstMaterial="metal">
            <a:bevelB w="165100" prst="coolSlant"/>
            <a:extrusionClr>
              <a:schemeClr val="accent2">
                <a:lumMod val="50000"/>
              </a:schemeClr>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Graphic 5">
            <a:extLst>
              <a:ext uri="{FF2B5EF4-FFF2-40B4-BE49-F238E27FC236}">
                <a16:creationId xmlns:a16="http://schemas.microsoft.com/office/drawing/2014/main" id="{9E0DA272-8FA1-5C45-89FF-BD05BE01D7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9367" y="344225"/>
            <a:ext cx="1722047" cy="1266211"/>
          </a:xfrm>
          <a:prstGeom prst="rect">
            <a:avLst/>
          </a:prstGeom>
        </p:spPr>
      </p:pic>
    </p:spTree>
    <p:extLst>
      <p:ext uri="{BB962C8B-B14F-4D97-AF65-F5344CB8AC3E}">
        <p14:creationId xmlns:p14="http://schemas.microsoft.com/office/powerpoint/2010/main" val="11088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703196301"/>
              </p:ext>
            </p:extLst>
          </p:nvPr>
        </p:nvGraphicFramePr>
        <p:xfrm>
          <a:off x="685800" y="1657350"/>
          <a:ext cx="10648950" cy="448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7F99603A-AA13-4A49-9230-4688AE2E862B}"/>
              </a:ext>
            </a:extLst>
          </p:cNvPr>
          <p:cNvSpPr>
            <a:spLocks noGrp="1"/>
          </p:cNvSpPr>
          <p:nvPr>
            <p:ph type="title"/>
          </p:nvPr>
        </p:nvSpPr>
        <p:spPr/>
        <p:txBody>
          <a:bodyPr/>
          <a:lstStyle/>
          <a:p>
            <a:r>
              <a:rPr lang="en-IN" dirty="0"/>
              <a:t>.NET versions</a:t>
            </a:r>
            <a:endParaRPr lang="en-US" dirty="0"/>
          </a:p>
        </p:txBody>
      </p:sp>
      <p:sp>
        <p:nvSpPr>
          <p:cNvPr id="9" name="Content Placeholder 2">
            <a:extLst>
              <a:ext uri="{FF2B5EF4-FFF2-40B4-BE49-F238E27FC236}">
                <a16:creationId xmlns:a16="http://schemas.microsoft.com/office/drawing/2014/main" id="{395CC549-1EA2-8B4A-ADC1-C00428D83849}"/>
              </a:ext>
            </a:extLst>
          </p:cNvPr>
          <p:cNvSpPr>
            <a:spLocks noGrp="1"/>
          </p:cNvSpPr>
          <p:nvPr>
            <p:ph sz="half" idx="1"/>
          </p:nvPr>
        </p:nvSpPr>
        <p:spPr>
          <a:xfrm>
            <a:off x="3409950" y="4721225"/>
            <a:ext cx="3467100" cy="460375"/>
          </a:xfrm>
        </p:spPr>
        <p:txBody>
          <a:bodyPr>
            <a:normAutofit fontScale="62500" lnSpcReduction="20000"/>
          </a:bodyPr>
          <a:lstStyle/>
          <a:p>
            <a:r>
              <a:rPr lang="en-US" dirty="0"/>
              <a:t>Self-contained deployment </a:t>
            </a:r>
          </a:p>
        </p:txBody>
      </p:sp>
      <p:sp>
        <p:nvSpPr>
          <p:cNvPr id="10" name="Content Placeholder 2">
            <a:extLst>
              <a:ext uri="{FF2B5EF4-FFF2-40B4-BE49-F238E27FC236}">
                <a16:creationId xmlns:a16="http://schemas.microsoft.com/office/drawing/2014/main" id="{395CC549-1EA2-8B4A-ADC1-C00428D83849}"/>
              </a:ext>
            </a:extLst>
          </p:cNvPr>
          <p:cNvSpPr>
            <a:spLocks noGrp="1"/>
          </p:cNvSpPr>
          <p:nvPr>
            <p:ph sz="half" idx="2"/>
          </p:nvPr>
        </p:nvSpPr>
        <p:spPr>
          <a:xfrm>
            <a:off x="6134100" y="4035425"/>
            <a:ext cx="3467100" cy="460375"/>
          </a:xfrm>
        </p:spPr>
        <p:txBody>
          <a:bodyPr>
            <a:normAutofit fontScale="62500" lnSpcReduction="20000"/>
          </a:bodyPr>
          <a:lstStyle/>
          <a:p>
            <a:r>
              <a:rPr lang="en-US" sz="2200" dirty="0"/>
              <a:t>Single file application</a:t>
            </a:r>
          </a:p>
          <a:p>
            <a:pPr lvl="1"/>
            <a:r>
              <a:rPr lang="en-IN" sz="1800" dirty="0"/>
              <a:t>Dependencies with separate  folder</a:t>
            </a:r>
            <a:endParaRPr lang="en-US" sz="1800" dirty="0"/>
          </a:p>
          <a:p>
            <a:pPr lvl="1"/>
            <a:endParaRPr lang="en-US" sz="1800" dirty="0"/>
          </a:p>
        </p:txBody>
      </p:sp>
      <p:sp>
        <p:nvSpPr>
          <p:cNvPr id="11" name="Content Placeholder 2">
            <a:extLst>
              <a:ext uri="{FF2B5EF4-FFF2-40B4-BE49-F238E27FC236}">
                <a16:creationId xmlns:a16="http://schemas.microsoft.com/office/drawing/2014/main" id="{395CC549-1EA2-8B4A-ADC1-C00428D83849}"/>
              </a:ext>
            </a:extLst>
          </p:cNvPr>
          <p:cNvSpPr>
            <a:spLocks noGrp="1"/>
          </p:cNvSpPr>
          <p:nvPr>
            <p:ph idx="4294967295"/>
          </p:nvPr>
        </p:nvSpPr>
        <p:spPr>
          <a:xfrm>
            <a:off x="8724900" y="3425825"/>
            <a:ext cx="3467100" cy="460375"/>
          </a:xfrm>
        </p:spPr>
        <p:txBody>
          <a:bodyPr>
            <a:normAutofit fontScale="70000" lnSpcReduction="20000"/>
          </a:bodyPr>
          <a:lstStyle/>
          <a:p>
            <a:r>
              <a:rPr lang="en-US" sz="2200" dirty="0"/>
              <a:t>Single file application</a:t>
            </a:r>
          </a:p>
          <a:p>
            <a:pPr lvl="1"/>
            <a:r>
              <a:rPr lang="en-IN" sz="1800" dirty="0"/>
              <a:t>In memory dependencies</a:t>
            </a:r>
            <a:endParaRPr lang="en-US" sz="1800" dirty="0"/>
          </a:p>
        </p:txBody>
      </p:sp>
      <p:pic>
        <p:nvPicPr>
          <p:cNvPr id="12" name="Graphic 7">
            <a:extLst>
              <a:ext uri="{FF2B5EF4-FFF2-40B4-BE49-F238E27FC236}">
                <a16:creationId xmlns:a16="http://schemas.microsoft.com/office/drawing/2014/main" id="{B1AD7105-B3F6-3945-AB9E-BBDD6A4EBF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6961" y="4686657"/>
            <a:ext cx="1962702" cy="1932507"/>
          </a:xfrm>
          <a:prstGeom prst="rect">
            <a:avLst/>
          </a:prstGeom>
        </p:spPr>
      </p:pic>
      <p:sp>
        <p:nvSpPr>
          <p:cNvPr id="13" name="Content Placeholder 2">
            <a:extLst>
              <a:ext uri="{FF2B5EF4-FFF2-40B4-BE49-F238E27FC236}">
                <a16:creationId xmlns:a16="http://schemas.microsoft.com/office/drawing/2014/main" id="{395CC549-1EA2-8B4A-ADC1-C00428D83849}"/>
              </a:ext>
            </a:extLst>
          </p:cNvPr>
          <p:cNvSpPr txBox="1">
            <a:spLocks/>
          </p:cNvSpPr>
          <p:nvPr/>
        </p:nvSpPr>
        <p:spPr>
          <a:xfrm>
            <a:off x="2246760" y="3538519"/>
            <a:ext cx="1206122" cy="23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5">
                    <a:lumMod val="75000"/>
                  </a:schemeClr>
                </a:solidFill>
              </a:rPr>
              <a:t>June 2016</a:t>
            </a:r>
            <a:endParaRPr lang="en-US" sz="1400" b="1" dirty="0">
              <a:solidFill>
                <a:schemeClr val="accent5">
                  <a:lumMod val="75000"/>
                </a:schemeClr>
              </a:solidFill>
            </a:endParaRPr>
          </a:p>
        </p:txBody>
      </p:sp>
      <p:sp>
        <p:nvSpPr>
          <p:cNvPr id="14" name="Content Placeholder 2">
            <a:extLst>
              <a:ext uri="{FF2B5EF4-FFF2-40B4-BE49-F238E27FC236}">
                <a16:creationId xmlns:a16="http://schemas.microsoft.com/office/drawing/2014/main" id="{395CC549-1EA2-8B4A-ADC1-C00428D83849}"/>
              </a:ext>
            </a:extLst>
          </p:cNvPr>
          <p:cNvSpPr txBox="1">
            <a:spLocks/>
          </p:cNvSpPr>
          <p:nvPr/>
        </p:nvSpPr>
        <p:spPr>
          <a:xfrm>
            <a:off x="4749420" y="2858518"/>
            <a:ext cx="1353402" cy="23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5">
                    <a:lumMod val="75000"/>
                  </a:schemeClr>
                </a:solidFill>
              </a:rPr>
              <a:t>August 2017</a:t>
            </a:r>
            <a:endParaRPr lang="en-US" sz="1400" b="1" dirty="0">
              <a:solidFill>
                <a:schemeClr val="accent5">
                  <a:lumMod val="75000"/>
                </a:schemeClr>
              </a:solidFill>
            </a:endParaRPr>
          </a:p>
        </p:txBody>
      </p:sp>
      <p:sp>
        <p:nvSpPr>
          <p:cNvPr id="15" name="Content Placeholder 2">
            <a:extLst>
              <a:ext uri="{FF2B5EF4-FFF2-40B4-BE49-F238E27FC236}">
                <a16:creationId xmlns:a16="http://schemas.microsoft.com/office/drawing/2014/main" id="{395CC549-1EA2-8B4A-ADC1-C00428D83849}"/>
              </a:ext>
            </a:extLst>
          </p:cNvPr>
          <p:cNvSpPr txBox="1">
            <a:spLocks/>
          </p:cNvSpPr>
          <p:nvPr/>
        </p:nvSpPr>
        <p:spPr>
          <a:xfrm>
            <a:off x="7110482" y="2189664"/>
            <a:ext cx="1667301" cy="23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5">
                    <a:lumMod val="75000"/>
                  </a:schemeClr>
                </a:solidFill>
              </a:rPr>
              <a:t>September 2019</a:t>
            </a:r>
            <a:endParaRPr lang="en-US" sz="1400" b="1" dirty="0">
              <a:solidFill>
                <a:schemeClr val="accent5">
                  <a:lumMod val="75000"/>
                </a:schemeClr>
              </a:solidFill>
            </a:endParaRPr>
          </a:p>
        </p:txBody>
      </p:sp>
      <p:sp>
        <p:nvSpPr>
          <p:cNvPr id="16" name="Content Placeholder 2">
            <a:extLst>
              <a:ext uri="{FF2B5EF4-FFF2-40B4-BE49-F238E27FC236}">
                <a16:creationId xmlns:a16="http://schemas.microsoft.com/office/drawing/2014/main" id="{395CC549-1EA2-8B4A-ADC1-C00428D83849}"/>
              </a:ext>
            </a:extLst>
          </p:cNvPr>
          <p:cNvSpPr txBox="1">
            <a:spLocks/>
          </p:cNvSpPr>
          <p:nvPr/>
        </p:nvSpPr>
        <p:spPr>
          <a:xfrm>
            <a:off x="9882497" y="1523198"/>
            <a:ext cx="1584412" cy="23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5">
                    <a:lumMod val="75000"/>
                  </a:schemeClr>
                </a:solidFill>
              </a:rPr>
              <a:t>November 2020</a:t>
            </a:r>
            <a:endParaRPr lang="en-US" sz="1400" b="1" dirty="0">
              <a:solidFill>
                <a:schemeClr val="accent5">
                  <a:lumMod val="75000"/>
                </a:schemeClr>
              </a:solidFill>
            </a:endParaRPr>
          </a:p>
        </p:txBody>
      </p:sp>
    </p:spTree>
    <p:extLst>
      <p:ext uri="{BB962C8B-B14F-4D97-AF65-F5344CB8AC3E}">
        <p14:creationId xmlns:p14="http://schemas.microsoft.com/office/powerpoint/2010/main" val="26684887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Deployments Modes</a:t>
            </a:r>
          </a:p>
        </p:txBody>
      </p:sp>
      <p:sp>
        <p:nvSpPr>
          <p:cNvPr id="3" name="Content Placeholder 2"/>
          <p:cNvSpPr>
            <a:spLocks noGrp="1"/>
          </p:cNvSpPr>
          <p:nvPr>
            <p:ph sz="half" idx="1"/>
          </p:nvPr>
        </p:nvSpPr>
        <p:spPr>
          <a:xfrm>
            <a:off x="1445132" y="1664553"/>
            <a:ext cx="9172826" cy="4351338"/>
          </a:xfrm>
        </p:spPr>
        <p:txBody>
          <a:bodyPr>
            <a:normAutofit fontScale="92500" lnSpcReduction="20000"/>
          </a:bodyPr>
          <a:lstStyle/>
          <a:p>
            <a:r>
              <a:rPr lang="en-US" sz="2600" b="1" dirty="0"/>
              <a:t>Framework-dependent deployment (FDD)</a:t>
            </a:r>
          </a:p>
          <a:p>
            <a:pPr lvl="1"/>
            <a:r>
              <a:rPr lang="en-US" sz="2200" dirty="0"/>
              <a:t>Framework-dependent deployment mode applications are completely dependent upon the .NET Core installed on the target machine where you want to deploy your app.</a:t>
            </a:r>
          </a:p>
          <a:p>
            <a:pPr lvl="1"/>
            <a:endParaRPr lang="en-US" sz="2200" dirty="0"/>
          </a:p>
          <a:p>
            <a:r>
              <a:rPr lang="en-US" sz="2600" b="1" dirty="0"/>
              <a:t>Self-contained deployment (SCD)</a:t>
            </a:r>
          </a:p>
          <a:p>
            <a:pPr lvl="1"/>
            <a:r>
              <a:rPr lang="en-US" sz="2200" dirty="0"/>
              <a:t>Self-contained deployment (SCD) does not use the common .NET Core install on the server. The final application build contains all the app-specific code and its dependencies along with .NET Core libraries and .NET Core runtime.</a:t>
            </a:r>
          </a:p>
          <a:p>
            <a:pPr lvl="1"/>
            <a:endParaRPr lang="en-US" sz="2200" dirty="0"/>
          </a:p>
          <a:p>
            <a:r>
              <a:rPr lang="en-US" sz="2600" b="1" dirty="0"/>
              <a:t>Framework-dependent executable (FDE)</a:t>
            </a:r>
          </a:p>
          <a:p>
            <a:pPr lvl="1"/>
            <a:r>
              <a:rPr lang="en-US" sz="2000" dirty="0"/>
              <a:t>This mode is included form .NET Core 2.2. It is exactly same as FDD but this mode produces the executable that can be run on any target machine</a:t>
            </a:r>
          </a:p>
          <a:p>
            <a:endParaRPr lang="en-US" dirty="0"/>
          </a:p>
        </p:txBody>
      </p:sp>
      <p:pic>
        <p:nvPicPr>
          <p:cNvPr id="5" name="Graphic 4">
            <a:extLst>
              <a:ext uri="{FF2B5EF4-FFF2-40B4-BE49-F238E27FC236}">
                <a16:creationId xmlns:a16="http://schemas.microsoft.com/office/drawing/2014/main" id="{23928131-1ED2-8F45-87AA-8B58CB802D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5928" y="3298929"/>
            <a:ext cx="995386" cy="1062559"/>
          </a:xfrm>
          <a:prstGeom prst="rect">
            <a:avLst/>
          </a:prstGeom>
        </p:spPr>
      </p:pic>
      <p:pic>
        <p:nvPicPr>
          <p:cNvPr id="6" name="Graphic 3">
            <a:extLst>
              <a:ext uri="{FF2B5EF4-FFF2-40B4-BE49-F238E27FC236}">
                <a16:creationId xmlns:a16="http://schemas.microsoft.com/office/drawing/2014/main" id="{A3D78CFD-A552-DD45-9BC2-B9CE76A1EF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5928" y="1664553"/>
            <a:ext cx="1251619" cy="1237940"/>
          </a:xfrm>
          <a:prstGeom prst="rect">
            <a:avLst/>
          </a:prstGeom>
        </p:spPr>
      </p:pic>
      <p:pic>
        <p:nvPicPr>
          <p:cNvPr id="7" name="Graphic 7">
            <a:extLst>
              <a:ext uri="{FF2B5EF4-FFF2-40B4-BE49-F238E27FC236}">
                <a16:creationId xmlns:a16="http://schemas.microsoft.com/office/drawing/2014/main" id="{3B9D4AD9-205D-8542-9C67-3416C9C67A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4108" y="4659038"/>
            <a:ext cx="1191314" cy="1054995"/>
          </a:xfrm>
          <a:prstGeom prst="rect">
            <a:avLst/>
          </a:prstGeom>
        </p:spPr>
      </p:pic>
    </p:spTree>
    <p:extLst>
      <p:ext uri="{BB962C8B-B14F-4D97-AF65-F5344CB8AC3E}">
        <p14:creationId xmlns:p14="http://schemas.microsoft.com/office/powerpoint/2010/main" val="39008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Self-contained deployment (SCD)</a:t>
            </a:r>
          </a:p>
        </p:txBody>
      </p:sp>
      <p:sp>
        <p:nvSpPr>
          <p:cNvPr id="3" name="Content Placeholder 2"/>
          <p:cNvSpPr>
            <a:spLocks noGrp="1"/>
          </p:cNvSpPr>
          <p:nvPr>
            <p:ph idx="1"/>
          </p:nvPr>
        </p:nvSpPr>
        <p:spPr>
          <a:xfrm>
            <a:off x="811976" y="1665802"/>
            <a:ext cx="10515600" cy="4438115"/>
          </a:xfrm>
        </p:spPr>
        <p:txBody>
          <a:bodyPr>
            <a:normAutofit/>
          </a:bodyPr>
          <a:lstStyle/>
          <a:p>
            <a:r>
              <a:rPr lang="en-US" dirty="0"/>
              <a:t>As the name specifies, Self-contained deployment (SCD) does not use the common .NET Core install on the server. </a:t>
            </a:r>
          </a:p>
          <a:p>
            <a:r>
              <a:rPr lang="en-US" dirty="0"/>
              <a:t>The final application build contains all the app-specific code and its dependencies along with .NET Core libraries and .NET Core runtime. </a:t>
            </a:r>
          </a:p>
          <a:p>
            <a:r>
              <a:rPr lang="en-US" dirty="0"/>
              <a:t>In this mode, it is not necessary to have .NET Core runtime install on the servers.</a:t>
            </a:r>
          </a:p>
          <a:p>
            <a:r>
              <a:rPr lang="en-US" dirty="0"/>
              <a:t>As .NET Core is cross-platform, we can build our code depending upon the platform we want to run the app.</a:t>
            </a:r>
          </a:p>
        </p:txBody>
      </p:sp>
    </p:spTree>
    <p:extLst>
      <p:ext uri="{BB962C8B-B14F-4D97-AF65-F5344CB8AC3E}">
        <p14:creationId xmlns:p14="http://schemas.microsoft.com/office/powerpoint/2010/main" val="29794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Single-file</a:t>
            </a:r>
            <a:r>
              <a:rPr lang="en-US" b="1" dirty="0"/>
              <a:t> </a:t>
            </a:r>
            <a:r>
              <a:rPr lang="en-US" dirty="0"/>
              <a:t>application</a:t>
            </a:r>
          </a:p>
        </p:txBody>
      </p:sp>
      <p:sp>
        <p:nvSpPr>
          <p:cNvPr id="3" name="Content Placeholder 2"/>
          <p:cNvSpPr>
            <a:spLocks noGrp="1"/>
          </p:cNvSpPr>
          <p:nvPr>
            <p:ph idx="1"/>
          </p:nvPr>
        </p:nvSpPr>
        <p:spPr>
          <a:xfrm>
            <a:off x="838200" y="2030342"/>
            <a:ext cx="10515600" cy="4351338"/>
          </a:xfrm>
        </p:spPr>
        <p:txBody>
          <a:bodyPr>
            <a:normAutofit fontScale="85000" lnSpcReduction="20000"/>
          </a:bodyPr>
          <a:lstStyle/>
          <a:p>
            <a:r>
              <a:rPr lang="en-US" u="sng" dirty="0"/>
              <a:t>Single file applications</a:t>
            </a:r>
            <a:r>
              <a:rPr lang="en-US" dirty="0"/>
              <a:t> are published and deployed as a single file. The app and its dependencies are all included within that file. When the app is run, the dependencies are loaded directly from that file into memory. There is no performance penalty with this approach. When combined with assembly trimming and ahead-of-time compilation, single file apps are smaller and startup quickly</a:t>
            </a:r>
          </a:p>
          <a:p>
            <a:r>
              <a:rPr lang="en-US" dirty="0"/>
              <a:t>.NET Core 3.0 allows you to package an app into a </a:t>
            </a:r>
            <a:r>
              <a:rPr lang="en-US" b="1" dirty="0"/>
              <a:t>platform-specific</a:t>
            </a:r>
            <a:r>
              <a:rPr lang="en-US" dirty="0"/>
              <a:t> single-file executable. </a:t>
            </a:r>
          </a:p>
          <a:p>
            <a:r>
              <a:rPr lang="en-US" dirty="0"/>
              <a:t>You can generate this executable two ways, both methods require a .NET Core 3.0 project</a:t>
            </a:r>
          </a:p>
          <a:p>
            <a:r>
              <a:rPr lang="en-US" dirty="0"/>
              <a:t>In .NET 5.0, single file apps are primarily focused on Linux. They can be either framework-dependent or self-contained. Framework-dependent single file apps can be very small, by relying on a globally-installed .NET runtime.</a:t>
            </a:r>
          </a:p>
        </p:txBody>
      </p:sp>
      <p:pic>
        <p:nvPicPr>
          <p:cNvPr id="4" name="Graphic 3">
            <a:extLst>
              <a:ext uri="{FF2B5EF4-FFF2-40B4-BE49-F238E27FC236}">
                <a16:creationId xmlns:a16="http://schemas.microsoft.com/office/drawing/2014/main" id="{1F6FFF44-CDA3-A54D-9C95-D08202816C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343" y="139329"/>
            <a:ext cx="1715684" cy="1839595"/>
          </a:xfrm>
          <a:prstGeom prst="rect">
            <a:avLst/>
          </a:prstGeom>
        </p:spPr>
      </p:pic>
    </p:spTree>
    <p:extLst>
      <p:ext uri="{BB962C8B-B14F-4D97-AF65-F5344CB8AC3E}">
        <p14:creationId xmlns:p14="http://schemas.microsoft.com/office/powerpoint/2010/main" val="351481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 to produce single-file apps</a:t>
            </a:r>
          </a:p>
        </p:txBody>
      </p:sp>
      <p:sp>
        <p:nvSpPr>
          <p:cNvPr id="3" name="Content Placeholder 2"/>
          <p:cNvSpPr>
            <a:spLocks noGrp="1"/>
          </p:cNvSpPr>
          <p:nvPr>
            <p:ph idx="1"/>
          </p:nvPr>
        </p:nvSpPr>
        <p:spPr>
          <a:xfrm>
            <a:off x="771896" y="1825625"/>
            <a:ext cx="10581904" cy="4351338"/>
          </a:xfrm>
        </p:spPr>
        <p:txBody>
          <a:bodyPr/>
          <a:lstStyle/>
          <a:p>
            <a:r>
              <a:rPr lang="en-US" dirty="0"/>
              <a:t>Framework-dependent single-file app:</a:t>
            </a:r>
          </a:p>
          <a:p>
            <a:pPr lvl="1"/>
            <a:r>
              <a:rPr lang="en-US" sz="2000" dirty="0" err="1"/>
              <a:t>dotnet</a:t>
            </a:r>
            <a:r>
              <a:rPr lang="en-US" sz="2000" dirty="0"/>
              <a:t> publish -r linux-x64 --self-contained false /</a:t>
            </a:r>
            <a:r>
              <a:rPr lang="en-US" sz="2000" dirty="0" err="1"/>
              <a:t>p:PublishSingleFile</a:t>
            </a:r>
            <a:r>
              <a:rPr lang="en-US" sz="2000" dirty="0"/>
              <a:t>=true</a:t>
            </a:r>
          </a:p>
          <a:p>
            <a:pPr lvl="1"/>
            <a:endParaRPr lang="en-IN" sz="2000" dirty="0"/>
          </a:p>
          <a:p>
            <a:pPr lvl="1"/>
            <a:endParaRPr lang="en-US" sz="2000" dirty="0"/>
          </a:p>
          <a:p>
            <a:r>
              <a:rPr lang="en-US" dirty="0"/>
              <a:t>Self-contained single-file app with assembly trimming and ready to run enabled:</a:t>
            </a:r>
          </a:p>
          <a:p>
            <a:pPr lvl="1"/>
            <a:r>
              <a:rPr lang="en-US" sz="2000" dirty="0" err="1"/>
              <a:t>dotnet</a:t>
            </a:r>
            <a:r>
              <a:rPr lang="en-US" sz="2000" dirty="0"/>
              <a:t> publish -r linux-x64 --self-contained true /</a:t>
            </a:r>
            <a:r>
              <a:rPr lang="en-US" sz="2000" dirty="0" err="1"/>
              <a:t>p:PublishSingleFile</a:t>
            </a:r>
            <a:r>
              <a:rPr lang="en-US" sz="2000" dirty="0"/>
              <a:t>=true /</a:t>
            </a:r>
            <a:r>
              <a:rPr lang="en-US" sz="2000" dirty="0" err="1"/>
              <a:t>p:PublishTrimmed</a:t>
            </a:r>
            <a:r>
              <a:rPr lang="en-US" sz="2000" dirty="0"/>
              <a:t>=true /</a:t>
            </a:r>
            <a:r>
              <a:rPr lang="en-US" sz="2000" dirty="0" err="1"/>
              <a:t>p:PublishReadyToRun</a:t>
            </a:r>
            <a:r>
              <a:rPr lang="en-US" sz="2000" dirty="0"/>
              <a:t>=true</a:t>
            </a:r>
          </a:p>
          <a:p>
            <a:endParaRPr lang="en-US" dirty="0"/>
          </a:p>
        </p:txBody>
      </p:sp>
      <p:pic>
        <p:nvPicPr>
          <p:cNvPr id="4" name="Graphic 2">
            <a:extLst>
              <a:ext uri="{FF2B5EF4-FFF2-40B4-BE49-F238E27FC236}">
                <a16:creationId xmlns:a16="http://schemas.microsoft.com/office/drawing/2014/main" id="{D69B65C5-B77F-5A40-8A6F-1AA1610B39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3916" y="4864771"/>
            <a:ext cx="2578100" cy="1917700"/>
          </a:xfrm>
          <a:prstGeom prst="rect">
            <a:avLst/>
          </a:prstGeom>
        </p:spPr>
      </p:pic>
    </p:spTree>
    <p:extLst>
      <p:ext uri="{BB962C8B-B14F-4D97-AF65-F5344CB8AC3E}">
        <p14:creationId xmlns:p14="http://schemas.microsoft.com/office/powerpoint/2010/main" val="368632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publish with a project file</a:t>
            </a:r>
          </a:p>
        </p:txBody>
      </p:sp>
      <p:sp>
        <p:nvSpPr>
          <p:cNvPr id="3" name="Content Placeholder 2"/>
          <p:cNvSpPr>
            <a:spLocks noGrp="1"/>
          </p:cNvSpPr>
          <p:nvPr>
            <p:ph idx="1"/>
          </p:nvPr>
        </p:nvSpPr>
        <p:spPr>
          <a:solidFill>
            <a:schemeClr val="bg1">
              <a:lumMod val="95000"/>
            </a:schemeClr>
          </a:solidFill>
        </p:spPr>
        <p:txBody>
          <a:bodyPr>
            <a:normAutofit fontScale="70000" lnSpcReduction="20000"/>
          </a:bodyPr>
          <a:lstStyle/>
          <a:p>
            <a:pPr marL="0" indent="0">
              <a:buNone/>
            </a:pPr>
            <a:r>
              <a:rPr lang="en-US" sz="1800" dirty="0">
                <a:solidFill>
                  <a:srgbClr val="000088"/>
                </a:solidFill>
              </a:rPr>
              <a:t>&lt;Project</a:t>
            </a:r>
            <a:r>
              <a:rPr lang="en-US" sz="1800" dirty="0">
                <a:solidFill>
                  <a:srgbClr val="000000"/>
                </a:solidFill>
              </a:rPr>
              <a:t> </a:t>
            </a:r>
            <a:r>
              <a:rPr lang="en-US" sz="1800" dirty="0" err="1">
                <a:solidFill>
                  <a:srgbClr val="660066"/>
                </a:solidFill>
              </a:rPr>
              <a:t>Sdk</a:t>
            </a:r>
            <a:r>
              <a:rPr lang="en-US" sz="1800" dirty="0">
                <a:solidFill>
                  <a:srgbClr val="000000"/>
                </a:solidFill>
              </a:rPr>
              <a:t>=</a:t>
            </a:r>
            <a:r>
              <a:rPr lang="en-US" sz="1800" dirty="0">
                <a:solidFill>
                  <a:srgbClr val="008800"/>
                </a:solidFill>
              </a:rPr>
              <a:t>"</a:t>
            </a:r>
            <a:r>
              <a:rPr lang="en-US" sz="1800" dirty="0" err="1">
                <a:solidFill>
                  <a:srgbClr val="008800"/>
                </a:solidFill>
              </a:rPr>
              <a:t>Microsoft.NET.Sdk</a:t>
            </a:r>
            <a:r>
              <a:rPr lang="en-US" sz="1800" dirty="0">
                <a:solidFill>
                  <a:srgbClr val="008800"/>
                </a:solidFill>
              </a:rPr>
              <a:t>"</a:t>
            </a:r>
            <a:r>
              <a:rPr lang="en-US" sz="1800" dirty="0">
                <a:solidFill>
                  <a:srgbClr val="000088"/>
                </a:solidFill>
              </a:rPr>
              <a:t>&gt;</a:t>
            </a:r>
            <a:r>
              <a:rPr lang="en-US" sz="1800" dirty="0">
                <a:solidFill>
                  <a:srgbClr val="000000"/>
                </a:solidFill>
              </a:rPr>
              <a:t> </a:t>
            </a:r>
          </a:p>
          <a:p>
            <a:pPr marL="0" indent="0">
              <a:buNone/>
            </a:pPr>
            <a:r>
              <a:rPr lang="en-US" sz="1800" dirty="0">
                <a:solidFill>
                  <a:srgbClr val="000088"/>
                </a:solidFill>
              </a:rPr>
              <a:t>&lt;</a:t>
            </a:r>
            <a:r>
              <a:rPr lang="en-US" sz="1800" dirty="0" err="1">
                <a:solidFill>
                  <a:srgbClr val="000088"/>
                </a:solidFill>
              </a:rPr>
              <a:t>PropertyGroup</a:t>
            </a:r>
            <a:r>
              <a:rPr lang="en-US" sz="1800" dirty="0">
                <a:solidFill>
                  <a:srgbClr val="000088"/>
                </a:solidFill>
              </a:rPr>
              <a:t>&gt;</a:t>
            </a:r>
            <a:r>
              <a:rPr lang="en-US" sz="1800" dirty="0">
                <a:solidFill>
                  <a:srgbClr val="000000"/>
                </a:solidFill>
              </a:rPr>
              <a:t> </a:t>
            </a:r>
          </a:p>
          <a:p>
            <a:pPr marL="0" indent="0">
              <a:buNone/>
            </a:pPr>
            <a:r>
              <a:rPr lang="en-US" sz="1800" dirty="0">
                <a:solidFill>
                  <a:srgbClr val="000000"/>
                </a:solidFill>
              </a:rPr>
              <a:t>	</a:t>
            </a:r>
            <a:r>
              <a:rPr lang="en-US" sz="1800" dirty="0">
                <a:solidFill>
                  <a:srgbClr val="000088"/>
                </a:solidFill>
              </a:rPr>
              <a:t>&lt;</a:t>
            </a:r>
            <a:r>
              <a:rPr lang="en-US" sz="1800" dirty="0" err="1">
                <a:solidFill>
                  <a:srgbClr val="000088"/>
                </a:solidFill>
              </a:rPr>
              <a:t>OutputType</a:t>
            </a:r>
            <a:r>
              <a:rPr lang="en-US" sz="1800" dirty="0">
                <a:solidFill>
                  <a:srgbClr val="000088"/>
                </a:solidFill>
              </a:rPr>
              <a:t>&gt;</a:t>
            </a:r>
            <a:r>
              <a:rPr lang="en-US" sz="1800" dirty="0">
                <a:solidFill>
                  <a:srgbClr val="000000"/>
                </a:solidFill>
              </a:rPr>
              <a:t>Exe</a:t>
            </a:r>
            <a:r>
              <a:rPr lang="en-US" sz="1800" dirty="0">
                <a:solidFill>
                  <a:srgbClr val="000088"/>
                </a:solidFill>
              </a:rPr>
              <a:t>&lt;/</a:t>
            </a:r>
            <a:r>
              <a:rPr lang="en-US" sz="1800" dirty="0" err="1">
                <a:solidFill>
                  <a:srgbClr val="000088"/>
                </a:solidFill>
              </a:rPr>
              <a:t>OutputType</a:t>
            </a:r>
            <a:r>
              <a:rPr lang="en-US" sz="1800" dirty="0">
                <a:solidFill>
                  <a:srgbClr val="000088"/>
                </a:solidFill>
              </a:rPr>
              <a:t>&gt;</a:t>
            </a:r>
            <a:r>
              <a:rPr lang="en-US" sz="1800" dirty="0">
                <a:solidFill>
                  <a:srgbClr val="000000"/>
                </a:solidFill>
              </a:rPr>
              <a:t> </a:t>
            </a:r>
          </a:p>
          <a:p>
            <a:pPr marL="0" indent="0">
              <a:buNone/>
            </a:pPr>
            <a:r>
              <a:rPr lang="en-US" sz="1800" dirty="0">
                <a:solidFill>
                  <a:srgbClr val="000000"/>
                </a:solidFill>
              </a:rPr>
              <a:t>	</a:t>
            </a:r>
            <a:r>
              <a:rPr lang="en-US" sz="1800" dirty="0">
                <a:solidFill>
                  <a:srgbClr val="000088"/>
                </a:solidFill>
              </a:rPr>
              <a:t>&lt;</a:t>
            </a:r>
            <a:r>
              <a:rPr lang="en-US" sz="1800" dirty="0" err="1">
                <a:solidFill>
                  <a:srgbClr val="000088"/>
                </a:solidFill>
              </a:rPr>
              <a:t>TargetFramework</a:t>
            </a:r>
            <a:r>
              <a:rPr lang="en-US" sz="1800" dirty="0">
                <a:solidFill>
                  <a:srgbClr val="000088"/>
                </a:solidFill>
              </a:rPr>
              <a:t>&gt;</a:t>
            </a:r>
            <a:r>
              <a:rPr lang="en-US" sz="1800" dirty="0">
                <a:solidFill>
                  <a:srgbClr val="000000"/>
                </a:solidFill>
              </a:rPr>
              <a:t>net5.0</a:t>
            </a:r>
            <a:r>
              <a:rPr lang="en-US" sz="1800" dirty="0">
                <a:solidFill>
                  <a:srgbClr val="000088"/>
                </a:solidFill>
              </a:rPr>
              <a:t>&lt;/</a:t>
            </a:r>
            <a:r>
              <a:rPr lang="en-US" sz="1800" dirty="0" err="1">
                <a:solidFill>
                  <a:srgbClr val="000088"/>
                </a:solidFill>
              </a:rPr>
              <a:t>TargetFramework</a:t>
            </a:r>
            <a:r>
              <a:rPr lang="en-US" sz="1800" dirty="0">
                <a:solidFill>
                  <a:srgbClr val="000088"/>
                </a:solidFill>
              </a:rPr>
              <a:t>&gt;</a:t>
            </a:r>
            <a:r>
              <a:rPr lang="en-US" sz="1800" dirty="0">
                <a:solidFill>
                  <a:srgbClr val="000000"/>
                </a:solidFill>
              </a:rPr>
              <a:t> </a:t>
            </a:r>
          </a:p>
          <a:p>
            <a:pPr marL="0" indent="0">
              <a:buNone/>
            </a:pPr>
            <a:r>
              <a:rPr lang="en-US" sz="1800" dirty="0">
                <a:solidFill>
                  <a:srgbClr val="000000"/>
                </a:solidFill>
              </a:rPr>
              <a:t>	</a:t>
            </a:r>
            <a:r>
              <a:rPr lang="en-US" sz="1800" dirty="0">
                <a:solidFill>
                  <a:srgbClr val="008800"/>
                </a:solidFill>
              </a:rPr>
              <a:t>&lt;!-- Enable single file --&gt;</a:t>
            </a:r>
            <a:r>
              <a:rPr lang="en-US" sz="1800" dirty="0">
                <a:solidFill>
                  <a:srgbClr val="000000"/>
                </a:solidFill>
              </a:rPr>
              <a:t> </a:t>
            </a:r>
          </a:p>
          <a:p>
            <a:pPr marL="0" indent="0">
              <a:buNone/>
            </a:pPr>
            <a:r>
              <a:rPr lang="en-US" sz="1800" dirty="0">
                <a:solidFill>
                  <a:srgbClr val="000000"/>
                </a:solidFill>
              </a:rPr>
              <a:t>	</a:t>
            </a:r>
            <a:r>
              <a:rPr lang="en-US" sz="1800" dirty="0">
                <a:solidFill>
                  <a:srgbClr val="000088"/>
                </a:solidFill>
              </a:rPr>
              <a:t>&lt;</a:t>
            </a:r>
            <a:r>
              <a:rPr lang="en-US" sz="1800" dirty="0" err="1">
                <a:solidFill>
                  <a:srgbClr val="000088"/>
                </a:solidFill>
              </a:rPr>
              <a:t>PublishSingleFile</a:t>
            </a:r>
            <a:r>
              <a:rPr lang="en-US" sz="1800" dirty="0">
                <a:solidFill>
                  <a:srgbClr val="000088"/>
                </a:solidFill>
              </a:rPr>
              <a:t>&gt;</a:t>
            </a:r>
            <a:r>
              <a:rPr lang="en-US" sz="1800" dirty="0">
                <a:solidFill>
                  <a:srgbClr val="000000"/>
                </a:solidFill>
              </a:rPr>
              <a:t>true</a:t>
            </a:r>
            <a:r>
              <a:rPr lang="en-US" sz="1800" dirty="0">
                <a:solidFill>
                  <a:srgbClr val="000088"/>
                </a:solidFill>
              </a:rPr>
              <a:t>&lt;/</a:t>
            </a:r>
            <a:r>
              <a:rPr lang="en-US" sz="1800" dirty="0" err="1">
                <a:solidFill>
                  <a:srgbClr val="000088"/>
                </a:solidFill>
              </a:rPr>
              <a:t>PublishSingleFile</a:t>
            </a:r>
            <a:r>
              <a:rPr lang="en-US" sz="1800" dirty="0">
                <a:solidFill>
                  <a:srgbClr val="000088"/>
                </a:solidFill>
              </a:rPr>
              <a:t>&gt;</a:t>
            </a:r>
            <a:r>
              <a:rPr lang="en-US" sz="1800" dirty="0">
                <a:solidFill>
                  <a:srgbClr val="000000"/>
                </a:solidFill>
              </a:rPr>
              <a:t> </a:t>
            </a:r>
          </a:p>
          <a:p>
            <a:pPr marL="0" indent="0">
              <a:buNone/>
            </a:pPr>
            <a:r>
              <a:rPr lang="en-US" sz="1800" dirty="0">
                <a:solidFill>
                  <a:srgbClr val="000000"/>
                </a:solidFill>
              </a:rPr>
              <a:t>	</a:t>
            </a:r>
            <a:r>
              <a:rPr lang="en-US" sz="1800" dirty="0">
                <a:solidFill>
                  <a:srgbClr val="008800"/>
                </a:solidFill>
              </a:rPr>
              <a:t>&lt;!-- Determine self-contained or framework-dependent --&gt;</a:t>
            </a:r>
            <a:r>
              <a:rPr lang="en-US" sz="1800" dirty="0">
                <a:solidFill>
                  <a:srgbClr val="000000"/>
                </a:solidFill>
              </a:rPr>
              <a:t> </a:t>
            </a:r>
          </a:p>
          <a:p>
            <a:pPr marL="0" indent="0">
              <a:buNone/>
            </a:pPr>
            <a:r>
              <a:rPr lang="en-US" sz="1800" dirty="0">
                <a:solidFill>
                  <a:srgbClr val="000000"/>
                </a:solidFill>
              </a:rPr>
              <a:t>	</a:t>
            </a:r>
            <a:r>
              <a:rPr lang="en-US" sz="1800" dirty="0">
                <a:solidFill>
                  <a:srgbClr val="000088"/>
                </a:solidFill>
              </a:rPr>
              <a:t>&lt;</a:t>
            </a:r>
            <a:r>
              <a:rPr lang="en-US" sz="1800" dirty="0" err="1">
                <a:solidFill>
                  <a:srgbClr val="000088"/>
                </a:solidFill>
              </a:rPr>
              <a:t>SelfContained</a:t>
            </a:r>
            <a:r>
              <a:rPr lang="en-US" sz="1800" dirty="0">
                <a:solidFill>
                  <a:srgbClr val="000088"/>
                </a:solidFill>
              </a:rPr>
              <a:t>&gt;</a:t>
            </a:r>
            <a:r>
              <a:rPr lang="en-US" sz="1800" dirty="0">
                <a:solidFill>
                  <a:srgbClr val="000000"/>
                </a:solidFill>
              </a:rPr>
              <a:t>true</a:t>
            </a:r>
            <a:r>
              <a:rPr lang="en-US" sz="1800" dirty="0">
                <a:solidFill>
                  <a:srgbClr val="000088"/>
                </a:solidFill>
              </a:rPr>
              <a:t>&lt;/</a:t>
            </a:r>
            <a:r>
              <a:rPr lang="en-US" sz="1800" dirty="0" err="1">
                <a:solidFill>
                  <a:srgbClr val="000088"/>
                </a:solidFill>
              </a:rPr>
              <a:t>SelfContained</a:t>
            </a:r>
            <a:r>
              <a:rPr lang="en-US" sz="1800" dirty="0">
                <a:solidFill>
                  <a:srgbClr val="000088"/>
                </a:solidFill>
              </a:rPr>
              <a:t>&gt;</a:t>
            </a:r>
            <a:r>
              <a:rPr lang="en-US" sz="1800" dirty="0">
                <a:solidFill>
                  <a:srgbClr val="000000"/>
                </a:solidFill>
              </a:rPr>
              <a:t> </a:t>
            </a:r>
          </a:p>
          <a:p>
            <a:pPr marL="0" indent="0">
              <a:buNone/>
            </a:pPr>
            <a:r>
              <a:rPr lang="en-US" sz="1800" dirty="0">
                <a:solidFill>
                  <a:srgbClr val="000000"/>
                </a:solidFill>
              </a:rPr>
              <a:t>	</a:t>
            </a:r>
            <a:r>
              <a:rPr lang="en-US" sz="1800" dirty="0">
                <a:solidFill>
                  <a:srgbClr val="008800"/>
                </a:solidFill>
              </a:rPr>
              <a:t>&lt;!-- The OS and CPU type you are targeting e.g. win-x64 --&gt;</a:t>
            </a:r>
            <a:r>
              <a:rPr lang="en-US" sz="1800" dirty="0">
                <a:solidFill>
                  <a:srgbClr val="000000"/>
                </a:solidFill>
              </a:rPr>
              <a:t> </a:t>
            </a:r>
          </a:p>
          <a:p>
            <a:pPr marL="0" indent="0">
              <a:buNone/>
            </a:pPr>
            <a:r>
              <a:rPr lang="en-US" sz="1800" dirty="0">
                <a:solidFill>
                  <a:srgbClr val="000000"/>
                </a:solidFill>
              </a:rPr>
              <a:t>	</a:t>
            </a:r>
            <a:r>
              <a:rPr lang="en-US" sz="1800" dirty="0">
                <a:solidFill>
                  <a:srgbClr val="000088"/>
                </a:solidFill>
              </a:rPr>
              <a:t>&lt;</a:t>
            </a:r>
            <a:r>
              <a:rPr lang="en-US" sz="1800" dirty="0" err="1">
                <a:solidFill>
                  <a:srgbClr val="000088"/>
                </a:solidFill>
              </a:rPr>
              <a:t>RuntimeIdentifier</a:t>
            </a:r>
            <a:r>
              <a:rPr lang="en-US" sz="1800" dirty="0">
                <a:solidFill>
                  <a:srgbClr val="000088"/>
                </a:solidFill>
              </a:rPr>
              <a:t>&gt;</a:t>
            </a:r>
            <a:r>
              <a:rPr lang="en-US" sz="1800" dirty="0">
                <a:solidFill>
                  <a:srgbClr val="000000"/>
                </a:solidFill>
              </a:rPr>
              <a:t>linux-x64</a:t>
            </a:r>
            <a:r>
              <a:rPr lang="en-US" sz="1800" dirty="0">
                <a:solidFill>
                  <a:srgbClr val="000088"/>
                </a:solidFill>
              </a:rPr>
              <a:t>&lt;/</a:t>
            </a:r>
            <a:r>
              <a:rPr lang="en-US" sz="1800" dirty="0" err="1">
                <a:solidFill>
                  <a:srgbClr val="000088"/>
                </a:solidFill>
              </a:rPr>
              <a:t>RuntimeIdentifier</a:t>
            </a:r>
            <a:r>
              <a:rPr lang="en-US" sz="1800" dirty="0">
                <a:solidFill>
                  <a:srgbClr val="000088"/>
                </a:solidFill>
              </a:rPr>
              <a:t>&gt;</a:t>
            </a:r>
            <a:r>
              <a:rPr lang="en-US" sz="1800" dirty="0">
                <a:solidFill>
                  <a:srgbClr val="000000"/>
                </a:solidFill>
              </a:rPr>
              <a:t> </a:t>
            </a:r>
          </a:p>
          <a:p>
            <a:pPr marL="0" indent="0">
              <a:buNone/>
            </a:pPr>
            <a:r>
              <a:rPr lang="en-US" sz="1800" dirty="0">
                <a:solidFill>
                  <a:srgbClr val="000000"/>
                </a:solidFill>
              </a:rPr>
              <a:t>	</a:t>
            </a:r>
            <a:r>
              <a:rPr lang="en-US" sz="1800" dirty="0">
                <a:solidFill>
                  <a:srgbClr val="008800"/>
                </a:solidFill>
              </a:rPr>
              <a:t>&lt;!-- Enable use of </a:t>
            </a:r>
            <a:r>
              <a:rPr lang="en-US" sz="1800" dirty="0" err="1">
                <a:solidFill>
                  <a:srgbClr val="008800"/>
                </a:solidFill>
              </a:rPr>
              <a:t>assemby</a:t>
            </a:r>
            <a:r>
              <a:rPr lang="en-US" sz="1800" dirty="0">
                <a:solidFill>
                  <a:srgbClr val="008800"/>
                </a:solidFill>
              </a:rPr>
              <a:t> trimming - only supported for self-contained apps --&gt;</a:t>
            </a:r>
            <a:r>
              <a:rPr lang="en-US" sz="1800" dirty="0">
                <a:solidFill>
                  <a:srgbClr val="000000"/>
                </a:solidFill>
              </a:rPr>
              <a:t> </a:t>
            </a:r>
          </a:p>
          <a:p>
            <a:pPr marL="0" indent="0">
              <a:buNone/>
            </a:pPr>
            <a:r>
              <a:rPr lang="en-US" sz="1800" dirty="0">
                <a:solidFill>
                  <a:srgbClr val="000000"/>
                </a:solidFill>
              </a:rPr>
              <a:t>	</a:t>
            </a:r>
            <a:r>
              <a:rPr lang="en-US" sz="1800" dirty="0">
                <a:solidFill>
                  <a:srgbClr val="000088"/>
                </a:solidFill>
              </a:rPr>
              <a:t>&lt;</a:t>
            </a:r>
            <a:r>
              <a:rPr lang="en-US" sz="1800" dirty="0" err="1">
                <a:solidFill>
                  <a:srgbClr val="000088"/>
                </a:solidFill>
              </a:rPr>
              <a:t>PublishTrimmed</a:t>
            </a:r>
            <a:r>
              <a:rPr lang="en-US" sz="1800" dirty="0">
                <a:solidFill>
                  <a:srgbClr val="000088"/>
                </a:solidFill>
              </a:rPr>
              <a:t>&gt;</a:t>
            </a:r>
            <a:r>
              <a:rPr lang="en-US" sz="1800" dirty="0">
                <a:solidFill>
                  <a:srgbClr val="000000"/>
                </a:solidFill>
              </a:rPr>
              <a:t>true</a:t>
            </a:r>
            <a:r>
              <a:rPr lang="en-US" sz="1800" dirty="0">
                <a:solidFill>
                  <a:srgbClr val="000088"/>
                </a:solidFill>
              </a:rPr>
              <a:t>&lt;/</a:t>
            </a:r>
            <a:r>
              <a:rPr lang="en-US" sz="1800" dirty="0" err="1">
                <a:solidFill>
                  <a:srgbClr val="000088"/>
                </a:solidFill>
              </a:rPr>
              <a:t>PublishTrimmed</a:t>
            </a:r>
            <a:r>
              <a:rPr lang="en-US" sz="1800" dirty="0">
                <a:solidFill>
                  <a:srgbClr val="000088"/>
                </a:solidFill>
              </a:rPr>
              <a:t>&gt;</a:t>
            </a:r>
            <a:r>
              <a:rPr lang="en-US" sz="1800" dirty="0">
                <a:solidFill>
                  <a:srgbClr val="000000"/>
                </a:solidFill>
              </a:rPr>
              <a:t> </a:t>
            </a:r>
          </a:p>
          <a:p>
            <a:pPr marL="0" indent="0">
              <a:buNone/>
            </a:pPr>
            <a:r>
              <a:rPr lang="en-US" sz="1800" dirty="0">
                <a:solidFill>
                  <a:srgbClr val="000000"/>
                </a:solidFill>
              </a:rPr>
              <a:t>	</a:t>
            </a:r>
            <a:r>
              <a:rPr lang="en-US" sz="1800" dirty="0">
                <a:solidFill>
                  <a:srgbClr val="008800"/>
                </a:solidFill>
              </a:rPr>
              <a:t>&lt;!-- Enable AOT compilation --&gt;</a:t>
            </a:r>
            <a:r>
              <a:rPr lang="en-US" sz="1800" dirty="0">
                <a:solidFill>
                  <a:srgbClr val="000000"/>
                </a:solidFill>
              </a:rPr>
              <a:t> 	</a:t>
            </a:r>
          </a:p>
          <a:p>
            <a:pPr marL="0" indent="0">
              <a:buNone/>
            </a:pPr>
            <a:r>
              <a:rPr lang="en-US" sz="1800" dirty="0">
                <a:solidFill>
                  <a:srgbClr val="000000"/>
                </a:solidFill>
              </a:rPr>
              <a:t>	</a:t>
            </a:r>
            <a:r>
              <a:rPr lang="en-US" sz="1800" dirty="0">
                <a:solidFill>
                  <a:srgbClr val="000088"/>
                </a:solidFill>
              </a:rPr>
              <a:t>&lt;</a:t>
            </a:r>
            <a:r>
              <a:rPr lang="en-US" sz="1800" dirty="0" err="1">
                <a:solidFill>
                  <a:srgbClr val="000088"/>
                </a:solidFill>
              </a:rPr>
              <a:t>PublishReadyToRun</a:t>
            </a:r>
            <a:r>
              <a:rPr lang="en-US" sz="1800" dirty="0">
                <a:solidFill>
                  <a:srgbClr val="000088"/>
                </a:solidFill>
              </a:rPr>
              <a:t>&gt;</a:t>
            </a:r>
            <a:r>
              <a:rPr lang="en-US" sz="1800" dirty="0">
                <a:solidFill>
                  <a:srgbClr val="000000"/>
                </a:solidFill>
              </a:rPr>
              <a:t>true</a:t>
            </a:r>
            <a:r>
              <a:rPr lang="en-US" sz="1800" dirty="0">
                <a:solidFill>
                  <a:srgbClr val="000088"/>
                </a:solidFill>
              </a:rPr>
              <a:t>&lt;/</a:t>
            </a:r>
            <a:r>
              <a:rPr lang="en-US" sz="1800" dirty="0" err="1">
                <a:solidFill>
                  <a:srgbClr val="000088"/>
                </a:solidFill>
              </a:rPr>
              <a:t>PublishReadyToRun</a:t>
            </a:r>
            <a:r>
              <a:rPr lang="en-US" sz="1800" dirty="0">
                <a:solidFill>
                  <a:srgbClr val="000088"/>
                </a:solidFill>
              </a:rPr>
              <a:t>&gt;</a:t>
            </a:r>
            <a:r>
              <a:rPr lang="en-US" sz="1800" dirty="0">
                <a:solidFill>
                  <a:srgbClr val="000000"/>
                </a:solidFill>
              </a:rPr>
              <a:t> </a:t>
            </a:r>
          </a:p>
          <a:p>
            <a:pPr marL="0" indent="0">
              <a:buNone/>
            </a:pPr>
            <a:r>
              <a:rPr lang="en-US" sz="1800" dirty="0">
                <a:solidFill>
                  <a:srgbClr val="000088"/>
                </a:solidFill>
              </a:rPr>
              <a:t>&lt;/</a:t>
            </a:r>
            <a:r>
              <a:rPr lang="en-US" sz="1800" dirty="0" err="1">
                <a:solidFill>
                  <a:srgbClr val="000088"/>
                </a:solidFill>
              </a:rPr>
              <a:t>PropertyGroup</a:t>
            </a:r>
            <a:r>
              <a:rPr lang="en-US" sz="1800" dirty="0">
                <a:solidFill>
                  <a:srgbClr val="000088"/>
                </a:solidFill>
              </a:rPr>
              <a:t>&gt;</a:t>
            </a:r>
            <a:r>
              <a:rPr lang="en-US" sz="1800" dirty="0">
                <a:solidFill>
                  <a:srgbClr val="000000"/>
                </a:solidFill>
              </a:rPr>
              <a:t> </a:t>
            </a:r>
          </a:p>
          <a:p>
            <a:pPr marL="0" indent="0">
              <a:buNone/>
            </a:pPr>
            <a:r>
              <a:rPr lang="en-US" sz="1800" dirty="0">
                <a:solidFill>
                  <a:srgbClr val="000088"/>
                </a:solidFill>
              </a:rPr>
              <a:t>&lt;/Project&gt;</a:t>
            </a:r>
            <a:endParaRPr lang="en-US" sz="1800" dirty="0"/>
          </a:p>
        </p:txBody>
      </p:sp>
    </p:spTree>
    <p:extLst>
      <p:ext uri="{BB962C8B-B14F-4D97-AF65-F5344CB8AC3E}">
        <p14:creationId xmlns:p14="http://schemas.microsoft.com/office/powerpoint/2010/main" val="1571450111"/>
      </p:ext>
    </p:extLst>
  </p:cSld>
  <p:clrMapOvr>
    <a:masterClrMapping/>
  </p:clrMapOvr>
</p:sld>
</file>

<file path=ppt/theme/theme1.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themeOverride>
</file>

<file path=docProps/app.xml><?xml version="1.0" encoding="utf-8"?>
<Properties xmlns="http://schemas.openxmlformats.org/officeDocument/2006/extended-properties" xmlns:vt="http://schemas.openxmlformats.org/officeDocument/2006/docPropsVTypes">
  <TotalTime>624</TotalTime>
  <Words>397</Words>
  <Application>Microsoft Office PowerPoint</Application>
  <PresentationFormat>Widescreen</PresentationFormat>
  <Paragraphs>80</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1_Office Theme</vt:lpstr>
      <vt:lpstr>3_Office Theme</vt:lpstr>
      <vt:lpstr>2_Office Theme</vt:lpstr>
      <vt:lpstr>Single file applications</vt:lpstr>
      <vt:lpstr>Agenda</vt:lpstr>
      <vt:lpstr>.NET core</vt:lpstr>
      <vt:lpstr>.NET versions</vt:lpstr>
      <vt:lpstr>Deployments Modes</vt:lpstr>
      <vt:lpstr>Self-contained deployment (SCD)</vt:lpstr>
      <vt:lpstr>Single-file application</vt:lpstr>
      <vt:lpstr>Commands to produce single-file apps</vt:lpstr>
      <vt:lpstr>Configure publish with a project file</vt:lpstr>
      <vt:lpstr>Publish as single file</vt:lpstr>
      <vt:lpstr>Demo</vt:lpstr>
      <vt:lpstr>Code Sample</vt:lpstr>
      <vt:lpstr>Thanks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Kaitlin Wilkinson</dc:creator>
  <cp:lastModifiedBy>Harish pc</cp:lastModifiedBy>
  <cp:revision>25</cp:revision>
  <dcterms:created xsi:type="dcterms:W3CDTF">2020-08-18T20:47:27Z</dcterms:created>
  <dcterms:modified xsi:type="dcterms:W3CDTF">2020-11-17T18:24:18Z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2020-08-18T20:47:28Z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06d97514-35aa-40cb-92b9-00001d762660</vt:lpwstr>
  </property>
  <property fmtid="{D5CDD505-2E9C-101B-9397-08002B2CF9AE}" pid="8" name="MSIP_Label_f42aa342-8706-4288-bd11-ebb85995028c_ContentBits">
    <vt:lpwstr>0</vt:lpwstr>
  </property>
</Properties>
</file>