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  <p:sldMasterId id="2147483688" r:id="rId5"/>
  </p:sldMasterIdLst>
  <p:notesMasterIdLst>
    <p:notesMasterId r:id="rId19"/>
  </p:notesMasterIdLst>
  <p:sldIdLst>
    <p:sldId id="284" r:id="rId6"/>
    <p:sldId id="262" r:id="rId7"/>
    <p:sldId id="264" r:id="rId8"/>
    <p:sldId id="265" r:id="rId9"/>
    <p:sldId id="280" r:id="rId10"/>
    <p:sldId id="269" r:id="rId11"/>
    <p:sldId id="268" r:id="rId12"/>
    <p:sldId id="281" r:id="rId13"/>
    <p:sldId id="282" r:id="rId14"/>
    <p:sldId id="275" r:id="rId15"/>
    <p:sldId id="278" r:id="rId16"/>
    <p:sldId id="27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1A63B-BDD2-4603-8114-C0315CAFF229}" v="35" dt="2020-11-12T00:35:3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9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8BBD-503E-49CA-B46E-415892B34CAA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ABC3-146E-4AA4-891D-4444E0FB5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8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Questions That Would Be Asked Frequently If You Had A Chance To Think About This Some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ABC3-146E-4AA4-891D-4444E0FB5C1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5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ABC3-146E-4AA4-891D-4444E0FB5C1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6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315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5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7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3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05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57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99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3563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53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07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88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54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8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2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45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8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://www.womenonwaves.org/en/page/3037/twitter-logo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0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627400-D089-7447-864B-77479EBD421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CE531-2FE7-1449-9EEA-A972806695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F7419-DE0A-41E8-9002-E0DD0C9F222B}"/>
              </a:ext>
            </a:extLst>
          </p:cNvPr>
          <p:cNvGrpSpPr/>
          <p:nvPr userDrawn="1"/>
        </p:nvGrpSpPr>
        <p:grpSpPr>
          <a:xfrm>
            <a:off x="0" y="6454594"/>
            <a:ext cx="2036873" cy="535903"/>
            <a:chOff x="5315699" y="4391530"/>
            <a:chExt cx="2036873" cy="535903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8DD5B67B-308A-450D-B8FE-E8B4102FA0AF}"/>
                </a:ext>
              </a:extLst>
            </p:cNvPr>
            <p:cNvSpPr txBox="1">
              <a:spLocks/>
            </p:cNvSpPr>
            <p:nvPr/>
          </p:nvSpPr>
          <p:spPr>
            <a:xfrm>
              <a:off x="5315699" y="4425126"/>
              <a:ext cx="2036873" cy="5023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AU" sz="1600" dirty="0">
                  <a:solidFill>
                    <a:sysClr val="windowText" lastClr="000000"/>
                  </a:solidFill>
                  <a:effectLst/>
                </a:rPr>
                <a:t>@</a:t>
              </a:r>
              <a:r>
                <a:rPr lang="en-AU" sz="1600" dirty="0" err="1">
                  <a:solidFill>
                    <a:sysClr val="windowText" lastClr="000000"/>
                  </a:solidFill>
                  <a:effectLst/>
                </a:rPr>
                <a:t>davidwengier</a:t>
              </a:r>
              <a:endParaRPr lang="en-AU" sz="1600" dirty="0">
                <a:solidFill>
                  <a:sysClr val="windowText" lastClr="000000"/>
                </a:solidFill>
                <a:effectLst/>
              </a:endParaRPr>
            </a:p>
          </p:txBody>
        </p:sp>
        <p:pic>
          <p:nvPicPr>
            <p:cNvPr id="9" name="Picture 8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F36B3E5-2D7E-4E3A-8F28-CE79548A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5315699" y="4391530"/>
              <a:ext cx="452467" cy="452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3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sienki/kittitas" TargetMode="External"/><Relationship Id="rId2" Type="http://schemas.openxmlformats.org/officeDocument/2006/relationships/hyperlink" Target="https://github.com/davidwengier/SourceGeneratorTemplate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ourcegen.de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Holden/BFSourceGen/blob/master/src/BFSourceGen/BFSourceGenerator.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  <a:br>
              <a:rPr lang="en-US" dirty="0"/>
            </a:br>
            <a:r>
              <a:rPr lang="en-US" sz="4400" dirty="0"/>
              <a:t>Writing code that writes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Wengier</a:t>
            </a:r>
          </a:p>
          <a:p>
            <a:r>
              <a:rPr lang="en-US" dirty="0"/>
              <a:t>@davidwengier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372C-B63F-42C9-978C-46485CD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Referencing and Defining a Source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B087-E4FF-4425-97BC-3138D11E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B4EEB-1072-48F4-B32A-88129C53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6" y="2598535"/>
            <a:ext cx="4477343" cy="762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C5110-593B-4E54-BB03-5B154E41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6" y="2014194"/>
            <a:ext cx="2634562" cy="430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0121EA-8B45-4131-8B94-413EFB3E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56" y="4005188"/>
            <a:ext cx="5772045" cy="1902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02A43D-B177-4D94-97E7-C6FEE668C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662" y="2715090"/>
            <a:ext cx="4526554" cy="31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09A3-FF6D-4A4F-9217-5E45F343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Debugging a Source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6DF4-33D5-49AA-9B7B-50C9E6C8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Debugger.Launch</a:t>
            </a:r>
            <a:r>
              <a:rPr lang="en-AU" dirty="0"/>
              <a:t>()</a:t>
            </a:r>
          </a:p>
          <a:p>
            <a:r>
              <a:rPr lang="en-AU" dirty="0" err="1"/>
              <a:t>GeneratorDriver</a:t>
            </a:r>
            <a:endParaRPr lang="en-AU" dirty="0"/>
          </a:p>
          <a:p>
            <a:pPr lvl="1"/>
            <a:r>
              <a:rPr lang="en-AU" dirty="0"/>
              <a:t>Test console app</a:t>
            </a:r>
          </a:p>
          <a:p>
            <a:pPr lvl="1"/>
            <a:r>
              <a:rPr lang="en-AU" dirty="0"/>
              <a:t>Unit tests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https://github.com/davidwengier/SourceGeneratorTemplate</a:t>
            </a:r>
            <a:endParaRPr lang="en-AU" dirty="0"/>
          </a:p>
          <a:p>
            <a:r>
              <a:rPr lang="en-AU" dirty="0">
                <a:hlinkClick r:id="rId3"/>
              </a:rPr>
              <a:t>https://github.com/chsienki/kittitas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>
                <a:hlinkClick r:id="rId4"/>
              </a:rPr>
              <a:t>https://sourcegen.dev/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995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73AB84-BFE0-4B06-AFE4-F006CCD446A7}"/>
              </a:ext>
            </a:extLst>
          </p:cNvPr>
          <p:cNvSpPr txBox="1"/>
          <p:nvPr/>
        </p:nvSpPr>
        <p:spPr>
          <a:xfrm>
            <a:off x="3369053" y="2828836"/>
            <a:ext cx="5453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Demo time!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03A8-3D69-44F7-80F4-BCA30706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0849-2EEB-4BEB-8011-2D566D2FC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80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73AB84-BFE0-4B06-AFE4-F006CCD446A7}"/>
              </a:ext>
            </a:extLst>
          </p:cNvPr>
          <p:cNvSpPr txBox="1"/>
          <p:nvPr/>
        </p:nvSpPr>
        <p:spPr>
          <a:xfrm>
            <a:off x="3610536" y="2828836"/>
            <a:ext cx="497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Thank you!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84B13-01AF-488A-BE76-68EFEFA1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73C82-F608-4FE9-9F9C-92B116F4D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2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BBA-EEA1-418F-B895-3BE47EA5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source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D4FE-7244-4153-A63A-25AF818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lets you generate source code</a:t>
            </a:r>
          </a:p>
          <a:p>
            <a:r>
              <a:rPr lang="en-AU" dirty="0"/>
              <a:t>This is a crappy slide</a:t>
            </a:r>
          </a:p>
          <a:p>
            <a:r>
              <a:rPr lang="en-AU" dirty="0"/>
              <a:t>What does “generate source” mean?</a:t>
            </a:r>
          </a:p>
          <a:p>
            <a:r>
              <a:rPr lang="en-AU" dirty="0"/>
              <a:t>Why isn’t he saying any of these bullet points?</a:t>
            </a:r>
          </a:p>
          <a:p>
            <a:r>
              <a:rPr lang="en-AU" dirty="0"/>
              <a:t>So “source” I guess means source code</a:t>
            </a:r>
          </a:p>
          <a:p>
            <a:r>
              <a:rPr lang="en-AU" dirty="0"/>
              <a:t>And “generate” means create</a:t>
            </a:r>
          </a:p>
          <a:p>
            <a:r>
              <a:rPr lang="en-AU" dirty="0"/>
              <a:t>Wait.. Are source generators going to take our jobs?!</a:t>
            </a:r>
          </a:p>
        </p:txBody>
      </p:sp>
    </p:spTree>
    <p:extLst>
      <p:ext uri="{BB962C8B-B14F-4D97-AF65-F5344CB8AC3E}">
        <p14:creationId xmlns:p14="http://schemas.microsoft.com/office/powerpoint/2010/main" val="212805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B43E44AA-FFFA-40AA-ACFA-C62D080B0EF2}"/>
              </a:ext>
            </a:extLst>
          </p:cNvPr>
          <p:cNvSpPr/>
          <p:nvPr/>
        </p:nvSpPr>
        <p:spPr>
          <a:xfrm>
            <a:off x="635726" y="2749731"/>
            <a:ext cx="1793965" cy="13585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Your .cs</a:t>
            </a:r>
          </a:p>
          <a:p>
            <a:pPr algn="ctr"/>
            <a:r>
              <a:rPr lang="en-AU" dirty="0"/>
              <a:t>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1D83787-5EBF-4ADE-B80E-9E2270AE8785}"/>
              </a:ext>
            </a:extLst>
          </p:cNvPr>
          <p:cNvSpPr/>
          <p:nvPr/>
        </p:nvSpPr>
        <p:spPr>
          <a:xfrm>
            <a:off x="2873828" y="1719470"/>
            <a:ext cx="6444339" cy="3429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The C# Compiler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85A458B0-3D54-4E7D-BE6C-E944F82E4E61}"/>
              </a:ext>
            </a:extLst>
          </p:cNvPr>
          <p:cNvSpPr/>
          <p:nvPr/>
        </p:nvSpPr>
        <p:spPr>
          <a:xfrm>
            <a:off x="9869532" y="2749731"/>
            <a:ext cx="1686742" cy="135853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Project.dll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5EC0B-91B4-4602-9EEF-BF58ACB5DA3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29691" y="3429000"/>
            <a:ext cx="444137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B464F-999F-4AFF-B97B-BBC8083167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9318167" y="3429000"/>
            <a:ext cx="551365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059D1A2-AE2C-4855-BE1C-0C19E03ECAFE}"/>
              </a:ext>
            </a:extLst>
          </p:cNvPr>
          <p:cNvSpPr/>
          <p:nvPr/>
        </p:nvSpPr>
        <p:spPr>
          <a:xfrm>
            <a:off x="3447622" y="2946865"/>
            <a:ext cx="1242391" cy="864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Parse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133474A9-FB39-4821-ACB3-CE80F594940D}"/>
              </a:ext>
            </a:extLst>
          </p:cNvPr>
          <p:cNvSpPr/>
          <p:nvPr/>
        </p:nvSpPr>
        <p:spPr>
          <a:xfrm>
            <a:off x="911512" y="5334723"/>
            <a:ext cx="1242391" cy="742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Source</a:t>
            </a:r>
          </a:p>
          <a:p>
            <a:pPr algn="ctr"/>
            <a:r>
              <a:rPr lang="en-AU" sz="1600" dirty="0"/>
              <a:t>Generator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269BDA4-9817-4CEA-9184-7890F412C27A}"/>
              </a:ext>
            </a:extLst>
          </p:cNvPr>
          <p:cNvSpPr/>
          <p:nvPr/>
        </p:nvSpPr>
        <p:spPr>
          <a:xfrm>
            <a:off x="5474804" y="2936969"/>
            <a:ext cx="1242391" cy="864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Compile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D038C24-CBA5-4505-8B8B-0CA2720F7A40}"/>
              </a:ext>
            </a:extLst>
          </p:cNvPr>
          <p:cNvSpPr/>
          <p:nvPr/>
        </p:nvSpPr>
        <p:spPr>
          <a:xfrm>
            <a:off x="7501986" y="2936968"/>
            <a:ext cx="1242391" cy="864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Emit</a:t>
            </a: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171C4EE6-353A-4DD2-BDAB-334589AB268E}"/>
              </a:ext>
            </a:extLst>
          </p:cNvPr>
          <p:cNvSpPr/>
          <p:nvPr/>
        </p:nvSpPr>
        <p:spPr>
          <a:xfrm>
            <a:off x="3491217" y="3952688"/>
            <a:ext cx="1155199" cy="691742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AU" sz="1200" dirty="0"/>
              <a:t>CST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4C926C-05DA-48C4-A71A-03D4A4D258FA}"/>
              </a:ext>
            </a:extLst>
          </p:cNvPr>
          <p:cNvCxnSpPr>
            <a:stCxn id="18" idx="3"/>
          </p:cNvCxnSpPr>
          <p:nvPr/>
        </p:nvCxnSpPr>
        <p:spPr>
          <a:xfrm flipV="1">
            <a:off x="4690013" y="3379216"/>
            <a:ext cx="7847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DBD646-45C2-4E72-9EEE-94E212CF754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6717195" y="3369321"/>
            <a:ext cx="784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E07FBCB-FC23-44A3-9489-9A55962799E0}"/>
              </a:ext>
            </a:extLst>
          </p:cNvPr>
          <p:cNvGrpSpPr/>
          <p:nvPr/>
        </p:nvGrpSpPr>
        <p:grpSpPr>
          <a:xfrm>
            <a:off x="5660165" y="4108268"/>
            <a:ext cx="431821" cy="316416"/>
            <a:chOff x="3398982" y="5675745"/>
            <a:chExt cx="431821" cy="316416"/>
          </a:xfrm>
        </p:grpSpPr>
        <p:sp>
          <p:nvSpPr>
            <p:cNvPr id="3" name="Flowchart: Card 2">
              <a:extLst>
                <a:ext uri="{FF2B5EF4-FFF2-40B4-BE49-F238E27FC236}">
                  <a16:creationId xmlns:a16="http://schemas.microsoft.com/office/drawing/2014/main" id="{D1C5DE2D-B394-437A-97E4-9262C2F5E56E}"/>
                </a:ext>
              </a:extLst>
            </p:cNvPr>
            <p:cNvSpPr/>
            <p:nvPr/>
          </p:nvSpPr>
          <p:spPr>
            <a:xfrm>
              <a:off x="3398982" y="5675745"/>
              <a:ext cx="378691" cy="254000"/>
            </a:xfrm>
            <a:prstGeom prst="flowChartPunchedCar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AST</a:t>
              </a:r>
            </a:p>
          </p:txBody>
        </p:sp>
        <p:sp>
          <p:nvSpPr>
            <p:cNvPr id="24" name="Flowchart: Card 23">
              <a:extLst>
                <a:ext uri="{FF2B5EF4-FFF2-40B4-BE49-F238E27FC236}">
                  <a16:creationId xmlns:a16="http://schemas.microsoft.com/office/drawing/2014/main" id="{BCA979B4-42E3-489F-8A0A-87CC8320622E}"/>
                </a:ext>
              </a:extLst>
            </p:cNvPr>
            <p:cNvSpPr/>
            <p:nvPr/>
          </p:nvSpPr>
          <p:spPr>
            <a:xfrm>
              <a:off x="3452112" y="5738161"/>
              <a:ext cx="378691" cy="254000"/>
            </a:xfrm>
            <a:prstGeom prst="flowChartPunchedCar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CST</a:t>
              </a:r>
            </a:p>
          </p:txBody>
        </p:sp>
      </p:grp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D6973005-0657-47E7-94E5-0932D7782BD4}"/>
              </a:ext>
            </a:extLst>
          </p:cNvPr>
          <p:cNvSpPr/>
          <p:nvPr/>
        </p:nvSpPr>
        <p:spPr>
          <a:xfrm>
            <a:off x="5518397" y="3952688"/>
            <a:ext cx="1155199" cy="691742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AU" sz="1200" dirty="0"/>
              <a:t>Compilation</a:t>
            </a:r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69D7362C-3BCC-4E03-A97D-D189D46055F4}"/>
              </a:ext>
            </a:extLst>
          </p:cNvPr>
          <p:cNvSpPr/>
          <p:nvPr/>
        </p:nvSpPr>
        <p:spPr>
          <a:xfrm>
            <a:off x="7545577" y="3952688"/>
            <a:ext cx="1155199" cy="691742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AU" sz="1200" dirty="0"/>
              <a:t>IL</a:t>
            </a:r>
          </a:p>
        </p:txBody>
      </p: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365A0233-5F35-4152-8439-00ED0556F017}"/>
              </a:ext>
            </a:extLst>
          </p:cNvPr>
          <p:cNvSpPr/>
          <p:nvPr/>
        </p:nvSpPr>
        <p:spPr>
          <a:xfrm>
            <a:off x="1177143" y="5646290"/>
            <a:ext cx="1155199" cy="691742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AU" sz="1200" dirty="0"/>
              <a:t>Source</a:t>
            </a:r>
          </a:p>
          <a:p>
            <a:pPr algn="ctr"/>
            <a:r>
              <a:rPr lang="en-AU" sz="1200" dirty="0"/>
              <a:t>(string)</a:t>
            </a:r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BEA6FAC2-A721-41EA-9C98-BB5262F700D1}"/>
              </a:ext>
            </a:extLst>
          </p:cNvPr>
          <p:cNvSpPr/>
          <p:nvPr/>
        </p:nvSpPr>
        <p:spPr>
          <a:xfrm>
            <a:off x="3499236" y="3960707"/>
            <a:ext cx="1155199" cy="691742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AU" sz="1200" dirty="0"/>
              <a:t>CST</a:t>
            </a:r>
          </a:p>
        </p:txBody>
      </p:sp>
    </p:spTree>
    <p:extLst>
      <p:ext uri="{BB962C8B-B14F-4D97-AF65-F5344CB8AC3E}">
        <p14:creationId xmlns:p14="http://schemas.microsoft.com/office/powerpoint/2010/main" val="5830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16628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33802 0.25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9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18984 -0.246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2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6628 7.40741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16628 -1.85185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49" grpId="0" animBg="1"/>
      <p:bldP spid="49" grpId="1" animBg="1"/>
      <p:bldP spid="49" grpId="2" animBg="1"/>
      <p:bldP spid="50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BBA-33C3-49F9-968E-FA363857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Potentially Frequently Asked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CB32-D0D4-4DBF-B434-60505EBA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Does the source you generate exist on disk?</a:t>
            </a:r>
          </a:p>
          <a:p>
            <a:pPr lvl="1"/>
            <a:r>
              <a:rPr lang="en-AU" dirty="0"/>
              <a:t>Not by default, but there is an option: </a:t>
            </a:r>
            <a:r>
              <a:rPr lang="en-AU" sz="2000" dirty="0" err="1">
                <a:latin typeface="Consolas" panose="020B0609020204030204" pitchFamily="49" charset="0"/>
              </a:rPr>
              <a:t>EmitCompilerGeneratedFiles</a:t>
            </a:r>
            <a:endParaRPr lang="en-AU" dirty="0">
              <a:latin typeface="Consolas" panose="020B0609020204030204" pitchFamily="49" charset="0"/>
            </a:endParaRPr>
          </a:p>
          <a:p>
            <a:r>
              <a:rPr lang="en-AU" dirty="0"/>
              <a:t>Can you have multiple source generators?</a:t>
            </a:r>
          </a:p>
          <a:p>
            <a:pPr lvl="1"/>
            <a:r>
              <a:rPr lang="en-AU" dirty="0"/>
              <a:t>Yes, as many as you like, but they can’t rely on each other</a:t>
            </a:r>
          </a:p>
          <a:p>
            <a:r>
              <a:rPr lang="en-AU" dirty="0"/>
              <a:t>Surely there is a better way that producing strings?</a:t>
            </a:r>
          </a:p>
          <a:p>
            <a:pPr lvl="1"/>
            <a:r>
              <a:rPr lang="en-AU" dirty="0"/>
              <a:t>Yes, but also no</a:t>
            </a:r>
          </a:p>
          <a:p>
            <a:r>
              <a:rPr lang="en-AU" dirty="0"/>
              <a:t>Can they change code?</a:t>
            </a:r>
          </a:p>
          <a:p>
            <a:pPr lvl="1"/>
            <a:r>
              <a:rPr lang="en-AU" dirty="0"/>
              <a:t>No</a:t>
            </a:r>
          </a:p>
          <a:p>
            <a:r>
              <a:rPr lang="en-AU" dirty="0"/>
              <a:t>How’s the IDE experience?</a:t>
            </a:r>
          </a:p>
          <a:p>
            <a:pPr lvl="1"/>
            <a:r>
              <a:rPr lang="en-AU" dirty="0"/>
              <a:t>Good for consumers, getting better for authors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F376-B59F-4813-8ABD-72B537FE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can you do with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0A6C-B382-4DBB-A428-DE638E4C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Swap runtime reflection for compile time inspection</a:t>
            </a:r>
          </a:p>
          <a:p>
            <a:endParaRPr lang="en-AU" dirty="0"/>
          </a:p>
          <a:p>
            <a:r>
              <a:rPr lang="en-AU" dirty="0"/>
              <a:t>Automate processing of external files</a:t>
            </a:r>
          </a:p>
          <a:p>
            <a:endParaRPr lang="en-AU" dirty="0"/>
          </a:p>
          <a:p>
            <a:r>
              <a:rPr lang="en-AU" dirty="0"/>
              <a:t>Automate boring typing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4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EAB7-EC43-4692-99FB-6BF2498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1315-FEC1-462B-8F90-7C9F5BE8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 err="1">
                <a:latin typeface="Consolas" panose="020B0609020204030204" pitchFamily="49" charset="0"/>
              </a:rPr>
              <a:t>context.ReportDiagnostic</a:t>
            </a:r>
            <a:r>
              <a:rPr lang="en-AU" sz="1400" dirty="0">
                <a:latin typeface="Consolas" panose="020B0609020204030204" pitchFamily="49" charset="0"/>
              </a:rPr>
              <a:t>(</a:t>
            </a:r>
            <a:r>
              <a:rPr lang="en-AU" sz="1400" dirty="0" err="1">
                <a:latin typeface="Consolas" panose="020B0609020204030204" pitchFamily="49" charset="0"/>
              </a:rPr>
              <a:t>Diagnostic.Create</a:t>
            </a:r>
            <a:r>
              <a:rPr lang="en-AU" sz="1400" dirty="0">
                <a:latin typeface="Consolas" panose="020B0609020204030204" pitchFamily="49" charset="0"/>
              </a:rPr>
              <a:t>(new </a:t>
            </a:r>
            <a:r>
              <a:rPr lang="en-AU" sz="1400" dirty="0" err="1">
                <a:latin typeface="Consolas" panose="020B0609020204030204" pitchFamily="49" charset="0"/>
              </a:rPr>
              <a:t>DiagnosticDescriptor</a:t>
            </a:r>
            <a:r>
              <a:rPr lang="en-AU" sz="1400" dirty="0">
                <a:latin typeface="Consolas" panose="020B0609020204030204" pitchFamily="49" charset="0"/>
              </a:rPr>
              <a:t>("MySG001", "You done goofed!", "You requested not to goof, but you did in fact goof.", "Goofiness", </a:t>
            </a:r>
            <a:r>
              <a:rPr lang="en-AU" sz="1400" dirty="0" err="1">
                <a:latin typeface="Consolas" panose="020B0609020204030204" pitchFamily="49" charset="0"/>
              </a:rPr>
              <a:t>DiagnosticSeverity.Error</a:t>
            </a:r>
            <a:r>
              <a:rPr lang="en-AU" sz="1400" dirty="0">
                <a:latin typeface="Consolas" panose="020B0609020204030204" pitchFamily="49" charset="0"/>
              </a:rPr>
              <a:t>, true), </a:t>
            </a:r>
            <a:r>
              <a:rPr lang="en-AU" sz="1400" dirty="0" err="1">
                <a:latin typeface="Consolas" panose="020B0609020204030204" pitchFamily="49" charset="0"/>
              </a:rPr>
              <a:t>Location.None</a:t>
            </a:r>
            <a:r>
              <a:rPr lang="en-AU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600" dirty="0"/>
              <a:t>(but don’t write </a:t>
            </a:r>
            <a:r>
              <a:rPr lang="en-AU" sz="1600" dirty="0" err="1"/>
              <a:t>analyzers</a:t>
            </a:r>
            <a:r>
              <a:rPr lang="en-AU" sz="1600" dirty="0"/>
              <a:t> 😛)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C8F58-0260-479F-AF1D-1EAF01E7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4" y="3767162"/>
            <a:ext cx="5501958" cy="1091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D0094-31A7-41E8-B9D0-277EDEBF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84" y="3151120"/>
            <a:ext cx="789732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B626-7A1F-4C8B-B049-A0F3F1E4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96FF-9D39-43FF-8D08-29B4A47F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&lt;</a:t>
            </a:r>
            <a:r>
              <a:rPr lang="en-AU" sz="2400" dirty="0" err="1">
                <a:latin typeface="Consolas" panose="020B0609020204030204" pitchFamily="49" charset="0"/>
              </a:rPr>
              <a:t>ItemGroup</a:t>
            </a:r>
            <a:r>
              <a:rPr lang="en-AU" sz="2400" dirty="0">
                <a:latin typeface="Consolas" panose="020B0609020204030204" pitchFamily="49" charset="0"/>
              </a:rPr>
              <a:t>&gt;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    &lt;</a:t>
            </a:r>
            <a:r>
              <a:rPr lang="en-AU" sz="2400" dirty="0" err="1">
                <a:latin typeface="Consolas" panose="020B0609020204030204" pitchFamily="49" charset="0"/>
              </a:rPr>
              <a:t>AdditionalFiles</a:t>
            </a:r>
            <a:r>
              <a:rPr lang="en-AU" sz="2400" dirty="0">
                <a:latin typeface="Consolas" panose="020B0609020204030204" pitchFamily="49" charset="0"/>
              </a:rPr>
              <a:t> Include=“settings.xml” /&gt;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&lt;/</a:t>
            </a:r>
            <a:r>
              <a:rPr lang="en-AU" sz="2400" dirty="0" err="1">
                <a:latin typeface="Consolas" panose="020B0609020204030204" pitchFamily="49" charset="0"/>
              </a:rPr>
              <a:t>ItemGroup</a:t>
            </a:r>
            <a:r>
              <a:rPr lang="en-AU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foreach (var file in </a:t>
            </a:r>
            <a:r>
              <a:rPr lang="en-AU" sz="2400" dirty="0" err="1">
                <a:latin typeface="Consolas" panose="020B0609020204030204" pitchFamily="49" charset="0"/>
              </a:rPr>
              <a:t>context.AdditionalFiles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{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    // …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D0B6F-CA70-4785-B937-0F433A2EECB1}"/>
              </a:ext>
            </a:extLst>
          </p:cNvPr>
          <p:cNvSpPr txBox="1"/>
          <p:nvPr/>
        </p:nvSpPr>
        <p:spPr>
          <a:xfrm>
            <a:off x="628226" y="5427395"/>
            <a:ext cx="114283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https://github.com/ScottHolden/BFSourceGen/blob/master/src/BFSourceGen/BFSourceGenerator.cs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346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6A5-9CF7-4112-A016-A256AF6A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24BE-A617-4F54-995B-DEB5A223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partial void Method();</a:t>
            </a:r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private void 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    Method();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&lt;auto-generated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partial void Method()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    </a:t>
            </a:r>
            <a:r>
              <a:rPr lang="en-AU" sz="1200" dirty="0" err="1"/>
              <a:t>Console.WriteLine</a:t>
            </a:r>
            <a:r>
              <a:rPr lang="en-AU" sz="1200" dirty="0"/>
              <a:t>(“Hello World”);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}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B22FB-57B2-4C99-ABA9-8B6411E132E0}"/>
              </a:ext>
            </a:extLst>
          </p:cNvPr>
          <p:cNvSpPr txBox="1"/>
          <p:nvPr/>
        </p:nvSpPr>
        <p:spPr>
          <a:xfrm>
            <a:off x="6479310" y="2103120"/>
            <a:ext cx="31449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Can’t have return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Can’t have out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Can’t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13008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6A5-9CF7-4112-A016-A256AF6A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24BE-A617-4F54-995B-DEB5A223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public partial string Method(string name, out int age);</a:t>
            </a:r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private void 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    Method();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endParaRPr lang="en-AU" sz="1200" dirty="0"/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&lt;auto-generated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public partial string Method(string name, out int 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    age = 21;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    return “Hello “ +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dirty="0"/>
              <a:t>}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B22FB-57B2-4C99-ABA9-8B6411E132E0}"/>
              </a:ext>
            </a:extLst>
          </p:cNvPr>
          <p:cNvSpPr txBox="1"/>
          <p:nvPr/>
        </p:nvSpPr>
        <p:spPr>
          <a:xfrm>
            <a:off x="6479310" y="2103120"/>
            <a:ext cx="31449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 have return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 have out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Can have access modifiers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MUST </a:t>
            </a:r>
            <a:r>
              <a:rPr lang="en-AU" sz="1400" dirty="0"/>
              <a:t>have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0969901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{780ED012-3E63-4214-9AB6-2AD13D4E5574}tf78438558_wac</Template>
  <TotalTime>0</TotalTime>
  <Words>494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Open Sans</vt:lpstr>
      <vt:lpstr>3_Office Theme</vt:lpstr>
      <vt:lpstr>1_Office Theme</vt:lpstr>
      <vt:lpstr>Source Generators Writing code that writes code</vt:lpstr>
      <vt:lpstr>What is a source generator?</vt:lpstr>
      <vt:lpstr>PowerPoint Presentation</vt:lpstr>
      <vt:lpstr>Potentially Frequently Asked Questions</vt:lpstr>
      <vt:lpstr>What can you do with them?</vt:lpstr>
      <vt:lpstr>Diagnostics</vt:lpstr>
      <vt:lpstr>Additional Files</vt:lpstr>
      <vt:lpstr>Partial methods</vt:lpstr>
      <vt:lpstr>Partial methods</vt:lpstr>
      <vt:lpstr>Referencing and Defining a Source Generator</vt:lpstr>
      <vt:lpstr>Debugging a Source Generator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2020-08-06T01:15:17Z</dcterms:created>
  <dcterms:modified xsi:type="dcterms:W3CDTF">2020-11-16T20:53:14Z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