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1" r:id="rId1"/>
    <p:sldMasterId id="2147483688" r:id="rId2"/>
    <p:sldMasterId id="2147483674" r:id="rId3"/>
  </p:sldMasterIdLst>
  <p:notesMasterIdLst>
    <p:notesMasterId r:id="rId40"/>
  </p:notesMasterIdLst>
  <p:sldIdLst>
    <p:sldId id="257" r:id="rId4"/>
    <p:sldId id="282" r:id="rId5"/>
    <p:sldId id="280" r:id="rId6"/>
    <p:sldId id="297" r:id="rId7"/>
    <p:sldId id="283" r:id="rId8"/>
    <p:sldId id="315" r:id="rId9"/>
    <p:sldId id="324" r:id="rId10"/>
    <p:sldId id="325" r:id="rId11"/>
    <p:sldId id="311" r:id="rId12"/>
    <p:sldId id="326" r:id="rId13"/>
    <p:sldId id="327" r:id="rId14"/>
    <p:sldId id="296" r:id="rId15"/>
    <p:sldId id="300" r:id="rId16"/>
    <p:sldId id="284" r:id="rId17"/>
    <p:sldId id="312" r:id="rId18"/>
    <p:sldId id="328" r:id="rId19"/>
    <p:sldId id="329" r:id="rId20"/>
    <p:sldId id="309" r:id="rId21"/>
    <p:sldId id="310" r:id="rId22"/>
    <p:sldId id="314" r:id="rId23"/>
    <p:sldId id="330" r:id="rId24"/>
    <p:sldId id="331" r:id="rId25"/>
    <p:sldId id="332" r:id="rId26"/>
    <p:sldId id="333" r:id="rId27"/>
    <p:sldId id="289" r:id="rId28"/>
    <p:sldId id="313" r:id="rId29"/>
    <p:sldId id="317" r:id="rId30"/>
    <p:sldId id="320" r:id="rId31"/>
    <p:sldId id="321" r:id="rId32"/>
    <p:sldId id="322" r:id="rId33"/>
    <p:sldId id="323" r:id="rId34"/>
    <p:sldId id="305" r:id="rId35"/>
    <p:sldId id="306" r:id="rId36"/>
    <p:sldId id="308" r:id="rId37"/>
    <p:sldId id="293" r:id="rId38"/>
    <p:sldId id="263" r:id="rId39"/>
  </p:sldIdLst>
  <p:sldSz cx="12192000" cy="6858000"/>
  <p:notesSz cx="6858000" cy="9144000"/>
  <p:embeddedFontLst>
    <p:embeddedFont>
      <p:font typeface="Open Sans" panose="020B0604020202020204" charset="0"/>
      <p:regular r:id="rId41"/>
      <p:bold r:id="rId42"/>
      <p:italic r:id="rId43"/>
      <p:boldItalic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08" autoAdjust="0"/>
    <p:restoredTop sz="94695" autoAdjust="0"/>
  </p:normalViewPr>
  <p:slideViewPr>
    <p:cSldViewPr snapToGrid="0">
      <p:cViewPr varScale="1">
        <p:scale>
          <a:sx n="109" d="100"/>
          <a:sy n="109" d="100"/>
        </p:scale>
        <p:origin x="106" y="3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4114" y="9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9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font" Target="fonts/font11.fntdata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6BFB2-30AE-814D-94CB-A878072F21A1}" type="pres">
      <dgm:prSet presAssocID="{F2A0E9C5-A31C-564F-9028-1A142C326F37}" presName="parSh" presStyleLbl="node1" presStyleIdx="0" presStyleCnt="3"/>
      <dgm:spPr/>
      <dgm:t>
        <a:bodyPr/>
        <a:lstStyle/>
        <a:p>
          <a:endParaRPr lang="en-US"/>
        </a:p>
      </dgm:t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36F47-7A01-854B-B682-4DF1D2D387D7}" type="pres">
      <dgm:prSet presAssocID="{FB685E45-516E-1040-97FA-55EDC3D5F70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3966749-BEAA-5D4A-88A6-2E48A86BB54A}" type="pres">
      <dgm:prSet presAssocID="{FB685E45-516E-1040-97FA-55EDC3D5F703}" presName="connTx" presStyleLbl="sibTrans2D1" presStyleIdx="0" presStyleCnt="2"/>
      <dgm:spPr/>
      <dgm:t>
        <a:bodyPr/>
        <a:lstStyle/>
        <a:p>
          <a:endParaRPr lang="en-US"/>
        </a:p>
      </dgm:t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01AAE2-2F6F-E941-9448-9281FF4D5158}" type="pres">
      <dgm:prSet presAssocID="{016E273E-567B-7D48-9287-F2AD53931EFF}" presName="parSh" presStyleLbl="node1" presStyleIdx="1" presStyleCnt="3"/>
      <dgm:spPr/>
      <dgm:t>
        <a:bodyPr/>
        <a:lstStyle/>
        <a:p>
          <a:endParaRPr lang="en-US"/>
        </a:p>
      </dgm:t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A7731-0B40-AB48-8A4D-1301AD3C2796}" type="pres">
      <dgm:prSet presAssocID="{C3B879CB-1DDD-874C-988C-76A7AED5A94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652737A-9D88-414F-B6F6-B2935583BD50}" type="pres">
      <dgm:prSet presAssocID="{C3B879CB-1DDD-874C-988C-76A7AED5A946}" presName="connTx" presStyleLbl="sibTrans2D1" presStyleIdx="1" presStyleCnt="2"/>
      <dgm:spPr/>
      <dgm:t>
        <a:bodyPr/>
        <a:lstStyle/>
        <a:p>
          <a:endParaRPr lang="en-US"/>
        </a:p>
      </dgm:t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BA441-39B0-B343-B752-120EFF3B3112}" type="pres">
      <dgm:prSet presAssocID="{8BE37492-5279-1C4F-87DC-B50AAAEFF2A8}" presName="parSh" presStyleLbl="node1" presStyleIdx="2" presStyleCnt="3"/>
      <dgm:spPr/>
      <dgm:t>
        <a:bodyPr/>
        <a:lstStyle/>
        <a:p>
          <a:endParaRPr lang="en-US"/>
        </a:p>
      </dgm:t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6BFB2-30AE-814D-94CB-A878072F21A1}" type="pres">
      <dgm:prSet presAssocID="{F2A0E9C5-A31C-564F-9028-1A142C326F37}" presName="parSh" presStyleLbl="node1" presStyleIdx="0" presStyleCnt="3"/>
      <dgm:spPr/>
      <dgm:t>
        <a:bodyPr/>
        <a:lstStyle/>
        <a:p>
          <a:endParaRPr lang="en-US"/>
        </a:p>
      </dgm:t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36F47-7A01-854B-B682-4DF1D2D387D7}" type="pres">
      <dgm:prSet presAssocID="{FB685E45-516E-1040-97FA-55EDC3D5F70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3966749-BEAA-5D4A-88A6-2E48A86BB54A}" type="pres">
      <dgm:prSet presAssocID="{FB685E45-516E-1040-97FA-55EDC3D5F703}" presName="connTx" presStyleLbl="sibTrans2D1" presStyleIdx="0" presStyleCnt="2"/>
      <dgm:spPr/>
      <dgm:t>
        <a:bodyPr/>
        <a:lstStyle/>
        <a:p>
          <a:endParaRPr lang="en-US"/>
        </a:p>
      </dgm:t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01AAE2-2F6F-E941-9448-9281FF4D5158}" type="pres">
      <dgm:prSet presAssocID="{016E273E-567B-7D48-9287-F2AD53931EFF}" presName="parSh" presStyleLbl="node1" presStyleIdx="1" presStyleCnt="3"/>
      <dgm:spPr/>
      <dgm:t>
        <a:bodyPr/>
        <a:lstStyle/>
        <a:p>
          <a:endParaRPr lang="en-US"/>
        </a:p>
      </dgm:t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A7731-0B40-AB48-8A4D-1301AD3C2796}" type="pres">
      <dgm:prSet presAssocID="{C3B879CB-1DDD-874C-988C-76A7AED5A94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652737A-9D88-414F-B6F6-B2935583BD50}" type="pres">
      <dgm:prSet presAssocID="{C3B879CB-1DDD-874C-988C-76A7AED5A946}" presName="connTx" presStyleLbl="sibTrans2D1" presStyleIdx="1" presStyleCnt="2"/>
      <dgm:spPr/>
      <dgm:t>
        <a:bodyPr/>
        <a:lstStyle/>
        <a:p>
          <a:endParaRPr lang="en-US"/>
        </a:p>
      </dgm:t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BA441-39B0-B343-B752-120EFF3B3112}" type="pres">
      <dgm:prSet presAssocID="{8BE37492-5279-1C4F-87DC-B50AAAEFF2A8}" presName="parSh" presStyleLbl="node1" presStyleIdx="2" presStyleCnt="3"/>
      <dgm:spPr/>
      <dgm:t>
        <a:bodyPr/>
        <a:lstStyle/>
        <a:p>
          <a:endParaRPr lang="en-US"/>
        </a:p>
      </dgm:t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6BFB2-30AE-814D-94CB-A878072F21A1}" type="pres">
      <dgm:prSet presAssocID="{F2A0E9C5-A31C-564F-9028-1A142C326F37}" presName="parSh" presStyleLbl="node1" presStyleIdx="0" presStyleCnt="3"/>
      <dgm:spPr/>
      <dgm:t>
        <a:bodyPr/>
        <a:lstStyle/>
        <a:p>
          <a:endParaRPr lang="en-US"/>
        </a:p>
      </dgm:t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36F47-7A01-854B-B682-4DF1D2D387D7}" type="pres">
      <dgm:prSet presAssocID="{FB685E45-516E-1040-97FA-55EDC3D5F70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3966749-BEAA-5D4A-88A6-2E48A86BB54A}" type="pres">
      <dgm:prSet presAssocID="{FB685E45-516E-1040-97FA-55EDC3D5F703}" presName="connTx" presStyleLbl="sibTrans2D1" presStyleIdx="0" presStyleCnt="2"/>
      <dgm:spPr/>
      <dgm:t>
        <a:bodyPr/>
        <a:lstStyle/>
        <a:p>
          <a:endParaRPr lang="en-US"/>
        </a:p>
      </dgm:t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01AAE2-2F6F-E941-9448-9281FF4D5158}" type="pres">
      <dgm:prSet presAssocID="{016E273E-567B-7D48-9287-F2AD53931EFF}" presName="parSh" presStyleLbl="node1" presStyleIdx="1" presStyleCnt="3"/>
      <dgm:spPr/>
      <dgm:t>
        <a:bodyPr/>
        <a:lstStyle/>
        <a:p>
          <a:endParaRPr lang="en-US"/>
        </a:p>
      </dgm:t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A7731-0B40-AB48-8A4D-1301AD3C2796}" type="pres">
      <dgm:prSet presAssocID="{C3B879CB-1DDD-874C-988C-76A7AED5A94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652737A-9D88-414F-B6F6-B2935583BD50}" type="pres">
      <dgm:prSet presAssocID="{C3B879CB-1DDD-874C-988C-76A7AED5A946}" presName="connTx" presStyleLbl="sibTrans2D1" presStyleIdx="1" presStyleCnt="2"/>
      <dgm:spPr/>
      <dgm:t>
        <a:bodyPr/>
        <a:lstStyle/>
        <a:p>
          <a:endParaRPr lang="en-US"/>
        </a:p>
      </dgm:t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BA441-39B0-B343-B752-120EFF3B3112}" type="pres">
      <dgm:prSet presAssocID="{8BE37492-5279-1C4F-87DC-B50AAAEFF2A8}" presName="parSh" presStyleLbl="node1" presStyleIdx="2" presStyleCnt="3"/>
      <dgm:spPr/>
      <dgm:t>
        <a:bodyPr/>
        <a:lstStyle/>
        <a:p>
          <a:endParaRPr lang="en-US"/>
        </a:p>
      </dgm:t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1AC33-1ADE-3542-A5FF-45D908F98F9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74FF-B95A-3049-B6BA-741949CD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74FF-B95A-3049-B6BA-741949CDE0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3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7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50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4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2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4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40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337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3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497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14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CF02AA-2166-2947-AE4F-C1E42119F0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1"/>
            <a:ext cx="10515600" cy="2636966"/>
          </a:xfrm>
        </p:spPr>
        <p:txBody>
          <a:bodyPr/>
          <a:lstStyle/>
          <a:p>
            <a:pPr lvl="0"/>
            <a:r>
              <a:rPr lang="en-US"/>
              <a:t>Value prop 1</a:t>
            </a:r>
          </a:p>
          <a:p>
            <a:pPr lvl="0"/>
            <a:r>
              <a:rPr lang="en-US"/>
              <a:t>Value prop 2</a:t>
            </a:r>
          </a:p>
          <a:p>
            <a:pPr lvl="0"/>
            <a:r>
              <a:rPr lang="en-US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5257171"/>
            <a:ext cx="10515600" cy="579149"/>
          </a:xfrm>
        </p:spPr>
        <p:txBody>
          <a:bodyPr/>
          <a:lstStyle>
            <a:lvl1pPr>
              <a:buNone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20896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2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47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69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069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9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814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6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58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1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9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2377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1394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8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99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1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4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7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1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42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356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7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3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svg"/><Relationship Id="rId3" Type="http://schemas.openxmlformats.org/officeDocument/2006/relationships/image" Target="../media/image2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1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svg"/><Relationship Id="rId3" Type="http://schemas.openxmlformats.org/officeDocument/2006/relationships/image" Target="../media/image2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1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2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11" Type="http://schemas.openxmlformats.org/officeDocument/2006/relationships/image" Target="../media/image4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81361A8-31D3-8143-8F3F-AC906256F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EB15B65-641B-B747-9ED0-F09D51A38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30059">
            <a:off x="8688377" y="3610267"/>
            <a:ext cx="3291797" cy="3012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FE8AF-C54E-8B47-969A-459B5110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 years, 200 applications: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 </a:t>
            </a:r>
            <a:r>
              <a:rPr lang="en-US" b="1" dirty="0"/>
              <a:t>.NET Core Migration at Enterprise Scale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3A175-10B8-0B47-A3ED-FDEB68569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Lizzy Gallagher</a:t>
            </a:r>
          </a:p>
          <a:p>
            <a:r>
              <a:rPr lang="en-US" dirty="0" smtClean="0"/>
              <a:t>Senior Software Development Engineer</a:t>
            </a:r>
          </a:p>
          <a:p>
            <a:r>
              <a:rPr lang="en-US" dirty="0" smtClean="0"/>
              <a:t>Mastercard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85868" y="2522704"/>
          <a:ext cx="10200174" cy="3501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5781">
                  <a:extLst>
                    <a:ext uri="{9D8B030D-6E8A-4147-A177-3AD203B41FA5}">
                      <a16:colId xmlns:a16="http://schemas.microsoft.com/office/drawing/2014/main" val="1573396460"/>
                    </a:ext>
                  </a:extLst>
                </a:gridCol>
                <a:gridCol w="3557392">
                  <a:extLst>
                    <a:ext uri="{9D8B030D-6E8A-4147-A177-3AD203B41FA5}">
                      <a16:colId xmlns:a16="http://schemas.microsoft.com/office/drawing/2014/main" val="2561360265"/>
                    </a:ext>
                  </a:extLst>
                </a:gridCol>
                <a:gridCol w="3727001">
                  <a:extLst>
                    <a:ext uri="{9D8B030D-6E8A-4147-A177-3AD203B41FA5}">
                      <a16:colId xmlns:a16="http://schemas.microsoft.com/office/drawing/2014/main" val="1299538930"/>
                    </a:ext>
                  </a:extLst>
                </a:gridCol>
              </a:tblGrid>
              <a:tr h="6776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Migration Expert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Application Expert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63472"/>
                  </a:ext>
                </a:extLst>
              </a:tr>
              <a:tr h="941433">
                <a:tc>
                  <a:txBody>
                    <a:bodyPr/>
                    <a:lstStyle/>
                    <a:p>
                      <a:r>
                        <a:rPr lang="en-US" dirty="0" smtClean="0"/>
                        <a:t>Top 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.NET Core migration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features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741301"/>
                  </a:ext>
                </a:extLst>
              </a:tr>
              <a:tr h="941433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knowledge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Deep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545641"/>
                  </a:ext>
                </a:extLst>
              </a:tr>
              <a:tr h="941433">
                <a:tc>
                  <a:txBody>
                    <a:bodyPr/>
                    <a:lstStyle/>
                    <a:p>
                      <a:r>
                        <a:rPr lang="en-US" dirty="0" smtClean="0"/>
                        <a:t>Migration</a:t>
                      </a:r>
                      <a:r>
                        <a:rPr lang="en-US" baseline="0" dirty="0" smtClean="0"/>
                        <a:t> knowledge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Shallow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9716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should do the migration?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684" y="2032441"/>
            <a:ext cx="1014211" cy="980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149" y="1773925"/>
            <a:ext cx="1011583" cy="12390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64437" y="1392702"/>
            <a:ext cx="3983917" cy="4958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6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85868" y="2522704"/>
          <a:ext cx="10200174" cy="3501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5781">
                  <a:extLst>
                    <a:ext uri="{9D8B030D-6E8A-4147-A177-3AD203B41FA5}">
                      <a16:colId xmlns:a16="http://schemas.microsoft.com/office/drawing/2014/main" val="1573396460"/>
                    </a:ext>
                  </a:extLst>
                </a:gridCol>
                <a:gridCol w="3557392">
                  <a:extLst>
                    <a:ext uri="{9D8B030D-6E8A-4147-A177-3AD203B41FA5}">
                      <a16:colId xmlns:a16="http://schemas.microsoft.com/office/drawing/2014/main" val="2561360265"/>
                    </a:ext>
                  </a:extLst>
                </a:gridCol>
                <a:gridCol w="3727001">
                  <a:extLst>
                    <a:ext uri="{9D8B030D-6E8A-4147-A177-3AD203B41FA5}">
                      <a16:colId xmlns:a16="http://schemas.microsoft.com/office/drawing/2014/main" val="1299538930"/>
                    </a:ext>
                  </a:extLst>
                </a:gridCol>
              </a:tblGrid>
              <a:tr h="6776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Migration Expert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Application Expert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63472"/>
                  </a:ext>
                </a:extLst>
              </a:tr>
              <a:tr h="941433">
                <a:tc>
                  <a:txBody>
                    <a:bodyPr/>
                    <a:lstStyle/>
                    <a:p>
                      <a:r>
                        <a:rPr lang="en-US" dirty="0" smtClean="0"/>
                        <a:t>Top 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.NET Core migration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features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741301"/>
                  </a:ext>
                </a:extLst>
              </a:tr>
              <a:tr h="941433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knowledge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Deep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545641"/>
                  </a:ext>
                </a:extLst>
              </a:tr>
              <a:tr h="941433">
                <a:tc>
                  <a:txBody>
                    <a:bodyPr/>
                    <a:lstStyle/>
                    <a:p>
                      <a:r>
                        <a:rPr lang="en-US" dirty="0" smtClean="0"/>
                        <a:t>Migration</a:t>
                      </a:r>
                      <a:r>
                        <a:rPr lang="en-US" baseline="0" dirty="0" smtClean="0"/>
                        <a:t> knowledge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Shallow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9716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should do the migration?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684" y="2032441"/>
            <a:ext cx="1014211" cy="980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149" y="1773925"/>
            <a:ext cx="1011583" cy="123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3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Both should play a role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655" y="1686813"/>
            <a:ext cx="5157787" cy="823912"/>
          </a:xfrm>
        </p:spPr>
        <p:txBody>
          <a:bodyPr/>
          <a:lstStyle/>
          <a:p>
            <a:r>
              <a:rPr lang="en-US" dirty="0" smtClean="0"/>
              <a:t>Migration Expert will…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91598"/>
            <a:ext cx="5157787" cy="3684588"/>
          </a:xfrm>
        </p:spPr>
        <p:txBody>
          <a:bodyPr>
            <a:normAutofit/>
          </a:bodyPr>
          <a:lstStyle/>
          <a:p>
            <a:r>
              <a:rPr lang="en-US" dirty="0" smtClean="0"/>
              <a:t>Lead research effort </a:t>
            </a:r>
          </a:p>
          <a:p>
            <a:r>
              <a:rPr lang="en-US" dirty="0" smtClean="0"/>
              <a:t>Develop automated migrations for </a:t>
            </a:r>
            <a:r>
              <a:rPr lang="en-US" b="1" dirty="0" smtClean="0"/>
              <a:t>95%</a:t>
            </a:r>
            <a:r>
              <a:rPr lang="en-US" dirty="0" smtClean="0"/>
              <a:t> of the changes</a:t>
            </a:r>
          </a:p>
          <a:p>
            <a:r>
              <a:rPr lang="en-US" dirty="0" smtClean="0"/>
              <a:t>Provide support during migrations (e.g. office hours, on-call)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5982" y="1686813"/>
            <a:ext cx="5183188" cy="823912"/>
          </a:xfrm>
        </p:spPr>
        <p:txBody>
          <a:bodyPr/>
          <a:lstStyle/>
          <a:p>
            <a:r>
              <a:rPr lang="en-US" dirty="0" smtClean="0"/>
              <a:t>Application Expert will…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7589" y="2591598"/>
            <a:ext cx="5183188" cy="3684588"/>
          </a:xfrm>
        </p:spPr>
        <p:txBody>
          <a:bodyPr>
            <a:normAutofit/>
          </a:bodyPr>
          <a:lstStyle/>
          <a:p>
            <a:r>
              <a:rPr lang="en-US" dirty="0" smtClean="0"/>
              <a:t>Schedule migration (around feature development)</a:t>
            </a:r>
          </a:p>
          <a:p>
            <a:r>
              <a:rPr lang="en-US" dirty="0" smtClean="0"/>
              <a:t>Run the migration and do the remaining </a:t>
            </a:r>
            <a:r>
              <a:rPr lang="en-US" b="1" dirty="0" smtClean="0"/>
              <a:t>5% </a:t>
            </a:r>
            <a:r>
              <a:rPr lang="en-US" dirty="0" smtClean="0"/>
              <a:t>changes manually</a:t>
            </a:r>
            <a:endParaRPr lang="en-US" b="1" dirty="0" smtClean="0"/>
          </a:p>
          <a:p>
            <a:r>
              <a:rPr lang="en-US" dirty="0" smtClean="0"/>
              <a:t>Test affected functionality</a:t>
            </a:r>
          </a:p>
          <a:p>
            <a:r>
              <a:rPr lang="en-US" dirty="0" smtClean="0"/>
              <a:t>Raise concerns or suggest improvements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378" y="1271685"/>
            <a:ext cx="1011583" cy="1239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536" y="1530201"/>
            <a:ext cx="1014211" cy="98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Migrate </a:t>
            </a:r>
            <a:r>
              <a:rPr lang="en-US" dirty="0" smtClean="0">
                <a:solidFill>
                  <a:schemeClr val="tx1"/>
                </a:solidFill>
              </a:rPr>
              <a:t>actively developed</a:t>
            </a:r>
            <a:r>
              <a:rPr lang="en-US" dirty="0" smtClean="0"/>
              <a:t> </a:t>
            </a:r>
            <a:r>
              <a:rPr lang="en-US" dirty="0" smtClean="0"/>
              <a:t>applications in our platform to .NET Core</a:t>
            </a:r>
          </a:p>
        </p:txBody>
      </p:sp>
    </p:spTree>
    <p:extLst>
      <p:ext uri="{BB962C8B-B14F-4D97-AF65-F5344CB8AC3E}">
        <p14:creationId xmlns:p14="http://schemas.microsoft.com/office/powerpoint/2010/main" val="86063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Empower product teams to </a:t>
            </a:r>
            <a:r>
              <a:rPr lang="en-US" dirty="0" smtClean="0"/>
              <a:t>migrate </a:t>
            </a:r>
            <a:r>
              <a:rPr lang="en-US" smtClean="0"/>
              <a:t>all </a:t>
            </a:r>
            <a:r>
              <a:rPr lang="en-US" smtClean="0">
                <a:solidFill>
                  <a:schemeClr val="tx1"/>
                </a:solidFill>
              </a:rPr>
              <a:t>actively developed</a:t>
            </a:r>
            <a:r>
              <a:rPr lang="en-US" smtClean="0"/>
              <a:t> applications </a:t>
            </a:r>
            <a:r>
              <a:rPr lang="en-US" dirty="0" smtClean="0"/>
              <a:t>in our platform to .NET Core</a:t>
            </a:r>
          </a:p>
        </p:txBody>
      </p:sp>
    </p:spTree>
    <p:extLst>
      <p:ext uri="{BB962C8B-B14F-4D97-AF65-F5344CB8AC3E}">
        <p14:creationId xmlns:p14="http://schemas.microsoft.com/office/powerpoint/2010/main" val="152417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strategy should we 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39788" y="2228342"/>
          <a:ext cx="10200174" cy="34769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0612">
                  <a:extLst>
                    <a:ext uri="{9D8B030D-6E8A-4147-A177-3AD203B41FA5}">
                      <a16:colId xmlns:a16="http://schemas.microsoft.com/office/drawing/2014/main" val="1573396460"/>
                    </a:ext>
                  </a:extLst>
                </a:gridCol>
                <a:gridCol w="3776597">
                  <a:extLst>
                    <a:ext uri="{9D8B030D-6E8A-4147-A177-3AD203B41FA5}">
                      <a16:colId xmlns:a16="http://schemas.microsoft.com/office/drawing/2014/main" val="2561360265"/>
                    </a:ext>
                  </a:extLst>
                </a:gridCol>
                <a:gridCol w="4062965">
                  <a:extLst>
                    <a:ext uri="{9D8B030D-6E8A-4147-A177-3AD203B41FA5}">
                      <a16:colId xmlns:a16="http://schemas.microsoft.com/office/drawing/2014/main" val="1299538930"/>
                    </a:ext>
                  </a:extLst>
                </a:gridCol>
              </a:tblGrid>
              <a:tr h="6526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All</a:t>
                      </a:r>
                      <a:r>
                        <a:rPr lang="en-US" sz="2400" baseline="0" dirty="0" smtClean="0"/>
                        <a:t> at once!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Incremental phases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63472"/>
                  </a:ext>
                </a:extLst>
              </a:tr>
              <a:tr h="941433"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 to understand whole migration before starting to migrate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need to understand a phase just before starting 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545641"/>
                  </a:ext>
                </a:extLst>
              </a:tr>
              <a:tr h="941433">
                <a:tc>
                  <a:txBody>
                    <a:bodyPr/>
                    <a:lstStyle/>
                    <a:p>
                      <a:r>
                        <a:rPr lang="en-US" dirty="0" smtClean="0"/>
                        <a:t>Timing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 to find a month of time to do 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Easier</a:t>
                      </a:r>
                      <a:r>
                        <a:rPr lang="en-US" baseline="0" dirty="0" smtClean="0"/>
                        <a:t> to find a few days a few times a year for incremental updates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97166"/>
                  </a:ext>
                </a:extLst>
              </a:tr>
              <a:tr h="941433">
                <a:tc>
                  <a:txBody>
                    <a:bodyPr/>
                    <a:lstStyle/>
                    <a:p>
                      <a:r>
                        <a:rPr lang="en-US" dirty="0" smtClean="0"/>
                        <a:t>Stability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Everything changes (e.g. CI / CD, lots of APIs)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Changes</a:t>
                      </a:r>
                      <a:r>
                        <a:rPr lang="en-US" baseline="0" dirty="0" smtClean="0"/>
                        <a:t> and instability is chunked.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0207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strategy should we use?</a:t>
            </a:r>
            <a:endParaRPr lang="en-US" dirty="0"/>
          </a:p>
        </p:txBody>
      </p:sp>
      <p:pic>
        <p:nvPicPr>
          <p:cNvPr id="6" name="Graphic 6">
            <a:extLst>
              <a:ext uri="{FF2B5EF4-FFF2-40B4-BE49-F238E27FC236}">
                <a16:creationId xmlns:a16="http://schemas.microsoft.com/office/drawing/2014/main" id="{9CD07EB7-3037-6441-B91C-E227E600C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28558" y="1741255"/>
            <a:ext cx="1267674" cy="974173"/>
          </a:xfrm>
          <a:prstGeom prst="rect">
            <a:avLst/>
          </a:prstGeom>
        </p:spPr>
      </p:pic>
      <p:pic>
        <p:nvPicPr>
          <p:cNvPr id="9" name="Graphic 1">
            <a:extLst>
              <a:ext uri="{FF2B5EF4-FFF2-40B4-BE49-F238E27FC236}">
                <a16:creationId xmlns:a16="http://schemas.microsoft.com/office/drawing/2014/main" id="{6ACDCA79-459D-9F41-809F-D152D2EF3C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8151" y="1639257"/>
            <a:ext cx="1509186" cy="10761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84609" y="1364566"/>
            <a:ext cx="4370779" cy="500809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39788" y="2228342"/>
          <a:ext cx="10200174" cy="34769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0612">
                  <a:extLst>
                    <a:ext uri="{9D8B030D-6E8A-4147-A177-3AD203B41FA5}">
                      <a16:colId xmlns:a16="http://schemas.microsoft.com/office/drawing/2014/main" val="1573396460"/>
                    </a:ext>
                  </a:extLst>
                </a:gridCol>
                <a:gridCol w="3776597">
                  <a:extLst>
                    <a:ext uri="{9D8B030D-6E8A-4147-A177-3AD203B41FA5}">
                      <a16:colId xmlns:a16="http://schemas.microsoft.com/office/drawing/2014/main" val="2561360265"/>
                    </a:ext>
                  </a:extLst>
                </a:gridCol>
                <a:gridCol w="4062965">
                  <a:extLst>
                    <a:ext uri="{9D8B030D-6E8A-4147-A177-3AD203B41FA5}">
                      <a16:colId xmlns:a16="http://schemas.microsoft.com/office/drawing/2014/main" val="1299538930"/>
                    </a:ext>
                  </a:extLst>
                </a:gridCol>
              </a:tblGrid>
              <a:tr h="6526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All</a:t>
                      </a:r>
                      <a:r>
                        <a:rPr lang="en-US" sz="2400" baseline="0" dirty="0" smtClean="0"/>
                        <a:t> at once!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Incremental phases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63472"/>
                  </a:ext>
                </a:extLst>
              </a:tr>
              <a:tr h="941433"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 to understand whole migration before starting to migrate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need to understand a phase just before starting 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545641"/>
                  </a:ext>
                </a:extLst>
              </a:tr>
              <a:tr h="941433">
                <a:tc>
                  <a:txBody>
                    <a:bodyPr/>
                    <a:lstStyle/>
                    <a:p>
                      <a:r>
                        <a:rPr lang="en-US" dirty="0" smtClean="0"/>
                        <a:t>Timing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 to find a month of time to do 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Easier</a:t>
                      </a:r>
                      <a:r>
                        <a:rPr lang="en-US" baseline="0" dirty="0" smtClean="0"/>
                        <a:t> to find a few days a few times a year for incremental updates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97166"/>
                  </a:ext>
                </a:extLst>
              </a:tr>
              <a:tr h="941433">
                <a:tc>
                  <a:txBody>
                    <a:bodyPr/>
                    <a:lstStyle/>
                    <a:p>
                      <a:r>
                        <a:rPr lang="en-US" dirty="0" smtClean="0"/>
                        <a:t>Stability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Everything changes (e.g. CI / CD, lots of APIs)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Changes</a:t>
                      </a:r>
                      <a:r>
                        <a:rPr lang="en-US" baseline="0" dirty="0" smtClean="0"/>
                        <a:t> and instability is chunked.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0207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strategy should we use?</a:t>
            </a:r>
            <a:endParaRPr lang="en-US" dirty="0"/>
          </a:p>
        </p:txBody>
      </p:sp>
      <p:pic>
        <p:nvPicPr>
          <p:cNvPr id="6" name="Graphic 6">
            <a:extLst>
              <a:ext uri="{FF2B5EF4-FFF2-40B4-BE49-F238E27FC236}">
                <a16:creationId xmlns:a16="http://schemas.microsoft.com/office/drawing/2014/main" id="{9CD07EB7-3037-6441-B91C-E227E600C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28558" y="1741255"/>
            <a:ext cx="1267674" cy="974173"/>
          </a:xfrm>
          <a:prstGeom prst="rect">
            <a:avLst/>
          </a:prstGeom>
        </p:spPr>
      </p:pic>
      <p:pic>
        <p:nvPicPr>
          <p:cNvPr id="9" name="Graphic 1">
            <a:extLst>
              <a:ext uri="{FF2B5EF4-FFF2-40B4-BE49-F238E27FC236}">
                <a16:creationId xmlns:a16="http://schemas.microsoft.com/office/drawing/2014/main" id="{6ACDCA79-459D-9F41-809F-D152D2EF3C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8151" y="1639257"/>
            <a:ext cx="1509186" cy="10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6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Empower product teams to </a:t>
            </a:r>
            <a:r>
              <a:rPr lang="en-US" dirty="0" smtClean="0"/>
              <a:t>migrate </a:t>
            </a:r>
            <a:r>
              <a:rPr lang="en-US" dirty="0" smtClean="0"/>
              <a:t>all </a:t>
            </a:r>
            <a:r>
              <a:rPr lang="en-US" dirty="0" smtClean="0">
                <a:solidFill>
                  <a:schemeClr val="tx1"/>
                </a:solidFill>
              </a:rPr>
              <a:t>actively developed</a:t>
            </a:r>
            <a:r>
              <a:rPr lang="en-US" dirty="0" smtClean="0"/>
              <a:t> applications </a:t>
            </a:r>
            <a:r>
              <a:rPr lang="en-US" dirty="0" smtClean="0"/>
              <a:t>in our platform to .NET Core</a:t>
            </a:r>
          </a:p>
        </p:txBody>
      </p:sp>
    </p:spTree>
    <p:extLst>
      <p:ext uri="{BB962C8B-B14F-4D97-AF65-F5344CB8AC3E}">
        <p14:creationId xmlns:p14="http://schemas.microsoft.com/office/powerpoint/2010/main" val="183684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Empower product teams to incrementally </a:t>
            </a:r>
            <a:r>
              <a:rPr lang="en-US" dirty="0" smtClean="0"/>
              <a:t>migrate all </a:t>
            </a:r>
            <a:r>
              <a:rPr lang="en-US" dirty="0">
                <a:solidFill>
                  <a:schemeClr val="tx1"/>
                </a:solidFill>
              </a:rPr>
              <a:t>actively developed</a:t>
            </a:r>
            <a:r>
              <a:rPr lang="en-US" dirty="0" smtClean="0"/>
              <a:t> </a:t>
            </a:r>
            <a:r>
              <a:rPr lang="en-US" dirty="0"/>
              <a:t>applications </a:t>
            </a:r>
            <a:r>
              <a:rPr lang="en-US" dirty="0" smtClean="0"/>
              <a:t>our platform to .NET Core</a:t>
            </a:r>
          </a:p>
        </p:txBody>
      </p:sp>
    </p:spTree>
    <p:extLst>
      <p:ext uri="{BB962C8B-B14F-4D97-AF65-F5344CB8AC3E}">
        <p14:creationId xmlns:p14="http://schemas.microsoft.com/office/powerpoint/2010/main" val="7119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Migrate all applications in our platform to .NET Core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75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steps per-phase?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43166" y="1398263"/>
            <a:ext cx="5865888" cy="4163394"/>
            <a:chOff x="543166" y="1398263"/>
            <a:chExt cx="5865888" cy="4163394"/>
          </a:xfrm>
        </p:grpSpPr>
        <p:sp>
          <p:nvSpPr>
            <p:cNvPr id="26" name="Freeform 25"/>
            <p:cNvSpPr/>
            <p:nvPr/>
          </p:nvSpPr>
          <p:spPr>
            <a:xfrm>
              <a:off x="543166" y="1398263"/>
              <a:ext cx="1391794" cy="974210"/>
            </a:xfrm>
            <a:custGeom>
              <a:avLst/>
              <a:gdLst>
                <a:gd name="connsiteX0" fmla="*/ 0 w 1391794"/>
                <a:gd name="connsiteY0" fmla="*/ 162401 h 974210"/>
                <a:gd name="connsiteX1" fmla="*/ 162401 w 1391794"/>
                <a:gd name="connsiteY1" fmla="*/ 0 h 974210"/>
                <a:gd name="connsiteX2" fmla="*/ 1229393 w 1391794"/>
                <a:gd name="connsiteY2" fmla="*/ 0 h 974210"/>
                <a:gd name="connsiteX3" fmla="*/ 1391794 w 1391794"/>
                <a:gd name="connsiteY3" fmla="*/ 162401 h 974210"/>
                <a:gd name="connsiteX4" fmla="*/ 1391794 w 1391794"/>
                <a:gd name="connsiteY4" fmla="*/ 811809 h 974210"/>
                <a:gd name="connsiteX5" fmla="*/ 1229393 w 1391794"/>
                <a:gd name="connsiteY5" fmla="*/ 974210 h 974210"/>
                <a:gd name="connsiteX6" fmla="*/ 162401 w 1391794"/>
                <a:gd name="connsiteY6" fmla="*/ 974210 h 974210"/>
                <a:gd name="connsiteX7" fmla="*/ 0 w 1391794"/>
                <a:gd name="connsiteY7" fmla="*/ 811809 h 974210"/>
                <a:gd name="connsiteX8" fmla="*/ 0 w 1391794"/>
                <a:gd name="connsiteY8" fmla="*/ 162401 h 97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1794" h="974210">
                  <a:moveTo>
                    <a:pt x="0" y="162401"/>
                  </a:moveTo>
                  <a:cubicBezTo>
                    <a:pt x="0" y="72709"/>
                    <a:pt x="72709" y="0"/>
                    <a:pt x="162401" y="0"/>
                  </a:cubicBezTo>
                  <a:lnTo>
                    <a:pt x="1229393" y="0"/>
                  </a:lnTo>
                  <a:cubicBezTo>
                    <a:pt x="1319085" y="0"/>
                    <a:pt x="1391794" y="72709"/>
                    <a:pt x="1391794" y="162401"/>
                  </a:cubicBezTo>
                  <a:lnTo>
                    <a:pt x="1391794" y="811809"/>
                  </a:lnTo>
                  <a:cubicBezTo>
                    <a:pt x="1391794" y="901501"/>
                    <a:pt x="1319085" y="974210"/>
                    <a:pt x="1229393" y="974210"/>
                  </a:cubicBezTo>
                  <a:lnTo>
                    <a:pt x="162401" y="974210"/>
                  </a:lnTo>
                  <a:cubicBezTo>
                    <a:pt x="72709" y="974210"/>
                    <a:pt x="0" y="901501"/>
                    <a:pt x="0" y="811809"/>
                  </a:cubicBezTo>
                  <a:lnTo>
                    <a:pt x="0" y="1624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146" tIns="116146" rIns="116146" bIns="11614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Manual Conversion</a:t>
              </a:r>
              <a:endParaRPr lang="en-US" sz="1800" kern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34960" y="1491177"/>
              <a:ext cx="1012258" cy="787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3088905" y="2585537"/>
              <a:ext cx="1012258" cy="787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4242851" y="3679897"/>
              <a:ext cx="1012258" cy="787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Rectangle 35"/>
            <p:cNvSpPr/>
            <p:nvPr/>
          </p:nvSpPr>
          <p:spPr>
            <a:xfrm>
              <a:off x="5396796" y="4774257"/>
              <a:ext cx="1012258" cy="787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6" name="TextBox 5"/>
          <p:cNvSpPr txBox="1"/>
          <p:nvPr/>
        </p:nvSpPr>
        <p:spPr>
          <a:xfrm>
            <a:off x="2057311" y="1515550"/>
            <a:ext cx="452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research, migrate a solution by hand.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not merge, but keep track of </a:t>
            </a:r>
            <a:r>
              <a:rPr lang="en-US" b="1" dirty="0" smtClean="0"/>
              <a:t>all </a:t>
            </a:r>
            <a:r>
              <a:rPr lang="en-US" dirty="0" smtClean="0"/>
              <a:t>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7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steps per-phase?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43166" y="1398263"/>
            <a:ext cx="5865888" cy="4163394"/>
            <a:chOff x="543166" y="1398263"/>
            <a:chExt cx="5865888" cy="4163394"/>
          </a:xfrm>
        </p:grpSpPr>
        <p:sp>
          <p:nvSpPr>
            <p:cNvPr id="25" name="Bent-Up Arrow 24"/>
            <p:cNvSpPr/>
            <p:nvPr/>
          </p:nvSpPr>
          <p:spPr>
            <a:xfrm rot="5400000">
              <a:off x="762210" y="2314755"/>
              <a:ext cx="826770" cy="94124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Freeform 25"/>
            <p:cNvSpPr/>
            <p:nvPr/>
          </p:nvSpPr>
          <p:spPr>
            <a:xfrm>
              <a:off x="543166" y="1398263"/>
              <a:ext cx="1391794" cy="974210"/>
            </a:xfrm>
            <a:custGeom>
              <a:avLst/>
              <a:gdLst>
                <a:gd name="connsiteX0" fmla="*/ 0 w 1391794"/>
                <a:gd name="connsiteY0" fmla="*/ 162401 h 974210"/>
                <a:gd name="connsiteX1" fmla="*/ 162401 w 1391794"/>
                <a:gd name="connsiteY1" fmla="*/ 0 h 974210"/>
                <a:gd name="connsiteX2" fmla="*/ 1229393 w 1391794"/>
                <a:gd name="connsiteY2" fmla="*/ 0 h 974210"/>
                <a:gd name="connsiteX3" fmla="*/ 1391794 w 1391794"/>
                <a:gd name="connsiteY3" fmla="*/ 162401 h 974210"/>
                <a:gd name="connsiteX4" fmla="*/ 1391794 w 1391794"/>
                <a:gd name="connsiteY4" fmla="*/ 811809 h 974210"/>
                <a:gd name="connsiteX5" fmla="*/ 1229393 w 1391794"/>
                <a:gd name="connsiteY5" fmla="*/ 974210 h 974210"/>
                <a:gd name="connsiteX6" fmla="*/ 162401 w 1391794"/>
                <a:gd name="connsiteY6" fmla="*/ 974210 h 974210"/>
                <a:gd name="connsiteX7" fmla="*/ 0 w 1391794"/>
                <a:gd name="connsiteY7" fmla="*/ 811809 h 974210"/>
                <a:gd name="connsiteX8" fmla="*/ 0 w 1391794"/>
                <a:gd name="connsiteY8" fmla="*/ 162401 h 97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1794" h="974210">
                  <a:moveTo>
                    <a:pt x="0" y="162401"/>
                  </a:moveTo>
                  <a:cubicBezTo>
                    <a:pt x="0" y="72709"/>
                    <a:pt x="72709" y="0"/>
                    <a:pt x="162401" y="0"/>
                  </a:cubicBezTo>
                  <a:lnTo>
                    <a:pt x="1229393" y="0"/>
                  </a:lnTo>
                  <a:cubicBezTo>
                    <a:pt x="1319085" y="0"/>
                    <a:pt x="1391794" y="72709"/>
                    <a:pt x="1391794" y="162401"/>
                  </a:cubicBezTo>
                  <a:lnTo>
                    <a:pt x="1391794" y="811809"/>
                  </a:lnTo>
                  <a:cubicBezTo>
                    <a:pt x="1391794" y="901501"/>
                    <a:pt x="1319085" y="974210"/>
                    <a:pt x="1229393" y="974210"/>
                  </a:cubicBezTo>
                  <a:lnTo>
                    <a:pt x="162401" y="974210"/>
                  </a:lnTo>
                  <a:cubicBezTo>
                    <a:pt x="72709" y="974210"/>
                    <a:pt x="0" y="901501"/>
                    <a:pt x="0" y="811809"/>
                  </a:cubicBezTo>
                  <a:lnTo>
                    <a:pt x="0" y="1624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146" tIns="116146" rIns="116146" bIns="11614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Manual Conversion</a:t>
              </a:r>
              <a:endParaRPr lang="en-US" sz="1800" kern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34960" y="1491177"/>
              <a:ext cx="1012258" cy="787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1697111" y="2492624"/>
              <a:ext cx="1391794" cy="974210"/>
            </a:xfrm>
            <a:custGeom>
              <a:avLst/>
              <a:gdLst>
                <a:gd name="connsiteX0" fmla="*/ 0 w 1391794"/>
                <a:gd name="connsiteY0" fmla="*/ 162401 h 974210"/>
                <a:gd name="connsiteX1" fmla="*/ 162401 w 1391794"/>
                <a:gd name="connsiteY1" fmla="*/ 0 h 974210"/>
                <a:gd name="connsiteX2" fmla="*/ 1229393 w 1391794"/>
                <a:gd name="connsiteY2" fmla="*/ 0 h 974210"/>
                <a:gd name="connsiteX3" fmla="*/ 1391794 w 1391794"/>
                <a:gd name="connsiteY3" fmla="*/ 162401 h 974210"/>
                <a:gd name="connsiteX4" fmla="*/ 1391794 w 1391794"/>
                <a:gd name="connsiteY4" fmla="*/ 811809 h 974210"/>
                <a:gd name="connsiteX5" fmla="*/ 1229393 w 1391794"/>
                <a:gd name="connsiteY5" fmla="*/ 974210 h 974210"/>
                <a:gd name="connsiteX6" fmla="*/ 162401 w 1391794"/>
                <a:gd name="connsiteY6" fmla="*/ 974210 h 974210"/>
                <a:gd name="connsiteX7" fmla="*/ 0 w 1391794"/>
                <a:gd name="connsiteY7" fmla="*/ 811809 h 974210"/>
                <a:gd name="connsiteX8" fmla="*/ 0 w 1391794"/>
                <a:gd name="connsiteY8" fmla="*/ 162401 h 97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1794" h="974210">
                  <a:moveTo>
                    <a:pt x="0" y="162401"/>
                  </a:moveTo>
                  <a:cubicBezTo>
                    <a:pt x="0" y="72709"/>
                    <a:pt x="72709" y="0"/>
                    <a:pt x="162401" y="0"/>
                  </a:cubicBezTo>
                  <a:lnTo>
                    <a:pt x="1229393" y="0"/>
                  </a:lnTo>
                  <a:cubicBezTo>
                    <a:pt x="1319085" y="0"/>
                    <a:pt x="1391794" y="72709"/>
                    <a:pt x="1391794" y="162401"/>
                  </a:cubicBezTo>
                  <a:lnTo>
                    <a:pt x="1391794" y="811809"/>
                  </a:lnTo>
                  <a:cubicBezTo>
                    <a:pt x="1391794" y="901501"/>
                    <a:pt x="1319085" y="974210"/>
                    <a:pt x="1229393" y="974210"/>
                  </a:cubicBezTo>
                  <a:lnTo>
                    <a:pt x="162401" y="974210"/>
                  </a:lnTo>
                  <a:cubicBezTo>
                    <a:pt x="72709" y="974210"/>
                    <a:pt x="0" y="901501"/>
                    <a:pt x="0" y="811809"/>
                  </a:cubicBezTo>
                  <a:lnTo>
                    <a:pt x="0" y="1624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146" tIns="116146" rIns="116146" bIns="11614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Automate Conversion</a:t>
              </a:r>
              <a:endParaRPr lang="en-US" sz="1800" kern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88905" y="2585537"/>
              <a:ext cx="1012258" cy="787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4242851" y="3679897"/>
              <a:ext cx="1012258" cy="787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Rectangle 35"/>
            <p:cNvSpPr/>
            <p:nvPr/>
          </p:nvSpPr>
          <p:spPr>
            <a:xfrm>
              <a:off x="5396796" y="4774257"/>
              <a:ext cx="1012258" cy="787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6" name="TextBox 5"/>
          <p:cNvSpPr txBox="1"/>
          <p:nvPr/>
        </p:nvSpPr>
        <p:spPr>
          <a:xfrm>
            <a:off x="2057311" y="1515550"/>
            <a:ext cx="452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research, migrate a solution by hand.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not merge, but keep track of </a:t>
            </a:r>
            <a:r>
              <a:rPr lang="en-US" b="1" dirty="0" smtClean="0"/>
              <a:t>all </a:t>
            </a:r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16054" y="2792180"/>
            <a:ext cx="610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LINQPad script to automate all the manual changes</a:t>
            </a:r>
          </a:p>
        </p:txBody>
      </p:sp>
    </p:spTree>
    <p:extLst>
      <p:ext uri="{BB962C8B-B14F-4D97-AF65-F5344CB8AC3E}">
        <p14:creationId xmlns:p14="http://schemas.microsoft.com/office/powerpoint/2010/main" val="31732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steps per-phase?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43166" y="1398263"/>
            <a:ext cx="5865888" cy="4163394"/>
            <a:chOff x="543166" y="1398263"/>
            <a:chExt cx="5865888" cy="4163394"/>
          </a:xfrm>
        </p:grpSpPr>
        <p:sp>
          <p:nvSpPr>
            <p:cNvPr id="25" name="Bent-Up Arrow 24"/>
            <p:cNvSpPr/>
            <p:nvPr/>
          </p:nvSpPr>
          <p:spPr>
            <a:xfrm rot="5400000">
              <a:off x="762210" y="2314755"/>
              <a:ext cx="826770" cy="94124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Freeform 25"/>
            <p:cNvSpPr/>
            <p:nvPr/>
          </p:nvSpPr>
          <p:spPr>
            <a:xfrm>
              <a:off x="543166" y="1398263"/>
              <a:ext cx="1391794" cy="974210"/>
            </a:xfrm>
            <a:custGeom>
              <a:avLst/>
              <a:gdLst>
                <a:gd name="connsiteX0" fmla="*/ 0 w 1391794"/>
                <a:gd name="connsiteY0" fmla="*/ 162401 h 974210"/>
                <a:gd name="connsiteX1" fmla="*/ 162401 w 1391794"/>
                <a:gd name="connsiteY1" fmla="*/ 0 h 974210"/>
                <a:gd name="connsiteX2" fmla="*/ 1229393 w 1391794"/>
                <a:gd name="connsiteY2" fmla="*/ 0 h 974210"/>
                <a:gd name="connsiteX3" fmla="*/ 1391794 w 1391794"/>
                <a:gd name="connsiteY3" fmla="*/ 162401 h 974210"/>
                <a:gd name="connsiteX4" fmla="*/ 1391794 w 1391794"/>
                <a:gd name="connsiteY4" fmla="*/ 811809 h 974210"/>
                <a:gd name="connsiteX5" fmla="*/ 1229393 w 1391794"/>
                <a:gd name="connsiteY5" fmla="*/ 974210 h 974210"/>
                <a:gd name="connsiteX6" fmla="*/ 162401 w 1391794"/>
                <a:gd name="connsiteY6" fmla="*/ 974210 h 974210"/>
                <a:gd name="connsiteX7" fmla="*/ 0 w 1391794"/>
                <a:gd name="connsiteY7" fmla="*/ 811809 h 974210"/>
                <a:gd name="connsiteX8" fmla="*/ 0 w 1391794"/>
                <a:gd name="connsiteY8" fmla="*/ 162401 h 97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1794" h="974210">
                  <a:moveTo>
                    <a:pt x="0" y="162401"/>
                  </a:moveTo>
                  <a:cubicBezTo>
                    <a:pt x="0" y="72709"/>
                    <a:pt x="72709" y="0"/>
                    <a:pt x="162401" y="0"/>
                  </a:cubicBezTo>
                  <a:lnTo>
                    <a:pt x="1229393" y="0"/>
                  </a:lnTo>
                  <a:cubicBezTo>
                    <a:pt x="1319085" y="0"/>
                    <a:pt x="1391794" y="72709"/>
                    <a:pt x="1391794" y="162401"/>
                  </a:cubicBezTo>
                  <a:lnTo>
                    <a:pt x="1391794" y="811809"/>
                  </a:lnTo>
                  <a:cubicBezTo>
                    <a:pt x="1391794" y="901501"/>
                    <a:pt x="1319085" y="974210"/>
                    <a:pt x="1229393" y="974210"/>
                  </a:cubicBezTo>
                  <a:lnTo>
                    <a:pt x="162401" y="974210"/>
                  </a:lnTo>
                  <a:cubicBezTo>
                    <a:pt x="72709" y="974210"/>
                    <a:pt x="0" y="901501"/>
                    <a:pt x="0" y="811809"/>
                  </a:cubicBezTo>
                  <a:lnTo>
                    <a:pt x="0" y="1624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146" tIns="116146" rIns="116146" bIns="11614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Manual Conversion</a:t>
              </a:r>
              <a:endParaRPr lang="en-US" sz="1800" kern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34960" y="1491177"/>
              <a:ext cx="1012258" cy="787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Bent-Up Arrow 27"/>
            <p:cNvSpPr/>
            <p:nvPr/>
          </p:nvSpPr>
          <p:spPr>
            <a:xfrm rot="5400000">
              <a:off x="1916155" y="3409115"/>
              <a:ext cx="826770" cy="94124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1697111" y="2492624"/>
              <a:ext cx="1391794" cy="974210"/>
            </a:xfrm>
            <a:custGeom>
              <a:avLst/>
              <a:gdLst>
                <a:gd name="connsiteX0" fmla="*/ 0 w 1391794"/>
                <a:gd name="connsiteY0" fmla="*/ 162401 h 974210"/>
                <a:gd name="connsiteX1" fmla="*/ 162401 w 1391794"/>
                <a:gd name="connsiteY1" fmla="*/ 0 h 974210"/>
                <a:gd name="connsiteX2" fmla="*/ 1229393 w 1391794"/>
                <a:gd name="connsiteY2" fmla="*/ 0 h 974210"/>
                <a:gd name="connsiteX3" fmla="*/ 1391794 w 1391794"/>
                <a:gd name="connsiteY3" fmla="*/ 162401 h 974210"/>
                <a:gd name="connsiteX4" fmla="*/ 1391794 w 1391794"/>
                <a:gd name="connsiteY4" fmla="*/ 811809 h 974210"/>
                <a:gd name="connsiteX5" fmla="*/ 1229393 w 1391794"/>
                <a:gd name="connsiteY5" fmla="*/ 974210 h 974210"/>
                <a:gd name="connsiteX6" fmla="*/ 162401 w 1391794"/>
                <a:gd name="connsiteY6" fmla="*/ 974210 h 974210"/>
                <a:gd name="connsiteX7" fmla="*/ 0 w 1391794"/>
                <a:gd name="connsiteY7" fmla="*/ 811809 h 974210"/>
                <a:gd name="connsiteX8" fmla="*/ 0 w 1391794"/>
                <a:gd name="connsiteY8" fmla="*/ 162401 h 97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1794" h="974210">
                  <a:moveTo>
                    <a:pt x="0" y="162401"/>
                  </a:moveTo>
                  <a:cubicBezTo>
                    <a:pt x="0" y="72709"/>
                    <a:pt x="72709" y="0"/>
                    <a:pt x="162401" y="0"/>
                  </a:cubicBezTo>
                  <a:lnTo>
                    <a:pt x="1229393" y="0"/>
                  </a:lnTo>
                  <a:cubicBezTo>
                    <a:pt x="1319085" y="0"/>
                    <a:pt x="1391794" y="72709"/>
                    <a:pt x="1391794" y="162401"/>
                  </a:cubicBezTo>
                  <a:lnTo>
                    <a:pt x="1391794" y="811809"/>
                  </a:lnTo>
                  <a:cubicBezTo>
                    <a:pt x="1391794" y="901501"/>
                    <a:pt x="1319085" y="974210"/>
                    <a:pt x="1229393" y="974210"/>
                  </a:cubicBezTo>
                  <a:lnTo>
                    <a:pt x="162401" y="974210"/>
                  </a:lnTo>
                  <a:cubicBezTo>
                    <a:pt x="72709" y="974210"/>
                    <a:pt x="0" y="901501"/>
                    <a:pt x="0" y="811809"/>
                  </a:cubicBezTo>
                  <a:lnTo>
                    <a:pt x="0" y="1624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146" tIns="116146" rIns="116146" bIns="11614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Automate Conversion</a:t>
              </a:r>
              <a:endParaRPr lang="en-US" sz="1800" kern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88905" y="2585537"/>
              <a:ext cx="1012258" cy="787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2851056" y="3586984"/>
              <a:ext cx="1391794" cy="974210"/>
            </a:xfrm>
            <a:custGeom>
              <a:avLst/>
              <a:gdLst>
                <a:gd name="connsiteX0" fmla="*/ 0 w 1391794"/>
                <a:gd name="connsiteY0" fmla="*/ 162401 h 974210"/>
                <a:gd name="connsiteX1" fmla="*/ 162401 w 1391794"/>
                <a:gd name="connsiteY1" fmla="*/ 0 h 974210"/>
                <a:gd name="connsiteX2" fmla="*/ 1229393 w 1391794"/>
                <a:gd name="connsiteY2" fmla="*/ 0 h 974210"/>
                <a:gd name="connsiteX3" fmla="*/ 1391794 w 1391794"/>
                <a:gd name="connsiteY3" fmla="*/ 162401 h 974210"/>
                <a:gd name="connsiteX4" fmla="*/ 1391794 w 1391794"/>
                <a:gd name="connsiteY4" fmla="*/ 811809 h 974210"/>
                <a:gd name="connsiteX5" fmla="*/ 1229393 w 1391794"/>
                <a:gd name="connsiteY5" fmla="*/ 974210 h 974210"/>
                <a:gd name="connsiteX6" fmla="*/ 162401 w 1391794"/>
                <a:gd name="connsiteY6" fmla="*/ 974210 h 974210"/>
                <a:gd name="connsiteX7" fmla="*/ 0 w 1391794"/>
                <a:gd name="connsiteY7" fmla="*/ 811809 h 974210"/>
                <a:gd name="connsiteX8" fmla="*/ 0 w 1391794"/>
                <a:gd name="connsiteY8" fmla="*/ 162401 h 97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1794" h="974210">
                  <a:moveTo>
                    <a:pt x="0" y="162401"/>
                  </a:moveTo>
                  <a:cubicBezTo>
                    <a:pt x="0" y="72709"/>
                    <a:pt x="72709" y="0"/>
                    <a:pt x="162401" y="0"/>
                  </a:cubicBezTo>
                  <a:lnTo>
                    <a:pt x="1229393" y="0"/>
                  </a:lnTo>
                  <a:cubicBezTo>
                    <a:pt x="1319085" y="0"/>
                    <a:pt x="1391794" y="72709"/>
                    <a:pt x="1391794" y="162401"/>
                  </a:cubicBezTo>
                  <a:lnTo>
                    <a:pt x="1391794" y="811809"/>
                  </a:lnTo>
                  <a:cubicBezTo>
                    <a:pt x="1391794" y="901501"/>
                    <a:pt x="1319085" y="974210"/>
                    <a:pt x="1229393" y="974210"/>
                  </a:cubicBezTo>
                  <a:lnTo>
                    <a:pt x="162401" y="974210"/>
                  </a:lnTo>
                  <a:cubicBezTo>
                    <a:pt x="72709" y="974210"/>
                    <a:pt x="0" y="901501"/>
                    <a:pt x="0" y="811809"/>
                  </a:cubicBezTo>
                  <a:lnTo>
                    <a:pt x="0" y="1624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146" tIns="116146" rIns="116146" bIns="11614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“Dogfood”  applications</a:t>
              </a:r>
              <a:endParaRPr lang="en-US" sz="1800" kern="12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42851" y="3679897"/>
              <a:ext cx="1012258" cy="787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Rectangle 35"/>
            <p:cNvSpPr/>
            <p:nvPr/>
          </p:nvSpPr>
          <p:spPr>
            <a:xfrm>
              <a:off x="5396796" y="4774257"/>
              <a:ext cx="1012258" cy="787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6" name="TextBox 5"/>
          <p:cNvSpPr txBox="1"/>
          <p:nvPr/>
        </p:nvSpPr>
        <p:spPr>
          <a:xfrm>
            <a:off x="2057311" y="1515550"/>
            <a:ext cx="452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research, migrate a solution by hand.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not merge, but keep track of </a:t>
            </a:r>
            <a:r>
              <a:rPr lang="en-US" b="1" dirty="0" smtClean="0"/>
              <a:t>all </a:t>
            </a:r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16054" y="2792180"/>
            <a:ext cx="610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LINQPad script to automate all the manual changes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1617" y="3732244"/>
            <a:ext cx="7448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script to migrate own applications, update script with manual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Deploy applications and closely monitor errors / uptime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1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steps per-phase?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43166" y="1398263"/>
            <a:ext cx="5865888" cy="4257291"/>
            <a:chOff x="543166" y="1398263"/>
            <a:chExt cx="5865888" cy="4257291"/>
          </a:xfrm>
        </p:grpSpPr>
        <p:sp>
          <p:nvSpPr>
            <p:cNvPr id="25" name="Bent-Up Arrow 24"/>
            <p:cNvSpPr/>
            <p:nvPr/>
          </p:nvSpPr>
          <p:spPr>
            <a:xfrm rot="5400000">
              <a:off x="762210" y="2314755"/>
              <a:ext cx="826770" cy="94124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Freeform 25"/>
            <p:cNvSpPr/>
            <p:nvPr/>
          </p:nvSpPr>
          <p:spPr>
            <a:xfrm>
              <a:off x="543166" y="1398263"/>
              <a:ext cx="1391794" cy="974210"/>
            </a:xfrm>
            <a:custGeom>
              <a:avLst/>
              <a:gdLst>
                <a:gd name="connsiteX0" fmla="*/ 0 w 1391794"/>
                <a:gd name="connsiteY0" fmla="*/ 162401 h 974210"/>
                <a:gd name="connsiteX1" fmla="*/ 162401 w 1391794"/>
                <a:gd name="connsiteY1" fmla="*/ 0 h 974210"/>
                <a:gd name="connsiteX2" fmla="*/ 1229393 w 1391794"/>
                <a:gd name="connsiteY2" fmla="*/ 0 h 974210"/>
                <a:gd name="connsiteX3" fmla="*/ 1391794 w 1391794"/>
                <a:gd name="connsiteY3" fmla="*/ 162401 h 974210"/>
                <a:gd name="connsiteX4" fmla="*/ 1391794 w 1391794"/>
                <a:gd name="connsiteY4" fmla="*/ 811809 h 974210"/>
                <a:gd name="connsiteX5" fmla="*/ 1229393 w 1391794"/>
                <a:gd name="connsiteY5" fmla="*/ 974210 h 974210"/>
                <a:gd name="connsiteX6" fmla="*/ 162401 w 1391794"/>
                <a:gd name="connsiteY6" fmla="*/ 974210 h 974210"/>
                <a:gd name="connsiteX7" fmla="*/ 0 w 1391794"/>
                <a:gd name="connsiteY7" fmla="*/ 811809 h 974210"/>
                <a:gd name="connsiteX8" fmla="*/ 0 w 1391794"/>
                <a:gd name="connsiteY8" fmla="*/ 162401 h 97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1794" h="974210">
                  <a:moveTo>
                    <a:pt x="0" y="162401"/>
                  </a:moveTo>
                  <a:cubicBezTo>
                    <a:pt x="0" y="72709"/>
                    <a:pt x="72709" y="0"/>
                    <a:pt x="162401" y="0"/>
                  </a:cubicBezTo>
                  <a:lnTo>
                    <a:pt x="1229393" y="0"/>
                  </a:lnTo>
                  <a:cubicBezTo>
                    <a:pt x="1319085" y="0"/>
                    <a:pt x="1391794" y="72709"/>
                    <a:pt x="1391794" y="162401"/>
                  </a:cubicBezTo>
                  <a:lnTo>
                    <a:pt x="1391794" y="811809"/>
                  </a:lnTo>
                  <a:cubicBezTo>
                    <a:pt x="1391794" y="901501"/>
                    <a:pt x="1319085" y="974210"/>
                    <a:pt x="1229393" y="974210"/>
                  </a:cubicBezTo>
                  <a:lnTo>
                    <a:pt x="162401" y="974210"/>
                  </a:lnTo>
                  <a:cubicBezTo>
                    <a:pt x="72709" y="974210"/>
                    <a:pt x="0" y="901501"/>
                    <a:pt x="0" y="811809"/>
                  </a:cubicBezTo>
                  <a:lnTo>
                    <a:pt x="0" y="1624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146" tIns="116146" rIns="116146" bIns="11614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Manual Conversion</a:t>
              </a:r>
              <a:endParaRPr lang="en-US" sz="1800" kern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34960" y="1491177"/>
              <a:ext cx="1012258" cy="787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Bent-Up Arrow 27"/>
            <p:cNvSpPr/>
            <p:nvPr/>
          </p:nvSpPr>
          <p:spPr>
            <a:xfrm rot="5400000">
              <a:off x="1916155" y="3409115"/>
              <a:ext cx="826770" cy="94124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1697111" y="2492624"/>
              <a:ext cx="1391794" cy="974210"/>
            </a:xfrm>
            <a:custGeom>
              <a:avLst/>
              <a:gdLst>
                <a:gd name="connsiteX0" fmla="*/ 0 w 1391794"/>
                <a:gd name="connsiteY0" fmla="*/ 162401 h 974210"/>
                <a:gd name="connsiteX1" fmla="*/ 162401 w 1391794"/>
                <a:gd name="connsiteY1" fmla="*/ 0 h 974210"/>
                <a:gd name="connsiteX2" fmla="*/ 1229393 w 1391794"/>
                <a:gd name="connsiteY2" fmla="*/ 0 h 974210"/>
                <a:gd name="connsiteX3" fmla="*/ 1391794 w 1391794"/>
                <a:gd name="connsiteY3" fmla="*/ 162401 h 974210"/>
                <a:gd name="connsiteX4" fmla="*/ 1391794 w 1391794"/>
                <a:gd name="connsiteY4" fmla="*/ 811809 h 974210"/>
                <a:gd name="connsiteX5" fmla="*/ 1229393 w 1391794"/>
                <a:gd name="connsiteY5" fmla="*/ 974210 h 974210"/>
                <a:gd name="connsiteX6" fmla="*/ 162401 w 1391794"/>
                <a:gd name="connsiteY6" fmla="*/ 974210 h 974210"/>
                <a:gd name="connsiteX7" fmla="*/ 0 w 1391794"/>
                <a:gd name="connsiteY7" fmla="*/ 811809 h 974210"/>
                <a:gd name="connsiteX8" fmla="*/ 0 w 1391794"/>
                <a:gd name="connsiteY8" fmla="*/ 162401 h 97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1794" h="974210">
                  <a:moveTo>
                    <a:pt x="0" y="162401"/>
                  </a:moveTo>
                  <a:cubicBezTo>
                    <a:pt x="0" y="72709"/>
                    <a:pt x="72709" y="0"/>
                    <a:pt x="162401" y="0"/>
                  </a:cubicBezTo>
                  <a:lnTo>
                    <a:pt x="1229393" y="0"/>
                  </a:lnTo>
                  <a:cubicBezTo>
                    <a:pt x="1319085" y="0"/>
                    <a:pt x="1391794" y="72709"/>
                    <a:pt x="1391794" y="162401"/>
                  </a:cubicBezTo>
                  <a:lnTo>
                    <a:pt x="1391794" y="811809"/>
                  </a:lnTo>
                  <a:cubicBezTo>
                    <a:pt x="1391794" y="901501"/>
                    <a:pt x="1319085" y="974210"/>
                    <a:pt x="1229393" y="974210"/>
                  </a:cubicBezTo>
                  <a:lnTo>
                    <a:pt x="162401" y="974210"/>
                  </a:lnTo>
                  <a:cubicBezTo>
                    <a:pt x="72709" y="974210"/>
                    <a:pt x="0" y="901501"/>
                    <a:pt x="0" y="811809"/>
                  </a:cubicBezTo>
                  <a:lnTo>
                    <a:pt x="0" y="1624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146" tIns="116146" rIns="116146" bIns="11614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Automate Conversion</a:t>
              </a:r>
              <a:endParaRPr lang="en-US" sz="1800" kern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88905" y="2585537"/>
              <a:ext cx="1012258" cy="787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Bent-Up Arrow 30"/>
            <p:cNvSpPr/>
            <p:nvPr/>
          </p:nvSpPr>
          <p:spPr>
            <a:xfrm rot="5400000">
              <a:off x="3070100" y="4503475"/>
              <a:ext cx="826770" cy="94124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2851056" y="3586984"/>
              <a:ext cx="1391794" cy="974210"/>
            </a:xfrm>
            <a:custGeom>
              <a:avLst/>
              <a:gdLst>
                <a:gd name="connsiteX0" fmla="*/ 0 w 1391794"/>
                <a:gd name="connsiteY0" fmla="*/ 162401 h 974210"/>
                <a:gd name="connsiteX1" fmla="*/ 162401 w 1391794"/>
                <a:gd name="connsiteY1" fmla="*/ 0 h 974210"/>
                <a:gd name="connsiteX2" fmla="*/ 1229393 w 1391794"/>
                <a:gd name="connsiteY2" fmla="*/ 0 h 974210"/>
                <a:gd name="connsiteX3" fmla="*/ 1391794 w 1391794"/>
                <a:gd name="connsiteY3" fmla="*/ 162401 h 974210"/>
                <a:gd name="connsiteX4" fmla="*/ 1391794 w 1391794"/>
                <a:gd name="connsiteY4" fmla="*/ 811809 h 974210"/>
                <a:gd name="connsiteX5" fmla="*/ 1229393 w 1391794"/>
                <a:gd name="connsiteY5" fmla="*/ 974210 h 974210"/>
                <a:gd name="connsiteX6" fmla="*/ 162401 w 1391794"/>
                <a:gd name="connsiteY6" fmla="*/ 974210 h 974210"/>
                <a:gd name="connsiteX7" fmla="*/ 0 w 1391794"/>
                <a:gd name="connsiteY7" fmla="*/ 811809 h 974210"/>
                <a:gd name="connsiteX8" fmla="*/ 0 w 1391794"/>
                <a:gd name="connsiteY8" fmla="*/ 162401 h 97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1794" h="974210">
                  <a:moveTo>
                    <a:pt x="0" y="162401"/>
                  </a:moveTo>
                  <a:cubicBezTo>
                    <a:pt x="0" y="72709"/>
                    <a:pt x="72709" y="0"/>
                    <a:pt x="162401" y="0"/>
                  </a:cubicBezTo>
                  <a:lnTo>
                    <a:pt x="1229393" y="0"/>
                  </a:lnTo>
                  <a:cubicBezTo>
                    <a:pt x="1319085" y="0"/>
                    <a:pt x="1391794" y="72709"/>
                    <a:pt x="1391794" y="162401"/>
                  </a:cubicBezTo>
                  <a:lnTo>
                    <a:pt x="1391794" y="811809"/>
                  </a:lnTo>
                  <a:cubicBezTo>
                    <a:pt x="1391794" y="901501"/>
                    <a:pt x="1319085" y="974210"/>
                    <a:pt x="1229393" y="974210"/>
                  </a:cubicBezTo>
                  <a:lnTo>
                    <a:pt x="162401" y="974210"/>
                  </a:lnTo>
                  <a:cubicBezTo>
                    <a:pt x="72709" y="974210"/>
                    <a:pt x="0" y="901501"/>
                    <a:pt x="0" y="811809"/>
                  </a:cubicBezTo>
                  <a:lnTo>
                    <a:pt x="0" y="1624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146" tIns="116146" rIns="116146" bIns="11614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“Dogfood”  applications</a:t>
              </a:r>
              <a:endParaRPr lang="en-US" sz="1800" kern="12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42851" y="3679897"/>
              <a:ext cx="1012258" cy="787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4005002" y="4681344"/>
              <a:ext cx="1391794" cy="974210"/>
            </a:xfrm>
            <a:custGeom>
              <a:avLst/>
              <a:gdLst>
                <a:gd name="connsiteX0" fmla="*/ 0 w 1391794"/>
                <a:gd name="connsiteY0" fmla="*/ 162401 h 974210"/>
                <a:gd name="connsiteX1" fmla="*/ 162401 w 1391794"/>
                <a:gd name="connsiteY1" fmla="*/ 0 h 974210"/>
                <a:gd name="connsiteX2" fmla="*/ 1229393 w 1391794"/>
                <a:gd name="connsiteY2" fmla="*/ 0 h 974210"/>
                <a:gd name="connsiteX3" fmla="*/ 1391794 w 1391794"/>
                <a:gd name="connsiteY3" fmla="*/ 162401 h 974210"/>
                <a:gd name="connsiteX4" fmla="*/ 1391794 w 1391794"/>
                <a:gd name="connsiteY4" fmla="*/ 811809 h 974210"/>
                <a:gd name="connsiteX5" fmla="*/ 1229393 w 1391794"/>
                <a:gd name="connsiteY5" fmla="*/ 974210 h 974210"/>
                <a:gd name="connsiteX6" fmla="*/ 162401 w 1391794"/>
                <a:gd name="connsiteY6" fmla="*/ 974210 h 974210"/>
                <a:gd name="connsiteX7" fmla="*/ 0 w 1391794"/>
                <a:gd name="connsiteY7" fmla="*/ 811809 h 974210"/>
                <a:gd name="connsiteX8" fmla="*/ 0 w 1391794"/>
                <a:gd name="connsiteY8" fmla="*/ 162401 h 97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1794" h="974210">
                  <a:moveTo>
                    <a:pt x="0" y="162401"/>
                  </a:moveTo>
                  <a:cubicBezTo>
                    <a:pt x="0" y="72709"/>
                    <a:pt x="72709" y="0"/>
                    <a:pt x="162401" y="0"/>
                  </a:cubicBezTo>
                  <a:lnTo>
                    <a:pt x="1229393" y="0"/>
                  </a:lnTo>
                  <a:cubicBezTo>
                    <a:pt x="1319085" y="0"/>
                    <a:pt x="1391794" y="72709"/>
                    <a:pt x="1391794" y="162401"/>
                  </a:cubicBezTo>
                  <a:lnTo>
                    <a:pt x="1391794" y="811809"/>
                  </a:lnTo>
                  <a:cubicBezTo>
                    <a:pt x="1391794" y="901501"/>
                    <a:pt x="1319085" y="974210"/>
                    <a:pt x="1229393" y="974210"/>
                  </a:cubicBezTo>
                  <a:lnTo>
                    <a:pt x="162401" y="974210"/>
                  </a:lnTo>
                  <a:cubicBezTo>
                    <a:pt x="72709" y="974210"/>
                    <a:pt x="0" y="901501"/>
                    <a:pt x="0" y="811809"/>
                  </a:cubicBezTo>
                  <a:lnTo>
                    <a:pt x="0" y="1624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146" tIns="116146" rIns="116146" bIns="11614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“Fast track” applications</a:t>
              </a:r>
              <a:endParaRPr lang="en-US" sz="1800" kern="12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96796" y="4774257"/>
              <a:ext cx="1012258" cy="787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6" name="TextBox 5"/>
          <p:cNvSpPr txBox="1"/>
          <p:nvPr/>
        </p:nvSpPr>
        <p:spPr>
          <a:xfrm>
            <a:off x="2057311" y="1515550"/>
            <a:ext cx="452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research, migrate a solution by hand.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not merge, but keep track of </a:t>
            </a:r>
            <a:r>
              <a:rPr lang="en-US" b="1" dirty="0" smtClean="0"/>
              <a:t>all </a:t>
            </a:r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16054" y="2792180"/>
            <a:ext cx="610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LINQPad script to automate all the manual changes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1617" y="3732244"/>
            <a:ext cx="7448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script to migrate own applications, update script with manual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Deploy applications and closely monitor errors / uptime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17693" y="4935874"/>
            <a:ext cx="455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script to migrate volunteer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723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steps per-phase?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43166" y="1398263"/>
            <a:ext cx="6007575" cy="5351651"/>
            <a:chOff x="543166" y="1398263"/>
            <a:chExt cx="6007575" cy="5351651"/>
          </a:xfrm>
        </p:grpSpPr>
        <p:sp>
          <p:nvSpPr>
            <p:cNvPr id="25" name="Bent-Up Arrow 24"/>
            <p:cNvSpPr/>
            <p:nvPr/>
          </p:nvSpPr>
          <p:spPr>
            <a:xfrm rot="5400000">
              <a:off x="762210" y="2314755"/>
              <a:ext cx="826770" cy="94124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Freeform 25"/>
            <p:cNvSpPr/>
            <p:nvPr/>
          </p:nvSpPr>
          <p:spPr>
            <a:xfrm>
              <a:off x="543166" y="1398263"/>
              <a:ext cx="1391794" cy="974210"/>
            </a:xfrm>
            <a:custGeom>
              <a:avLst/>
              <a:gdLst>
                <a:gd name="connsiteX0" fmla="*/ 0 w 1391794"/>
                <a:gd name="connsiteY0" fmla="*/ 162401 h 974210"/>
                <a:gd name="connsiteX1" fmla="*/ 162401 w 1391794"/>
                <a:gd name="connsiteY1" fmla="*/ 0 h 974210"/>
                <a:gd name="connsiteX2" fmla="*/ 1229393 w 1391794"/>
                <a:gd name="connsiteY2" fmla="*/ 0 h 974210"/>
                <a:gd name="connsiteX3" fmla="*/ 1391794 w 1391794"/>
                <a:gd name="connsiteY3" fmla="*/ 162401 h 974210"/>
                <a:gd name="connsiteX4" fmla="*/ 1391794 w 1391794"/>
                <a:gd name="connsiteY4" fmla="*/ 811809 h 974210"/>
                <a:gd name="connsiteX5" fmla="*/ 1229393 w 1391794"/>
                <a:gd name="connsiteY5" fmla="*/ 974210 h 974210"/>
                <a:gd name="connsiteX6" fmla="*/ 162401 w 1391794"/>
                <a:gd name="connsiteY6" fmla="*/ 974210 h 974210"/>
                <a:gd name="connsiteX7" fmla="*/ 0 w 1391794"/>
                <a:gd name="connsiteY7" fmla="*/ 811809 h 974210"/>
                <a:gd name="connsiteX8" fmla="*/ 0 w 1391794"/>
                <a:gd name="connsiteY8" fmla="*/ 162401 h 97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1794" h="974210">
                  <a:moveTo>
                    <a:pt x="0" y="162401"/>
                  </a:moveTo>
                  <a:cubicBezTo>
                    <a:pt x="0" y="72709"/>
                    <a:pt x="72709" y="0"/>
                    <a:pt x="162401" y="0"/>
                  </a:cubicBezTo>
                  <a:lnTo>
                    <a:pt x="1229393" y="0"/>
                  </a:lnTo>
                  <a:cubicBezTo>
                    <a:pt x="1319085" y="0"/>
                    <a:pt x="1391794" y="72709"/>
                    <a:pt x="1391794" y="162401"/>
                  </a:cubicBezTo>
                  <a:lnTo>
                    <a:pt x="1391794" y="811809"/>
                  </a:lnTo>
                  <a:cubicBezTo>
                    <a:pt x="1391794" y="901501"/>
                    <a:pt x="1319085" y="974210"/>
                    <a:pt x="1229393" y="974210"/>
                  </a:cubicBezTo>
                  <a:lnTo>
                    <a:pt x="162401" y="974210"/>
                  </a:lnTo>
                  <a:cubicBezTo>
                    <a:pt x="72709" y="974210"/>
                    <a:pt x="0" y="901501"/>
                    <a:pt x="0" y="811809"/>
                  </a:cubicBezTo>
                  <a:lnTo>
                    <a:pt x="0" y="1624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146" tIns="116146" rIns="116146" bIns="11614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Manual Conversion</a:t>
              </a:r>
              <a:endParaRPr lang="en-US" sz="1800" kern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34960" y="1491177"/>
              <a:ext cx="1012258" cy="787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Bent-Up Arrow 27"/>
            <p:cNvSpPr/>
            <p:nvPr/>
          </p:nvSpPr>
          <p:spPr>
            <a:xfrm rot="5400000">
              <a:off x="1916155" y="3409115"/>
              <a:ext cx="826770" cy="94124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1697111" y="2492624"/>
              <a:ext cx="1391794" cy="974210"/>
            </a:xfrm>
            <a:custGeom>
              <a:avLst/>
              <a:gdLst>
                <a:gd name="connsiteX0" fmla="*/ 0 w 1391794"/>
                <a:gd name="connsiteY0" fmla="*/ 162401 h 974210"/>
                <a:gd name="connsiteX1" fmla="*/ 162401 w 1391794"/>
                <a:gd name="connsiteY1" fmla="*/ 0 h 974210"/>
                <a:gd name="connsiteX2" fmla="*/ 1229393 w 1391794"/>
                <a:gd name="connsiteY2" fmla="*/ 0 h 974210"/>
                <a:gd name="connsiteX3" fmla="*/ 1391794 w 1391794"/>
                <a:gd name="connsiteY3" fmla="*/ 162401 h 974210"/>
                <a:gd name="connsiteX4" fmla="*/ 1391794 w 1391794"/>
                <a:gd name="connsiteY4" fmla="*/ 811809 h 974210"/>
                <a:gd name="connsiteX5" fmla="*/ 1229393 w 1391794"/>
                <a:gd name="connsiteY5" fmla="*/ 974210 h 974210"/>
                <a:gd name="connsiteX6" fmla="*/ 162401 w 1391794"/>
                <a:gd name="connsiteY6" fmla="*/ 974210 h 974210"/>
                <a:gd name="connsiteX7" fmla="*/ 0 w 1391794"/>
                <a:gd name="connsiteY7" fmla="*/ 811809 h 974210"/>
                <a:gd name="connsiteX8" fmla="*/ 0 w 1391794"/>
                <a:gd name="connsiteY8" fmla="*/ 162401 h 97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1794" h="974210">
                  <a:moveTo>
                    <a:pt x="0" y="162401"/>
                  </a:moveTo>
                  <a:cubicBezTo>
                    <a:pt x="0" y="72709"/>
                    <a:pt x="72709" y="0"/>
                    <a:pt x="162401" y="0"/>
                  </a:cubicBezTo>
                  <a:lnTo>
                    <a:pt x="1229393" y="0"/>
                  </a:lnTo>
                  <a:cubicBezTo>
                    <a:pt x="1319085" y="0"/>
                    <a:pt x="1391794" y="72709"/>
                    <a:pt x="1391794" y="162401"/>
                  </a:cubicBezTo>
                  <a:lnTo>
                    <a:pt x="1391794" y="811809"/>
                  </a:lnTo>
                  <a:cubicBezTo>
                    <a:pt x="1391794" y="901501"/>
                    <a:pt x="1319085" y="974210"/>
                    <a:pt x="1229393" y="974210"/>
                  </a:cubicBezTo>
                  <a:lnTo>
                    <a:pt x="162401" y="974210"/>
                  </a:lnTo>
                  <a:cubicBezTo>
                    <a:pt x="72709" y="974210"/>
                    <a:pt x="0" y="901501"/>
                    <a:pt x="0" y="811809"/>
                  </a:cubicBezTo>
                  <a:lnTo>
                    <a:pt x="0" y="1624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146" tIns="116146" rIns="116146" bIns="11614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Automate Conversion</a:t>
              </a:r>
              <a:endParaRPr lang="en-US" sz="1800" kern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88905" y="2585537"/>
              <a:ext cx="1012258" cy="787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Bent-Up Arrow 30"/>
            <p:cNvSpPr/>
            <p:nvPr/>
          </p:nvSpPr>
          <p:spPr>
            <a:xfrm rot="5400000">
              <a:off x="3070100" y="4503475"/>
              <a:ext cx="826770" cy="94124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2851056" y="3586984"/>
              <a:ext cx="1391794" cy="974210"/>
            </a:xfrm>
            <a:custGeom>
              <a:avLst/>
              <a:gdLst>
                <a:gd name="connsiteX0" fmla="*/ 0 w 1391794"/>
                <a:gd name="connsiteY0" fmla="*/ 162401 h 974210"/>
                <a:gd name="connsiteX1" fmla="*/ 162401 w 1391794"/>
                <a:gd name="connsiteY1" fmla="*/ 0 h 974210"/>
                <a:gd name="connsiteX2" fmla="*/ 1229393 w 1391794"/>
                <a:gd name="connsiteY2" fmla="*/ 0 h 974210"/>
                <a:gd name="connsiteX3" fmla="*/ 1391794 w 1391794"/>
                <a:gd name="connsiteY3" fmla="*/ 162401 h 974210"/>
                <a:gd name="connsiteX4" fmla="*/ 1391794 w 1391794"/>
                <a:gd name="connsiteY4" fmla="*/ 811809 h 974210"/>
                <a:gd name="connsiteX5" fmla="*/ 1229393 w 1391794"/>
                <a:gd name="connsiteY5" fmla="*/ 974210 h 974210"/>
                <a:gd name="connsiteX6" fmla="*/ 162401 w 1391794"/>
                <a:gd name="connsiteY6" fmla="*/ 974210 h 974210"/>
                <a:gd name="connsiteX7" fmla="*/ 0 w 1391794"/>
                <a:gd name="connsiteY7" fmla="*/ 811809 h 974210"/>
                <a:gd name="connsiteX8" fmla="*/ 0 w 1391794"/>
                <a:gd name="connsiteY8" fmla="*/ 162401 h 97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1794" h="974210">
                  <a:moveTo>
                    <a:pt x="0" y="162401"/>
                  </a:moveTo>
                  <a:cubicBezTo>
                    <a:pt x="0" y="72709"/>
                    <a:pt x="72709" y="0"/>
                    <a:pt x="162401" y="0"/>
                  </a:cubicBezTo>
                  <a:lnTo>
                    <a:pt x="1229393" y="0"/>
                  </a:lnTo>
                  <a:cubicBezTo>
                    <a:pt x="1319085" y="0"/>
                    <a:pt x="1391794" y="72709"/>
                    <a:pt x="1391794" y="162401"/>
                  </a:cubicBezTo>
                  <a:lnTo>
                    <a:pt x="1391794" y="811809"/>
                  </a:lnTo>
                  <a:cubicBezTo>
                    <a:pt x="1391794" y="901501"/>
                    <a:pt x="1319085" y="974210"/>
                    <a:pt x="1229393" y="974210"/>
                  </a:cubicBezTo>
                  <a:lnTo>
                    <a:pt x="162401" y="974210"/>
                  </a:lnTo>
                  <a:cubicBezTo>
                    <a:pt x="72709" y="974210"/>
                    <a:pt x="0" y="901501"/>
                    <a:pt x="0" y="811809"/>
                  </a:cubicBezTo>
                  <a:lnTo>
                    <a:pt x="0" y="1624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146" tIns="116146" rIns="116146" bIns="11614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“Dogfood”  applications</a:t>
              </a:r>
              <a:endParaRPr lang="en-US" sz="1800" kern="12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42851" y="3679897"/>
              <a:ext cx="1012258" cy="787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Bent-Up Arrow 33"/>
            <p:cNvSpPr/>
            <p:nvPr/>
          </p:nvSpPr>
          <p:spPr>
            <a:xfrm rot="5400000">
              <a:off x="4224045" y="5597835"/>
              <a:ext cx="826770" cy="94124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4005002" y="4681344"/>
              <a:ext cx="1391794" cy="974210"/>
            </a:xfrm>
            <a:custGeom>
              <a:avLst/>
              <a:gdLst>
                <a:gd name="connsiteX0" fmla="*/ 0 w 1391794"/>
                <a:gd name="connsiteY0" fmla="*/ 162401 h 974210"/>
                <a:gd name="connsiteX1" fmla="*/ 162401 w 1391794"/>
                <a:gd name="connsiteY1" fmla="*/ 0 h 974210"/>
                <a:gd name="connsiteX2" fmla="*/ 1229393 w 1391794"/>
                <a:gd name="connsiteY2" fmla="*/ 0 h 974210"/>
                <a:gd name="connsiteX3" fmla="*/ 1391794 w 1391794"/>
                <a:gd name="connsiteY3" fmla="*/ 162401 h 974210"/>
                <a:gd name="connsiteX4" fmla="*/ 1391794 w 1391794"/>
                <a:gd name="connsiteY4" fmla="*/ 811809 h 974210"/>
                <a:gd name="connsiteX5" fmla="*/ 1229393 w 1391794"/>
                <a:gd name="connsiteY5" fmla="*/ 974210 h 974210"/>
                <a:gd name="connsiteX6" fmla="*/ 162401 w 1391794"/>
                <a:gd name="connsiteY6" fmla="*/ 974210 h 974210"/>
                <a:gd name="connsiteX7" fmla="*/ 0 w 1391794"/>
                <a:gd name="connsiteY7" fmla="*/ 811809 h 974210"/>
                <a:gd name="connsiteX8" fmla="*/ 0 w 1391794"/>
                <a:gd name="connsiteY8" fmla="*/ 162401 h 97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1794" h="974210">
                  <a:moveTo>
                    <a:pt x="0" y="162401"/>
                  </a:moveTo>
                  <a:cubicBezTo>
                    <a:pt x="0" y="72709"/>
                    <a:pt x="72709" y="0"/>
                    <a:pt x="162401" y="0"/>
                  </a:cubicBezTo>
                  <a:lnTo>
                    <a:pt x="1229393" y="0"/>
                  </a:lnTo>
                  <a:cubicBezTo>
                    <a:pt x="1319085" y="0"/>
                    <a:pt x="1391794" y="72709"/>
                    <a:pt x="1391794" y="162401"/>
                  </a:cubicBezTo>
                  <a:lnTo>
                    <a:pt x="1391794" y="811809"/>
                  </a:lnTo>
                  <a:cubicBezTo>
                    <a:pt x="1391794" y="901501"/>
                    <a:pt x="1319085" y="974210"/>
                    <a:pt x="1229393" y="974210"/>
                  </a:cubicBezTo>
                  <a:lnTo>
                    <a:pt x="162401" y="974210"/>
                  </a:lnTo>
                  <a:cubicBezTo>
                    <a:pt x="72709" y="974210"/>
                    <a:pt x="0" y="901501"/>
                    <a:pt x="0" y="811809"/>
                  </a:cubicBezTo>
                  <a:lnTo>
                    <a:pt x="0" y="1624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146" tIns="116146" rIns="116146" bIns="11614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“Fast track” applications</a:t>
              </a:r>
              <a:endParaRPr lang="en-US" sz="1800" kern="12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96796" y="4774257"/>
              <a:ext cx="1012258" cy="787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Freeform 36"/>
            <p:cNvSpPr/>
            <p:nvPr/>
          </p:nvSpPr>
          <p:spPr>
            <a:xfrm>
              <a:off x="5158947" y="5775704"/>
              <a:ext cx="1391794" cy="974210"/>
            </a:xfrm>
            <a:custGeom>
              <a:avLst/>
              <a:gdLst>
                <a:gd name="connsiteX0" fmla="*/ 0 w 1391794"/>
                <a:gd name="connsiteY0" fmla="*/ 162401 h 974210"/>
                <a:gd name="connsiteX1" fmla="*/ 162401 w 1391794"/>
                <a:gd name="connsiteY1" fmla="*/ 0 h 974210"/>
                <a:gd name="connsiteX2" fmla="*/ 1229393 w 1391794"/>
                <a:gd name="connsiteY2" fmla="*/ 0 h 974210"/>
                <a:gd name="connsiteX3" fmla="*/ 1391794 w 1391794"/>
                <a:gd name="connsiteY3" fmla="*/ 162401 h 974210"/>
                <a:gd name="connsiteX4" fmla="*/ 1391794 w 1391794"/>
                <a:gd name="connsiteY4" fmla="*/ 811809 h 974210"/>
                <a:gd name="connsiteX5" fmla="*/ 1229393 w 1391794"/>
                <a:gd name="connsiteY5" fmla="*/ 974210 h 974210"/>
                <a:gd name="connsiteX6" fmla="*/ 162401 w 1391794"/>
                <a:gd name="connsiteY6" fmla="*/ 974210 h 974210"/>
                <a:gd name="connsiteX7" fmla="*/ 0 w 1391794"/>
                <a:gd name="connsiteY7" fmla="*/ 811809 h 974210"/>
                <a:gd name="connsiteX8" fmla="*/ 0 w 1391794"/>
                <a:gd name="connsiteY8" fmla="*/ 162401 h 97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1794" h="974210">
                  <a:moveTo>
                    <a:pt x="0" y="162401"/>
                  </a:moveTo>
                  <a:cubicBezTo>
                    <a:pt x="0" y="72709"/>
                    <a:pt x="72709" y="0"/>
                    <a:pt x="162401" y="0"/>
                  </a:cubicBezTo>
                  <a:lnTo>
                    <a:pt x="1229393" y="0"/>
                  </a:lnTo>
                  <a:cubicBezTo>
                    <a:pt x="1319085" y="0"/>
                    <a:pt x="1391794" y="72709"/>
                    <a:pt x="1391794" y="162401"/>
                  </a:cubicBezTo>
                  <a:lnTo>
                    <a:pt x="1391794" y="811809"/>
                  </a:lnTo>
                  <a:cubicBezTo>
                    <a:pt x="1391794" y="901501"/>
                    <a:pt x="1319085" y="974210"/>
                    <a:pt x="1229393" y="974210"/>
                  </a:cubicBezTo>
                  <a:lnTo>
                    <a:pt x="162401" y="974210"/>
                  </a:lnTo>
                  <a:cubicBezTo>
                    <a:pt x="72709" y="974210"/>
                    <a:pt x="0" y="901501"/>
                    <a:pt x="0" y="811809"/>
                  </a:cubicBezTo>
                  <a:lnTo>
                    <a:pt x="0" y="1624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146" tIns="116146" rIns="116146" bIns="11614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smtClean="0"/>
                <a:t>Wide release!</a:t>
              </a:r>
              <a:endParaRPr lang="en-US" sz="1800" kern="1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057311" y="1515550"/>
            <a:ext cx="452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research, migrate a solution by hand.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not merge, but keep track of </a:t>
            </a:r>
            <a:r>
              <a:rPr lang="en-US" b="1" dirty="0" smtClean="0"/>
              <a:t>all </a:t>
            </a:r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16054" y="2792180"/>
            <a:ext cx="610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LINQPad script to automate all the manual changes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1617" y="3732244"/>
            <a:ext cx="7448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script to migrate own applications, update script with manual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Deploy applications and closely monitor errors / uptime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17693" y="4935874"/>
            <a:ext cx="455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script to migrate volunteer applications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85923" y="5981671"/>
            <a:ext cx="5071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Release documentation and script to everyone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Track adoption and follow up with lagging teams</a:t>
            </a:r>
          </a:p>
        </p:txBody>
      </p:sp>
    </p:spTree>
    <p:extLst>
      <p:ext uri="{BB962C8B-B14F-4D97-AF65-F5344CB8AC3E}">
        <p14:creationId xmlns:p14="http://schemas.microsoft.com/office/powerpoint/2010/main" val="39395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five phases?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Phase 1 </a:t>
            </a:r>
          </a:p>
          <a:p>
            <a:pPr marL="0" indent="0">
              <a:buNone/>
            </a:pPr>
            <a:r>
              <a:rPr lang="en-US" dirty="0" smtClean="0"/>
              <a:t>Update 3</a:t>
            </a:r>
            <a:r>
              <a:rPr lang="en-US" baseline="30000" dirty="0" smtClean="0"/>
              <a:t>rd</a:t>
            </a:r>
            <a:r>
              <a:rPr lang="en-US" dirty="0" smtClean="0"/>
              <a:t>-party NuGet dependencies to .NET Standard-compatible versions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b="1" dirty="0"/>
              <a:t>Phase 2</a:t>
            </a:r>
            <a:r>
              <a:rPr lang="en-US" b="1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Update to “Sdk” project file format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b="1" dirty="0"/>
              <a:t>Phase </a:t>
            </a:r>
            <a:r>
              <a:rPr lang="en-US" b="1" dirty="0" smtClean="0"/>
              <a:t>3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Update from ASP.NET to ASP.NET Core</a:t>
            </a:r>
          </a:p>
        </p:txBody>
      </p:sp>
    </p:spTree>
    <p:extLst>
      <p:ext uri="{BB962C8B-B14F-4D97-AF65-F5344CB8AC3E}">
        <p14:creationId xmlns:p14="http://schemas.microsoft.com/office/powerpoint/2010/main" val="298839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five phases?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Phase 4</a:t>
            </a:r>
          </a:p>
          <a:p>
            <a:pPr marL="0" indent="0">
              <a:buNone/>
            </a:pPr>
            <a:r>
              <a:rPr lang="en-US" dirty="0"/>
              <a:t>Update internal NuGet packages to </a:t>
            </a:r>
            <a:r>
              <a:rPr lang="en-US" dirty="0" smtClean="0"/>
              <a:t>target .NET Standard 2.0</a:t>
            </a:r>
            <a:endParaRPr lang="en-US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b="1" dirty="0" smtClean="0"/>
              <a:t>Phase 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Target .NET Core 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7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 3</a:t>
            </a:r>
            <a:r>
              <a:rPr lang="en-US" baseline="30000" dirty="0"/>
              <a:t>rd</a:t>
            </a:r>
            <a:r>
              <a:rPr lang="en-US" dirty="0"/>
              <a:t> Party NuGet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Major version updates to </a:t>
            </a:r>
            <a:r>
              <a:rPr lang="en-US" b="1" dirty="0" err="1" smtClean="0"/>
              <a:t>Autofac</a:t>
            </a:r>
            <a:r>
              <a:rPr lang="en-US" dirty="0" smtClean="0"/>
              <a:t> (IOC library) and </a:t>
            </a:r>
            <a:r>
              <a:rPr lang="en-US" b="1" dirty="0" err="1" smtClean="0"/>
              <a:t>NUnit</a:t>
            </a:r>
            <a:r>
              <a:rPr lang="en-US" b="1" dirty="0" smtClean="0"/>
              <a:t> </a:t>
            </a:r>
            <a:r>
              <a:rPr lang="en-US" dirty="0" smtClean="0"/>
              <a:t>(Unit testing library)</a:t>
            </a:r>
          </a:p>
          <a:p>
            <a:endParaRPr lang="en-US" dirty="0" smtClean="0"/>
          </a:p>
          <a:p>
            <a:r>
              <a:rPr lang="en-US" b="1" dirty="0" smtClean="0"/>
              <a:t>Incremental benefit? </a:t>
            </a:r>
          </a:p>
          <a:p>
            <a:pPr lvl="1"/>
            <a:r>
              <a:rPr lang="en-US" dirty="0" smtClean="0"/>
              <a:t>New features from the package versions(e.g. test parallelization).</a:t>
            </a:r>
          </a:p>
          <a:p>
            <a:endParaRPr lang="en-US" b="1" dirty="0"/>
          </a:p>
          <a:p>
            <a:r>
              <a:rPr lang="en-US" b="1" dirty="0" smtClean="0"/>
              <a:t>Work required?</a:t>
            </a:r>
          </a:p>
          <a:p>
            <a:pPr lvl="1"/>
            <a:r>
              <a:rPr lang="en-US" dirty="0" smtClean="0"/>
              <a:t>Update internal NuGet packages, new application template</a:t>
            </a:r>
          </a:p>
          <a:p>
            <a:pPr lvl="1"/>
            <a:r>
              <a:rPr lang="en-US" dirty="0" smtClean="0"/>
              <a:t>Migration script to refactor around breaking changes</a:t>
            </a:r>
          </a:p>
          <a:p>
            <a:pPr lvl="1"/>
            <a:r>
              <a:rPr lang="en-US" dirty="0" smtClean="0"/>
              <a:t>Update CI test runner</a:t>
            </a:r>
          </a:p>
        </p:txBody>
      </p:sp>
    </p:spTree>
    <p:extLst>
      <p:ext uri="{BB962C8B-B14F-4D97-AF65-F5344CB8AC3E}">
        <p14:creationId xmlns:p14="http://schemas.microsoft.com/office/powerpoint/2010/main" val="26577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2: “Sdk” project </a:t>
            </a:r>
            <a:r>
              <a:rPr lang="en-US" dirty="0" smtClean="0"/>
              <a:t>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Update from “old” .csproj to “Sdk” format</a:t>
            </a:r>
          </a:p>
          <a:p>
            <a:endParaRPr lang="en-US" dirty="0" smtClean="0"/>
          </a:p>
          <a:p>
            <a:r>
              <a:rPr lang="en-US" b="1" dirty="0" smtClean="0"/>
              <a:t>Incremental benefit?</a:t>
            </a:r>
          </a:p>
          <a:p>
            <a:pPr lvl="1"/>
            <a:r>
              <a:rPr lang="en-US" dirty="0" smtClean="0"/>
              <a:t>Simpler package management model</a:t>
            </a:r>
          </a:p>
          <a:p>
            <a:pPr lvl="1"/>
            <a:r>
              <a:rPr lang="en-US" dirty="0" smtClean="0"/>
              <a:t>Way fewer .csproj merge conflicts!</a:t>
            </a:r>
          </a:p>
          <a:p>
            <a:endParaRPr lang="en-US" b="1" dirty="0"/>
          </a:p>
          <a:p>
            <a:r>
              <a:rPr lang="en-US" b="1" dirty="0" smtClean="0"/>
              <a:t>Work required?</a:t>
            </a:r>
          </a:p>
          <a:p>
            <a:pPr lvl="1"/>
            <a:r>
              <a:rPr lang="en-US" dirty="0" smtClean="0"/>
              <a:t>Research correct setup for legacy ASP.NET applications</a:t>
            </a:r>
          </a:p>
          <a:p>
            <a:pPr lvl="1"/>
            <a:r>
              <a:rPr lang="en-US" dirty="0" smtClean="0"/>
              <a:t>Migration script</a:t>
            </a:r>
          </a:p>
        </p:txBody>
      </p:sp>
    </p:spTree>
    <p:extLst>
      <p:ext uri="{BB962C8B-B14F-4D97-AF65-F5344CB8AC3E}">
        <p14:creationId xmlns:p14="http://schemas.microsoft.com/office/powerpoint/2010/main" val="418413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3: ASP.NET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Update web applications from ASP.NET to ASP.NET Core.</a:t>
            </a:r>
          </a:p>
          <a:p>
            <a:endParaRPr lang="en-US" dirty="0" smtClean="0"/>
          </a:p>
          <a:p>
            <a:r>
              <a:rPr lang="en-US" b="1" dirty="0" smtClean="0"/>
              <a:t>Incremental benefit?</a:t>
            </a:r>
          </a:p>
          <a:p>
            <a:pPr lvl="1"/>
            <a:r>
              <a:rPr lang="en-US" dirty="0" smtClean="0"/>
              <a:t>ASP.NET Core feature set</a:t>
            </a:r>
          </a:p>
          <a:p>
            <a:pPr lvl="1"/>
            <a:r>
              <a:rPr lang="en-US" dirty="0" smtClean="0"/>
              <a:t>No more </a:t>
            </a:r>
            <a:r>
              <a:rPr lang="en-US" dirty="0" err="1" smtClean="0"/>
              <a:t>ConfigureAwait</a:t>
            </a:r>
            <a:r>
              <a:rPr lang="en-US" dirty="0" smtClean="0"/>
              <a:t>(false)!</a:t>
            </a:r>
          </a:p>
          <a:p>
            <a:endParaRPr lang="en-US" b="1" dirty="0"/>
          </a:p>
          <a:p>
            <a:r>
              <a:rPr lang="en-US" b="1" dirty="0" smtClean="0"/>
              <a:t>Work required?</a:t>
            </a:r>
          </a:p>
          <a:p>
            <a:pPr lvl="1"/>
            <a:r>
              <a:rPr lang="en-US" dirty="0" smtClean="0"/>
              <a:t>Migration script for common code patterns</a:t>
            </a:r>
          </a:p>
          <a:p>
            <a:pPr lvl="1"/>
            <a:r>
              <a:rPr lang="en-US" dirty="0" smtClean="0"/>
              <a:t>Release ASP.NET Core-specific versions of </a:t>
            </a:r>
            <a:r>
              <a:rPr lang="en-US" dirty="0" err="1" smtClean="0"/>
              <a:t>WebApi</a:t>
            </a:r>
            <a:r>
              <a:rPr lang="en-US" dirty="0" smtClean="0"/>
              <a:t> / </a:t>
            </a:r>
            <a:r>
              <a:rPr lang="en-US" dirty="0" err="1" smtClean="0"/>
              <a:t>Mvc</a:t>
            </a:r>
            <a:r>
              <a:rPr lang="en-US" dirty="0" smtClean="0"/>
              <a:t> specific internal libraries</a:t>
            </a:r>
          </a:p>
          <a:p>
            <a:pPr lvl="1"/>
            <a:r>
              <a:rPr lang="en-US" dirty="0" smtClean="0"/>
              <a:t>Add deployment support</a:t>
            </a:r>
          </a:p>
        </p:txBody>
      </p:sp>
    </p:spTree>
    <p:extLst>
      <p:ext uri="{BB962C8B-B14F-4D97-AF65-F5344CB8AC3E}">
        <p14:creationId xmlns:p14="http://schemas.microsoft.com/office/powerpoint/2010/main" val="330188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1529542" y="3794664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282108" y="1970053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707977" y="529483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365096" y="170555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853830" y="4063034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6655848" y="322936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711469" y="2726259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480294" y="2849124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95914" y="547771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609452" y="373562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>
            <a:off x="1833208" y="4696596"/>
            <a:ext cx="1097280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2831994" y="1663490"/>
            <a:ext cx="2194560" cy="2194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508806" y="397508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053096" y="1960166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3890857" y="590052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304556" y="24812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824496" y="240754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287775" y="440700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104895" y="406429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304022" y="371780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131253" y="458229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713061" y="511075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480294" y="600736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Our Platform</a:t>
            </a:r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8075877" y="192867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492197" y="192328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961498" y="1431811"/>
            <a:ext cx="2883610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160 web applications</a:t>
            </a:r>
          </a:p>
          <a:p>
            <a:endParaRPr lang="en-US" dirty="0" smtClean="0"/>
          </a:p>
          <a:p>
            <a:r>
              <a:rPr lang="en-US" dirty="0" smtClean="0"/>
              <a:t>90 </a:t>
            </a:r>
            <a:r>
              <a:rPr lang="en-US" dirty="0"/>
              <a:t>c</a:t>
            </a:r>
            <a:r>
              <a:rPr lang="en-US" dirty="0" smtClean="0"/>
              <a:t>onsole applications</a:t>
            </a:r>
          </a:p>
          <a:p>
            <a:endParaRPr lang="en-US" dirty="0" smtClean="0"/>
          </a:p>
          <a:p>
            <a:r>
              <a:rPr lang="en-US" dirty="0" smtClean="0"/>
              <a:t>300 internal NuGet packages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6340972" y="5110753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6830666" y="547383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7440015" y="3717804"/>
            <a:ext cx="1097280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978549" y="495935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7463566" y="522347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759757" y="483551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7155493" y="432475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7961577" y="49787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670063" y="547918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425799" y="609105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532622" y="564535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8214895" y="514050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0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4: .NET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Update </a:t>
            </a:r>
            <a:r>
              <a:rPr lang="en-US" dirty="0" smtClean="0"/>
              <a:t>internal NuGet packages to target .NET Standard 2.0.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Incremental benefit?</a:t>
            </a:r>
          </a:p>
          <a:p>
            <a:pPr lvl="1"/>
            <a:r>
              <a:rPr lang="en-US" dirty="0"/>
              <a:t>Used multi-targeting to drop legacy APIs while keeping 100% compatibility for .NET Framework consumers</a:t>
            </a:r>
          </a:p>
          <a:p>
            <a:pPr lvl="1"/>
            <a:r>
              <a:rPr lang="en-US" dirty="0" smtClean="0"/>
              <a:t>Unlocks the .NET CLI</a:t>
            </a:r>
            <a:endParaRPr lang="en-US" dirty="0"/>
          </a:p>
          <a:p>
            <a:endParaRPr lang="en-US" b="1" dirty="0"/>
          </a:p>
          <a:p>
            <a:r>
              <a:rPr lang="en-US" b="1" dirty="0" smtClean="0"/>
              <a:t>Work required?</a:t>
            </a:r>
          </a:p>
          <a:p>
            <a:pPr lvl="1"/>
            <a:r>
              <a:rPr lang="en-US" dirty="0" smtClean="0"/>
              <a:t>Convert 100% of (non-deprecated) internal libraries!</a:t>
            </a:r>
          </a:p>
          <a:p>
            <a:pPr lvl="1"/>
            <a:r>
              <a:rPr lang="en-US" dirty="0" smtClean="0"/>
              <a:t>Migration script to update dependencies</a:t>
            </a:r>
          </a:p>
        </p:txBody>
      </p:sp>
    </p:spTree>
    <p:extLst>
      <p:ext uri="{BB962C8B-B14F-4D97-AF65-F5344CB8AC3E}">
        <p14:creationId xmlns:p14="http://schemas.microsoft.com/office/powerpoint/2010/main" val="56789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5: .NET Core!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Update all applications to target .NET Core 3.1.</a:t>
            </a:r>
          </a:p>
          <a:p>
            <a:endParaRPr lang="en-US" dirty="0" smtClean="0"/>
          </a:p>
          <a:p>
            <a:r>
              <a:rPr lang="en-US" b="1" dirty="0" smtClean="0"/>
              <a:t>Incremental benefit?</a:t>
            </a:r>
          </a:p>
          <a:p>
            <a:pPr lvl="1"/>
            <a:r>
              <a:rPr lang="en-US" dirty="0" smtClean="0"/>
              <a:t>.NET Core performance!</a:t>
            </a:r>
          </a:p>
          <a:p>
            <a:pPr lvl="1"/>
            <a:r>
              <a:rPr lang="en-US" dirty="0" smtClean="0"/>
              <a:t>.NET Core features!</a:t>
            </a:r>
          </a:p>
          <a:p>
            <a:pPr lvl="1"/>
            <a:r>
              <a:rPr lang="en-US" dirty="0" smtClean="0"/>
              <a:t>A feeling of accomplishment.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Work required?</a:t>
            </a:r>
          </a:p>
          <a:p>
            <a:pPr lvl="1"/>
            <a:r>
              <a:rPr lang="en-US" dirty="0" smtClean="0"/>
              <a:t>Minor deployment changes</a:t>
            </a:r>
          </a:p>
        </p:txBody>
      </p:sp>
    </p:spTree>
    <p:extLst>
      <p:ext uri="{BB962C8B-B14F-4D97-AF65-F5344CB8AC3E}">
        <p14:creationId xmlns:p14="http://schemas.microsoft.com/office/powerpoint/2010/main" val="419696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didn’t go well?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Incremental updates are intrinsically less motivating</a:t>
            </a:r>
          </a:p>
          <a:p>
            <a:pPr lvl="1"/>
            <a:r>
              <a:rPr lang="en-US" dirty="0" smtClean="0"/>
              <a:t>If the phases are too small, product teams feel like they are being told to “eat your vegetables”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you release too many phases in quick succession, product teams can feel churn fatigue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Ended up “bundling” extra features into the phases to make the updates more interesting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98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didn’t go well?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“One size fits all” </a:t>
            </a:r>
            <a:r>
              <a:rPr lang="en-US" dirty="0"/>
              <a:t>automation </a:t>
            </a:r>
            <a:r>
              <a:rPr lang="en-US" dirty="0" smtClean="0"/>
              <a:t>does not actually fit all applications</a:t>
            </a:r>
            <a:endParaRPr lang="en-US" dirty="0"/>
          </a:p>
          <a:p>
            <a:pPr lvl="1"/>
            <a:r>
              <a:rPr lang="en-US" dirty="0" smtClean="0"/>
              <a:t>Applications that had innovated beyond the template were disproportionately left with more manual work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Also affected, older applications using patterns that had fallen out of favor internally, e.g. complex </a:t>
            </a:r>
            <a:r>
              <a:rPr lang="en-US" dirty="0" err="1" smtClean="0"/>
              <a:t>ModelBinders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Our “fast track” process helped mitigate this pain point during later phases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859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didn’t go well?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incremental approach is not well-supported by tooling</a:t>
            </a:r>
          </a:p>
          <a:p>
            <a:pPr lvl="1"/>
            <a:r>
              <a:rPr lang="en-US" dirty="0" smtClean="0"/>
              <a:t>IDEs, deployment, and the dotnet CLI all had gaps in support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the Visual </a:t>
            </a:r>
            <a:r>
              <a:rPr lang="en-US" dirty="0"/>
              <a:t>Studio </a:t>
            </a:r>
            <a:r>
              <a:rPr lang="en-US" dirty="0" smtClean="0"/>
              <a:t>“Debug” menu does not work for an ASP.NET Application using the Sdk </a:t>
            </a:r>
            <a:r>
              <a:rPr lang="en-US" dirty="0"/>
              <a:t>project file </a:t>
            </a:r>
            <a:r>
              <a:rPr lang="en-US" dirty="0" smtClean="0"/>
              <a:t>format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meant we spent more time than planned on implementing workarounds to maintain the developer experience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329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made two big choices upfront:</a:t>
            </a:r>
          </a:p>
          <a:p>
            <a:pPr lvl="1"/>
            <a:r>
              <a:rPr lang="en-US" dirty="0"/>
              <a:t>Split effort between migration and application experts</a:t>
            </a:r>
          </a:p>
          <a:p>
            <a:pPr lvl="1"/>
            <a:r>
              <a:rPr lang="en-US" dirty="0"/>
              <a:t>Separate the migration into 5 sequential phases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These two choices (and our excellent product teams) made this migration possible for our 200+ applications in 2+ years.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38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E3FC-D1E2-764E-8278-BB377802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joining!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FC28D-518A-BF48-8B64-C8BF638EE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Elizabeth.Gallagher@mastercard.com</a:t>
            </a:r>
            <a:endParaRPr lang="en-US" dirty="0"/>
          </a:p>
          <a:p>
            <a:r>
              <a:rPr lang="en-US" dirty="0" smtClean="0"/>
              <a:t>       @LizzyIsNotBusy</a:t>
            </a:r>
            <a:endParaRPr lang="en-US" dirty="0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52D677A3-6981-AD44-B4E0-1D4B7163A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65315" y="1217148"/>
            <a:ext cx="3492500" cy="2324100"/>
          </a:xfrm>
          <a:prstGeom prst="rect">
            <a:avLst/>
          </a:prstGeom>
        </p:spPr>
      </p:pic>
      <p:pic>
        <p:nvPicPr>
          <p:cNvPr id="1028" name="Picture 4" descr="Twitter Logo transparent PNG - Stick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5415172"/>
            <a:ext cx="606424" cy="60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Black Email Icon PNG Transparent Icon - Free ..."/>
          <p:cNvPicPr>
            <a:picLocks noChangeAspect="1" noChangeArrowheads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86" y="4930350"/>
            <a:ext cx="594150" cy="59415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382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2153752" y="1481177"/>
            <a:ext cx="3083266" cy="3257078"/>
          </a:xfrm>
          <a:custGeom>
            <a:avLst/>
            <a:gdLst>
              <a:gd name="connsiteX0" fmla="*/ 15114 w 3083266"/>
              <a:gd name="connsiteY0" fmla="*/ 0 h 3166394"/>
              <a:gd name="connsiteX1" fmla="*/ 0 w 3083266"/>
              <a:gd name="connsiteY1" fmla="*/ 1050427 h 3166394"/>
              <a:gd name="connsiteX2" fmla="*/ 1798572 w 3083266"/>
              <a:gd name="connsiteY2" fmla="*/ 3158837 h 3166394"/>
              <a:gd name="connsiteX3" fmla="*/ 2289779 w 3083266"/>
              <a:gd name="connsiteY3" fmla="*/ 3166394 h 3166394"/>
              <a:gd name="connsiteX4" fmla="*/ 3083266 w 3083266"/>
              <a:gd name="connsiteY4" fmla="*/ 1859028 h 3166394"/>
              <a:gd name="connsiteX5" fmla="*/ 3030367 w 3083266"/>
              <a:gd name="connsiteY5" fmla="*/ 52899 h 3166394"/>
              <a:gd name="connsiteX6" fmla="*/ 15114 w 3083266"/>
              <a:gd name="connsiteY6" fmla="*/ 0 h 316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3266" h="3166394">
                <a:moveTo>
                  <a:pt x="15114" y="0"/>
                </a:moveTo>
                <a:lnTo>
                  <a:pt x="0" y="1050427"/>
                </a:lnTo>
                <a:lnTo>
                  <a:pt x="1798572" y="3158837"/>
                </a:lnTo>
                <a:lnTo>
                  <a:pt x="2289779" y="3166394"/>
                </a:lnTo>
                <a:lnTo>
                  <a:pt x="3083266" y="1859028"/>
                </a:lnTo>
                <a:lnTo>
                  <a:pt x="3030367" y="52899"/>
                </a:lnTo>
                <a:lnTo>
                  <a:pt x="15114" y="0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529542" y="3794664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282108" y="1970053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707977" y="529483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365096" y="170555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340972" y="5110753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853830" y="4063034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6655848" y="322936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711469" y="2726259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480294" y="2849124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95914" y="547771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609452" y="373562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830666" y="547383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>
            <a:off x="1833208" y="4696596"/>
            <a:ext cx="1097280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7440015" y="3717804"/>
            <a:ext cx="1097280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2831994" y="1663490"/>
            <a:ext cx="2194560" cy="2194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508806" y="397508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053096" y="1960166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3890857" y="590052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978549" y="495935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304556" y="24812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824496" y="240754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287775" y="440700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104895" y="406429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304022" y="371780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131253" y="458229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7463566" y="522347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713061" y="511075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480294" y="600736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Our Platform</a:t>
            </a:r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8075877" y="192867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492197" y="192328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961498" y="4370389"/>
            <a:ext cx="1389932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182880" tIns="91440" rIns="182880" bIns="91440" rtlCol="0">
            <a:spAutoFit/>
          </a:bodyPr>
          <a:lstStyle/>
          <a:p>
            <a:r>
              <a:rPr lang="en-US" dirty="0" smtClean="0"/>
              <a:t>Product #1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759757" y="483551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155493" y="432475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961577" y="49787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670063" y="547918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425799" y="609105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32622" y="564535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214895" y="514050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961498" y="1431811"/>
            <a:ext cx="2883610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160 web applications</a:t>
            </a:r>
          </a:p>
          <a:p>
            <a:endParaRPr lang="en-US" dirty="0" smtClean="0"/>
          </a:p>
          <a:p>
            <a:r>
              <a:rPr lang="en-US" dirty="0" smtClean="0"/>
              <a:t>90 </a:t>
            </a:r>
            <a:r>
              <a:rPr lang="en-US" dirty="0"/>
              <a:t>c</a:t>
            </a:r>
            <a:r>
              <a:rPr lang="en-US" dirty="0" smtClean="0"/>
              <a:t>onsole applications</a:t>
            </a:r>
          </a:p>
          <a:p>
            <a:endParaRPr lang="en-US" dirty="0" smtClean="0"/>
          </a:p>
          <a:p>
            <a:r>
              <a:rPr lang="en-US" dirty="0" smtClean="0"/>
              <a:t>300 internal NuGet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/>
          <p:cNvSpPr/>
          <p:nvPr/>
        </p:nvSpPr>
        <p:spPr>
          <a:xfrm>
            <a:off x="2153752" y="1481177"/>
            <a:ext cx="3083266" cy="3257078"/>
          </a:xfrm>
          <a:custGeom>
            <a:avLst/>
            <a:gdLst>
              <a:gd name="connsiteX0" fmla="*/ 15114 w 3083266"/>
              <a:gd name="connsiteY0" fmla="*/ 0 h 3166394"/>
              <a:gd name="connsiteX1" fmla="*/ 0 w 3083266"/>
              <a:gd name="connsiteY1" fmla="*/ 1050427 h 3166394"/>
              <a:gd name="connsiteX2" fmla="*/ 1798572 w 3083266"/>
              <a:gd name="connsiteY2" fmla="*/ 3158837 h 3166394"/>
              <a:gd name="connsiteX3" fmla="*/ 2289779 w 3083266"/>
              <a:gd name="connsiteY3" fmla="*/ 3166394 h 3166394"/>
              <a:gd name="connsiteX4" fmla="*/ 3083266 w 3083266"/>
              <a:gd name="connsiteY4" fmla="*/ 1859028 h 3166394"/>
              <a:gd name="connsiteX5" fmla="*/ 3030367 w 3083266"/>
              <a:gd name="connsiteY5" fmla="*/ 52899 h 3166394"/>
              <a:gd name="connsiteX6" fmla="*/ 15114 w 3083266"/>
              <a:gd name="connsiteY6" fmla="*/ 0 h 316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3266" h="3166394">
                <a:moveTo>
                  <a:pt x="15114" y="0"/>
                </a:moveTo>
                <a:lnTo>
                  <a:pt x="0" y="1050427"/>
                </a:lnTo>
                <a:lnTo>
                  <a:pt x="1798572" y="3158837"/>
                </a:lnTo>
                <a:lnTo>
                  <a:pt x="2289779" y="3166394"/>
                </a:lnTo>
                <a:lnTo>
                  <a:pt x="3083266" y="1859028"/>
                </a:lnTo>
                <a:lnTo>
                  <a:pt x="3030367" y="52899"/>
                </a:lnTo>
                <a:lnTo>
                  <a:pt x="15114" y="0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5425944" y="3514017"/>
            <a:ext cx="3264635" cy="2871669"/>
          </a:xfrm>
          <a:custGeom>
            <a:avLst/>
            <a:gdLst>
              <a:gd name="connsiteX0" fmla="*/ 3264635 w 3264635"/>
              <a:gd name="connsiteY0" fmla="*/ 0 h 2871669"/>
              <a:gd name="connsiteX1" fmla="*/ 3257077 w 3264635"/>
              <a:gd name="connsiteY1" fmla="*/ 2871669 h 2871669"/>
              <a:gd name="connsiteX2" fmla="*/ 0 w 3264635"/>
              <a:gd name="connsiteY2" fmla="*/ 2841441 h 2871669"/>
              <a:gd name="connsiteX3" fmla="*/ 22671 w 3264635"/>
              <a:gd name="connsiteY3" fmla="*/ 1617203 h 2871669"/>
              <a:gd name="connsiteX4" fmla="*/ 2236879 w 3264635"/>
              <a:gd name="connsiteY4" fmla="*/ 22671 h 2871669"/>
              <a:gd name="connsiteX5" fmla="*/ 3264635 w 3264635"/>
              <a:gd name="connsiteY5" fmla="*/ 0 h 287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4635" h="2871669">
                <a:moveTo>
                  <a:pt x="3264635" y="0"/>
                </a:moveTo>
                <a:cubicBezTo>
                  <a:pt x="3262116" y="957223"/>
                  <a:pt x="3259596" y="1914446"/>
                  <a:pt x="3257077" y="2871669"/>
                </a:cubicBezTo>
                <a:lnTo>
                  <a:pt x="0" y="2841441"/>
                </a:lnTo>
                <a:lnTo>
                  <a:pt x="22671" y="1617203"/>
                </a:lnTo>
                <a:lnTo>
                  <a:pt x="2236879" y="22671"/>
                </a:lnTo>
                <a:lnTo>
                  <a:pt x="3264635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529542" y="3794664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282108" y="1970053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707977" y="529483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365096" y="170555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853830" y="4063034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6655848" y="322936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711469" y="2726259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480294" y="2849124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95914" y="547771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609452" y="373562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>
            <a:off x="1833208" y="4696596"/>
            <a:ext cx="1097280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2831994" y="1663490"/>
            <a:ext cx="2194560" cy="2194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508806" y="397508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053096" y="1960166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3890857" y="590052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304556" y="24812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824496" y="240754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287775" y="440700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104895" y="406429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304022" y="371780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131253" y="458229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713061" y="511075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480294" y="600736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Our Platform</a:t>
            </a:r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8075877" y="192867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492197" y="192328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961498" y="5154490"/>
            <a:ext cx="138993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82880" tIns="91440" rIns="182880" bIns="91440" rtlCol="0">
            <a:spAutoFit/>
          </a:bodyPr>
          <a:lstStyle/>
          <a:p>
            <a:r>
              <a:rPr lang="en-US" dirty="0" smtClean="0"/>
              <a:t>Product #2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340972" y="5110753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30666" y="547383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7440015" y="3717804"/>
            <a:ext cx="1097280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78549" y="495935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463566" y="522347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759757" y="483551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155493" y="432475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961577" y="49787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670063" y="547918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25799" y="609105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532622" y="564535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214895" y="514050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961498" y="1431811"/>
            <a:ext cx="2883610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160 web applications</a:t>
            </a:r>
          </a:p>
          <a:p>
            <a:endParaRPr lang="en-US" dirty="0" smtClean="0"/>
          </a:p>
          <a:p>
            <a:r>
              <a:rPr lang="en-US" dirty="0" smtClean="0"/>
              <a:t>90 </a:t>
            </a:r>
            <a:r>
              <a:rPr lang="en-US" dirty="0"/>
              <a:t>c</a:t>
            </a:r>
            <a:r>
              <a:rPr lang="en-US" dirty="0" smtClean="0"/>
              <a:t>onsole applications</a:t>
            </a:r>
          </a:p>
          <a:p>
            <a:endParaRPr lang="en-US" dirty="0" smtClean="0"/>
          </a:p>
          <a:p>
            <a:r>
              <a:rPr lang="en-US" dirty="0" smtClean="0"/>
              <a:t>300 internal NuGet packages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961498" y="4370389"/>
            <a:ext cx="1389932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182880" tIns="91440" rIns="182880" bIns="91440" rtlCol="0">
            <a:spAutoFit/>
          </a:bodyPr>
          <a:lstStyle/>
          <a:p>
            <a:r>
              <a:rPr lang="en-US" dirty="0" smtClean="0"/>
              <a:t>Product 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8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4556886" y="3393104"/>
            <a:ext cx="1979940" cy="1662546"/>
          </a:xfrm>
          <a:custGeom>
            <a:avLst/>
            <a:gdLst>
              <a:gd name="connsiteX0" fmla="*/ 785931 w 1979940"/>
              <a:gd name="connsiteY0" fmla="*/ 30228 h 1662546"/>
              <a:gd name="connsiteX1" fmla="*/ 1949712 w 1979940"/>
              <a:gd name="connsiteY1" fmla="*/ 0 h 1662546"/>
              <a:gd name="connsiteX2" fmla="*/ 1979940 w 1979940"/>
              <a:gd name="connsiteY2" fmla="*/ 853944 h 1662546"/>
              <a:gd name="connsiteX3" fmla="*/ 853944 w 1979940"/>
              <a:gd name="connsiteY3" fmla="*/ 1662546 h 1662546"/>
              <a:gd name="connsiteX4" fmla="*/ 0 w 1979940"/>
              <a:gd name="connsiteY4" fmla="*/ 1360265 h 1662546"/>
              <a:gd name="connsiteX5" fmla="*/ 785931 w 1979940"/>
              <a:gd name="connsiteY5" fmla="*/ 30228 h 166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9940" h="1662546">
                <a:moveTo>
                  <a:pt x="785931" y="30228"/>
                </a:moveTo>
                <a:lnTo>
                  <a:pt x="1949712" y="0"/>
                </a:lnTo>
                <a:lnTo>
                  <a:pt x="1979940" y="853944"/>
                </a:lnTo>
                <a:lnTo>
                  <a:pt x="853944" y="1662546"/>
                </a:lnTo>
                <a:lnTo>
                  <a:pt x="0" y="1360265"/>
                </a:lnTo>
                <a:lnTo>
                  <a:pt x="785931" y="30228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2153752" y="1481177"/>
            <a:ext cx="3083266" cy="3257078"/>
          </a:xfrm>
          <a:custGeom>
            <a:avLst/>
            <a:gdLst>
              <a:gd name="connsiteX0" fmla="*/ 15114 w 3083266"/>
              <a:gd name="connsiteY0" fmla="*/ 0 h 3166394"/>
              <a:gd name="connsiteX1" fmla="*/ 0 w 3083266"/>
              <a:gd name="connsiteY1" fmla="*/ 1050427 h 3166394"/>
              <a:gd name="connsiteX2" fmla="*/ 1798572 w 3083266"/>
              <a:gd name="connsiteY2" fmla="*/ 3158837 h 3166394"/>
              <a:gd name="connsiteX3" fmla="*/ 2289779 w 3083266"/>
              <a:gd name="connsiteY3" fmla="*/ 3166394 h 3166394"/>
              <a:gd name="connsiteX4" fmla="*/ 3083266 w 3083266"/>
              <a:gd name="connsiteY4" fmla="*/ 1859028 h 3166394"/>
              <a:gd name="connsiteX5" fmla="*/ 3030367 w 3083266"/>
              <a:gd name="connsiteY5" fmla="*/ 52899 h 3166394"/>
              <a:gd name="connsiteX6" fmla="*/ 15114 w 3083266"/>
              <a:gd name="connsiteY6" fmla="*/ 0 h 316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3266" h="3166394">
                <a:moveTo>
                  <a:pt x="15114" y="0"/>
                </a:moveTo>
                <a:lnTo>
                  <a:pt x="0" y="1050427"/>
                </a:lnTo>
                <a:lnTo>
                  <a:pt x="1798572" y="3158837"/>
                </a:lnTo>
                <a:lnTo>
                  <a:pt x="2289779" y="3166394"/>
                </a:lnTo>
                <a:lnTo>
                  <a:pt x="3083266" y="1859028"/>
                </a:lnTo>
                <a:lnTo>
                  <a:pt x="3030367" y="52899"/>
                </a:lnTo>
                <a:lnTo>
                  <a:pt x="15114" y="0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5425944" y="3514017"/>
            <a:ext cx="3264635" cy="2871669"/>
          </a:xfrm>
          <a:custGeom>
            <a:avLst/>
            <a:gdLst>
              <a:gd name="connsiteX0" fmla="*/ 3264635 w 3264635"/>
              <a:gd name="connsiteY0" fmla="*/ 0 h 2871669"/>
              <a:gd name="connsiteX1" fmla="*/ 3257077 w 3264635"/>
              <a:gd name="connsiteY1" fmla="*/ 2871669 h 2871669"/>
              <a:gd name="connsiteX2" fmla="*/ 0 w 3264635"/>
              <a:gd name="connsiteY2" fmla="*/ 2841441 h 2871669"/>
              <a:gd name="connsiteX3" fmla="*/ 22671 w 3264635"/>
              <a:gd name="connsiteY3" fmla="*/ 1617203 h 2871669"/>
              <a:gd name="connsiteX4" fmla="*/ 2236879 w 3264635"/>
              <a:gd name="connsiteY4" fmla="*/ 22671 h 2871669"/>
              <a:gd name="connsiteX5" fmla="*/ 3264635 w 3264635"/>
              <a:gd name="connsiteY5" fmla="*/ 0 h 287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4635" h="2871669">
                <a:moveTo>
                  <a:pt x="3264635" y="0"/>
                </a:moveTo>
                <a:cubicBezTo>
                  <a:pt x="3262116" y="957223"/>
                  <a:pt x="3259596" y="1914446"/>
                  <a:pt x="3257077" y="2871669"/>
                </a:cubicBezTo>
                <a:lnTo>
                  <a:pt x="0" y="2841441"/>
                </a:lnTo>
                <a:lnTo>
                  <a:pt x="22671" y="1617203"/>
                </a:lnTo>
                <a:lnTo>
                  <a:pt x="2236879" y="22671"/>
                </a:lnTo>
                <a:lnTo>
                  <a:pt x="3264635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529542" y="3794664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282108" y="1970053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707977" y="529483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365096" y="170555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853830" y="4063034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6655848" y="322936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711469" y="2726259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480294" y="2849124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95914" y="547771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609452" y="373562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>
            <a:off x="1833208" y="4696596"/>
            <a:ext cx="1097280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2831994" y="1663490"/>
            <a:ext cx="2194560" cy="2194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508806" y="397508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053096" y="1960166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3890857" y="590052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304556" y="24812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824496" y="240754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287775" y="440700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104895" y="406429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304022" y="371780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131253" y="458229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713061" y="511075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480294" y="600736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Our Platform</a:t>
            </a:r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8075877" y="192867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492197" y="192328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961498" y="5154490"/>
            <a:ext cx="138993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82880" tIns="91440" rIns="182880" bIns="91440" rtlCol="0">
            <a:spAutoFit/>
          </a:bodyPr>
          <a:lstStyle/>
          <a:p>
            <a:r>
              <a:rPr lang="en-US" dirty="0" smtClean="0"/>
              <a:t>Product #2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340972" y="5110753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30666" y="547383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7440015" y="3717804"/>
            <a:ext cx="1097280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78549" y="495935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463566" y="522347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759757" y="483551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155493" y="432475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961577" y="49787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670063" y="547918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25799" y="609105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532622" y="564535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214895" y="514050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961498" y="1431811"/>
            <a:ext cx="2883610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160 web applications</a:t>
            </a:r>
          </a:p>
          <a:p>
            <a:endParaRPr lang="en-US" dirty="0" smtClean="0"/>
          </a:p>
          <a:p>
            <a:r>
              <a:rPr lang="en-US" dirty="0" smtClean="0"/>
              <a:t>90 </a:t>
            </a:r>
            <a:r>
              <a:rPr lang="en-US" dirty="0"/>
              <a:t>c</a:t>
            </a:r>
            <a:r>
              <a:rPr lang="en-US" dirty="0" smtClean="0"/>
              <a:t>onsole applications</a:t>
            </a:r>
          </a:p>
          <a:p>
            <a:endParaRPr lang="en-US" dirty="0" smtClean="0"/>
          </a:p>
          <a:p>
            <a:r>
              <a:rPr lang="en-US" dirty="0" smtClean="0"/>
              <a:t>300 internal NuGet packages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961498" y="4370389"/>
            <a:ext cx="1389932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182880" tIns="91440" rIns="182880" bIns="91440" rtlCol="0">
            <a:spAutoFit/>
          </a:bodyPr>
          <a:lstStyle/>
          <a:p>
            <a:r>
              <a:rPr lang="en-US" dirty="0" smtClean="0"/>
              <a:t>Product #1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961498" y="5938591"/>
            <a:ext cx="2421240" cy="46166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182880" tIns="91440" rIns="182880" bIns="91440" rtlCol="0">
            <a:spAutoFit/>
          </a:bodyPr>
          <a:lstStyle/>
          <a:p>
            <a:r>
              <a:rPr lang="en-US" dirty="0" smtClean="0"/>
              <a:t>Foundational </a:t>
            </a:r>
            <a:r>
              <a:rPr lang="en-US" dirty="0" smtClean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Migrate all applications in our platform to .NET Core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58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Migrate </a:t>
            </a:r>
            <a:r>
              <a:rPr lang="en-US" dirty="0" smtClean="0">
                <a:solidFill>
                  <a:schemeClr val="tx1"/>
                </a:solidFill>
              </a:rPr>
              <a:t>actively developed</a:t>
            </a:r>
            <a:r>
              <a:rPr lang="en-US" dirty="0" smtClean="0"/>
              <a:t> applications in our platform to .NET Core</a:t>
            </a:r>
          </a:p>
        </p:txBody>
      </p:sp>
    </p:spTree>
    <p:extLst>
      <p:ext uri="{BB962C8B-B14F-4D97-AF65-F5344CB8AC3E}">
        <p14:creationId xmlns:p14="http://schemas.microsoft.com/office/powerpoint/2010/main" val="227131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should do the migration?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3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5290</TotalTime>
  <Words>1330</Words>
  <Application>Microsoft Office PowerPoint</Application>
  <PresentationFormat>Widescreen</PresentationFormat>
  <Paragraphs>250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Open Sans</vt:lpstr>
      <vt:lpstr>Arial</vt:lpstr>
      <vt:lpstr>Consolas</vt:lpstr>
      <vt:lpstr>Calibri</vt:lpstr>
      <vt:lpstr>1_Office Theme</vt:lpstr>
      <vt:lpstr>3_Office Theme</vt:lpstr>
      <vt:lpstr>2_Office Theme</vt:lpstr>
      <vt:lpstr>2 years, 200 applications:  A .NET Core Migration at Enterprise Scale</vt:lpstr>
      <vt:lpstr>Our Goal</vt:lpstr>
      <vt:lpstr>PowerPoint Presentation</vt:lpstr>
      <vt:lpstr>PowerPoint Presentation</vt:lpstr>
      <vt:lpstr>PowerPoint Presentation</vt:lpstr>
      <vt:lpstr>PowerPoint Presentation</vt:lpstr>
      <vt:lpstr>Our Goal</vt:lpstr>
      <vt:lpstr>Our Goal</vt:lpstr>
      <vt:lpstr>Who should do the migration?</vt:lpstr>
      <vt:lpstr>Who should do the migration?</vt:lpstr>
      <vt:lpstr>Who should do the migration?</vt:lpstr>
      <vt:lpstr>Both should play a role</vt:lpstr>
      <vt:lpstr>Our Goal</vt:lpstr>
      <vt:lpstr>Our Goal</vt:lpstr>
      <vt:lpstr>What strategy should we use?</vt:lpstr>
      <vt:lpstr>What strategy should we use?</vt:lpstr>
      <vt:lpstr>What strategy should we use?</vt:lpstr>
      <vt:lpstr>Our Goal</vt:lpstr>
      <vt:lpstr>Our Goal</vt:lpstr>
      <vt:lpstr>What are the steps per-phase?</vt:lpstr>
      <vt:lpstr>What are the steps per-phase?</vt:lpstr>
      <vt:lpstr>What are the steps per-phase?</vt:lpstr>
      <vt:lpstr>What are the steps per-phase?</vt:lpstr>
      <vt:lpstr>What are the steps per-phase?</vt:lpstr>
      <vt:lpstr>What are the five phases?</vt:lpstr>
      <vt:lpstr>What are the five phases?</vt:lpstr>
      <vt:lpstr>Phase 1: 3rd Party NuGet packages</vt:lpstr>
      <vt:lpstr>Phase 2: “Sdk” project file format</vt:lpstr>
      <vt:lpstr>Phase 3: ASP.NET Core</vt:lpstr>
      <vt:lpstr>Phase 4: .NET Standard</vt:lpstr>
      <vt:lpstr>Phase 5: .NET Core!</vt:lpstr>
      <vt:lpstr>What didn’t go well?</vt:lpstr>
      <vt:lpstr>What didn’t go well?</vt:lpstr>
      <vt:lpstr>What didn’t go well?</vt:lpstr>
      <vt:lpstr>Summary</vt:lpstr>
      <vt:lpstr>Thanks for joining!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Kaitlin Wilkinson</dc:creator>
  <cp:lastModifiedBy>Elizabeth Gallagher</cp:lastModifiedBy>
  <cp:revision>52</cp:revision>
  <dcterms:created xsi:type="dcterms:W3CDTF">2020-08-18T20:47:27Z</dcterms:created>
  <dcterms:modified xsi:type="dcterms:W3CDTF">2020-11-12T14:31:13Z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2020-08-18T20:47:28Z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06d97514-35aa-40cb-92b9-00001d762660</vt:lpwstr>
  </property>
  <property fmtid="{D5CDD505-2E9C-101B-9397-08002B2CF9AE}" pid="8" name="MSIP_Label_f42aa342-8706-4288-bd11-ebb85995028c_ContentBits">
    <vt:lpwstr>0</vt:lpwstr>
  </property>
</Properties>
</file>