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1" r:id="rId1"/>
    <p:sldMasterId id="2147483688" r:id="rId2"/>
    <p:sldMasterId id="2147483674" r:id="rId3"/>
  </p:sldMasterIdLst>
  <p:notesMasterIdLst>
    <p:notesMasterId r:id="rId15"/>
  </p:notesMasterIdLst>
  <p:sldIdLst>
    <p:sldId id="277" r:id="rId4"/>
    <p:sldId id="257" r:id="rId5"/>
    <p:sldId id="278" r:id="rId6"/>
    <p:sldId id="261" r:id="rId7"/>
    <p:sldId id="280" r:id="rId8"/>
    <p:sldId id="281" r:id="rId9"/>
    <p:sldId id="282" r:id="rId10"/>
    <p:sldId id="258" r:id="rId11"/>
    <p:sldId id="260" r:id="rId12"/>
    <p:sldId id="262" r:id="rId13"/>
    <p:sldId id="263"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onsolas" panose="020B0609020204030204" pitchFamily="49"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D40B44-5E22-4B08-A70A-5A19B8CE5F85}" v="27" dt="2021-11-03T21:02:56.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61" autoAdjust="0"/>
  </p:normalViewPr>
  <p:slideViewPr>
    <p:cSldViewPr snapToGrid="0">
      <p:cViewPr>
        <p:scale>
          <a:sx n="78" d="100"/>
          <a:sy n="78" d="100"/>
        </p:scale>
        <p:origin x="1818"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Master" Target="slideMasters/slideMaster3.xml"/><Relationship Id="rId21" Type="http://schemas.openxmlformats.org/officeDocument/2006/relationships/font" Target="fonts/font6.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9.fntdata"/><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1AC33-1ADE-3542-A5FF-45D908F98F9D}"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E74FF-B95A-3049-B6BA-741949CDE00C}" type="slidenum">
              <a:rPr lang="en-US" smtClean="0"/>
              <a:t>‹#›</a:t>
            </a:fld>
            <a:endParaRPr lang="en-US"/>
          </a:p>
        </p:txBody>
      </p:sp>
    </p:spTree>
    <p:extLst>
      <p:ext uri="{BB962C8B-B14F-4D97-AF65-F5344CB8AC3E}">
        <p14:creationId xmlns:p14="http://schemas.microsoft.com/office/powerpoint/2010/main" val="3659631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tatista.com/chart/17966/worldwide-artificial-intelligence-funding/"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anaconda.com/state-of-data-science-2020?utm_medium=press&amp;utm_source=anaconda&amp;utm_campaign=sods-2020&amp;utm_content=report" TargetMode="External"/><Relationship Id="rId4" Type="http://schemas.openxmlformats.org/officeDocument/2006/relationships/hyperlink" Target="https://info.algorithmia.com/hubfs/2019/Whitepapers/The-State-of-Enterprise-ML-2020/Algorithmia_2020_State_of_Enterprise_ML.pdf?utm_campaign=The%20Batch&amp;utm_source=hs_email&amp;utm_medium=email&amp;utm_content=80984419&amp;_hsenc=p2ANqtz--sz-e2gfqUeDvVSmjsXfvwOnLHB2ZkSdQsO1IRRAdnBIb0emf-JTh8NnwFxB-FeZberIw7_rI9ERTy8zFW8jvoTzjOfA&amp;_hsmi=80984419"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Managing the machine learning workflow offers a multitude of challenges which cannot be solved with traditional DevOps techniques. Model training often has its own schedule, and the machine learning development lifecycle and artifacts are different than that of the software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Sources: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000" dirty="0">
                <a:hlinkClick r:id="rId3"/>
              </a:rPr>
              <a:t>https://www.statista.com/chart/17966/worldwide-artificial-intelligence-funding/</a:t>
            </a:r>
            <a:endParaRPr lang="en-US" sz="2800" dirty="0">
              <a:hlinkClick r:id="rId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hlinkClick r:id="rId4"/>
              </a:rPr>
              <a:t>https://info.algorithmia.com/hubfs/2019/Whitepapers/The-State-of-Enterprise-ML-2020/Algorithmia_2020_State_of_Enterprise_ML.pdf?utm_campaign=The%20Batch&amp;utm_source=hs_email&amp;utm_medium=email&amp;utm_content=80984419&amp;_hsenc=p2ANqtz--sz-e2gfqUeDvVSmjsXfvwOnLHB2ZkSdQsO1IRRAdnBIb0emf-JTh8NnwFxB-FeZberIw7_rI9ERTy8zFW8jvoTzjOfA&amp;_hsmi=80984419</a:t>
            </a:r>
            <a:endParaRPr lang="en-US" sz="28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000" dirty="0">
                <a:hlinkClick r:id="rId5"/>
              </a:rPr>
              <a:t>https://www.anaconda.com/state-of-data-science-2020?utm_medium=press&amp;utm_source=anaconda&amp;utm_campaign=sods-2020&amp;utm_content=report</a:t>
            </a:r>
            <a:endParaRPr lang="en-US" sz="28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045E74FF-B95A-3049-B6BA-741949CDE00C}" type="slidenum">
              <a:rPr lang="en-US" smtClean="0"/>
              <a:t>7</a:t>
            </a:fld>
            <a:endParaRPr lang="en-US"/>
          </a:p>
        </p:txBody>
      </p:sp>
    </p:spTree>
    <p:extLst>
      <p:ext uri="{BB962C8B-B14F-4D97-AF65-F5344CB8AC3E}">
        <p14:creationId xmlns:p14="http://schemas.microsoft.com/office/powerpoint/2010/main" val="1213355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900554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2727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65350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464349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418062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39972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r>
              <a:rPr lang="en-US"/>
              <a:t>.NET Conf 2020</a:t>
            </a:r>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845391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95949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33544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682740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11/1/2021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337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502139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11/1/2021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497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947714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
        <p:nvSpPr>
          <p:cNvPr id="6" name="Rectangle: Rounded Corners 4">
            <a:extLst>
              <a:ext uri="{FF2B5EF4-FFF2-40B4-BE49-F238E27FC236}">
                <a16:creationId xmlns:a16="http://schemas.microsoft.com/office/drawing/2014/main" id="{E3D2D5C4-B844-114B-9697-42D21689D269}"/>
              </a:ext>
            </a:extLst>
          </p:cNvPr>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a:extLst>
              <a:ext uri="{FF2B5EF4-FFF2-40B4-BE49-F238E27FC236}">
                <a16:creationId xmlns:a16="http://schemas.microsoft.com/office/drawing/2014/main" id="{89CF02AA-2166-2947-AE4F-C1E42119F0B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34126" y="3328313"/>
            <a:ext cx="3291797" cy="3012831"/>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38200" y="1575065"/>
            <a:ext cx="10515600" cy="669008"/>
          </a:xfrm>
        </p:spPr>
        <p:txBody>
          <a:bodyPr>
            <a:normAutofit/>
          </a:bodyPr>
          <a:lstStyle>
            <a:lvl1pPr>
              <a:defRPr sz="3600"/>
            </a:lvl1pPr>
          </a:lstStyle>
          <a:p>
            <a:r>
              <a:rPr lang="en-US"/>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38200" y="2476901"/>
            <a:ext cx="10515600" cy="2636966"/>
          </a:xfrm>
        </p:spPr>
        <p:txBody>
          <a:bodyPr/>
          <a:lstStyle/>
          <a:p>
            <a:pPr lvl="0"/>
            <a:r>
              <a:rPr lang="en-US"/>
              <a:t>Value prop 1</a:t>
            </a:r>
          </a:p>
          <a:p>
            <a:pPr lvl="0"/>
            <a:r>
              <a:rPr lang="en-US"/>
              <a:t>Value prop 2</a:t>
            </a:r>
          </a:p>
          <a:p>
            <a:pPr lvl="0"/>
            <a:r>
              <a:rPr lang="en-US"/>
              <a:t>Value prop 3</a:t>
            </a:r>
          </a:p>
        </p:txBody>
      </p:sp>
      <p:sp>
        <p:nvSpPr>
          <p:cNvPr id="15" name="Content Placeholder 2">
            <a:extLst>
              <a:ext uri="{FF2B5EF4-FFF2-40B4-BE49-F238E27FC236}">
                <a16:creationId xmlns:a16="http://schemas.microsoft.com/office/drawing/2014/main" id="{50ABA7B6-E505-4F46-AC54-EB852D64446C}"/>
              </a:ext>
            </a:extLst>
          </p:cNvPr>
          <p:cNvSpPr>
            <a:spLocks noGrp="1"/>
          </p:cNvSpPr>
          <p:nvPr>
            <p:ph idx="13" hasCustomPrompt="1"/>
          </p:nvPr>
        </p:nvSpPr>
        <p:spPr>
          <a:xfrm>
            <a:off x="838200" y="5257171"/>
            <a:ext cx="10515600" cy="579149"/>
          </a:xfrm>
        </p:spPr>
        <p:txBody>
          <a:bodyPr/>
          <a:lstStyle>
            <a:lvl1pPr>
              <a:buNone/>
              <a:defRPr>
                <a:solidFill>
                  <a:schemeClr val="accent4">
                    <a:lumMod val="60000"/>
                    <a:lumOff val="40000"/>
                  </a:schemeClr>
                </a:solidFill>
              </a:defRPr>
            </a:lvl1pPr>
          </a:lstStyle>
          <a:p>
            <a:pPr lvl="0"/>
            <a:r>
              <a:rPr lang="en-US"/>
              <a:t>Link</a:t>
            </a:r>
          </a:p>
        </p:txBody>
      </p:sp>
    </p:spTree>
    <p:extLst>
      <p:ext uri="{BB962C8B-B14F-4D97-AF65-F5344CB8AC3E}">
        <p14:creationId xmlns:p14="http://schemas.microsoft.com/office/powerpoint/2010/main" val="320896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036092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022647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73436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215069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3607691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049814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65363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5136589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1319416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974395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11/1/2021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23771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11/1/2021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1394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57078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6361299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794315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03842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65372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72579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49131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11/1/2021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42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11/1/2021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3562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62598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11/1/2021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6580442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11/1/2021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2691677774"/>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11/1/2021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93187388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DABDB7A-EC28-4739-83CD-BFBAD13D28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3306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0C0B0-ED21-4048-B32A-4023722F3F50}"/>
              </a:ext>
            </a:extLst>
          </p:cNvPr>
          <p:cNvSpPr>
            <a:spLocks noGrp="1"/>
          </p:cNvSpPr>
          <p:nvPr>
            <p:ph type="title"/>
          </p:nvPr>
        </p:nvSpPr>
        <p:spPr/>
        <p:txBody>
          <a:bodyPr/>
          <a:lstStyle/>
          <a:p>
            <a:r>
              <a:rPr lang="en-US" dirty="0"/>
              <a:t>Announcement</a:t>
            </a:r>
          </a:p>
        </p:txBody>
      </p:sp>
      <p:sp>
        <p:nvSpPr>
          <p:cNvPr id="3" name="Content Placeholder 2">
            <a:extLst>
              <a:ext uri="{FF2B5EF4-FFF2-40B4-BE49-F238E27FC236}">
                <a16:creationId xmlns:a16="http://schemas.microsoft.com/office/drawing/2014/main" id="{C7FBA468-3EB7-2947-9916-1F08AD82F950}"/>
              </a:ext>
            </a:extLst>
          </p:cNvPr>
          <p:cNvSpPr>
            <a:spLocks noGrp="1"/>
          </p:cNvSpPr>
          <p:nvPr>
            <p:ph idx="1"/>
          </p:nvPr>
        </p:nvSpPr>
        <p:spPr/>
        <p:txBody>
          <a:bodyPr/>
          <a:lstStyle/>
          <a:p>
            <a:r>
              <a:rPr lang="en-US" dirty="0"/>
              <a:t>Model Builder GA in Visual Studio 2022</a:t>
            </a:r>
          </a:p>
          <a:p>
            <a:r>
              <a:rPr lang="en-US" dirty="0"/>
              <a:t>ML.NET 1.7 released – now on .NET release schedule</a:t>
            </a:r>
          </a:p>
        </p:txBody>
      </p:sp>
    </p:spTree>
    <p:extLst>
      <p:ext uri="{BB962C8B-B14F-4D97-AF65-F5344CB8AC3E}">
        <p14:creationId xmlns:p14="http://schemas.microsoft.com/office/powerpoint/2010/main" val="4113657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FE3FC-D1E2-764E-8278-BB37780282A6}"/>
              </a:ext>
            </a:extLst>
          </p:cNvPr>
          <p:cNvSpPr>
            <a:spLocks noGrp="1"/>
          </p:cNvSpPr>
          <p:nvPr>
            <p:ph type="title"/>
          </p:nvPr>
        </p:nvSpPr>
        <p:spPr/>
        <p:txBody>
          <a:bodyPr/>
          <a:lstStyle/>
          <a:p>
            <a:r>
              <a:rPr lang="en-US"/>
              <a:t>Thanks for joining!</a:t>
            </a:r>
          </a:p>
        </p:txBody>
      </p:sp>
      <p:sp>
        <p:nvSpPr>
          <p:cNvPr id="3" name="Text Placeholder 2">
            <a:extLst>
              <a:ext uri="{FF2B5EF4-FFF2-40B4-BE49-F238E27FC236}">
                <a16:creationId xmlns:a16="http://schemas.microsoft.com/office/drawing/2014/main" id="{163FC28D-518A-BF48-8B64-C8BF638EE003}"/>
              </a:ext>
            </a:extLst>
          </p:cNvPr>
          <p:cNvSpPr>
            <a:spLocks noGrp="1"/>
          </p:cNvSpPr>
          <p:nvPr>
            <p:ph type="body" idx="1"/>
          </p:nvPr>
        </p:nvSpPr>
        <p:spPr/>
        <p:txBody>
          <a:bodyPr/>
          <a:lstStyle/>
          <a:p>
            <a:endParaRPr lang="en-US"/>
          </a:p>
        </p:txBody>
      </p:sp>
      <p:pic>
        <p:nvPicPr>
          <p:cNvPr id="4" name="Graphic 3">
            <a:extLst>
              <a:ext uri="{FF2B5EF4-FFF2-40B4-BE49-F238E27FC236}">
                <a16:creationId xmlns:a16="http://schemas.microsoft.com/office/drawing/2014/main" id="{92F3B251-7903-A84E-ADBD-87B131AF9A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78950" y="3803650"/>
            <a:ext cx="2120900" cy="2286000"/>
          </a:xfrm>
          <a:prstGeom prst="rect">
            <a:avLst/>
          </a:prstGeom>
        </p:spPr>
      </p:pic>
    </p:spTree>
    <p:extLst>
      <p:ext uri="{BB962C8B-B14F-4D97-AF65-F5344CB8AC3E}">
        <p14:creationId xmlns:p14="http://schemas.microsoft.com/office/powerpoint/2010/main" val="1138217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81361A8-31D3-8143-8F3F-AC906256F3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pic>
        <p:nvPicPr>
          <p:cNvPr id="8" name="Graphic 7">
            <a:extLst>
              <a:ext uri="{FF2B5EF4-FFF2-40B4-BE49-F238E27FC236}">
                <a16:creationId xmlns:a16="http://schemas.microsoft.com/office/drawing/2014/main" id="{1EB15B65-641B-B747-9ED0-F09D51A384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30059">
            <a:off x="8734126" y="3328313"/>
            <a:ext cx="3291797" cy="3012831"/>
          </a:xfrm>
          <a:prstGeom prst="rect">
            <a:avLst/>
          </a:prstGeom>
        </p:spPr>
      </p:pic>
      <p:sp>
        <p:nvSpPr>
          <p:cNvPr id="2" name="Title 1">
            <a:extLst>
              <a:ext uri="{FF2B5EF4-FFF2-40B4-BE49-F238E27FC236}">
                <a16:creationId xmlns:a16="http://schemas.microsoft.com/office/drawing/2014/main" id="{096FE8AF-C54E-8B47-969A-459B511062AA}"/>
              </a:ext>
            </a:extLst>
          </p:cNvPr>
          <p:cNvSpPr>
            <a:spLocks noGrp="1"/>
          </p:cNvSpPr>
          <p:nvPr>
            <p:ph type="title"/>
          </p:nvPr>
        </p:nvSpPr>
        <p:spPr/>
        <p:txBody>
          <a:bodyPr/>
          <a:lstStyle/>
          <a:p>
            <a:r>
              <a:rPr lang="en-US" dirty="0"/>
              <a:t>ML.NET: Machine learning from data to production in less than 30 minutes</a:t>
            </a:r>
          </a:p>
        </p:txBody>
      </p:sp>
      <p:sp>
        <p:nvSpPr>
          <p:cNvPr id="3" name="Text Placeholder 2">
            <a:extLst>
              <a:ext uri="{FF2B5EF4-FFF2-40B4-BE49-F238E27FC236}">
                <a16:creationId xmlns:a16="http://schemas.microsoft.com/office/drawing/2014/main" id="{0783A175-10B8-0B47-A3ED-FDEB68569CA0}"/>
              </a:ext>
            </a:extLst>
          </p:cNvPr>
          <p:cNvSpPr>
            <a:spLocks noGrp="1"/>
          </p:cNvSpPr>
          <p:nvPr>
            <p:ph type="body" idx="1"/>
          </p:nvPr>
        </p:nvSpPr>
        <p:spPr/>
        <p:txBody>
          <a:bodyPr/>
          <a:lstStyle/>
          <a:p>
            <a:r>
              <a:rPr lang="en-US" dirty="0"/>
              <a:t>Bri Achtman (@briacht)</a:t>
            </a:r>
          </a:p>
          <a:p>
            <a:r>
              <a:rPr lang="en-US" dirty="0"/>
              <a:t>Luis Quintanilla (@ljquintanilla)</a:t>
            </a:r>
          </a:p>
        </p:txBody>
      </p:sp>
    </p:spTree>
    <p:extLst>
      <p:ext uri="{BB962C8B-B14F-4D97-AF65-F5344CB8AC3E}">
        <p14:creationId xmlns:p14="http://schemas.microsoft.com/office/powerpoint/2010/main" val="3852120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BB90-B9FF-ED4A-9587-76C518C2BC9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95CC549-1EA2-8B4A-ADC1-C00428D83849}"/>
              </a:ext>
            </a:extLst>
          </p:cNvPr>
          <p:cNvSpPr>
            <a:spLocks noGrp="1"/>
          </p:cNvSpPr>
          <p:nvPr>
            <p:ph idx="1"/>
          </p:nvPr>
        </p:nvSpPr>
        <p:spPr/>
        <p:txBody>
          <a:bodyPr/>
          <a:lstStyle/>
          <a:p>
            <a:pPr marL="514350" indent="-514350">
              <a:buFont typeface="+mj-lt"/>
              <a:buAutoNum type="arabicPeriod"/>
            </a:pPr>
            <a:r>
              <a:rPr lang="en-US" dirty="0"/>
              <a:t>What is ML.NET?</a:t>
            </a:r>
          </a:p>
          <a:p>
            <a:pPr marL="514350" indent="-514350">
              <a:buFont typeface="+mj-lt"/>
              <a:buAutoNum type="arabicPeriod"/>
            </a:pPr>
            <a:r>
              <a:rPr lang="en-US" dirty="0"/>
              <a:t>Why ML.NET?</a:t>
            </a:r>
          </a:p>
          <a:p>
            <a:pPr marL="514350" indent="-514350">
              <a:buFont typeface="+mj-lt"/>
              <a:buAutoNum type="arabicPeriod"/>
            </a:pPr>
            <a:r>
              <a:rPr lang="en-US" dirty="0"/>
              <a:t>Machine Learning workflow</a:t>
            </a:r>
          </a:p>
          <a:p>
            <a:pPr marL="514350" indent="-514350">
              <a:buFont typeface="+mj-lt"/>
              <a:buAutoNum type="arabicPeriod"/>
            </a:pPr>
            <a:r>
              <a:rPr lang="en-US" dirty="0"/>
              <a:t>Challenges bringing an ML model to production</a:t>
            </a:r>
          </a:p>
          <a:p>
            <a:pPr marL="514350" indent="-514350">
              <a:buFont typeface="+mj-lt"/>
              <a:buAutoNum type="arabicPeriod"/>
            </a:pPr>
            <a:r>
              <a:rPr lang="en-US" dirty="0"/>
              <a:t>Demo</a:t>
            </a:r>
          </a:p>
          <a:p>
            <a:pPr marL="514350" indent="-514350">
              <a:buFont typeface="+mj-lt"/>
              <a:buAutoNum type="arabicPeriod"/>
            </a:pPr>
            <a:r>
              <a:rPr lang="en-US" dirty="0"/>
              <a:t>Roadmap</a:t>
            </a:r>
          </a:p>
        </p:txBody>
      </p:sp>
    </p:spTree>
    <p:extLst>
      <p:ext uri="{BB962C8B-B14F-4D97-AF65-F5344CB8AC3E}">
        <p14:creationId xmlns:p14="http://schemas.microsoft.com/office/powerpoint/2010/main" val="1747388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603A-AA13-4A49-9230-4688AE2E862B}"/>
              </a:ext>
            </a:extLst>
          </p:cNvPr>
          <p:cNvSpPr>
            <a:spLocks noGrp="1"/>
          </p:cNvSpPr>
          <p:nvPr>
            <p:ph type="title"/>
          </p:nvPr>
        </p:nvSpPr>
        <p:spPr/>
        <p:txBody>
          <a:bodyPr/>
          <a:lstStyle/>
          <a:p>
            <a:r>
              <a:rPr lang="en-US" dirty="0"/>
              <a:t>What is ML.NET?</a:t>
            </a:r>
          </a:p>
        </p:txBody>
      </p:sp>
      <p:sp>
        <p:nvSpPr>
          <p:cNvPr id="3" name="Content Placeholder 2">
            <a:extLst>
              <a:ext uri="{FF2B5EF4-FFF2-40B4-BE49-F238E27FC236}">
                <a16:creationId xmlns:a16="http://schemas.microsoft.com/office/drawing/2014/main" id="{A0474112-9F16-0A45-AE51-B06BF7E50113}"/>
              </a:ext>
            </a:extLst>
          </p:cNvPr>
          <p:cNvSpPr>
            <a:spLocks noGrp="1"/>
          </p:cNvSpPr>
          <p:nvPr>
            <p:ph sz="half" idx="1"/>
          </p:nvPr>
        </p:nvSpPr>
        <p:spPr/>
        <p:txBody>
          <a:bodyPr>
            <a:normAutofit/>
          </a:bodyPr>
          <a:lstStyle/>
          <a:p>
            <a:r>
              <a:rPr lang="en-US" dirty="0"/>
              <a:t>An </a:t>
            </a:r>
            <a:r>
              <a:rPr lang="en-US" b="1" dirty="0"/>
              <a:t>open-source</a:t>
            </a:r>
            <a:r>
              <a:rPr lang="en-US" dirty="0"/>
              <a:t> and </a:t>
            </a:r>
            <a:r>
              <a:rPr lang="en-US" b="1" dirty="0"/>
              <a:t>cross-platform </a:t>
            </a:r>
            <a:r>
              <a:rPr lang="en-US" dirty="0"/>
              <a:t>machine learning framework for .NET</a:t>
            </a:r>
          </a:p>
        </p:txBody>
      </p:sp>
      <p:pic>
        <p:nvPicPr>
          <p:cNvPr id="8" name="Content Placeholder 7" descr="Icon&#10;&#10;Description automatically generated">
            <a:extLst>
              <a:ext uri="{FF2B5EF4-FFF2-40B4-BE49-F238E27FC236}">
                <a16:creationId xmlns:a16="http://schemas.microsoft.com/office/drawing/2014/main" id="{5485B3A1-4557-41D2-9580-6765DE2E5B7E}"/>
              </a:ext>
            </a:extLst>
          </p:cNvPr>
          <p:cNvPicPr>
            <a:picLocks noGrp="1" noChangeAspect="1"/>
          </p:cNvPicPr>
          <p:nvPr>
            <p:ph sz="half" idx="2"/>
          </p:nvPr>
        </p:nvPicPr>
        <p:blipFill>
          <a:blip r:embed="rId2"/>
          <a:stretch>
            <a:fillRect/>
          </a:stretch>
        </p:blipFill>
        <p:spPr>
          <a:xfrm>
            <a:off x="7129234" y="2367528"/>
            <a:ext cx="3267531" cy="3267531"/>
          </a:xfrm>
        </p:spPr>
      </p:pic>
    </p:spTree>
    <p:extLst>
      <p:ext uri="{BB962C8B-B14F-4D97-AF65-F5344CB8AC3E}">
        <p14:creationId xmlns:p14="http://schemas.microsoft.com/office/powerpoint/2010/main" val="2668488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603A-AA13-4A49-9230-4688AE2E862B}"/>
              </a:ext>
            </a:extLst>
          </p:cNvPr>
          <p:cNvSpPr>
            <a:spLocks noGrp="1"/>
          </p:cNvSpPr>
          <p:nvPr>
            <p:ph type="title"/>
          </p:nvPr>
        </p:nvSpPr>
        <p:spPr/>
        <p:txBody>
          <a:bodyPr/>
          <a:lstStyle/>
          <a:p>
            <a:r>
              <a:rPr lang="en-US" dirty="0"/>
              <a:t>Why ML.NET?</a:t>
            </a:r>
          </a:p>
        </p:txBody>
      </p:sp>
      <p:sp>
        <p:nvSpPr>
          <p:cNvPr id="3" name="Content Placeholder 2">
            <a:extLst>
              <a:ext uri="{FF2B5EF4-FFF2-40B4-BE49-F238E27FC236}">
                <a16:creationId xmlns:a16="http://schemas.microsoft.com/office/drawing/2014/main" id="{A0474112-9F16-0A45-AE51-B06BF7E50113}"/>
              </a:ext>
            </a:extLst>
          </p:cNvPr>
          <p:cNvSpPr>
            <a:spLocks noGrp="1"/>
          </p:cNvSpPr>
          <p:nvPr>
            <p:ph idx="1"/>
          </p:nvPr>
        </p:nvSpPr>
        <p:spPr/>
        <p:txBody>
          <a:bodyPr>
            <a:normAutofit/>
          </a:bodyPr>
          <a:lstStyle/>
          <a:p>
            <a:r>
              <a:rPr lang="en-US" dirty="0"/>
              <a:t>Stay in .NET ecosystem to build, train, consume, and deploy custom ML models</a:t>
            </a:r>
          </a:p>
          <a:p>
            <a:r>
              <a:rPr lang="en-US" dirty="0"/>
              <a:t>No data science or ML experience needed</a:t>
            </a:r>
          </a:p>
          <a:p>
            <a:r>
              <a:rPr lang="en-US" dirty="0"/>
              <a:t>Easy to go from experimentation to production</a:t>
            </a:r>
          </a:p>
        </p:txBody>
      </p:sp>
    </p:spTree>
    <p:extLst>
      <p:ext uri="{BB962C8B-B14F-4D97-AF65-F5344CB8AC3E}">
        <p14:creationId xmlns:p14="http://schemas.microsoft.com/office/powerpoint/2010/main" val="141758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50D2D7-D1C3-424D-A0E7-4859F0407FFF}"/>
              </a:ext>
            </a:extLst>
          </p:cNvPr>
          <p:cNvSpPr>
            <a:spLocks noGrp="1"/>
          </p:cNvSpPr>
          <p:nvPr>
            <p:ph type="title"/>
          </p:nvPr>
        </p:nvSpPr>
        <p:spPr/>
        <p:txBody>
          <a:bodyPr/>
          <a:lstStyle/>
          <a:p>
            <a:r>
              <a:rPr lang="en-US" dirty="0"/>
              <a:t>Machine Learning Workflow</a:t>
            </a:r>
          </a:p>
        </p:txBody>
      </p:sp>
      <p:grpSp>
        <p:nvGrpSpPr>
          <p:cNvPr id="30" name="Group 29">
            <a:extLst>
              <a:ext uri="{FF2B5EF4-FFF2-40B4-BE49-F238E27FC236}">
                <a16:creationId xmlns:a16="http://schemas.microsoft.com/office/drawing/2014/main" id="{BDED54B2-08AC-4CC0-B3EC-DF51D3E7C878}"/>
              </a:ext>
            </a:extLst>
          </p:cNvPr>
          <p:cNvGrpSpPr/>
          <p:nvPr/>
        </p:nvGrpSpPr>
        <p:grpSpPr>
          <a:xfrm>
            <a:off x="838200" y="1914498"/>
            <a:ext cx="11090971" cy="3407565"/>
            <a:chOff x="747590" y="2160304"/>
            <a:chExt cx="11090971" cy="3407565"/>
          </a:xfrm>
        </p:grpSpPr>
        <p:pic>
          <p:nvPicPr>
            <p:cNvPr id="5" name="Graphic 4">
              <a:extLst>
                <a:ext uri="{FF2B5EF4-FFF2-40B4-BE49-F238E27FC236}">
                  <a16:creationId xmlns:a16="http://schemas.microsoft.com/office/drawing/2014/main" id="{B837953E-6666-48CE-A2E0-C7AA98169CA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1639" y="2225918"/>
              <a:ext cx="1371600" cy="1371600"/>
            </a:xfrm>
            <a:prstGeom prst="rect">
              <a:avLst/>
            </a:prstGeom>
          </p:spPr>
        </p:pic>
        <p:sp>
          <p:nvSpPr>
            <p:cNvPr id="6" name="TextBox 5">
              <a:extLst>
                <a:ext uri="{FF2B5EF4-FFF2-40B4-BE49-F238E27FC236}">
                  <a16:creationId xmlns:a16="http://schemas.microsoft.com/office/drawing/2014/main" id="{7BFBE886-B498-4CB6-88BB-53E2DA7A79F4}"/>
                </a:ext>
              </a:extLst>
            </p:cNvPr>
            <p:cNvSpPr txBox="1"/>
            <p:nvPr/>
          </p:nvSpPr>
          <p:spPr>
            <a:xfrm>
              <a:off x="2394342" y="3582990"/>
              <a:ext cx="1786195" cy="369332"/>
            </a:xfrm>
            <a:prstGeom prst="rect">
              <a:avLst/>
            </a:prstGeom>
            <a:noFill/>
          </p:spPr>
          <p:txBody>
            <a:bodyPr wrap="none" rtlCol="0">
              <a:spAutoFit/>
            </a:bodyPr>
            <a:lstStyle/>
            <a:p>
              <a:r>
                <a:rPr lang="en-US" b="1">
                  <a:solidFill>
                    <a:schemeClr val="accent2">
                      <a:lumMod val="10000"/>
                    </a:schemeClr>
                  </a:solidFill>
                </a:rPr>
                <a:t>Prepare the data</a:t>
              </a:r>
            </a:p>
          </p:txBody>
        </p:sp>
        <p:pic>
          <p:nvPicPr>
            <p:cNvPr id="7" name="Graphic 6">
              <a:extLst>
                <a:ext uri="{FF2B5EF4-FFF2-40B4-BE49-F238E27FC236}">
                  <a16:creationId xmlns:a16="http://schemas.microsoft.com/office/drawing/2014/main" id="{9C91E591-AE7B-447A-9A76-AE3651A16470}"/>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73417" y="2225918"/>
              <a:ext cx="1371600" cy="1371600"/>
            </a:xfrm>
            <a:prstGeom prst="rect">
              <a:avLst/>
            </a:prstGeom>
          </p:spPr>
        </p:pic>
        <p:sp>
          <p:nvSpPr>
            <p:cNvPr id="8" name="TextBox 7">
              <a:extLst>
                <a:ext uri="{FF2B5EF4-FFF2-40B4-BE49-F238E27FC236}">
                  <a16:creationId xmlns:a16="http://schemas.microsoft.com/office/drawing/2014/main" id="{9D9586CF-6103-4578-895A-9B58E29482D0}"/>
                </a:ext>
              </a:extLst>
            </p:cNvPr>
            <p:cNvSpPr txBox="1"/>
            <p:nvPr/>
          </p:nvSpPr>
          <p:spPr>
            <a:xfrm>
              <a:off x="6362062" y="3582990"/>
              <a:ext cx="994311" cy="369332"/>
            </a:xfrm>
            <a:prstGeom prst="rect">
              <a:avLst/>
            </a:prstGeom>
            <a:noFill/>
          </p:spPr>
          <p:txBody>
            <a:bodyPr wrap="none" rtlCol="0">
              <a:spAutoFit/>
            </a:bodyPr>
            <a:lstStyle/>
            <a:p>
              <a:r>
                <a:rPr lang="en-US" b="1">
                  <a:solidFill>
                    <a:schemeClr val="accent2">
                      <a:lumMod val="10000"/>
                    </a:schemeClr>
                  </a:solidFill>
                </a:rPr>
                <a:t>Evaluate</a:t>
              </a:r>
            </a:p>
          </p:txBody>
        </p:sp>
        <p:sp>
          <p:nvSpPr>
            <p:cNvPr id="9" name="TextBox 8">
              <a:extLst>
                <a:ext uri="{FF2B5EF4-FFF2-40B4-BE49-F238E27FC236}">
                  <a16:creationId xmlns:a16="http://schemas.microsoft.com/office/drawing/2014/main" id="{2DC9DF9E-53D1-4AD3-9415-0958E90302EF}"/>
                </a:ext>
              </a:extLst>
            </p:cNvPr>
            <p:cNvSpPr txBox="1"/>
            <p:nvPr/>
          </p:nvSpPr>
          <p:spPr>
            <a:xfrm>
              <a:off x="4848650" y="3582990"/>
              <a:ext cx="656655" cy="369332"/>
            </a:xfrm>
            <a:prstGeom prst="rect">
              <a:avLst/>
            </a:prstGeom>
            <a:noFill/>
          </p:spPr>
          <p:txBody>
            <a:bodyPr wrap="none" rtlCol="0">
              <a:spAutoFit/>
            </a:bodyPr>
            <a:lstStyle/>
            <a:p>
              <a:r>
                <a:rPr lang="en-US" b="1">
                  <a:solidFill>
                    <a:schemeClr val="accent2">
                      <a:lumMod val="10000"/>
                    </a:schemeClr>
                  </a:solidFill>
                </a:rPr>
                <a:t>Train</a:t>
              </a:r>
            </a:p>
          </p:txBody>
        </p:sp>
        <p:pic>
          <p:nvPicPr>
            <p:cNvPr id="10" name="Graphic 9">
              <a:extLst>
                <a:ext uri="{FF2B5EF4-FFF2-40B4-BE49-F238E27FC236}">
                  <a16:creationId xmlns:a16="http://schemas.microsoft.com/office/drawing/2014/main" id="{E7A2FA30-8905-4CB1-8227-2C5D1084F498}"/>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91177" y="2225918"/>
              <a:ext cx="1371600" cy="1371600"/>
            </a:xfrm>
            <a:prstGeom prst="rect">
              <a:avLst/>
            </a:prstGeom>
          </p:spPr>
        </p:pic>
        <p:sp>
          <p:nvSpPr>
            <p:cNvPr id="11" name="TextBox 10">
              <a:extLst>
                <a:ext uri="{FF2B5EF4-FFF2-40B4-BE49-F238E27FC236}">
                  <a16:creationId xmlns:a16="http://schemas.microsoft.com/office/drawing/2014/main" id="{28B78DB1-0D1E-42C1-B911-9F119907B4CA}"/>
                </a:ext>
              </a:extLst>
            </p:cNvPr>
            <p:cNvSpPr txBox="1"/>
            <p:nvPr/>
          </p:nvSpPr>
          <p:spPr>
            <a:xfrm>
              <a:off x="8467922" y="3582990"/>
              <a:ext cx="856581" cy="369332"/>
            </a:xfrm>
            <a:prstGeom prst="rect">
              <a:avLst/>
            </a:prstGeom>
            <a:noFill/>
          </p:spPr>
          <p:txBody>
            <a:bodyPr wrap="none" rtlCol="0">
              <a:spAutoFit/>
            </a:bodyPr>
            <a:lstStyle/>
            <a:p>
              <a:r>
                <a:rPr lang="en-US" b="1">
                  <a:solidFill>
                    <a:schemeClr val="accent2">
                      <a:lumMod val="10000"/>
                    </a:schemeClr>
                  </a:solidFill>
                </a:rPr>
                <a:t>Deploy</a:t>
              </a:r>
            </a:p>
          </p:txBody>
        </p:sp>
        <p:pic>
          <p:nvPicPr>
            <p:cNvPr id="12" name="Graphic 11">
              <a:extLst>
                <a:ext uri="{FF2B5EF4-FFF2-40B4-BE49-F238E27FC236}">
                  <a16:creationId xmlns:a16="http://schemas.microsoft.com/office/drawing/2014/main" id="{6D30987F-033B-4453-BC63-8DDE1E457DA3}"/>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10412" y="2225918"/>
              <a:ext cx="1371600" cy="1371600"/>
            </a:xfrm>
            <a:prstGeom prst="rect">
              <a:avLst/>
            </a:prstGeom>
          </p:spPr>
        </p:pic>
        <p:cxnSp>
          <p:nvCxnSpPr>
            <p:cNvPr id="13" name="Straight Connector 12">
              <a:extLst>
                <a:ext uri="{FF2B5EF4-FFF2-40B4-BE49-F238E27FC236}">
                  <a16:creationId xmlns:a16="http://schemas.microsoft.com/office/drawing/2014/main" id="{E871C339-DD46-4545-922D-DF208F876A70}"/>
                </a:ext>
              </a:extLst>
            </p:cNvPr>
            <p:cNvCxnSpPr>
              <a:cxnSpLocks/>
            </p:cNvCxnSpPr>
            <p:nvPr/>
          </p:nvCxnSpPr>
          <p:spPr>
            <a:xfrm>
              <a:off x="894945" y="4579571"/>
              <a:ext cx="6774818" cy="0"/>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95C5DFE-0FBD-430F-9BAB-6357F0E4EA22}"/>
                </a:ext>
              </a:extLst>
            </p:cNvPr>
            <p:cNvCxnSpPr>
              <a:cxnSpLocks/>
            </p:cNvCxnSpPr>
            <p:nvPr/>
          </p:nvCxnSpPr>
          <p:spPr>
            <a:xfrm>
              <a:off x="8350898" y="4579571"/>
              <a:ext cx="3487663"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54E6D70-483A-4EC2-83F6-2DB9B8A6F46A}"/>
                </a:ext>
              </a:extLst>
            </p:cNvPr>
            <p:cNvSpPr txBox="1"/>
            <p:nvPr/>
          </p:nvSpPr>
          <p:spPr>
            <a:xfrm>
              <a:off x="894946" y="5167759"/>
              <a:ext cx="6774818" cy="400110"/>
            </a:xfrm>
            <a:prstGeom prst="rect">
              <a:avLst/>
            </a:prstGeom>
            <a:noFill/>
          </p:spPr>
          <p:txBody>
            <a:bodyPr wrap="square" rtlCol="0">
              <a:spAutoFit/>
            </a:bodyPr>
            <a:lstStyle/>
            <a:p>
              <a:pPr algn="ctr"/>
              <a:r>
                <a:rPr lang="en-US" sz="2000" b="1" dirty="0">
                  <a:solidFill>
                    <a:schemeClr val="accent4">
                      <a:lumMod val="50000"/>
                    </a:schemeClr>
                  </a:solidFill>
                </a:rPr>
                <a:t>Model Training</a:t>
              </a:r>
            </a:p>
          </p:txBody>
        </p:sp>
        <p:sp>
          <p:nvSpPr>
            <p:cNvPr id="16" name="TextBox 15">
              <a:extLst>
                <a:ext uri="{FF2B5EF4-FFF2-40B4-BE49-F238E27FC236}">
                  <a16:creationId xmlns:a16="http://schemas.microsoft.com/office/drawing/2014/main" id="{2815568D-8547-4874-B01D-641220B50A35}"/>
                </a:ext>
              </a:extLst>
            </p:cNvPr>
            <p:cNvSpPr txBox="1"/>
            <p:nvPr/>
          </p:nvSpPr>
          <p:spPr>
            <a:xfrm>
              <a:off x="8350898" y="5167759"/>
              <a:ext cx="3487663" cy="400110"/>
            </a:xfrm>
            <a:prstGeom prst="rect">
              <a:avLst/>
            </a:prstGeom>
            <a:noFill/>
          </p:spPr>
          <p:txBody>
            <a:bodyPr wrap="square" rtlCol="0">
              <a:spAutoFit/>
            </a:bodyPr>
            <a:lstStyle/>
            <a:p>
              <a:pPr algn="ctr"/>
              <a:r>
                <a:rPr lang="en-US" sz="2000" b="1" dirty="0">
                  <a:solidFill>
                    <a:schemeClr val="accent6"/>
                  </a:solidFill>
                </a:rPr>
                <a:t>Model Consumption</a:t>
              </a:r>
            </a:p>
          </p:txBody>
        </p:sp>
        <p:sp>
          <p:nvSpPr>
            <p:cNvPr id="17" name="TextBox 16">
              <a:extLst>
                <a:ext uri="{FF2B5EF4-FFF2-40B4-BE49-F238E27FC236}">
                  <a16:creationId xmlns:a16="http://schemas.microsoft.com/office/drawing/2014/main" id="{A9686AF5-29BD-4A94-AF80-71D1E28D344E}"/>
                </a:ext>
              </a:extLst>
            </p:cNvPr>
            <p:cNvSpPr txBox="1"/>
            <p:nvPr/>
          </p:nvSpPr>
          <p:spPr>
            <a:xfrm>
              <a:off x="10022604" y="3582990"/>
              <a:ext cx="1537998" cy="369332"/>
            </a:xfrm>
            <a:prstGeom prst="rect">
              <a:avLst/>
            </a:prstGeom>
            <a:noFill/>
          </p:spPr>
          <p:txBody>
            <a:bodyPr wrap="square" rtlCol="0">
              <a:spAutoFit/>
            </a:bodyPr>
            <a:lstStyle/>
            <a:p>
              <a:pPr algn="ctr"/>
              <a:r>
                <a:rPr lang="en-US" b="1">
                  <a:solidFill>
                    <a:schemeClr val="accent2">
                      <a:lumMod val="10000"/>
                    </a:schemeClr>
                  </a:solidFill>
                </a:rPr>
                <a:t>Inferencing</a:t>
              </a:r>
            </a:p>
          </p:txBody>
        </p:sp>
        <p:pic>
          <p:nvPicPr>
            <p:cNvPr id="18" name="Graphic 17">
              <a:extLst>
                <a:ext uri="{FF2B5EF4-FFF2-40B4-BE49-F238E27FC236}">
                  <a16:creationId xmlns:a16="http://schemas.microsoft.com/office/drawing/2014/main" id="{BA031E45-17F9-4690-B035-3E88FFDD81E4}"/>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105803" y="2225918"/>
              <a:ext cx="1371600" cy="1371600"/>
            </a:xfrm>
            <a:prstGeom prst="rect">
              <a:avLst/>
            </a:prstGeom>
          </p:spPr>
        </p:pic>
        <p:sp>
          <p:nvSpPr>
            <p:cNvPr id="19" name="TextBox 18">
              <a:extLst>
                <a:ext uri="{FF2B5EF4-FFF2-40B4-BE49-F238E27FC236}">
                  <a16:creationId xmlns:a16="http://schemas.microsoft.com/office/drawing/2014/main" id="{D1F8CA3E-97B3-4A09-A2B6-0D62B6E6ECAE}"/>
                </a:ext>
              </a:extLst>
            </p:cNvPr>
            <p:cNvSpPr txBox="1"/>
            <p:nvPr/>
          </p:nvSpPr>
          <p:spPr>
            <a:xfrm>
              <a:off x="747590" y="3582990"/>
              <a:ext cx="1377749" cy="369332"/>
            </a:xfrm>
            <a:prstGeom prst="rect">
              <a:avLst/>
            </a:prstGeom>
            <a:noFill/>
          </p:spPr>
          <p:txBody>
            <a:bodyPr wrap="none" rtlCol="0">
              <a:spAutoFit/>
            </a:bodyPr>
            <a:lstStyle/>
            <a:p>
              <a:r>
                <a:rPr lang="en-US" b="1">
                  <a:solidFill>
                    <a:schemeClr val="accent2">
                      <a:lumMod val="10000"/>
                    </a:schemeClr>
                  </a:solidFill>
                </a:rPr>
                <a:t>Get the data</a:t>
              </a:r>
            </a:p>
          </p:txBody>
        </p:sp>
        <p:pic>
          <p:nvPicPr>
            <p:cNvPr id="20" name="Graphic 19">
              <a:extLst>
                <a:ext uri="{FF2B5EF4-FFF2-40B4-BE49-F238E27FC236}">
                  <a16:creationId xmlns:a16="http://schemas.microsoft.com/office/drawing/2014/main" id="{06BBA65E-7D40-4C32-9799-7554C193BEE7}"/>
                </a:ext>
                <a:ext uri="{C183D7F6-B498-43B3-948B-1728B52AA6E4}">
                  <adec:decorative xmlns:adec="http://schemas.microsoft.com/office/drawing/2017/decorative" val="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50663" y="2160304"/>
              <a:ext cx="1502829" cy="1502829"/>
            </a:xfrm>
            <a:prstGeom prst="rect">
              <a:avLst/>
            </a:prstGeom>
          </p:spPr>
        </p:pic>
      </p:grpSp>
      <p:sp>
        <p:nvSpPr>
          <p:cNvPr id="29" name="TextBox 28">
            <a:extLst>
              <a:ext uri="{FF2B5EF4-FFF2-40B4-BE49-F238E27FC236}">
                <a16:creationId xmlns:a16="http://schemas.microsoft.com/office/drawing/2014/main" id="{BB38E8DF-F44B-4C45-A2A5-E3E6DCF8BBE9}"/>
              </a:ext>
            </a:extLst>
          </p:cNvPr>
          <p:cNvSpPr txBox="1"/>
          <p:nvPr/>
        </p:nvSpPr>
        <p:spPr>
          <a:xfrm>
            <a:off x="0" y="5908100"/>
            <a:ext cx="12192000" cy="584775"/>
          </a:xfrm>
          <a:prstGeom prst="rect">
            <a:avLst/>
          </a:prstGeom>
          <a:noFill/>
        </p:spPr>
        <p:txBody>
          <a:bodyPr wrap="square" rtlCol="0">
            <a:spAutoFit/>
          </a:bodyPr>
          <a:lstStyle/>
          <a:p>
            <a:pPr algn="ctr"/>
            <a:r>
              <a:rPr lang="en-US" sz="3200" b="1" dirty="0">
                <a:solidFill>
                  <a:schemeClr val="tx2"/>
                </a:solidFill>
              </a:rPr>
              <a:t>How do you go from </a:t>
            </a:r>
            <a:r>
              <a:rPr lang="en-US" sz="3200" b="1" dirty="0">
                <a:solidFill>
                  <a:schemeClr val="accent4">
                    <a:lumMod val="50000"/>
                  </a:schemeClr>
                </a:solidFill>
              </a:rPr>
              <a:t>model training </a:t>
            </a:r>
            <a:r>
              <a:rPr lang="en-US" sz="3200" b="1" dirty="0">
                <a:solidFill>
                  <a:schemeClr val="tx2"/>
                </a:solidFill>
              </a:rPr>
              <a:t>to </a:t>
            </a:r>
            <a:r>
              <a:rPr lang="en-US" sz="3200" b="1" dirty="0">
                <a:solidFill>
                  <a:schemeClr val="accent6"/>
                </a:solidFill>
              </a:rPr>
              <a:t>model consumption</a:t>
            </a:r>
            <a:r>
              <a:rPr lang="en-US" sz="3200" b="1" dirty="0">
                <a:solidFill>
                  <a:schemeClr val="tx2"/>
                </a:solidFill>
              </a:rPr>
              <a:t>?</a:t>
            </a:r>
          </a:p>
        </p:txBody>
      </p:sp>
    </p:spTree>
    <p:extLst>
      <p:ext uri="{BB962C8B-B14F-4D97-AF65-F5344CB8AC3E}">
        <p14:creationId xmlns:p14="http://schemas.microsoft.com/office/powerpoint/2010/main" val="210295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603A-AA13-4A49-9230-4688AE2E862B}"/>
              </a:ext>
            </a:extLst>
          </p:cNvPr>
          <p:cNvSpPr>
            <a:spLocks noGrp="1"/>
          </p:cNvSpPr>
          <p:nvPr>
            <p:ph type="title"/>
          </p:nvPr>
        </p:nvSpPr>
        <p:spPr/>
        <p:txBody>
          <a:bodyPr/>
          <a:lstStyle/>
          <a:p>
            <a:r>
              <a:rPr lang="en-US" dirty="0"/>
              <a:t>Challenges bringing ML models to production</a:t>
            </a:r>
          </a:p>
        </p:txBody>
      </p:sp>
      <p:sp>
        <p:nvSpPr>
          <p:cNvPr id="3" name="Content Placeholder 2">
            <a:extLst>
              <a:ext uri="{FF2B5EF4-FFF2-40B4-BE49-F238E27FC236}">
                <a16:creationId xmlns:a16="http://schemas.microsoft.com/office/drawing/2014/main" id="{A0474112-9F16-0A45-AE51-B06BF7E50113}"/>
              </a:ext>
            </a:extLst>
          </p:cNvPr>
          <p:cNvSpPr>
            <a:spLocks noGrp="1"/>
          </p:cNvSpPr>
          <p:nvPr>
            <p:ph idx="1"/>
          </p:nvPr>
        </p:nvSpPr>
        <p:spPr/>
        <p:txBody>
          <a:bodyPr>
            <a:normAutofit/>
          </a:bodyPr>
          <a:lstStyle/>
          <a:p>
            <a:r>
              <a:rPr lang="en-US" dirty="0"/>
              <a:t>AI budgets on rise (</a:t>
            </a:r>
            <a:r>
              <a:rPr lang="en-US" sz="2800" dirty="0">
                <a:effectLst/>
              </a:rPr>
              <a:t>est. $28.5B spent on ML projects and tools in the 1</a:t>
            </a:r>
            <a:r>
              <a:rPr lang="en-US" sz="2800" baseline="30000" dirty="0">
                <a:effectLst/>
              </a:rPr>
              <a:t>st</a:t>
            </a:r>
            <a:r>
              <a:rPr lang="en-US" sz="2800" dirty="0">
                <a:effectLst/>
              </a:rPr>
              <a:t> quarter of 2019), yet </a:t>
            </a:r>
            <a:r>
              <a:rPr lang="en-US" sz="2800" b="1" dirty="0">
                <a:effectLst/>
              </a:rPr>
              <a:t>only 22% of companies using ML </a:t>
            </a:r>
            <a:r>
              <a:rPr lang="en-US" sz="2800" dirty="0">
                <a:effectLst/>
              </a:rPr>
              <a:t>successfully deployed a machine learning model into production</a:t>
            </a:r>
            <a:endParaRPr lang="en-US" dirty="0"/>
          </a:p>
          <a:p>
            <a:r>
              <a:rPr lang="en-US" dirty="0"/>
              <a:t>T</a:t>
            </a:r>
            <a:r>
              <a:rPr lang="en-US" sz="2800" dirty="0">
                <a:effectLst/>
              </a:rPr>
              <a:t>akes most companies between </a:t>
            </a:r>
            <a:r>
              <a:rPr lang="en-US" sz="2800" b="1" dirty="0">
                <a:effectLst/>
              </a:rPr>
              <a:t>31-90 days</a:t>
            </a:r>
            <a:r>
              <a:rPr lang="en-US" sz="2800" dirty="0">
                <a:effectLst/>
              </a:rPr>
              <a:t> to deploy an ML model</a:t>
            </a:r>
            <a:endParaRPr lang="en-US" dirty="0"/>
          </a:p>
          <a:p>
            <a:r>
              <a:rPr lang="en-US" dirty="0"/>
              <a:t>Machine Learning = code + data</a:t>
            </a:r>
          </a:p>
          <a:p>
            <a:pPr lvl="1"/>
            <a:r>
              <a:rPr lang="en-US" dirty="0"/>
              <a:t>Scale</a:t>
            </a:r>
          </a:p>
          <a:p>
            <a:pPr lvl="1"/>
            <a:r>
              <a:rPr lang="en-US" dirty="0"/>
              <a:t>Version control</a:t>
            </a:r>
          </a:p>
          <a:p>
            <a:pPr lvl="1"/>
            <a:r>
              <a:rPr lang="en-US" dirty="0"/>
              <a:t>Model reproducibility</a:t>
            </a:r>
          </a:p>
        </p:txBody>
      </p:sp>
    </p:spTree>
    <p:extLst>
      <p:ext uri="{BB962C8B-B14F-4D97-AF65-F5344CB8AC3E}">
        <p14:creationId xmlns:p14="http://schemas.microsoft.com/office/powerpoint/2010/main" val="388911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DD991E-767D-FE4B-82AD-96DD0E4D1BDA}"/>
              </a:ext>
            </a:extLst>
          </p:cNvPr>
          <p:cNvSpPr>
            <a:spLocks noGrp="1"/>
          </p:cNvSpPr>
          <p:nvPr>
            <p:ph type="title"/>
          </p:nvPr>
        </p:nvSpPr>
        <p:spPr/>
        <p:txBody>
          <a:bodyPr/>
          <a:lstStyle/>
          <a:p>
            <a:r>
              <a:rPr lang="en-US"/>
              <a:t>Demo</a:t>
            </a:r>
          </a:p>
        </p:txBody>
      </p:sp>
      <p:sp>
        <p:nvSpPr>
          <p:cNvPr id="5" name="Text Placeholder 4">
            <a:extLst>
              <a:ext uri="{FF2B5EF4-FFF2-40B4-BE49-F238E27FC236}">
                <a16:creationId xmlns:a16="http://schemas.microsoft.com/office/drawing/2014/main" id="{187A8007-73D4-B541-917C-A5A47C426617}"/>
              </a:ext>
            </a:extLst>
          </p:cNvPr>
          <p:cNvSpPr>
            <a:spLocks noGrp="1"/>
          </p:cNvSpPr>
          <p:nvPr>
            <p:ph type="body" idx="1"/>
          </p:nvPr>
        </p:nvSpPr>
        <p:spPr/>
        <p:txBody>
          <a:bodyPr/>
          <a:lstStyle/>
          <a:p>
            <a:r>
              <a:rPr lang="en-US" dirty="0"/>
              <a:t>Bri Achtman &amp; Luis Quintanilla</a:t>
            </a:r>
          </a:p>
        </p:txBody>
      </p:sp>
    </p:spTree>
    <p:extLst>
      <p:ext uri="{BB962C8B-B14F-4D97-AF65-F5344CB8AC3E}">
        <p14:creationId xmlns:p14="http://schemas.microsoft.com/office/powerpoint/2010/main" val="335198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BB90-B9FF-ED4A-9587-76C518C2BC9E}"/>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395CC549-1EA2-8B4A-ADC1-C00428D83849}"/>
              </a:ext>
            </a:extLst>
          </p:cNvPr>
          <p:cNvSpPr>
            <a:spLocks noGrp="1"/>
          </p:cNvSpPr>
          <p:nvPr>
            <p:ph idx="1"/>
          </p:nvPr>
        </p:nvSpPr>
        <p:spPr/>
        <p:txBody>
          <a:bodyPr>
            <a:normAutofit fontScale="77500" lnSpcReduction="20000"/>
          </a:bodyPr>
          <a:lstStyle/>
          <a:p>
            <a:r>
              <a:rPr lang="en-US" dirty="0"/>
              <a:t>Now</a:t>
            </a:r>
          </a:p>
          <a:p>
            <a:pPr lvl="1"/>
            <a:r>
              <a:rPr lang="en-US" dirty="0"/>
              <a:t>ML.NET on .NET release schedule</a:t>
            </a:r>
          </a:p>
          <a:p>
            <a:pPr lvl="1"/>
            <a:r>
              <a:rPr lang="en-US" dirty="0"/>
              <a:t>Model Builder GA in Visual Studio 2022</a:t>
            </a:r>
          </a:p>
          <a:p>
            <a:pPr lvl="1"/>
            <a:r>
              <a:rPr lang="en-US" dirty="0"/>
              <a:t>Simplification of PFI API (model explainability)</a:t>
            </a:r>
          </a:p>
          <a:p>
            <a:r>
              <a:rPr lang="en-US" dirty="0"/>
              <a:t>November</a:t>
            </a:r>
          </a:p>
          <a:p>
            <a:pPr lvl="1"/>
            <a:r>
              <a:rPr lang="en-US" dirty="0"/>
              <a:t>Virtual ML.NET Hackathon (Nov 12 kick-off)</a:t>
            </a:r>
          </a:p>
          <a:p>
            <a:pPr lvl="1"/>
            <a:r>
              <a:rPr lang="en-US" dirty="0"/>
              <a:t>Add time series forecasting to Model Builder</a:t>
            </a:r>
          </a:p>
          <a:p>
            <a:r>
              <a:rPr lang="en-US" dirty="0"/>
              <a:t>January / February</a:t>
            </a:r>
          </a:p>
          <a:p>
            <a:pPr lvl="1"/>
            <a:r>
              <a:rPr lang="en-US" dirty="0"/>
              <a:t>Update AutoML API to new AutoML implementation</a:t>
            </a:r>
          </a:p>
          <a:p>
            <a:pPr lvl="1"/>
            <a:r>
              <a:rPr lang="en-US" dirty="0"/>
              <a:t>Add anomaly detection to Model Builder</a:t>
            </a:r>
          </a:p>
          <a:p>
            <a:pPr lvl="1"/>
            <a:r>
              <a:rPr lang="en-US" dirty="0"/>
              <a:t>Make ONNX consumption easier via ML.NET API</a:t>
            </a:r>
          </a:p>
          <a:p>
            <a:r>
              <a:rPr lang="en-US" dirty="0"/>
              <a:t>Beyond</a:t>
            </a:r>
          </a:p>
          <a:p>
            <a:pPr lvl="1"/>
            <a:r>
              <a:rPr lang="en-US" dirty="0"/>
              <a:t>Implement the rest of the deep learning plan</a:t>
            </a:r>
          </a:p>
          <a:p>
            <a:pPr lvl="1"/>
            <a:r>
              <a:rPr lang="en-US" dirty="0"/>
              <a:t>Define and implement plan for data prep (.NET DataFrames)</a:t>
            </a:r>
          </a:p>
          <a:p>
            <a:pPr lvl="1"/>
            <a:r>
              <a:rPr lang="en-US" dirty="0"/>
              <a:t>See more at </a:t>
            </a:r>
            <a:r>
              <a:rPr lang="en-US" b="1" dirty="0"/>
              <a:t>aka.ms/mlnet-roadmap</a:t>
            </a:r>
          </a:p>
          <a:p>
            <a:endParaRPr lang="en-US" dirty="0"/>
          </a:p>
        </p:txBody>
      </p:sp>
    </p:spTree>
    <p:extLst>
      <p:ext uri="{BB962C8B-B14F-4D97-AF65-F5344CB8AC3E}">
        <p14:creationId xmlns:p14="http://schemas.microsoft.com/office/powerpoint/2010/main" val="110887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3081</TotalTime>
  <Words>484</Words>
  <Application>Microsoft Office PowerPoint</Application>
  <PresentationFormat>Widescreen</PresentationFormat>
  <Paragraphs>62</Paragraphs>
  <Slides>11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11</vt:i4>
      </vt:variant>
    </vt:vector>
  </HeadingPairs>
  <TitlesOfParts>
    <vt:vector size="18" baseType="lpstr">
      <vt:lpstr>Arial</vt:lpstr>
      <vt:lpstr>Consolas</vt:lpstr>
      <vt:lpstr>Calibri</vt:lpstr>
      <vt:lpstr>Open Sans</vt:lpstr>
      <vt:lpstr>1_Office Theme</vt:lpstr>
      <vt:lpstr>3_Office Theme</vt:lpstr>
      <vt:lpstr>2_Office Theme</vt:lpstr>
      <vt:lpstr>PowerPoint Presentation</vt:lpstr>
      <vt:lpstr>ML.NET: Machine learning from data to production in less than 30 minutes</vt:lpstr>
      <vt:lpstr>Agenda</vt:lpstr>
      <vt:lpstr>What is ML.NET?</vt:lpstr>
      <vt:lpstr>Why ML.NET?</vt:lpstr>
      <vt:lpstr>Machine Learning Workflow</vt:lpstr>
      <vt:lpstr>Challenges bringing ML models to production</vt:lpstr>
      <vt:lpstr>Demo</vt:lpstr>
      <vt:lpstr>Roadmap</vt:lpstr>
      <vt:lpstr>Announcement</vt:lpstr>
      <vt:lpstr>Thanks for joining!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Kaitlin Wilkinson</dc:creator>
  <cp:lastModifiedBy>Bri Achtman</cp:lastModifiedBy>
  <cp:revision>5</cp:revision>
  <dcterms:created xsi:type="dcterms:W3CDTF">2020-08-18T20:47:27Z</dcterms:created>
  <dcterms:modified xsi:type="dcterms:W3CDTF">2021-11-03T22:01:59Z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2020-08-18T20:47:28Z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06d97514-35aa-40cb-92b9-00001d762660</vt:lpwstr>
  </property>
  <property fmtid="{D5CDD505-2E9C-101B-9397-08002B2CF9AE}" pid="8" name="MSIP_Label_f42aa342-8706-4288-bd11-ebb85995028c_ContentBits">
    <vt:lpwstr>0</vt:lpwstr>
  </property>
</Properties>
</file>