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autoCompressPictures="0">
  <p:sldMasterIdLst>
    <p:sldMasterId id="2147483661" r:id="rId1"/>
  </p:sldMasterIdLst>
  <p:notesMasterIdLst>
    <p:notesMasterId r:id="rId9"/>
  </p:notesMasterIdLst>
  <p:sldIdLst>
    <p:sldId id="297" r:id="rId2"/>
    <p:sldId id="296" r:id="rId3"/>
    <p:sldId id="300" r:id="rId4"/>
    <p:sldId id="302" r:id="rId5"/>
    <p:sldId id="301" r:id="rId6"/>
    <p:sldId id="298" r:id="rId7"/>
    <p:sldId id="299" r:id="rId8"/>
  </p:sldIdLst>
  <p:sldSz cx="12192000" cy="6858000"/>
  <p:notesSz cx="6858000" cy="9144000"/>
  <p:embeddedFontLst>
    <p:embeddedFont>
      <p:font typeface="Open Sans" panose="020B0606030504020204" pitchFamily="34" charset="0"/>
      <p:regular r:id="rId10"/>
      <p:bold r:id="rId11"/>
      <p:italic r:id="rId12"/>
      <p:boldItalic r:id="rId13"/>
    </p:embeddedFont>
    <p:embeddedFont>
      <p:font typeface="Space Grotesk" pitchFamily="2" charset="0"/>
      <p:regular r:id="rId14"/>
      <p:bold r:id="rId15"/>
    </p:embeddedFont>
    <p:embeddedFont>
      <p:font typeface="Space Grotesk Medium" pitchFamily="2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AD ME" id="{F9D0672A-D7AE-1847-94BE-C0722C136B38}">
          <p14:sldIdLst/>
        </p14:section>
        <p14:section name="Light Mode" id="{FBAC04BA-B92C-FC47-972C-B1B4268589A5}">
          <p14:sldIdLst>
            <p14:sldId id="297"/>
            <p14:sldId id="296"/>
            <p14:sldId id="300"/>
            <p14:sldId id="302"/>
            <p14:sldId id="301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2BD3"/>
    <a:srgbClr val="8661C5"/>
    <a:srgbClr val="ED35D1"/>
    <a:srgbClr val="A073F8"/>
    <a:srgbClr val="D431BC"/>
    <a:srgbClr val="9169E2"/>
    <a:srgbClr val="8F2FFF"/>
    <a:srgbClr val="E500B8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DF11BF-8F5F-47D4-A553-57574061406E}" v="11" dt="2023-10-24T18:28:05.098"/>
    <p1510:client id="{B78A1096-0BAE-4BC1-8409-E8017A80C114}" v="1" dt="2023-10-24T18:41:14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1" autoAdjust="0"/>
    <p:restoredTop sz="97251"/>
  </p:normalViewPr>
  <p:slideViewPr>
    <p:cSldViewPr snapToGrid="0">
      <p:cViewPr varScale="1">
        <p:scale>
          <a:sx n="97" d="100"/>
          <a:sy n="97" d="100"/>
        </p:scale>
        <p:origin x="3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1AC33-1ADE-3542-A5FF-45D908F98F9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E74FF-B95A-3049-B6BA-741949CDE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3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02139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146C58A-A661-6D25-245D-ADBE6B2DD507}"/>
              </a:ext>
            </a:extLst>
          </p:cNvPr>
          <p:cNvSpPr txBox="1">
            <a:spLocks/>
          </p:cNvSpPr>
          <p:nvPr userDrawn="1"/>
        </p:nvSpPr>
        <p:spPr>
          <a:xfrm>
            <a:off x="609599" y="1143000"/>
            <a:ext cx="5486401" cy="250716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>
                    <a:alpha val="80000"/>
                  </a:schemeClr>
                </a:solidFill>
                <a:latin typeface="Space Grotesk Medium" pitchFamily="2" charset="77"/>
                <a:ea typeface="Open Sans" panose="020B0606030504020204" pitchFamily="34" charset="0"/>
                <a:cs typeface="Space Grotesk Medium" pitchFamily="2" charset="77"/>
              </a:defRPr>
            </a:lvl1pPr>
          </a:lstStyle>
          <a:p>
            <a:r>
              <a:rPr lang="en-US" sz="6500" spc="-150" dirty="0">
                <a:solidFill>
                  <a:schemeClr val="tx2">
                    <a:lumMod val="50000"/>
                  </a:schemeClr>
                </a:solidFill>
              </a:rPr>
              <a:t>.NET Conf</a:t>
            </a:r>
          </a:p>
        </p:txBody>
      </p:sp>
    </p:spTree>
    <p:extLst>
      <p:ext uri="{BB962C8B-B14F-4D97-AF65-F5344CB8AC3E}">
        <p14:creationId xmlns:p14="http://schemas.microsoft.com/office/powerpoint/2010/main" val="421349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7918784" cy="3952875"/>
          </a:xfrm>
        </p:spPr>
        <p:txBody>
          <a:bodyPr lIns="0" tIns="0" rIns="0" bIns="0"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7918784" cy="1500187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F6BF26A-DD1A-8E16-124C-2FD9EE844D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8711"/>
          <a:stretch/>
        </p:blipFill>
        <p:spPr>
          <a:xfrm>
            <a:off x="8528384" y="5616418"/>
            <a:ext cx="3663616" cy="509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5992D8-638A-ECD8-0C25-FF19852D43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4018" y="3730580"/>
            <a:ext cx="1950607" cy="232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7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E4674D5-7891-FFA5-9B51-0006EB7480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8"/>
            <a:ext cx="7188200" cy="2852737"/>
          </a:xfrm>
        </p:spPr>
        <p:txBody>
          <a:bodyPr lIns="0" tIns="0" rIns="0" bIns="0"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7188200" cy="1500187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8414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8"/>
            <a:ext cx="7696200" cy="2852737"/>
          </a:xfrm>
        </p:spPr>
        <p:txBody>
          <a:bodyPr lIns="0" tIns="0" rIns="0" bIns="0"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7696200" cy="1500187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958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4162425" cy="1600200"/>
          </a:xfr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09600"/>
            <a:ext cx="6399212" cy="5638799"/>
          </a:xfrm>
        </p:spPr>
        <p:txBody>
          <a:bodyPr lIns="0" tIns="0" rIns="0" bIns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2209800"/>
            <a:ext cx="4162425" cy="41275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434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599"/>
            <a:ext cx="10972800" cy="82296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25624"/>
            <a:ext cx="10972800" cy="44227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804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99" r:id="rId2"/>
    <p:sldLayoutId id="2147483679" r:id="rId3"/>
    <p:sldLayoutId id="2147483680" r:id="rId4"/>
    <p:sldLayoutId id="2147483682" r:id="rId5"/>
    <p:sldLayoutId id="21474836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spc="-50" baseline="0">
          <a:solidFill>
            <a:schemeClr val="tx2">
              <a:lumMod val="50000"/>
            </a:schemeClr>
          </a:solidFill>
          <a:latin typeface="Space Grotesk Medium" pitchFamily="2" charset="77"/>
          <a:ea typeface="Open Sans" panose="020B0606030504020204" pitchFamily="34" charset="0"/>
          <a:cs typeface="Space Grotesk Medium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92" userDrawn="1">
          <p15:clr>
            <a:srgbClr val="F26B43"/>
          </p15:clr>
        </p15:guide>
        <p15:guide id="4" pos="192" userDrawn="1">
          <p15:clr>
            <a:srgbClr val="F26B43"/>
          </p15:clr>
        </p15:guide>
        <p15:guide id="5" pos="7488" userDrawn="1">
          <p15:clr>
            <a:srgbClr val="F26B43"/>
          </p15:clr>
        </p15:guide>
        <p15:guide id="6" orient="horz" pos="4128" userDrawn="1">
          <p15:clr>
            <a:srgbClr val="F26B43"/>
          </p15:clr>
        </p15:guide>
        <p15:guide id="7" pos="384" userDrawn="1">
          <p15:clr>
            <a:srgbClr val="F26B43"/>
          </p15:clr>
        </p15:guide>
        <p15:guide id="8" orient="horz" pos="384" userDrawn="1">
          <p15:clr>
            <a:srgbClr val="F26B43"/>
          </p15:clr>
        </p15:guide>
        <p15:guide id="9" pos="7296" userDrawn="1">
          <p15:clr>
            <a:srgbClr val="F26B43"/>
          </p15:clr>
        </p15:guide>
        <p15:guide id="10" orient="horz" pos="39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ka.ms/get-dotnet-8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ms/get-dotnet-8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443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D251-7A29-B65E-BB59-3D744D55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9220200" cy="3952875"/>
          </a:xfrm>
        </p:spPr>
        <p:txBody>
          <a:bodyPr>
            <a:normAutofit/>
          </a:bodyPr>
          <a:lstStyle/>
          <a:p>
            <a:r>
              <a:rPr lang="en-US" sz="8000" dirty="0"/>
              <a:t>All About C# Source Generators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24030-0A83-430C-3CDC-B9265D2C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707157"/>
            <a:ext cx="7918784" cy="15001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Shawn Wildermuth</a:t>
            </a:r>
          </a:p>
          <a:p>
            <a:r>
              <a:rPr lang="en-US" dirty="0"/>
              <a:t>Microsoft MVP, Instructor and Speaker</a:t>
            </a:r>
          </a:p>
          <a:p>
            <a:r>
              <a:rPr lang="en-US" dirty="0"/>
              <a:t>shawn.wildermuth.com</a:t>
            </a:r>
          </a:p>
          <a:p>
            <a:r>
              <a:rPr lang="en-US" dirty="0" err="1"/>
              <a:t>shawnl.ink</a:t>
            </a:r>
            <a:r>
              <a:rPr lang="en-US" dirty="0"/>
              <a:t>/</a:t>
            </a:r>
            <a:r>
              <a:rPr lang="en-US" dirty="0" err="1"/>
              <a:t>yt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3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6BB9-3559-AD18-CD5E-A2D4C5CD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EB9E1-6AEA-7EDE-6344-48CFACD6D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5625"/>
            <a:ext cx="10972800" cy="1347422"/>
          </a:xfrm>
        </p:spPr>
        <p:txBody>
          <a:bodyPr/>
          <a:lstStyle/>
          <a:p>
            <a:r>
              <a:rPr lang="en-US" dirty="0"/>
              <a:t>Roslyn Feature</a:t>
            </a:r>
          </a:p>
          <a:p>
            <a:pPr lvl="1"/>
            <a:r>
              <a:rPr lang="en-US" dirty="0"/>
              <a:t>You can be part of the compilation cycle</a:t>
            </a:r>
          </a:p>
          <a:p>
            <a:pPr lvl="1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E89BF7B-CB08-F6A5-9649-D6962915E5FF}"/>
              </a:ext>
            </a:extLst>
          </p:cNvPr>
          <p:cNvSpPr/>
          <p:nvPr/>
        </p:nvSpPr>
        <p:spPr>
          <a:xfrm>
            <a:off x="943945" y="2990189"/>
            <a:ext cx="2071871" cy="8776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pace Grotesk" pitchFamily="2" charset="0"/>
                <a:cs typeface="Space Grotesk" pitchFamily="2" charset="0"/>
              </a:rPr>
              <a:t>Compilation Runs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517832-F1BD-7EFA-7396-CC3C642EF953}"/>
              </a:ext>
            </a:extLst>
          </p:cNvPr>
          <p:cNvSpPr/>
          <p:nvPr/>
        </p:nvSpPr>
        <p:spPr>
          <a:xfrm>
            <a:off x="3698445" y="2990189"/>
            <a:ext cx="2071871" cy="8776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pace Grotesk" pitchFamily="2" charset="0"/>
                <a:cs typeface="Space Grotesk" pitchFamily="2" charset="0"/>
              </a:rPr>
              <a:t>Source generator step of compilation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8028F5-4627-24AD-3AED-1001A6BD65F6}"/>
              </a:ext>
            </a:extLst>
          </p:cNvPr>
          <p:cNvSpPr/>
          <p:nvPr/>
        </p:nvSpPr>
        <p:spPr>
          <a:xfrm>
            <a:off x="6452945" y="2990189"/>
            <a:ext cx="2071871" cy="8776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pace Grotesk" pitchFamily="2" charset="0"/>
                <a:cs typeface="Space Grotesk" pitchFamily="2" charset="0"/>
              </a:rPr>
              <a:t>Generated source code added as input to compilation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CBE235-E2F6-8963-628B-2CC443C8131E}"/>
              </a:ext>
            </a:extLst>
          </p:cNvPr>
          <p:cNvSpPr/>
          <p:nvPr/>
        </p:nvSpPr>
        <p:spPr>
          <a:xfrm>
            <a:off x="9207445" y="2990189"/>
            <a:ext cx="2071871" cy="8776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pace Grotesk" pitchFamily="2" charset="0"/>
                <a:cs typeface="Space Grotesk" pitchFamily="2" charset="0"/>
              </a:rPr>
              <a:t>Compilation resumes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F7CDB1-1028-A9B7-B024-999BD9394E14}"/>
              </a:ext>
            </a:extLst>
          </p:cNvPr>
          <p:cNvSpPr/>
          <p:nvPr/>
        </p:nvSpPr>
        <p:spPr>
          <a:xfrm>
            <a:off x="4003643" y="4537162"/>
            <a:ext cx="1461477" cy="1443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pace Grotesk" pitchFamily="2" charset="0"/>
                <a:cs typeface="Space Grotesk" pitchFamily="2" charset="0"/>
              </a:rPr>
              <a:t>Analyze source code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8D859C6-62A8-2560-F5B4-7C13ED0053B4}"/>
              </a:ext>
            </a:extLst>
          </p:cNvPr>
          <p:cNvSpPr/>
          <p:nvPr/>
        </p:nvSpPr>
        <p:spPr>
          <a:xfrm>
            <a:off x="6742512" y="4537162"/>
            <a:ext cx="1492738" cy="1443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pace Grotesk" pitchFamily="2" charset="0"/>
                <a:cs typeface="Space Grotesk" pitchFamily="2" charset="0"/>
              </a:rPr>
              <a:t>Generate new source code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169D95-000A-058B-6A15-AC03511C3B40}"/>
              </a:ext>
            </a:extLst>
          </p:cNvPr>
          <p:cNvSpPr/>
          <p:nvPr/>
        </p:nvSpPr>
        <p:spPr>
          <a:xfrm>
            <a:off x="3607776" y="4197665"/>
            <a:ext cx="4992078" cy="2223478"/>
          </a:xfrm>
          <a:prstGeom prst="round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pace Grotesk" pitchFamily="2" charset="0"/>
                <a:cs typeface="Space Grotesk" pitchFamily="2" charset="0"/>
              </a:rPr>
              <a:t>Source Generator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B5CA77-B503-B510-ACC8-30F3B45AF2E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015816" y="3429000"/>
            <a:ext cx="682629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921221-E36D-FF61-346C-136A88B177C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524816" y="3429000"/>
            <a:ext cx="682629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1D0A4A-2A8F-D0B6-2DEE-9211C0E438C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4734381" y="3867810"/>
            <a:ext cx="1" cy="66935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57DA99-E181-80FB-66D5-5412364512CC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7488881" y="3867810"/>
            <a:ext cx="0" cy="66935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5D6C76B-F32B-7907-53CC-A5C567856D56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5465120" y="5258717"/>
            <a:ext cx="1277392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18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D1D651-B1D2-B982-255D-891260A0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Source Generators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35AABB1-EFD1-68AD-7BE6-AE4837EE14B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D08C71-A02B-6263-42D0-B7A532A09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2467302"/>
            <a:ext cx="4162425" cy="38699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Alternative to Reflection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Compile-time not runtime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Unblocks AOT Trimming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It’s just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0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6AAA-9FA2-A8B4-1F02-F7779085E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CC1E4-2418-A4CA-1754-1CC343232A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0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A9DB-38EB-57FE-C100-3EB918E1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89DC5-BCF7-775E-BC2C-083414B6E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0"/>
              </a:spcBef>
              <a:buNone/>
            </a:pPr>
            <a:r>
              <a:rPr lang="en-US" dirty="0"/>
              <a:t>Download .NET 8 </a:t>
            </a:r>
            <a:br>
              <a:rPr lang="en-US" dirty="0"/>
            </a:br>
            <a:r>
              <a:rPr lang="en-US" dirty="0">
                <a:effectLst/>
                <a:hlinkClick r:id="rId2" tooltip="https://aka.ms/get-dotnet-8"/>
              </a:rPr>
              <a:t>aka.ms/get-dotnet-8</a:t>
            </a:r>
            <a:endParaRPr lang="en-US" dirty="0">
              <a:effectLst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dirty="0"/>
              <a:t>Source Generators on MS Learn</a:t>
            </a:r>
            <a:br>
              <a:rPr lang="en-US" dirty="0"/>
            </a:br>
            <a:r>
              <a:rPr lang="en-US" u="sng" dirty="0" err="1">
                <a:solidFill>
                  <a:srgbClr val="502BD3"/>
                </a:solidFill>
              </a:rPr>
              <a:t>shawnl.ink</a:t>
            </a:r>
            <a:r>
              <a:rPr lang="en-US" u="sng" dirty="0">
                <a:solidFill>
                  <a:srgbClr val="502BD3"/>
                </a:solidFill>
              </a:rPr>
              <a:t>/net-source-generators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/>
              <a:t>YouTube</a:t>
            </a:r>
            <a:br>
              <a:rPr lang="en-US" dirty="0"/>
            </a:br>
            <a:r>
              <a:rPr lang="en-US" u="sng" dirty="0" err="1">
                <a:solidFill>
                  <a:srgbClr val="502BD3"/>
                </a:solidFill>
              </a:rPr>
              <a:t>shawnl.ink</a:t>
            </a:r>
            <a:r>
              <a:rPr lang="en-US" u="sng" dirty="0">
                <a:solidFill>
                  <a:srgbClr val="502BD3"/>
                </a:solidFill>
              </a:rPr>
              <a:t>/</a:t>
            </a:r>
            <a:r>
              <a:rPr lang="en-US" u="sng" dirty="0" err="1">
                <a:solidFill>
                  <a:srgbClr val="502BD3"/>
                </a:solidFill>
              </a:rPr>
              <a:t>yt</a:t>
            </a:r>
            <a:endParaRPr lang="en-US" u="sng" dirty="0">
              <a:solidFill>
                <a:srgbClr val="502BD3"/>
              </a:solidFill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dirty="0"/>
              <a:t>Minimal API Discovery</a:t>
            </a:r>
            <a:br>
              <a:rPr lang="en-US" dirty="0"/>
            </a:br>
            <a:r>
              <a:rPr lang="en-US" u="sng" dirty="0" err="1">
                <a:solidFill>
                  <a:srgbClr val="502BD3"/>
                </a:solidFill>
              </a:rPr>
              <a:t>shawnl.ink</a:t>
            </a:r>
            <a:r>
              <a:rPr lang="en-US" u="sng" dirty="0">
                <a:solidFill>
                  <a:srgbClr val="502BD3"/>
                </a:solidFill>
              </a:rPr>
              <a:t>/minapidiscovery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BD5B29B-D37A-0F55-E5FF-791D501045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8711"/>
          <a:stretch/>
        </p:blipFill>
        <p:spPr>
          <a:xfrm>
            <a:off x="8528384" y="5616418"/>
            <a:ext cx="3663616" cy="509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B7AE80-78AF-AD6F-83B6-69E8BE69C15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4018" y="3730580"/>
            <a:ext cx="1950607" cy="232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2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4E69F3-9071-D873-3526-EDE18B33D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988" y="1613093"/>
            <a:ext cx="7920023" cy="2025631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Download .NET 8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06A88-37EE-409B-3935-3F6C4FE1C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0777" y="3258296"/>
            <a:ext cx="9110444" cy="1500187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hlinkClick r:id="rId2"/>
              </a:rPr>
              <a:t>https://aka.ms/get-dotnet-8</a:t>
            </a:r>
            <a:r>
              <a:rPr lang="en-US" sz="5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75854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ADF3F7F-AEE4-774E-88F4-612FB069A9FB}" vid="{DD83C3FB-08E2-7F4A-A5E3-C4C7933594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0</TotalTime>
  <Words>128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Space Grotesk</vt:lpstr>
      <vt:lpstr>Arial</vt:lpstr>
      <vt:lpstr>Space Grotesk Medium</vt:lpstr>
      <vt:lpstr>Calibri</vt:lpstr>
      <vt:lpstr>Open Sans</vt:lpstr>
      <vt:lpstr>1_Office Theme</vt:lpstr>
      <vt:lpstr>PowerPoint Presentation</vt:lpstr>
      <vt:lpstr>All About C# Source Generators</vt:lpstr>
      <vt:lpstr>Source Generators</vt:lpstr>
      <vt:lpstr>Why Source Generators</vt:lpstr>
      <vt:lpstr>Demo</vt:lpstr>
      <vt:lpstr>Resources</vt:lpstr>
      <vt:lpstr>Download .NET 8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2023-12-07T01:01:46Z</dcterms:created>
  <dcterms:modified xsi:type="dcterms:W3CDTF">2023-12-07T01:02:14Z</dcterms:modified>
</cp:coreProperties>
</file>