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1" r:id="rId1"/>
  </p:sldMasterIdLst>
  <p:notesMasterIdLst>
    <p:notesMasterId r:id="rId11"/>
  </p:notesMasterIdLst>
  <p:sldIdLst>
    <p:sldId id="297" r:id="rId2"/>
    <p:sldId id="280" r:id="rId3"/>
    <p:sldId id="260" r:id="rId4"/>
    <p:sldId id="261" r:id="rId5"/>
    <p:sldId id="301" r:id="rId6"/>
    <p:sldId id="300" r:id="rId7"/>
    <p:sldId id="258" r:id="rId8"/>
    <p:sldId id="303" r:id="rId9"/>
    <p:sldId id="302" r:id="rId10"/>
  </p:sldIdLst>
  <p:sldSz cx="12192000" cy="6858000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Space Grotesk Medium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 ME" id="{F9D0672A-D7AE-1847-94BE-C0722C136B38}">
          <p14:sldIdLst/>
        </p14:section>
        <p14:section name="Light Mode" id="{FBAC04BA-B92C-FC47-972C-B1B4268589A5}">
          <p14:sldIdLst>
            <p14:sldId id="297"/>
            <p14:sldId id="280"/>
            <p14:sldId id="260"/>
            <p14:sldId id="261"/>
            <p14:sldId id="301"/>
            <p14:sldId id="300"/>
            <p14:sldId id="258"/>
            <p14:sldId id="303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FF6"/>
    <a:srgbClr val="502BD3"/>
    <a:srgbClr val="8661C5"/>
    <a:srgbClr val="ED35D1"/>
    <a:srgbClr val="A073F8"/>
    <a:srgbClr val="D431BC"/>
    <a:srgbClr val="9169E2"/>
    <a:srgbClr val="8F2FFF"/>
    <a:srgbClr val="E500B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1" autoAdjust="0"/>
    <p:restoredTop sz="97251"/>
  </p:normalViewPr>
  <p:slideViewPr>
    <p:cSldViewPr snapToGrid="0">
      <p:cViewPr varScale="1">
        <p:scale>
          <a:sx n="97" d="100"/>
          <a:sy n="97" d="100"/>
        </p:scale>
        <p:origin x="3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AC33-1ADE-3542-A5FF-45D908F98F9D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74FF-B95A-3049-B6BA-741949CDE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3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9486900" cy="2852737"/>
          </a:xfrm>
        </p:spPr>
        <p:txBody>
          <a:bodyPr lIns="0"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9486900" cy="1500187"/>
          </a:xfrm>
        </p:spPr>
        <p:txBody>
          <a:bodyPr lIns="0"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46C58A-A661-6D25-245D-ADBE6B2DD507}"/>
              </a:ext>
            </a:extLst>
          </p:cNvPr>
          <p:cNvSpPr txBox="1">
            <a:spLocks/>
          </p:cNvSpPr>
          <p:nvPr userDrawn="1"/>
        </p:nvSpPr>
        <p:spPr>
          <a:xfrm>
            <a:off x="609599" y="1143000"/>
            <a:ext cx="5486401" cy="250716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>
                    <a:alpha val="80000"/>
                  </a:schemeClr>
                </a:solidFill>
                <a:latin typeface="Space Grotesk Medium" pitchFamily="2" charset="77"/>
                <a:ea typeface="Open Sans" panose="020B0606030504020204" pitchFamily="34" charset="0"/>
                <a:cs typeface="Space Grotesk Medium" pitchFamily="2" charset="77"/>
              </a:defRPr>
            </a:lvl1pPr>
          </a:lstStyle>
          <a:p>
            <a:r>
              <a:rPr lang="en-US" sz="6500" spc="-150" dirty="0">
                <a:solidFill>
                  <a:schemeClr val="tx2">
                    <a:lumMod val="50000"/>
                  </a:schemeClr>
                </a:solidFill>
              </a:rPr>
              <a:t>.NET Conf</a:t>
            </a:r>
          </a:p>
        </p:txBody>
      </p:sp>
    </p:spTree>
    <p:extLst>
      <p:ext uri="{BB962C8B-B14F-4D97-AF65-F5344CB8AC3E}">
        <p14:creationId xmlns:p14="http://schemas.microsoft.com/office/powerpoint/2010/main" val="421349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918784" cy="3952875"/>
          </a:xfrm>
        </p:spPr>
        <p:txBody>
          <a:bodyPr lIns="0" tIns="0" rIns="0" bIns="0"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7918784" cy="1500187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F6BF26A-DD1A-8E16-124C-2FD9EE844D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8711"/>
          <a:stretch/>
        </p:blipFill>
        <p:spPr>
          <a:xfrm>
            <a:off x="8528384" y="5616418"/>
            <a:ext cx="3663616" cy="509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992D8-638A-ECD8-0C25-FF19852D43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4018" y="3730580"/>
            <a:ext cx="1950607" cy="23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7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background&#10;&#10;Description automatically generated">
            <a:extLst>
              <a:ext uri="{FF2B5EF4-FFF2-40B4-BE49-F238E27FC236}">
                <a16:creationId xmlns:a16="http://schemas.microsoft.com/office/drawing/2014/main" id="{8FA24B98-779C-5AD3-479C-02C839AC12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6591300" cy="2852737"/>
          </a:xfrm>
        </p:spPr>
        <p:txBody>
          <a:bodyPr lIns="0" tIns="0" rIns="0" bIns="0"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6591300" cy="1500187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275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4674D5-7891-FFA5-9B51-0006EB7480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7188200" cy="2852737"/>
          </a:xfrm>
        </p:spPr>
        <p:txBody>
          <a:bodyPr lIns="0" tIns="0" rIns="0" bIns="0"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7188200" cy="1500187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84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7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99" r:id="rId3"/>
    <p:sldLayoutId id="2147483679" r:id="rId4"/>
    <p:sldLayoutId id="2147483700" r:id="rId5"/>
    <p:sldLayoutId id="214748368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50" baseline="0">
          <a:solidFill>
            <a:schemeClr val="tx2">
              <a:lumMod val="50000"/>
            </a:schemeClr>
          </a:solidFill>
          <a:latin typeface="Space Grotesk Medium" pitchFamily="2" charset="77"/>
          <a:ea typeface="Open Sans" panose="020B0606030504020204" pitchFamily="34" charset="0"/>
          <a:cs typeface="Space Grotesk Medium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92" userDrawn="1">
          <p15:clr>
            <a:srgbClr val="F26B43"/>
          </p15:clr>
        </p15:guide>
        <p15:guide id="4" pos="192" userDrawn="1">
          <p15:clr>
            <a:srgbClr val="F26B43"/>
          </p15:clr>
        </p15:guide>
        <p15:guide id="5" pos="7488" userDrawn="1">
          <p15:clr>
            <a:srgbClr val="F26B43"/>
          </p15:clr>
        </p15:guide>
        <p15:guide id="6" orient="horz" pos="4128" userDrawn="1">
          <p15:clr>
            <a:srgbClr val="F26B43"/>
          </p15:clr>
        </p15:guide>
        <p15:guide id="7" pos="384" userDrawn="1">
          <p15:clr>
            <a:srgbClr val="F26B43"/>
          </p15:clr>
        </p15:guide>
        <p15:guide id="8" orient="horz" pos="384" userDrawn="1">
          <p15:clr>
            <a:srgbClr val="F26B43"/>
          </p15:clr>
        </p15:guide>
        <p15:guide id="9" pos="7296" userDrawn="1">
          <p15:clr>
            <a:srgbClr val="F26B43"/>
          </p15:clr>
        </p15:guide>
        <p15:guide id="10" orient="horz" pos="39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uno/simple-calc/" TargetMode="External"/><Relationship Id="rId2" Type="http://schemas.openxmlformats.org/officeDocument/2006/relationships/hyperlink" Target="https://platform.uno/get-starte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tform.uno/support/" TargetMode="External"/><Relationship Id="rId4" Type="http://schemas.openxmlformats.org/officeDocument/2006/relationships/hyperlink" Target="https://platform.uno/tube-player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get-dotnet-8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44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5279-2990-3421-1E16-3202EAD8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10164024" cy="3952875"/>
          </a:xfrm>
        </p:spPr>
        <p:txBody>
          <a:bodyPr/>
          <a:lstStyle/>
          <a:p>
            <a:r>
              <a:rPr lang="en-US" b="1" i="0" u="none" strike="noStrike" dirty="0">
                <a:effectLst/>
                <a:latin typeface="var(--title-font-family)"/>
              </a:rPr>
              <a:t>Best Practices for Cross-Platform </a:t>
            </a:r>
            <a:br>
              <a:rPr lang="en-US" b="1" i="0" u="none" strike="noStrike" dirty="0">
                <a:effectLst/>
                <a:latin typeface="var(--title-font-family)"/>
              </a:rPr>
            </a:br>
            <a:r>
              <a:rPr lang="en-US" b="1" i="0" u="none" strike="noStrike" dirty="0">
                <a:effectLst/>
                <a:latin typeface="var(--title-font-family)"/>
              </a:rPr>
              <a:t>.NET 8 Applications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964E6-E7D3-8296-BCB1-3E50CA18C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7918784" cy="1500187"/>
          </a:xfrm>
        </p:spPr>
        <p:txBody>
          <a:bodyPr/>
          <a:lstStyle/>
          <a:p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2778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3F2C10-9B97-E434-DA6F-CB89AF734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172016"/>
            <a:ext cx="11995251" cy="622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87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6E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096FEF-627C-9D70-0D3B-35F896B5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BE790-F23A-42F2-3FDF-A0559F073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Open Sans" panose="020B0606030504020204" pitchFamily="34" charset="0"/>
              </a:rPr>
              <a:t>Easily move between pages, open dialogs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Open Sans" panose="020B0606030504020204" pitchFamily="34" charset="0"/>
              </a:rPr>
              <a:t>etc</a:t>
            </a:r>
            <a:r>
              <a:rPr lang="en-US" b="0" i="0" dirty="0">
                <a:solidFill>
                  <a:srgbClr val="242424"/>
                </a:solidFill>
                <a:effectLst/>
                <a:latin typeface="Open Sans" panose="020B0606030504020204" pitchFamily="34" charset="0"/>
              </a:rPr>
              <a:t> via the use of Frame,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Open Sans" panose="020B0606030504020204" pitchFamily="34" charset="0"/>
              </a:rPr>
              <a:t>TabBar</a:t>
            </a:r>
            <a:r>
              <a:rPr lang="en-US" b="0" i="0" dirty="0">
                <a:solidFill>
                  <a:srgbClr val="242424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Open Sans" panose="020B0606030504020204" pitchFamily="34" charset="0"/>
              </a:rPr>
              <a:t>NavigationView</a:t>
            </a:r>
            <a:r>
              <a:rPr lang="en-US" b="0" i="0" dirty="0">
                <a:solidFill>
                  <a:srgbClr val="242424"/>
                </a:solidFill>
                <a:effectLst/>
                <a:latin typeface="Open Sans" panose="020B0606030504020204" pitchFamily="34" charset="0"/>
              </a:rPr>
              <a:t> or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Open Sans" panose="020B0606030504020204" pitchFamily="34" charset="0"/>
              </a:rPr>
              <a:t>ContentControl</a:t>
            </a:r>
            <a:r>
              <a:rPr lang="en-US" b="0" i="0" dirty="0">
                <a:solidFill>
                  <a:srgbClr val="242424"/>
                </a:solidFill>
                <a:effectLst/>
                <a:latin typeface="Open Sans" panose="020B0606030504020204" pitchFamily="34" charset="0"/>
              </a:rPr>
              <a:t>.</a:t>
            </a:r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C3D5A1-BD82-FCCC-BCD8-9707314DC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9542" y="461727"/>
            <a:ext cx="5138863" cy="513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48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6E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3DCA-73A2-3493-4B36-40A61DC8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MVUX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BD3E5-7227-F3DC-E4C8-24CD156D9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Open Sans" panose="020B0606030504020204" pitchFamily="34" charset="0"/>
              </a:rPr>
              <a:t>Reactive programming for mere mortals. Easily create asynchronous and event-based cross-platform .NET apps</a:t>
            </a:r>
            <a:endParaRPr lang="en-AU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000E013-4E55-43A5-070D-04980EB50D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2054" y="366801"/>
            <a:ext cx="6960190" cy="352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6E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20BF-706D-784C-5AF6-14690777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242424"/>
                </a:solidFill>
                <a:effectLst/>
                <a:latin typeface="Open Sans" panose="020B0606030504020204" pitchFamily="34" charset="0"/>
              </a:rPr>
              <a:t>Authentication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6BA33-DA10-AE5F-8C9F-0C8B035D1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Open Sans" panose="020B0606030504020204" pitchFamily="34" charset="0"/>
              </a:rPr>
              <a:t>Easily authenticate a user or restrict access to specific parts of the application using MSAL, OIDC, Cookie or simple Web authentication.</a:t>
            </a: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E148D6-9913-0617-3A0B-E3EBD217C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6131" y="334978"/>
            <a:ext cx="3936269" cy="393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31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D991E-767D-FE4B-82AD-96DD0E4D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94869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1EA3-8892-1A18-0093-B4B79F737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Tube Player App</a:t>
            </a:r>
          </a:p>
        </p:txBody>
      </p:sp>
    </p:spTree>
    <p:extLst>
      <p:ext uri="{BB962C8B-B14F-4D97-AF65-F5344CB8AC3E}">
        <p14:creationId xmlns:p14="http://schemas.microsoft.com/office/powerpoint/2010/main" val="335198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888B08-AFB5-43E7-A6B7-F7322423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8DA6AB-4D19-1BB1-6FE3-9AB0EDD3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/>
              <a:t>Get Started</a:t>
            </a:r>
            <a:br>
              <a:rPr lang="en-US" dirty="0"/>
            </a:br>
            <a:r>
              <a:rPr lang="en-US" dirty="0">
                <a:effectLst/>
                <a:hlinkClick r:id="rId2"/>
              </a:rPr>
              <a:t>https://platform.uno/get-started</a:t>
            </a:r>
            <a:r>
              <a:rPr lang="en-US" dirty="0">
                <a:effectLst/>
              </a:rPr>
              <a:t>  </a:t>
            </a:r>
            <a:endParaRPr lang="en-US" dirty="0"/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Simple Calculator Workshop</a:t>
            </a:r>
            <a:br>
              <a:rPr lang="en-US" dirty="0"/>
            </a:br>
            <a:r>
              <a:rPr lang="en-US" dirty="0">
                <a:effectLst/>
                <a:hlinkClick r:id="rId3"/>
              </a:rPr>
              <a:t>https://platform.uno/simple-calc/</a:t>
            </a:r>
            <a:r>
              <a:rPr lang="en-US" dirty="0">
                <a:effectLst/>
              </a:rPr>
              <a:t>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Tube Player Workshop</a:t>
            </a:r>
            <a:br>
              <a:rPr lang="en-US" dirty="0"/>
            </a:br>
            <a:r>
              <a:rPr lang="en-US" u="sng" dirty="0">
                <a:solidFill>
                  <a:srgbClr val="502BD3"/>
                </a:solidFill>
                <a:hlinkClick r:id="rId4"/>
              </a:rPr>
              <a:t>https://platform.uno/tube-player/</a:t>
            </a:r>
            <a:r>
              <a:rPr lang="en-US" u="sng" dirty="0">
                <a:solidFill>
                  <a:srgbClr val="502BD3"/>
                </a:solidFill>
              </a:rPr>
              <a:t> 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Get Help</a:t>
            </a:r>
            <a:br>
              <a:rPr lang="en-US" dirty="0"/>
            </a:br>
            <a:r>
              <a:rPr lang="en-CA" dirty="0">
                <a:hlinkClick r:id="rId5"/>
              </a:rPr>
              <a:t>https://platform.uno/support/</a:t>
            </a:r>
            <a:r>
              <a:rPr lang="en-CA" dirty="0"/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426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69F3-9071-D873-3526-EDE18B33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988" y="1613093"/>
            <a:ext cx="7920023" cy="2025631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Download .NET 8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06A88-37EE-409B-3935-3F6C4FE1C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0777" y="3258296"/>
            <a:ext cx="9110444" cy="150018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hlinkClick r:id="rId2"/>
              </a:rPr>
              <a:t>https://aka.ms/get-dotnet-8</a:t>
            </a:r>
            <a:r>
              <a:rPr lang="en-U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10109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ADF3F7F-AEE4-774E-88F4-612FB069A9FB}" vid="{DD83C3FB-08E2-7F4A-A5E3-C4C793359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418</TotalTime>
  <Words>135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var(--title-font-family)</vt:lpstr>
      <vt:lpstr>Arial</vt:lpstr>
      <vt:lpstr>Open Sans</vt:lpstr>
      <vt:lpstr>Space Grotesk Medium</vt:lpstr>
      <vt:lpstr>Calibri</vt:lpstr>
      <vt:lpstr>1_Office Theme</vt:lpstr>
      <vt:lpstr>PowerPoint Presentation</vt:lpstr>
      <vt:lpstr>Best Practices for Cross-Platform  .NET 8 Applications</vt:lpstr>
      <vt:lpstr>PowerPoint Presentation</vt:lpstr>
      <vt:lpstr>Navigation</vt:lpstr>
      <vt:lpstr>MVUX</vt:lpstr>
      <vt:lpstr>Authentication</vt:lpstr>
      <vt:lpstr>Demo</vt:lpstr>
      <vt:lpstr>Resources</vt:lpstr>
      <vt:lpstr>Download .NET 8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Kitty Moujaes (ALLOVUS DESIGN INC)</dc:creator>
  <cp:lastModifiedBy>Jon Galloway</cp:lastModifiedBy>
  <cp:revision>19</cp:revision>
  <dcterms:created xsi:type="dcterms:W3CDTF">2023-09-13T17:25:02Z</dcterms:created>
  <dcterms:modified xsi:type="dcterms:W3CDTF">2023-12-07T01:05:18Z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2020-08-18T20:47:28Z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06d97514-35aa-40cb-92b9-00001d762660</vt:lpwstr>
  </property>
  <property fmtid="{D5CDD505-2E9C-101B-9397-08002B2CF9AE}" pid="8" name="MSIP_Label_f42aa342-8706-4288-bd11-ebb85995028c_ContentBits">
    <vt:lpwstr>0</vt:lpwstr>
  </property>
</Properties>
</file>