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1" r:id="rId1"/>
  </p:sldMasterIdLst>
  <p:notesMasterIdLst>
    <p:notesMasterId r:id="rId14"/>
  </p:notesMasterIdLst>
  <p:sldIdLst>
    <p:sldId id="300" r:id="rId2"/>
    <p:sldId id="260" r:id="rId3"/>
    <p:sldId id="285" r:id="rId4"/>
    <p:sldId id="2147481165" r:id="rId5"/>
    <p:sldId id="2147469504" r:id="rId6"/>
    <p:sldId id="2147469505" r:id="rId7"/>
    <p:sldId id="258" r:id="rId8"/>
    <p:sldId id="2147481166" r:id="rId9"/>
    <p:sldId id="257" r:id="rId10"/>
    <p:sldId id="2147469506" r:id="rId11"/>
    <p:sldId id="298" r:id="rId12"/>
    <p:sldId id="2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02BD3"/>
    <a:srgbClr val="8661C5"/>
    <a:srgbClr val="ED35D1"/>
    <a:srgbClr val="A073F8"/>
    <a:srgbClr val="D431BC"/>
    <a:srgbClr val="9169E2"/>
    <a:srgbClr val="8F2FFF"/>
    <a:srgbClr val="E500B8"/>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286" autoAdjust="0"/>
  </p:normalViewPr>
  <p:slideViewPr>
    <p:cSldViewPr snapToGrid="0">
      <p:cViewPr varScale="1">
        <p:scale>
          <a:sx n="80" d="100"/>
          <a:sy n="80" d="100"/>
        </p:scale>
        <p:origin x="17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1AC33-1ADE-3542-A5FF-45D908F98F9D}" type="datetimeFigureOut">
              <a:rPr lang="en-US" smtClean="0"/>
              <a:t>11/22/2023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E74FF-B95A-3049-B6BA-741949CDE00C}" type="slidenum">
              <a:rPr lang="en-US" smtClean="0"/>
              <a:t>‹#›</a:t>
            </a:fld>
            <a:endParaRPr lang="en-US"/>
          </a:p>
        </p:txBody>
      </p:sp>
    </p:spTree>
    <p:extLst>
      <p:ext uri="{BB962C8B-B14F-4D97-AF65-F5344CB8AC3E}">
        <p14:creationId xmlns:p14="http://schemas.microsoft.com/office/powerpoint/2010/main" val="3659631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5E74FF-B95A-3049-B6BA-741949CDE00C}" type="slidenum">
              <a:rPr lang="en-US" smtClean="0"/>
              <a:t>1</a:t>
            </a:fld>
            <a:endParaRPr lang="en-US"/>
          </a:p>
        </p:txBody>
      </p:sp>
    </p:spTree>
    <p:extLst>
      <p:ext uri="{BB962C8B-B14F-4D97-AF65-F5344CB8AC3E}">
        <p14:creationId xmlns:p14="http://schemas.microsoft.com/office/powerpoint/2010/main" val="2004558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5E74FF-B95A-3049-B6BA-741949CDE00C}" type="slidenum">
              <a:rPr lang="en-US" smtClean="0"/>
              <a:t>11</a:t>
            </a:fld>
            <a:endParaRPr lang="en-US"/>
          </a:p>
        </p:txBody>
      </p:sp>
    </p:spTree>
    <p:extLst>
      <p:ext uri="{BB962C8B-B14F-4D97-AF65-F5344CB8AC3E}">
        <p14:creationId xmlns:p14="http://schemas.microsoft.com/office/powerpoint/2010/main" val="1101648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Hybrid apps are a blend of both native and web solutions. The core UI of the application is written using web technologies such as HTML, CSS, and JavaScript. These apps are then wrapped in a lightweight native app "container" that allows them to leverage certain native platform features and device hardware </a:t>
            </a:r>
            <a:r>
              <a:rPr lang="en-US"/>
              <a:t>(like a </a:t>
            </a:r>
            <a:r>
              <a:rPr lang="en-US" dirty="0"/>
              <a:t>device's camera, contacts, push notifications, etc.) that a web application cannot access easily or even at all. </a:t>
            </a:r>
          </a:p>
          <a:p>
            <a:endParaRPr lang="en-US" dirty="0"/>
          </a:p>
          <a:p>
            <a:r>
              <a:rPr lang="en-US" dirty="0"/>
              <a:t>This approach allows hybrid apps to run on, for example, both iOS and Android platforms without the need for completely separate development. And they can be downloaded and installed through the app stores. The main advantage of hybrid apps is that they can achieve greater developer productivity via code reuse across devices and web browsers.</a:t>
            </a:r>
          </a:p>
          <a:p>
            <a:endParaRPr lang="en-US" dirty="0"/>
          </a:p>
          <a:p>
            <a:r>
              <a:rPr lang="en-US" dirty="0"/>
              <a:t>A couple examples are Electron for desktop apps and Ionic for mobile apps. </a:t>
            </a:r>
          </a:p>
        </p:txBody>
      </p:sp>
      <p:sp>
        <p:nvSpPr>
          <p:cNvPr id="4" name="Slide Number Placeholder 3"/>
          <p:cNvSpPr>
            <a:spLocks noGrp="1"/>
          </p:cNvSpPr>
          <p:nvPr>
            <p:ph type="sldNum" sz="quarter" idx="5"/>
          </p:nvPr>
        </p:nvSpPr>
        <p:spPr/>
        <p:txBody>
          <a:bodyPr/>
          <a:lstStyle/>
          <a:p>
            <a:fld id="{045E74FF-B95A-3049-B6BA-741949CDE00C}" type="slidenum">
              <a:rPr lang="en-US" smtClean="0"/>
              <a:t>2</a:t>
            </a:fld>
            <a:endParaRPr lang="en-US"/>
          </a:p>
        </p:txBody>
      </p:sp>
    </p:spTree>
    <p:extLst>
      <p:ext uri="{BB962C8B-B14F-4D97-AF65-F5344CB8AC3E}">
        <p14:creationId xmlns:p14="http://schemas.microsoft.com/office/powerpoint/2010/main" val="1958097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.NET MAUI aims to help you build for all of these native platforms with one codebase and single project system. </a:t>
            </a:r>
          </a:p>
          <a:p>
            <a:endParaRPr lang="en-US"/>
          </a:p>
          <a:p>
            <a:pPr>
              <a:spcAft>
                <a:spcPts val="634"/>
              </a:spcAft>
            </a:pPr>
            <a:r>
              <a:rPr lang="en-US" sz="1100">
                <a:solidFill>
                  <a:srgbClr val="000000"/>
                </a:solidFill>
                <a:ea typeface="Times New Roman" panose="02020603050405020304" pitchFamily="18" charset="0"/>
              </a:rPr>
              <a:t>Under the hood it uses native technologies that are out there today for building native apps. .NET MAUI abstracts all those frameworks into a single framework built on .NET. </a:t>
            </a:r>
            <a:r>
              <a:rPr lang="en-US" sz="1300">
                <a:latin typeface="Calibri" panose="020F0502020204030204" pitchFamily="34" charset="0"/>
                <a:ea typeface="Calibri" panose="020F0502020204030204" pitchFamily="34" charset="0"/>
                <a:cs typeface="Arial" panose="020B0604020202020204" pitchFamily="34" charset="0"/>
              </a:rPr>
              <a:t>.NET MAUI lets web developers build hybrid web apps too. </a:t>
            </a:r>
            <a:endParaRPr lang="en-US"/>
          </a:p>
          <a:p>
            <a:endParaRPr lang="en-US"/>
          </a:p>
        </p:txBody>
      </p:sp>
      <p:sp>
        <p:nvSpPr>
          <p:cNvPr id="4" name="Slide Number Placeholder 3"/>
          <p:cNvSpPr>
            <a:spLocks noGrp="1"/>
          </p:cNvSpPr>
          <p:nvPr>
            <p:ph type="sldNum" sz="quarter" idx="5"/>
          </p:nvPr>
        </p:nvSpPr>
        <p:spPr/>
        <p:txBody>
          <a:bodyPr/>
          <a:lstStyle/>
          <a:p>
            <a:pPr defTabSz="966612">
              <a:defRPr/>
            </a:pPr>
            <a:fld id="{045E74FF-B95A-3049-B6BA-741949CDE00C}" type="slidenum">
              <a:rPr lang="en-US">
                <a:solidFill>
                  <a:prstClr val="black"/>
                </a:solidFill>
                <a:latin typeface="Calibri" panose="020F0502020204030204"/>
              </a:rPr>
              <a:pPr defTabSz="966612">
                <a:defRPr/>
              </a:pPr>
              <a:t>3</a:t>
            </a:fld>
            <a:endParaRPr lang="en-US">
              <a:solidFill>
                <a:prstClr val="black"/>
              </a:solidFill>
              <a:latin typeface="Calibri" panose="020F0502020204030204"/>
            </a:endParaRPr>
          </a:p>
        </p:txBody>
      </p:sp>
    </p:spTree>
    <p:extLst>
      <p:ext uri="{BB962C8B-B14F-4D97-AF65-F5344CB8AC3E}">
        <p14:creationId xmlns:p14="http://schemas.microsoft.com/office/powerpoint/2010/main" val="304335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1000"/>
              </a:spcAft>
            </a:pPr>
            <a:r>
              <a:rPr lang="en-US" dirty="0"/>
              <a:t>So what does this look like with .NET? First of all, you have choices with client apps, the route you take depends on whether you want the most reach or the deepest native experiences. </a:t>
            </a:r>
          </a:p>
          <a:p>
            <a:pPr marL="0" marR="0">
              <a:spcBef>
                <a:spcPts val="0"/>
              </a:spcBef>
              <a:spcAft>
                <a:spcPts val="1000"/>
              </a:spcAft>
            </a:pPr>
            <a:r>
              <a:rPr lang="en-US" dirty="0"/>
              <a:t>&lt;CLICK&gt;</a:t>
            </a:r>
          </a:p>
          <a:p>
            <a:pPr marL="0" marR="0">
              <a:spcBef>
                <a:spcPts val="0"/>
              </a:spcBef>
              <a:spcAft>
                <a:spcPts val="1000"/>
              </a:spcAft>
            </a:pPr>
            <a:r>
              <a:rPr lang="en-US" dirty="0"/>
              <a:t>For reach we have the web and there’s Blazor. Blazor lets you build</a:t>
            </a:r>
            <a:r>
              <a:rPr lang="en-US" sz="1800" dirty="0">
                <a:effectLst/>
                <a:latin typeface="Segoe UI" panose="020B0502040204020203" pitchFamily="34" charset="0"/>
                <a:ea typeface="Calibri" panose="020F0502020204030204" pitchFamily="34" charset="0"/>
              </a:rPr>
              <a:t>, fast, robust and secure web apps quickly with C#. </a:t>
            </a:r>
          </a:p>
          <a:p>
            <a:pPr marL="0" marR="0">
              <a:spcBef>
                <a:spcPts val="0"/>
              </a:spcBef>
              <a:spcAft>
                <a:spcPts val="1000"/>
              </a:spcAft>
            </a:pPr>
            <a:r>
              <a:rPr lang="en-US" sz="1800" dirty="0">
                <a:effectLst/>
                <a:latin typeface="Segoe UI" panose="020B0502040204020203" pitchFamily="34" charset="0"/>
                <a:ea typeface="Calibri" panose="020F0502020204030204" pitchFamily="34" charset="0"/>
              </a:rPr>
              <a:t>&lt;CLICK&gt;</a:t>
            </a:r>
          </a:p>
          <a:p>
            <a:pPr marL="0" marR="0">
              <a:spcBef>
                <a:spcPts val="0"/>
              </a:spcBef>
              <a:spcAft>
                <a:spcPts val="1000"/>
              </a:spcAft>
            </a:pPr>
            <a:r>
              <a:rPr lang="en-US" sz="1800" dirty="0">
                <a:effectLst/>
                <a:latin typeface="Segoe UI" panose="020B0502040204020203" pitchFamily="34" charset="0"/>
                <a:ea typeface="Calibri" panose="020F0502020204030204" pitchFamily="34" charset="0"/>
              </a:rPr>
              <a:t>Then there’s .NET MAUI which lets you build cross-platform native desktop and mobile apps with a single codebase. </a:t>
            </a:r>
          </a:p>
          <a:p>
            <a:pPr marL="0" marR="0">
              <a:spcBef>
                <a:spcPts val="0"/>
              </a:spcBef>
              <a:spcAft>
                <a:spcPts val="1000"/>
              </a:spcAft>
            </a:pPr>
            <a:r>
              <a:rPr lang="en-US" sz="1800" dirty="0">
                <a:effectLst/>
                <a:latin typeface="Segoe UI" panose="020B0502040204020203" pitchFamily="34" charset="0"/>
                <a:ea typeface="Calibri" panose="020F0502020204030204" pitchFamily="34" charset="0"/>
              </a:rPr>
              <a:t>But it’s a sliding scale. </a:t>
            </a:r>
          </a:p>
          <a:p>
            <a:pPr marL="0" marR="0">
              <a:spcBef>
                <a:spcPts val="0"/>
              </a:spcBef>
              <a:spcAft>
                <a:spcPts val="1000"/>
              </a:spcAft>
            </a:pPr>
            <a:r>
              <a:rPr lang="en-US" dirty="0"/>
              <a:t>&lt;CLICK&gt;</a:t>
            </a:r>
          </a:p>
          <a:p>
            <a:pPr marL="0" marR="0">
              <a:spcBef>
                <a:spcPts val="0"/>
              </a:spcBef>
              <a:spcAft>
                <a:spcPts val="1000"/>
              </a:spcAft>
            </a:pPr>
            <a:r>
              <a:rPr lang="en-US" dirty="0"/>
              <a:t>Depending on your application’s needs, you can choose the right mix for you. Fully web for the most reach, fully native for the richest native experiences, or a little bit of both with hybrid. </a:t>
            </a:r>
          </a:p>
          <a:p>
            <a:pPr marL="0" marR="0">
              <a:spcBef>
                <a:spcPts val="0"/>
              </a:spcBef>
              <a:spcAft>
                <a:spcPts val="1000"/>
              </a:spcAft>
            </a:pPr>
            <a:endParaRPr lang="en-US" dirty="0"/>
          </a:p>
          <a:p>
            <a:pPr marL="0" marR="0">
              <a:spcBef>
                <a:spcPts val="0"/>
              </a:spcBef>
              <a:spcAft>
                <a:spcPts val="1000"/>
              </a:spcAft>
            </a:pPr>
            <a:r>
              <a:rPr lang="en-US" dirty="0"/>
              <a:t>Today we’re going to show you how you can build apps that target both web and native with the most code reuse. </a:t>
            </a:r>
          </a:p>
          <a:p>
            <a:endParaRPr lang="en-US" dirty="0"/>
          </a:p>
        </p:txBody>
      </p:sp>
      <p:sp>
        <p:nvSpPr>
          <p:cNvPr id="4" name="Slide Number Placeholder 3"/>
          <p:cNvSpPr>
            <a:spLocks noGrp="1"/>
          </p:cNvSpPr>
          <p:nvPr>
            <p:ph type="sldNum" sz="quarter" idx="5"/>
          </p:nvPr>
        </p:nvSpPr>
        <p:spPr/>
        <p:txBody>
          <a:bodyPr/>
          <a:lstStyle/>
          <a:p>
            <a:fld id="{045E74FF-B95A-3049-B6BA-741949CDE00C}" type="slidenum">
              <a:rPr lang="en-US" smtClean="0"/>
              <a:t>4</a:t>
            </a:fld>
            <a:endParaRPr lang="en-US"/>
          </a:p>
        </p:txBody>
      </p:sp>
    </p:spTree>
    <p:extLst>
      <p:ext uri="{BB962C8B-B14F-4D97-AF65-F5344CB8AC3E}">
        <p14:creationId xmlns:p14="http://schemas.microsoft.com/office/powerpoint/2010/main" val="3817011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34"/>
              </a:spcAft>
            </a:pPr>
            <a:r>
              <a:rPr lang="en-US" sz="1200" dirty="0">
                <a:solidFill>
                  <a:srgbClr val="000000"/>
                </a:solidFill>
                <a:ea typeface="Times New Roman" panose="02020603050405020304" pitchFamily="18" charset="0"/>
              </a:rPr>
              <a:t>So what do we mean when we say Blazor hybrid apps? </a:t>
            </a:r>
          </a:p>
          <a:p>
            <a:pPr>
              <a:spcAft>
                <a:spcPts val="634"/>
              </a:spcAft>
            </a:pPr>
            <a:endParaRPr lang="en-US" sz="1200" dirty="0">
              <a:solidFill>
                <a:srgbClr val="000000"/>
              </a:solidFill>
              <a:ea typeface="Times New Roman" panose="02020603050405020304" pitchFamily="18" charset="0"/>
            </a:endParaRPr>
          </a:p>
          <a:p>
            <a:pPr>
              <a:spcAft>
                <a:spcPts val="634"/>
              </a:spcAft>
            </a:pPr>
            <a:r>
              <a:rPr lang="en-US" sz="1200" dirty="0">
                <a:solidFill>
                  <a:srgbClr val="000000"/>
                </a:solidFill>
                <a:ea typeface="Times New Roman" panose="02020603050405020304" pitchFamily="18" charset="0"/>
              </a:rPr>
              <a:t>With .NET MAUI, Blazor apps can now also run natively on devices. This means you can create hybrid client apps, which combine Blazor &amp; MAUI components together into a single NATIVE client application, giving you full access to the native platform capabilities. </a:t>
            </a:r>
          </a:p>
          <a:p>
            <a:pPr>
              <a:spcAft>
                <a:spcPts val="634"/>
              </a:spcAft>
            </a:pPr>
            <a:endParaRPr lang="en-US" sz="1200" dirty="0">
              <a:solidFill>
                <a:srgbClr val="000000"/>
              </a:solidFill>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634"/>
              </a:spcAft>
              <a:buClrTx/>
              <a:buSzTx/>
              <a:buFontTx/>
              <a:buNone/>
              <a:tabLst/>
              <a:defRPr/>
            </a:pPr>
            <a:r>
              <a:rPr lang="en-US" sz="1200" dirty="0">
                <a:solidFill>
                  <a:srgbClr val="000000"/>
                </a:solidFill>
                <a:ea typeface="Times New Roman" panose="02020603050405020304" pitchFamily="18" charset="0"/>
              </a:rPr>
              <a:t>Blazor hybrid relies on .NET MAUI for a native application container and native controls, if you want to use them. So you could even mix Web UI with XAML UI if you want. </a:t>
            </a:r>
          </a:p>
          <a:p>
            <a:pPr>
              <a:spcAft>
                <a:spcPts val="634"/>
              </a:spcAft>
            </a:pPr>
            <a:endParaRPr lang="en-US" sz="1200" dirty="0">
              <a:solidFill>
                <a:srgbClr val="000000"/>
              </a:solidFill>
              <a:ea typeface="Times New Roman" panose="02020603050405020304" pitchFamily="18" charset="0"/>
            </a:endParaRPr>
          </a:p>
          <a:p>
            <a:pPr>
              <a:spcAft>
                <a:spcPts val="634"/>
              </a:spcAft>
            </a:pPr>
            <a:r>
              <a:rPr lang="en-US" sz="1200" dirty="0">
                <a:solidFill>
                  <a:srgbClr val="000000"/>
                </a:solidFill>
                <a:ea typeface="Times New Roman" panose="02020603050405020304" pitchFamily="18" charset="0"/>
              </a:rPr>
              <a:t>Blazor hybrid apps are built on top of .NET MAUI. You host Blazor components with the </a:t>
            </a:r>
            <a:r>
              <a:rPr lang="en-US" sz="1200" dirty="0" err="1">
                <a:solidFill>
                  <a:srgbClr val="000000"/>
                </a:solidFill>
                <a:ea typeface="Times New Roman" panose="02020603050405020304" pitchFamily="18" charset="0"/>
              </a:rPr>
              <a:t>BlazorWebview</a:t>
            </a:r>
            <a:r>
              <a:rPr lang="en-US" sz="1200" dirty="0">
                <a:solidFill>
                  <a:srgbClr val="000000"/>
                </a:solidFill>
                <a:ea typeface="Times New Roman" panose="02020603050405020304" pitchFamily="18" charset="0"/>
              </a:rPr>
              <a:t> with derives from the native platform’s WebView (i.e. WebView2 on Windows). No internet is required, UI is packaged with the app. </a:t>
            </a:r>
          </a:p>
          <a:p>
            <a:pPr>
              <a:spcAft>
                <a:spcPts val="634"/>
              </a:spcAft>
            </a:pPr>
            <a:endParaRPr lang="en-US" sz="1200" dirty="0">
              <a:solidFill>
                <a:srgbClr val="000000"/>
              </a:solidFill>
              <a:ea typeface="Times New Roman" panose="02020603050405020304" pitchFamily="18" charset="0"/>
            </a:endParaRPr>
          </a:p>
          <a:p>
            <a:pPr>
              <a:spcAft>
                <a:spcPts val="634"/>
              </a:spcAft>
            </a:pPr>
            <a:r>
              <a:rPr lang="en-US" sz="1200" dirty="0">
                <a:solidFill>
                  <a:srgbClr val="000000"/>
                </a:solidFill>
                <a:ea typeface="Times New Roman" panose="02020603050405020304" pitchFamily="18" charset="0"/>
              </a:rPr>
              <a:t>Blazor hybrid apps have full access to the MAUI abstractions and the native devices. You can do things like call native API's, access the file system, make phone calls, </a:t>
            </a:r>
            <a:r>
              <a:rPr lang="en-US" sz="1200" dirty="0" err="1">
                <a:solidFill>
                  <a:srgbClr val="000000"/>
                </a:solidFill>
                <a:ea typeface="Times New Roman" panose="02020603050405020304" pitchFamily="18" charset="0"/>
              </a:rPr>
              <a:t>whateva</a:t>
            </a:r>
            <a:r>
              <a:rPr lang="en-US" sz="1200" dirty="0">
                <a:solidFill>
                  <a:srgbClr val="000000"/>
                </a:solidFill>
                <a:ea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045E74FF-B95A-3049-B6BA-741949CDE00C}" type="slidenum">
              <a:rPr lang="en-US" smtClean="0"/>
              <a:t>5</a:t>
            </a:fld>
            <a:endParaRPr lang="en-US"/>
          </a:p>
        </p:txBody>
      </p:sp>
    </p:spTree>
    <p:extLst>
      <p:ext uri="{BB962C8B-B14F-4D97-AF65-F5344CB8AC3E}">
        <p14:creationId xmlns:p14="http://schemas.microsoft.com/office/powerpoint/2010/main" val="772040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34"/>
              </a:spcAft>
            </a:pPr>
            <a:r>
              <a:rPr lang="en-US" dirty="0"/>
              <a:t>If you also want to target web browsers, you can structure your solution to maximize code reuse using a shared Razor Class Library that houses the shared UI as well as interfaces of the services you want to call from the UI. The implementations of these are then defined in the specific Blazor Web and Blazor hybrid projects. </a:t>
            </a:r>
          </a:p>
        </p:txBody>
      </p:sp>
      <p:sp>
        <p:nvSpPr>
          <p:cNvPr id="4" name="Slide Number Placeholder 3"/>
          <p:cNvSpPr>
            <a:spLocks noGrp="1"/>
          </p:cNvSpPr>
          <p:nvPr>
            <p:ph type="sldNum" sz="quarter" idx="5"/>
          </p:nvPr>
        </p:nvSpPr>
        <p:spPr/>
        <p:txBody>
          <a:bodyPr/>
          <a:lstStyle/>
          <a:p>
            <a:fld id="{045E74FF-B95A-3049-B6BA-741949CDE00C}" type="slidenum">
              <a:rPr lang="en-US" smtClean="0"/>
              <a:t>6</a:t>
            </a:fld>
            <a:endParaRPr lang="en-US"/>
          </a:p>
        </p:txBody>
      </p:sp>
    </p:spTree>
    <p:extLst>
      <p:ext uri="{BB962C8B-B14F-4D97-AF65-F5344CB8AC3E}">
        <p14:creationId xmlns:p14="http://schemas.microsoft.com/office/powerpoint/2010/main" val="2771112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Alright let’s get to some demos!</a:t>
            </a:r>
          </a:p>
          <a:p>
            <a:endParaRPr lang="en-US" b="1" dirty="0"/>
          </a:p>
          <a:p>
            <a:r>
              <a:rPr lang="en-US" b="1" dirty="0"/>
              <a:t>Eilon </a:t>
            </a:r>
            <a:r>
              <a:rPr lang="en-US" dirty="0"/>
              <a:t>– File New Project - .NET MAUI Blazor hybrid app. </a:t>
            </a:r>
            <a:r>
              <a:rPr lang="en-US" b="1" dirty="0"/>
              <a:t>(5-6 minutes)</a:t>
            </a:r>
          </a:p>
          <a:p>
            <a:r>
              <a:rPr lang="en-US" dirty="0"/>
              <a:t>- Quick tour of the new template in .NET 8. </a:t>
            </a:r>
          </a:p>
          <a:p>
            <a:r>
              <a:rPr lang="en-US" dirty="0"/>
              <a:t>- Show .</a:t>
            </a:r>
            <a:r>
              <a:rPr lang="en-US" dirty="0" err="1"/>
              <a:t>csproj</a:t>
            </a:r>
            <a:r>
              <a:rPr lang="en-US" dirty="0"/>
              <a:t> with multitargeting, platform specific folders, static web content in </a:t>
            </a:r>
            <a:r>
              <a:rPr lang="en-US" dirty="0" err="1"/>
              <a:t>wwwroot</a:t>
            </a:r>
            <a:r>
              <a:rPr lang="en-US" dirty="0"/>
              <a:t> </a:t>
            </a:r>
          </a:p>
          <a:p>
            <a:r>
              <a:rPr lang="en-US" dirty="0"/>
              <a:t>- Add Blazor Web App – talk about global rendering mode</a:t>
            </a:r>
          </a:p>
          <a:p>
            <a:r>
              <a:rPr lang="en-US" dirty="0"/>
              <a:t>- Add Razor Class Library</a:t>
            </a:r>
          </a:p>
          <a:p>
            <a:r>
              <a:rPr lang="en-US" dirty="0"/>
              <a:t>- Add Project references and consume component in both </a:t>
            </a:r>
          </a:p>
          <a:p>
            <a:r>
              <a:rPr lang="en-US" dirty="0"/>
              <a:t>- F5 to Windows &amp; Web</a:t>
            </a:r>
          </a:p>
          <a:p>
            <a:endParaRPr lang="en-US" dirty="0"/>
          </a:p>
          <a:p>
            <a:r>
              <a:rPr lang="en-US" b="1" dirty="0"/>
              <a:t>Beth – </a:t>
            </a:r>
            <a:r>
              <a:rPr lang="en-US" b="0" dirty="0" err="1"/>
              <a:t>TimeUntil</a:t>
            </a:r>
            <a:r>
              <a:rPr lang="en-US" b="0" dirty="0"/>
              <a:t> app </a:t>
            </a:r>
            <a:r>
              <a:rPr lang="en-US" b="1" dirty="0"/>
              <a:t>(6-7 minutes)</a:t>
            </a:r>
          </a:p>
          <a:p>
            <a:r>
              <a:rPr lang="en-US" b="0" dirty="0"/>
              <a:t>- </a:t>
            </a:r>
            <a:r>
              <a:rPr lang="en-US" sz="1800" b="0" dirty="0">
                <a:effectLst/>
                <a:latin typeface="Aptos" panose="020B0004020202020204" pitchFamily="34" charset="0"/>
                <a:ea typeface="Aptos" panose="020B0004020202020204" pitchFamily="34" charset="0"/>
                <a:cs typeface="Times New Roman" panose="02020603050405020304" pitchFamily="18" charset="0"/>
              </a:rPr>
              <a:t>Tour of structure of app</a:t>
            </a:r>
          </a:p>
          <a:p>
            <a:r>
              <a:rPr lang="en-US" sz="1800" b="1" dirty="0">
                <a:effectLst/>
                <a:latin typeface="Aptos" panose="020B0004020202020204" pitchFamily="34" charset="0"/>
                <a:ea typeface="Aptos" panose="020B0004020202020204" pitchFamily="34" charset="0"/>
                <a:cs typeface="Times New Roman" panose="02020603050405020304" pitchFamily="18" charset="0"/>
              </a:rPr>
              <a:t>- </a:t>
            </a:r>
            <a:r>
              <a:rPr lang="en-US" sz="1800" b="0" dirty="0">
                <a:effectLst/>
                <a:latin typeface="Aptos" panose="020B0004020202020204" pitchFamily="34" charset="0"/>
                <a:ea typeface="Aptos" panose="020B0004020202020204" pitchFamily="34" charset="0"/>
                <a:cs typeface="Times New Roman" panose="02020603050405020304" pitchFamily="18" charset="0"/>
              </a:rPr>
              <a:t>Run Web app and show new Interactive Auto render mode </a:t>
            </a:r>
          </a:p>
          <a:p>
            <a:r>
              <a:rPr lang="en-US" sz="1800" b="0" dirty="0">
                <a:effectLst/>
                <a:latin typeface="Aptos" panose="020B0004020202020204" pitchFamily="34" charset="0"/>
                <a:ea typeface="Aptos" panose="020B0004020202020204" pitchFamily="34" charset="0"/>
                <a:cs typeface="Times New Roman" panose="02020603050405020304" pitchFamily="18" charset="0"/>
              </a:rPr>
              <a:t>- Show interfaces and MAUI abstractions (</a:t>
            </a:r>
            <a:r>
              <a:rPr lang="en-US" sz="1800" b="0" dirty="0" err="1">
                <a:effectLst/>
                <a:latin typeface="Aptos" panose="020B0004020202020204" pitchFamily="34" charset="0"/>
                <a:ea typeface="Aptos" panose="020B0004020202020204" pitchFamily="34" charset="0"/>
                <a:cs typeface="Times New Roman" panose="02020603050405020304" pitchFamily="18" charset="0"/>
              </a:rPr>
              <a:t>DeviceInfo</a:t>
            </a:r>
            <a:r>
              <a:rPr lang="en-US" sz="1800" b="0" dirty="0">
                <a:effectLst/>
                <a:latin typeface="Aptos" panose="020B0004020202020204" pitchFamily="34" charset="0"/>
                <a:ea typeface="Aptos" panose="020B0004020202020204" pitchFamily="34" charset="0"/>
                <a:cs typeface="Times New Roman" panose="02020603050405020304" pitchFamily="18" charset="0"/>
              </a:rPr>
              <a:t>, </a:t>
            </a:r>
            <a:r>
              <a:rPr lang="en-US" sz="1800" b="0" dirty="0" err="1">
                <a:effectLst/>
                <a:latin typeface="Aptos" panose="020B0004020202020204" pitchFamily="34" charset="0"/>
                <a:ea typeface="Aptos" panose="020B0004020202020204" pitchFamily="34" charset="0"/>
                <a:cs typeface="Times New Roman" panose="02020603050405020304" pitchFamily="18" charset="0"/>
              </a:rPr>
              <a:t>Storage.Preferences</a:t>
            </a:r>
            <a:r>
              <a:rPr lang="en-US" sz="1800" b="0" dirty="0">
                <a:effectLst/>
                <a:latin typeface="Aptos" panose="020B0004020202020204" pitchFamily="34" charset="0"/>
                <a:ea typeface="Aptos" panose="020B0004020202020204" pitchFamily="34" charset="0"/>
                <a:cs typeface="Times New Roman" panose="02020603050405020304" pitchFamily="18" charset="0"/>
              </a:rPr>
              <a:t>)</a:t>
            </a:r>
          </a:p>
          <a:p>
            <a:r>
              <a:rPr lang="en-US" sz="1800" b="0" dirty="0">
                <a:effectLst/>
                <a:latin typeface="Aptos" panose="020B0004020202020204" pitchFamily="34" charset="0"/>
                <a:ea typeface="Aptos" panose="020B0004020202020204" pitchFamily="34" charset="0"/>
                <a:cs typeface="Times New Roman" panose="02020603050405020304" pitchFamily="18" charset="0"/>
              </a:rPr>
              <a:t>- Targeting specific platforms (pre-processor directives/multi-targeting RCL, </a:t>
            </a:r>
            <a:r>
              <a:rPr lang="en-US" sz="1800" b="0" dirty="0" err="1">
                <a:effectLst/>
                <a:latin typeface="Aptos" panose="020B0004020202020204" pitchFamily="34" charset="0"/>
                <a:ea typeface="Aptos" panose="020B0004020202020204" pitchFamily="34" charset="0"/>
                <a:cs typeface="Times New Roman" panose="02020603050405020304" pitchFamily="18" charset="0"/>
              </a:rPr>
              <a:t>MAUI.MediaPicker</a:t>
            </a:r>
            <a:r>
              <a:rPr lang="en-US" sz="1800" b="0" dirty="0">
                <a:effectLst/>
                <a:latin typeface="Aptos" panose="020B0004020202020204" pitchFamily="34" charset="0"/>
                <a:ea typeface="Aptos" panose="020B0004020202020204" pitchFamily="34" charset="0"/>
                <a:cs typeface="Times New Roman" panose="02020603050405020304" pitchFamily="18" charset="0"/>
              </a:rPr>
              <a:t> API)</a:t>
            </a:r>
          </a:p>
          <a:p>
            <a:r>
              <a:rPr lang="en-US" sz="1800" b="0" dirty="0">
                <a:effectLst/>
                <a:latin typeface="Aptos" panose="020B0004020202020204" pitchFamily="34" charset="0"/>
                <a:ea typeface="Aptos" panose="020B0004020202020204" pitchFamily="34" charset="0"/>
                <a:cs typeface="Times New Roman" panose="02020603050405020304" pitchFamily="18" charset="0"/>
              </a:rPr>
              <a:t>- Show in action on Android device  - take selfie</a:t>
            </a:r>
          </a:p>
          <a:p>
            <a:r>
              <a:rPr lang="en-US" sz="1800" b="0" dirty="0">
                <a:effectLst/>
                <a:latin typeface="Aptos" panose="020B0004020202020204" pitchFamily="34" charset="0"/>
                <a:ea typeface="Aptos" panose="020B0004020202020204" pitchFamily="34" charset="0"/>
                <a:cs typeface="Times New Roman" panose="02020603050405020304" pitchFamily="18" charset="0"/>
              </a:rPr>
              <a:t>- Mention WSA as debug target</a:t>
            </a:r>
            <a:endParaRPr lang="en-US" sz="1800" b="1" dirty="0">
              <a:effectLst/>
              <a:latin typeface="Aptos" panose="020B0004020202020204" pitchFamily="34" charset="0"/>
              <a:ea typeface="Aptos" panose="020B0004020202020204" pitchFamily="34" charset="0"/>
              <a:cs typeface="Times New Roman" panose="02020603050405020304" pitchFamily="18" charset="0"/>
            </a:endParaRPr>
          </a:p>
          <a:p>
            <a:endParaRPr lang="en-US" b="0" dirty="0"/>
          </a:p>
          <a:p>
            <a:endParaRPr lang="en-US" b="0" dirty="0"/>
          </a:p>
          <a:p>
            <a:endParaRPr lang="en-US" b="0" dirty="0"/>
          </a:p>
          <a:p>
            <a:endParaRPr lang="en-US" b="0" dirty="0"/>
          </a:p>
        </p:txBody>
      </p:sp>
      <p:sp>
        <p:nvSpPr>
          <p:cNvPr id="4" name="Slide Number Placeholder 3"/>
          <p:cNvSpPr>
            <a:spLocks noGrp="1"/>
          </p:cNvSpPr>
          <p:nvPr>
            <p:ph type="sldNum" sz="quarter" idx="5"/>
          </p:nvPr>
        </p:nvSpPr>
        <p:spPr/>
        <p:txBody>
          <a:bodyPr/>
          <a:lstStyle/>
          <a:p>
            <a:fld id="{045E74FF-B95A-3049-B6BA-741949CDE00C}" type="slidenum">
              <a:rPr lang="en-US" smtClean="0"/>
              <a:t>7</a:t>
            </a:fld>
            <a:endParaRPr lang="en-US"/>
          </a:p>
        </p:txBody>
      </p:sp>
    </p:spTree>
    <p:extLst>
      <p:ext uri="{BB962C8B-B14F-4D97-AF65-F5344CB8AC3E}">
        <p14:creationId xmlns:p14="http://schemas.microsoft.com/office/powerpoint/2010/main" val="836509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5E74FF-B95A-3049-B6BA-741949CDE00C}" type="slidenum">
              <a:rPr lang="en-US" smtClean="0"/>
              <a:t>8</a:t>
            </a:fld>
            <a:endParaRPr lang="en-US"/>
          </a:p>
        </p:txBody>
      </p:sp>
    </p:spTree>
    <p:extLst>
      <p:ext uri="{BB962C8B-B14F-4D97-AF65-F5344CB8AC3E}">
        <p14:creationId xmlns:p14="http://schemas.microsoft.com/office/powerpoint/2010/main" val="3986510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Finally, we want to let you know ab out what we’re thinking for the future. </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We’re investigating whether we should bring more than just Blazor to hybrid apps with MAUI. </a:t>
            </a:r>
          </a:p>
          <a:p>
            <a:pPr marL="171450" indent="-171450">
              <a:buFont typeface="Arial" panose="020B0604020202020204" pitchFamily="34" charset="0"/>
              <a:buChar char="•"/>
            </a:pPr>
            <a:r>
              <a:rPr lang="en-US" dirty="0"/>
              <a:t>The </a:t>
            </a:r>
            <a:r>
              <a:rPr lang="en-US" dirty="0" err="1"/>
              <a:t>HybridWebView</a:t>
            </a:r>
            <a:r>
              <a:rPr lang="en-US" dirty="0"/>
              <a:t> experiment is about bringing any web-based UI into MAUI apps. </a:t>
            </a:r>
          </a:p>
          <a:p>
            <a:pPr marL="171450" indent="-171450">
              <a:buFont typeface="Arial" panose="020B0604020202020204" pitchFamily="34" charset="0"/>
              <a:buChar char="•"/>
            </a:pPr>
            <a:r>
              <a:rPr lang="en-US" dirty="0"/>
              <a:t>We’ve spoken to a lot of customers that have investments in Angular or React or other web frontend technologies and they want to be able to reuse them in MAUI.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this example, the </a:t>
            </a:r>
            <a:r>
              <a:rPr lang="en-US" dirty="0" err="1"/>
              <a:t>HybridWebview</a:t>
            </a:r>
            <a:r>
              <a:rPr lang="en-US" dirty="0"/>
              <a:t> is hosting a React JS “Todo” app and C# is providing the data to it. It’s also interacting with native MAUI controls -- the Title at the top. </a:t>
            </a:r>
          </a:p>
          <a:p>
            <a:pPr marL="171450" indent="-171450">
              <a:buFont typeface="Arial" panose="020B0604020202020204" pitchFamily="34" charset="0"/>
              <a:buChar char="•"/>
            </a:pPr>
            <a:r>
              <a:rPr lang="en-US" dirty="0"/>
              <a:t>You can use the </a:t>
            </a:r>
            <a:r>
              <a:rPr lang="en-US" dirty="0" err="1"/>
              <a:t>HybridWebView</a:t>
            </a:r>
            <a:r>
              <a:rPr lang="en-US" dirty="0"/>
              <a:t> in Windows, Mac, iOS and Android, just like MAUI! </a:t>
            </a:r>
          </a:p>
          <a:p>
            <a:pPr marL="171450" indent="-171450">
              <a:buFont typeface="Arial" panose="020B0604020202020204" pitchFamily="34" charset="0"/>
              <a:buChar char="•"/>
            </a:pPr>
            <a:r>
              <a:rPr lang="en-US" dirty="0"/>
              <a:t>Like any hybrid app, there’s no web server, no http, no internet needed</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And to introduce you to this tech, the mastermind behind it, Eilon!</a:t>
            </a:r>
          </a:p>
          <a:p>
            <a:pPr marL="0" indent="0">
              <a:buFont typeface="Arial" panose="020B0604020202020204" pitchFamily="34" charset="0"/>
              <a:buNone/>
            </a:pPr>
            <a:endParaRPr lang="en-US" dirty="0"/>
          </a:p>
          <a:p>
            <a:r>
              <a:rPr lang="en-US" b="1" dirty="0"/>
              <a:t>Eilon – MAUI </a:t>
            </a:r>
            <a:r>
              <a:rPr lang="en-US" b="1" dirty="0" err="1"/>
              <a:t>HybridWebView</a:t>
            </a:r>
            <a:r>
              <a:rPr lang="en-US" b="1" dirty="0"/>
              <a:t> (3-5 minutes) </a:t>
            </a:r>
          </a:p>
          <a:p>
            <a:r>
              <a:rPr lang="en-US" b="0" dirty="0"/>
              <a:t>- Show repository, </a:t>
            </a:r>
            <a:r>
              <a:rPr lang="en-US" b="0" dirty="0" err="1"/>
              <a:t>nuget</a:t>
            </a:r>
            <a:r>
              <a:rPr lang="en-US" b="0" dirty="0"/>
              <a:t> package</a:t>
            </a:r>
          </a:p>
          <a:p>
            <a:r>
              <a:rPr lang="en-US" b="0" dirty="0"/>
              <a:t>- Start with a basic file new </a:t>
            </a:r>
            <a:r>
              <a:rPr lang="en-US" b="0" dirty="0" err="1"/>
              <a:t>proj</a:t>
            </a:r>
            <a:r>
              <a:rPr lang="en-US" b="0" dirty="0"/>
              <a:t> then show baked prebuilt Todo demo….?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6089F17-2094-4735-B1AE-12368640ECDD}" type="slidenum">
              <a:rPr lang="en-US" smtClean="0"/>
              <a:t>9</a:t>
            </a:fld>
            <a:endParaRPr lang="en-US"/>
          </a:p>
        </p:txBody>
      </p:sp>
    </p:spTree>
    <p:extLst>
      <p:ext uri="{BB962C8B-B14F-4D97-AF65-F5344CB8AC3E}">
        <p14:creationId xmlns:p14="http://schemas.microsoft.com/office/powerpoint/2010/main" val="135245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lIns="0" tIns="0" rIns="0" bIns="0"/>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02139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609600" y="1709738"/>
            <a:ext cx="9486900" cy="2852737"/>
          </a:xfrm>
        </p:spPr>
        <p:txBody>
          <a:bodyPr lIns="0"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609600" y="4589463"/>
            <a:ext cx="9486900" cy="1500187"/>
          </a:xfrm>
        </p:spPr>
        <p:txBody>
          <a:bodyPr lIns="0"/>
          <a:lstStyle>
            <a:lvl1pPr marL="0" indent="0">
              <a:buNone/>
              <a:defRPr sz="2400">
                <a:solidFill>
                  <a:schemeClr val="bg2">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1365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7_Section Header">
    <p:spTree>
      <p:nvGrpSpPr>
        <p:cNvPr id="1" name=""/>
        <p:cNvGrpSpPr/>
        <p:nvPr/>
      </p:nvGrpSpPr>
      <p:grpSpPr>
        <a:xfrm>
          <a:off x="0" y="0"/>
          <a:ext cx="0" cy="0"/>
          <a:chOff x="0" y="0"/>
          <a:chExt cx="0" cy="0"/>
        </a:xfrm>
      </p:grpSpPr>
      <p:pic>
        <p:nvPicPr>
          <p:cNvPr id="7" name="Picture 6" descr="A blue and black background&#10;&#10;Description automatically generated">
            <a:extLst>
              <a:ext uri="{FF2B5EF4-FFF2-40B4-BE49-F238E27FC236}">
                <a16:creationId xmlns:a16="http://schemas.microsoft.com/office/drawing/2014/main" id="{8FA24B98-779C-5AD3-479C-02C839AC12B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609600" y="1709738"/>
            <a:ext cx="6591300" cy="2852737"/>
          </a:xfrm>
        </p:spPr>
        <p:txBody>
          <a:bodyPr lIns="0" tIns="0" rIns="0" bIns="0"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609600" y="4589463"/>
            <a:ext cx="6591300" cy="1500187"/>
          </a:xfrm>
        </p:spPr>
        <p:txBody>
          <a:bodyPr lIns="0" tIns="0" rIns="0" bIns="0"/>
          <a:lstStyle>
            <a:lvl1pPr marL="0" indent="0">
              <a:buNone/>
              <a:defRPr sz="2400">
                <a:solidFill>
                  <a:schemeClr val="bg2">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2275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3_Section Header">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E4674D5-7891-FFA5-9B51-0006EB74802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609600" y="1709738"/>
            <a:ext cx="7188200" cy="2852737"/>
          </a:xfrm>
        </p:spPr>
        <p:txBody>
          <a:bodyPr lIns="0" tIns="0" rIns="0" bIns="0"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609600" y="4589463"/>
            <a:ext cx="7188200" cy="1500187"/>
          </a:xfrm>
        </p:spPr>
        <p:txBody>
          <a:bodyPr lIns="0" tIns="0" rIns="0" bIns="0"/>
          <a:lstStyle>
            <a:lvl1pPr marL="0" indent="0">
              <a:buNone/>
              <a:defRPr sz="2400">
                <a:solidFill>
                  <a:schemeClr val="bg2">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68414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lIns="0" tIns="0"/>
          <a:lstStyle/>
          <a:p>
            <a:r>
              <a:rPr lang="en-US"/>
              <a:t>Click to edit Master title style</a:t>
            </a:r>
          </a:p>
        </p:txBody>
      </p:sp>
    </p:spTree>
    <p:extLst>
      <p:ext uri="{BB962C8B-B14F-4D97-AF65-F5344CB8AC3E}">
        <p14:creationId xmlns:p14="http://schemas.microsoft.com/office/powerpoint/2010/main" val="156259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72796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00000"/>
            </a:gs>
            <a:gs pos="74000">
              <a:schemeClr val="tx2">
                <a:lumMod val="50000"/>
              </a:schemeClr>
            </a:gs>
            <a:gs pos="83000">
              <a:schemeClr val="tx2">
                <a:lumMod val="50000"/>
              </a:schemeClr>
            </a:gs>
            <a:gs pos="100000">
              <a:schemeClr val="tx2">
                <a:lumMod val="75000"/>
              </a:schemeClr>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609600" y="609599"/>
            <a:ext cx="10972800" cy="822960"/>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609600" y="1825624"/>
            <a:ext cx="10972800" cy="44227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804425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700" r:id="rId3"/>
    <p:sldLayoutId id="2147483680" r:id="rId4"/>
    <p:sldLayoutId id="2147483670" r:id="rId5"/>
    <p:sldLayoutId id="2147483671" r:id="rId6"/>
  </p:sldLayoutIdLst>
  <p:txStyles>
    <p:titleStyle>
      <a:lvl1pPr algn="l" defTabSz="914400" rtl="0" eaLnBrk="1" latinLnBrk="0" hangingPunct="1">
        <a:lnSpc>
          <a:spcPct val="90000"/>
        </a:lnSpc>
        <a:spcBef>
          <a:spcPct val="0"/>
        </a:spcBef>
        <a:buNone/>
        <a:defRPr sz="4400" b="0" i="0" kern="1200" spc="-50" baseline="0">
          <a:solidFill>
            <a:schemeClr val="bg1"/>
          </a:solidFill>
          <a:latin typeface="+mj-lt"/>
          <a:ea typeface="Open Sans" panose="020B0606030504020204" pitchFamily="34" charset="0"/>
          <a:cs typeface="Space Grotesk Medium"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92" userDrawn="1">
          <p15:clr>
            <a:srgbClr val="F26B43"/>
          </p15:clr>
        </p15:guide>
        <p15:guide id="4" pos="192" userDrawn="1">
          <p15:clr>
            <a:srgbClr val="F26B43"/>
          </p15:clr>
        </p15:guide>
        <p15:guide id="5" pos="7488" userDrawn="1">
          <p15:clr>
            <a:srgbClr val="F26B43"/>
          </p15:clr>
        </p15:guide>
        <p15:guide id="6" orient="horz" pos="4128" userDrawn="1">
          <p15:clr>
            <a:srgbClr val="F26B43"/>
          </p15:clr>
        </p15:guide>
        <p15:guide id="7" pos="384" userDrawn="1">
          <p15:clr>
            <a:srgbClr val="F26B43"/>
          </p15:clr>
        </p15:guide>
        <p15:guide id="8" orient="horz" pos="384" userDrawn="1">
          <p15:clr>
            <a:srgbClr val="F26B43"/>
          </p15:clr>
        </p15:guide>
        <p15:guide id="9" pos="7296" userDrawn="1">
          <p15:clr>
            <a:srgbClr val="F26B43"/>
          </p15:clr>
        </p15:guide>
        <p15:guide id="10"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aka.ms/dotnet/beginnervideos/youtube/blazorhybrid" TargetMode="External"/><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github.com/Eilon/MauiHybridWebVie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s://github.com/Eilon/MauiHybridWebView" TargetMode="Externa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CF28-76D9-26F9-9FBE-316DB8A85348}"/>
              </a:ext>
            </a:extLst>
          </p:cNvPr>
          <p:cNvSpPr>
            <a:spLocks noGrp="1"/>
          </p:cNvSpPr>
          <p:nvPr>
            <p:ph type="title"/>
          </p:nvPr>
        </p:nvSpPr>
        <p:spPr>
          <a:xfrm>
            <a:off x="609600" y="1378813"/>
            <a:ext cx="11316789" cy="2852737"/>
          </a:xfrm>
        </p:spPr>
        <p:txBody>
          <a:bodyPr/>
          <a:lstStyle/>
          <a:p>
            <a:r>
              <a:rPr lang="en-US" dirty="0"/>
              <a:t>Hybrid Apps with .NET MAUI</a:t>
            </a:r>
          </a:p>
        </p:txBody>
      </p:sp>
    </p:spTree>
    <p:extLst>
      <p:ext uri="{BB962C8B-B14F-4D97-AF65-F5344CB8AC3E}">
        <p14:creationId xmlns:p14="http://schemas.microsoft.com/office/powerpoint/2010/main" val="705074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E679EF-57BA-1944-8B3A-5097A5A94106}"/>
              </a:ext>
            </a:extLst>
          </p:cNvPr>
          <p:cNvSpPr>
            <a:spLocks noGrp="1"/>
          </p:cNvSpPr>
          <p:nvPr>
            <p:ph type="title"/>
          </p:nvPr>
        </p:nvSpPr>
        <p:spPr/>
        <p:txBody>
          <a:bodyPr/>
          <a:lstStyle/>
          <a:p>
            <a:r>
              <a:rPr lang="en-US"/>
              <a:t>Summary</a:t>
            </a:r>
          </a:p>
        </p:txBody>
      </p:sp>
      <p:sp>
        <p:nvSpPr>
          <p:cNvPr id="4" name="Content Placeholder 3">
            <a:extLst>
              <a:ext uri="{FF2B5EF4-FFF2-40B4-BE49-F238E27FC236}">
                <a16:creationId xmlns:a16="http://schemas.microsoft.com/office/drawing/2014/main" id="{4A4FC691-3F18-6668-F5A7-D7CFBDF8FCAC}"/>
              </a:ext>
            </a:extLst>
          </p:cNvPr>
          <p:cNvSpPr>
            <a:spLocks noGrp="1"/>
          </p:cNvSpPr>
          <p:nvPr>
            <p:ph idx="1"/>
          </p:nvPr>
        </p:nvSpPr>
        <p:spPr/>
        <p:txBody>
          <a:bodyPr/>
          <a:lstStyle/>
          <a:p>
            <a:r>
              <a:rPr lang="en-US"/>
              <a:t>Hybrid apps are great for web </a:t>
            </a:r>
            <a:r>
              <a:rPr lang="en-US" err="1"/>
              <a:t>devs</a:t>
            </a:r>
            <a:r>
              <a:rPr lang="en-US"/>
              <a:t> that want native platform capabilities &amp; store distribution</a:t>
            </a:r>
          </a:p>
          <a:p>
            <a:r>
              <a:rPr lang="en-US"/>
              <a:t>Reuse web UI across your web apps and native apps with component libraries and interfaces</a:t>
            </a:r>
          </a:p>
          <a:p>
            <a:r>
              <a:rPr lang="en-US"/>
              <a:t>Use MAUI for multi-platform abstractions and multi-targeting</a:t>
            </a:r>
          </a:p>
          <a:p>
            <a:endParaRPr lang="en-US"/>
          </a:p>
        </p:txBody>
      </p:sp>
    </p:spTree>
    <p:extLst>
      <p:ext uri="{BB962C8B-B14F-4D97-AF65-F5344CB8AC3E}">
        <p14:creationId xmlns:p14="http://schemas.microsoft.com/office/powerpoint/2010/main" val="1765394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3A9DB-38EB-57FE-C100-3EB918E10C8A}"/>
              </a:ext>
            </a:extLst>
          </p:cNvPr>
          <p:cNvSpPr>
            <a:spLocks noGrp="1"/>
          </p:cNvSpPr>
          <p:nvPr>
            <p:ph type="title"/>
          </p:nvPr>
        </p:nvSpPr>
        <p:spPr/>
        <p:txBody>
          <a:bodyPr/>
          <a:lstStyle/>
          <a:p>
            <a:r>
              <a:rPr lang="en-US" dirty="0"/>
              <a:t>Resources</a:t>
            </a:r>
          </a:p>
        </p:txBody>
      </p:sp>
      <p:sp>
        <p:nvSpPr>
          <p:cNvPr id="4" name="Content Placeholder 3">
            <a:extLst>
              <a:ext uri="{FF2B5EF4-FFF2-40B4-BE49-F238E27FC236}">
                <a16:creationId xmlns:a16="http://schemas.microsoft.com/office/drawing/2014/main" id="{42289DC5-BCF7-775E-BC2C-083414B6E35C}"/>
              </a:ext>
            </a:extLst>
          </p:cNvPr>
          <p:cNvSpPr>
            <a:spLocks noGrp="1"/>
          </p:cNvSpPr>
          <p:nvPr>
            <p:ph idx="1"/>
          </p:nvPr>
        </p:nvSpPr>
        <p:spPr>
          <a:xfrm>
            <a:off x="609600" y="1793632"/>
            <a:ext cx="10972800" cy="4454768"/>
          </a:xfrm>
        </p:spPr>
        <p:txBody>
          <a:bodyPr vert="horz" lIns="0" tIns="0" rIns="0" bIns="0" rtlCol="0" anchor="t">
            <a:normAutofit/>
          </a:bodyPr>
          <a:lstStyle/>
          <a:p>
            <a:pPr marL="0" indent="0">
              <a:spcBef>
                <a:spcPts val="3000"/>
              </a:spcBef>
              <a:buNone/>
            </a:pPr>
            <a:r>
              <a:rPr lang="en-US" dirty="0">
                <a:ea typeface="Open Sans"/>
                <a:cs typeface="Open Sans"/>
              </a:rPr>
              <a:t>Get started with .NET MAUI and Blazor Hybrid</a:t>
            </a:r>
            <a:br>
              <a:rPr lang="en-US" dirty="0"/>
            </a:br>
            <a:r>
              <a:rPr lang="en-US" u="sng" dirty="0">
                <a:solidFill>
                  <a:srgbClr val="502BD3"/>
                </a:solidFill>
                <a:ea typeface="Open Sans"/>
                <a:cs typeface="Open Sans"/>
              </a:rPr>
              <a:t>learn.microsoft.com/</a:t>
            </a:r>
            <a:r>
              <a:rPr lang="en-US" u="sng" dirty="0" err="1">
                <a:solidFill>
                  <a:srgbClr val="502BD3"/>
                </a:solidFill>
                <a:ea typeface="Open Sans"/>
                <a:cs typeface="Open Sans"/>
              </a:rPr>
              <a:t>aspnet</a:t>
            </a:r>
            <a:r>
              <a:rPr lang="en-US" u="sng" dirty="0">
                <a:solidFill>
                  <a:srgbClr val="502BD3"/>
                </a:solidFill>
                <a:ea typeface="Open Sans"/>
                <a:cs typeface="Open Sans"/>
              </a:rPr>
              <a:t>/core/</a:t>
            </a:r>
            <a:r>
              <a:rPr lang="en-US" u="sng" dirty="0" err="1">
                <a:solidFill>
                  <a:srgbClr val="502BD3"/>
                </a:solidFill>
                <a:ea typeface="Open Sans"/>
                <a:cs typeface="Open Sans"/>
              </a:rPr>
              <a:t>blazor</a:t>
            </a:r>
            <a:r>
              <a:rPr lang="en-US" u="sng" dirty="0">
                <a:solidFill>
                  <a:srgbClr val="502BD3"/>
                </a:solidFill>
                <a:ea typeface="Open Sans"/>
                <a:cs typeface="Open Sans"/>
              </a:rPr>
              <a:t>/hybrid/tutorials/</a:t>
            </a:r>
            <a:r>
              <a:rPr lang="en-US" u="sng" dirty="0" err="1">
                <a:solidFill>
                  <a:srgbClr val="502BD3"/>
                </a:solidFill>
                <a:ea typeface="Open Sans"/>
                <a:cs typeface="Open Sans"/>
              </a:rPr>
              <a:t>maui</a:t>
            </a:r>
            <a:endParaRPr lang="en-US" u="sng" dirty="0">
              <a:solidFill>
                <a:srgbClr val="502BD3"/>
              </a:solidFill>
              <a:ea typeface="Open Sans"/>
              <a:cs typeface="Open Sans"/>
            </a:endParaRPr>
          </a:p>
          <a:p>
            <a:pPr marL="0" indent="0">
              <a:spcBef>
                <a:spcPts val="3000"/>
              </a:spcBef>
              <a:buNone/>
            </a:pPr>
            <a:r>
              <a:rPr lang="en-US" dirty="0">
                <a:ea typeface="Open Sans"/>
                <a:cs typeface="Open Sans"/>
              </a:rPr>
              <a:t>Blazor Hybrid for Beginners Video Series</a:t>
            </a:r>
            <a:br>
              <a:rPr lang="en-US" dirty="0">
                <a:ea typeface="Open Sans"/>
                <a:cs typeface="Open Sans"/>
              </a:rPr>
            </a:br>
            <a:r>
              <a:rPr lang="en-US" dirty="0">
                <a:ea typeface="Open Sans"/>
                <a:cs typeface="Open Sans"/>
                <a:hlinkClick r:id="rId3"/>
              </a:rPr>
              <a:t>aka.ms/dotnet/beginnervideos/youtube/blazorhybrid</a:t>
            </a:r>
            <a:r>
              <a:rPr lang="en-US" dirty="0">
                <a:ea typeface="Open Sans"/>
                <a:cs typeface="Open Sans"/>
              </a:rPr>
              <a:t> </a:t>
            </a:r>
          </a:p>
          <a:p>
            <a:pPr marL="0" indent="0">
              <a:spcBef>
                <a:spcPts val="3000"/>
              </a:spcBef>
              <a:buNone/>
            </a:pPr>
            <a:r>
              <a:rPr lang="en-US" dirty="0">
                <a:ea typeface="Open Sans"/>
                <a:cs typeface="Open Sans"/>
              </a:rPr>
              <a:t>Try the MAUI </a:t>
            </a:r>
            <a:r>
              <a:rPr lang="en-US" dirty="0" err="1">
                <a:ea typeface="Open Sans"/>
                <a:cs typeface="Open Sans"/>
              </a:rPr>
              <a:t>HybridWebView</a:t>
            </a:r>
            <a:br>
              <a:rPr lang="en-US" dirty="0"/>
            </a:br>
            <a:r>
              <a:rPr lang="en-US" sz="2800" dirty="0">
                <a:solidFill>
                  <a:schemeClr val="accent3">
                    <a:lumMod val="40000"/>
                    <a:lumOff val="60000"/>
                  </a:schemeClr>
                </a:solidFill>
                <a:ea typeface="Open Sans"/>
                <a:cs typeface="Open Sans"/>
                <a:hlinkClick r:id="rId4">
                  <a:extLst>
                    <a:ext uri="{A12FA001-AC4F-418D-AE19-62706E023703}">
                      <ahyp:hlinkClr xmlns:ahyp="http://schemas.microsoft.com/office/drawing/2018/hyperlinkcolor" val="tx"/>
                    </a:ext>
                  </a:extLst>
                </a:hlinkClick>
              </a:rPr>
              <a:t>github.com/Eilon/</a:t>
            </a:r>
            <a:r>
              <a:rPr lang="en-US" sz="2800" dirty="0" err="1">
                <a:solidFill>
                  <a:schemeClr val="accent3">
                    <a:lumMod val="40000"/>
                    <a:lumOff val="60000"/>
                  </a:schemeClr>
                </a:solidFill>
                <a:ea typeface="Open Sans"/>
                <a:cs typeface="Open Sans"/>
                <a:hlinkClick r:id="rId4">
                  <a:extLst>
                    <a:ext uri="{A12FA001-AC4F-418D-AE19-62706E023703}">
                      <ahyp:hlinkClr xmlns:ahyp="http://schemas.microsoft.com/office/drawing/2018/hyperlinkcolor" val="tx"/>
                    </a:ext>
                  </a:extLst>
                </a:hlinkClick>
              </a:rPr>
              <a:t>MauiHybridWebView</a:t>
            </a:r>
            <a:endParaRPr lang="en-US" u="sng" dirty="0">
              <a:solidFill>
                <a:schemeClr val="accent3">
                  <a:lumMod val="40000"/>
                  <a:lumOff val="60000"/>
                </a:schemeClr>
              </a:solidFill>
              <a:ea typeface="Open Sans"/>
              <a:cs typeface="Open Sans"/>
            </a:endParaRPr>
          </a:p>
          <a:p>
            <a:pPr marL="0" indent="0">
              <a:spcBef>
                <a:spcPts val="3000"/>
              </a:spcBef>
              <a:buNone/>
            </a:pPr>
            <a:r>
              <a:rPr lang="en-US" dirty="0">
                <a:ea typeface="Open Sans"/>
                <a:cs typeface="Open Sans"/>
              </a:rPr>
              <a:t>Play with the sample app</a:t>
            </a:r>
            <a:br>
              <a:rPr lang="en-US" dirty="0"/>
            </a:br>
            <a:r>
              <a:rPr lang="en-US" u="sng" dirty="0">
                <a:solidFill>
                  <a:srgbClr val="502BD3"/>
                </a:solidFill>
                <a:ea typeface="Open Sans"/>
                <a:cs typeface="Open Sans"/>
              </a:rPr>
              <a:t>github.com/</a:t>
            </a:r>
            <a:r>
              <a:rPr lang="en-US" u="sng" dirty="0" err="1">
                <a:solidFill>
                  <a:srgbClr val="502BD3"/>
                </a:solidFill>
                <a:ea typeface="Open Sans"/>
                <a:cs typeface="Open Sans"/>
              </a:rPr>
              <a:t>BethMassi</a:t>
            </a:r>
            <a:r>
              <a:rPr lang="en-US" u="sng" dirty="0">
                <a:solidFill>
                  <a:srgbClr val="502BD3"/>
                </a:solidFill>
                <a:ea typeface="Open Sans"/>
                <a:cs typeface="Open Sans"/>
              </a:rPr>
              <a:t>/</a:t>
            </a:r>
            <a:r>
              <a:rPr lang="en-US" u="sng" dirty="0" err="1">
                <a:solidFill>
                  <a:srgbClr val="502BD3"/>
                </a:solidFill>
                <a:ea typeface="Open Sans"/>
                <a:cs typeface="Open Sans"/>
              </a:rPr>
              <a:t>BethTimeUntil</a:t>
            </a:r>
            <a:endParaRPr lang="en-US" u="sng" dirty="0">
              <a:solidFill>
                <a:srgbClr val="502BD3"/>
              </a:solidFill>
              <a:ea typeface="Open Sans"/>
              <a:cs typeface="Open Sans"/>
            </a:endParaRPr>
          </a:p>
        </p:txBody>
      </p:sp>
      <p:pic>
        <p:nvPicPr>
          <p:cNvPr id="5" name="Graphic 4">
            <a:extLst>
              <a:ext uri="{FF2B5EF4-FFF2-40B4-BE49-F238E27FC236}">
                <a16:creationId xmlns:a16="http://schemas.microsoft.com/office/drawing/2014/main" id="{4BD5B29B-D37A-0F55-E5FF-791D5010459C}"/>
              </a:ext>
              <a:ext uri="{C183D7F6-B498-43B3-948B-1728B52AA6E4}">
                <adec:decorative xmlns:adec="http://schemas.microsoft.com/office/drawing/2017/decorative" val="1"/>
              </a:ext>
            </a:extLst>
          </p:cNvPr>
          <p:cNvPicPr>
            <a:picLocks noChangeAspect="1"/>
          </p:cNvPicPr>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r="28711"/>
          <a:stretch/>
        </p:blipFill>
        <p:spPr>
          <a:xfrm>
            <a:off x="8528384" y="5616418"/>
            <a:ext cx="3663616" cy="509825"/>
          </a:xfrm>
          <a:prstGeom prst="rect">
            <a:avLst/>
          </a:prstGeom>
        </p:spPr>
      </p:pic>
      <p:pic>
        <p:nvPicPr>
          <p:cNvPr id="6" name="Picture 5">
            <a:extLst>
              <a:ext uri="{FF2B5EF4-FFF2-40B4-BE49-F238E27FC236}">
                <a16:creationId xmlns:a16="http://schemas.microsoft.com/office/drawing/2014/main" id="{8FB7AE80-78AF-AD6F-83B6-69E8BE69C15B}"/>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104018" y="3730580"/>
            <a:ext cx="1950607" cy="2323195"/>
          </a:xfrm>
          <a:prstGeom prst="rect">
            <a:avLst/>
          </a:prstGeom>
        </p:spPr>
      </p:pic>
    </p:spTree>
    <p:extLst>
      <p:ext uri="{BB962C8B-B14F-4D97-AF65-F5344CB8AC3E}">
        <p14:creationId xmlns:p14="http://schemas.microsoft.com/office/powerpoint/2010/main" val="179432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32" presetClass="emph" presetSubtype="0" fill="hold" nodeType="withEffect">
                                  <p:stCondLst>
                                    <p:cond delay="0"/>
                                  </p:stCondLst>
                                  <p:childTnLst>
                                    <p:animRot by="120000">
                                      <p:cBhvr>
                                        <p:cTn id="11" dur="100" fill="hold">
                                          <p:stCondLst>
                                            <p:cond delay="0"/>
                                          </p:stCondLst>
                                        </p:cTn>
                                        <p:tgtEl>
                                          <p:spTgt spid="6"/>
                                        </p:tgtEl>
                                        <p:attrNameLst>
                                          <p:attrName>r</p:attrName>
                                        </p:attrNameLst>
                                      </p:cBhvr>
                                    </p:animRot>
                                    <p:animRot by="-240000">
                                      <p:cBhvr>
                                        <p:cTn id="12" dur="200" fill="hold">
                                          <p:stCondLst>
                                            <p:cond delay="200"/>
                                          </p:stCondLst>
                                        </p:cTn>
                                        <p:tgtEl>
                                          <p:spTgt spid="6"/>
                                        </p:tgtEl>
                                        <p:attrNameLst>
                                          <p:attrName>r</p:attrName>
                                        </p:attrNameLst>
                                      </p:cBhvr>
                                    </p:animRot>
                                    <p:animRot by="240000">
                                      <p:cBhvr>
                                        <p:cTn id="13" dur="200" fill="hold">
                                          <p:stCondLst>
                                            <p:cond delay="400"/>
                                          </p:stCondLst>
                                        </p:cTn>
                                        <p:tgtEl>
                                          <p:spTgt spid="6"/>
                                        </p:tgtEl>
                                        <p:attrNameLst>
                                          <p:attrName>r</p:attrName>
                                        </p:attrNameLst>
                                      </p:cBhvr>
                                    </p:animRot>
                                    <p:animRot by="-240000">
                                      <p:cBhvr>
                                        <p:cTn id="14" dur="200" fill="hold">
                                          <p:stCondLst>
                                            <p:cond delay="600"/>
                                          </p:stCondLst>
                                        </p:cTn>
                                        <p:tgtEl>
                                          <p:spTgt spid="6"/>
                                        </p:tgtEl>
                                        <p:attrNameLst>
                                          <p:attrName>r</p:attrName>
                                        </p:attrNameLst>
                                      </p:cBhvr>
                                    </p:animRot>
                                    <p:animRot by="120000">
                                      <p:cBhvr>
                                        <p:cTn id="15" dur="200" fill="hold">
                                          <p:stCondLst>
                                            <p:cond delay="800"/>
                                          </p:stCondLst>
                                        </p:cTn>
                                        <p:tgtEl>
                                          <p:spTgt spid="6"/>
                                        </p:tgtEl>
                                        <p:attrNameLst>
                                          <p:attrName>r</p:attrName>
                                        </p:attrNameLst>
                                      </p:cBhvr>
                                    </p:animRot>
                                  </p:childTnLst>
                                </p:cTn>
                              </p:par>
                              <p:par>
                                <p:cTn id="16" presetID="10" presetClass="entr" presetSubtype="0" fill="hold" nodeType="withEffect">
                                  <p:stCondLst>
                                    <p:cond delay="10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4E69F3-9071-D873-3526-EDE18B33DB02}"/>
              </a:ext>
            </a:extLst>
          </p:cNvPr>
          <p:cNvSpPr>
            <a:spLocks noGrp="1"/>
          </p:cNvSpPr>
          <p:nvPr>
            <p:ph type="title"/>
          </p:nvPr>
        </p:nvSpPr>
        <p:spPr>
          <a:xfrm>
            <a:off x="2135988" y="1613093"/>
            <a:ext cx="7920023" cy="2025631"/>
          </a:xfrm>
        </p:spPr>
        <p:txBody>
          <a:bodyPr>
            <a:noAutofit/>
          </a:bodyPr>
          <a:lstStyle/>
          <a:p>
            <a:pPr algn="ctr"/>
            <a:r>
              <a:rPr lang="en-US" sz="6600"/>
              <a:t>Questions?</a:t>
            </a:r>
          </a:p>
        </p:txBody>
      </p:sp>
    </p:spTree>
    <p:extLst>
      <p:ext uri="{BB962C8B-B14F-4D97-AF65-F5344CB8AC3E}">
        <p14:creationId xmlns:p14="http://schemas.microsoft.com/office/powerpoint/2010/main" val="1767585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BB90-B9FF-ED4A-9587-76C518C2BC9E}"/>
              </a:ext>
            </a:extLst>
          </p:cNvPr>
          <p:cNvSpPr>
            <a:spLocks noGrp="1"/>
          </p:cNvSpPr>
          <p:nvPr>
            <p:ph type="title"/>
          </p:nvPr>
        </p:nvSpPr>
        <p:spPr>
          <a:xfrm>
            <a:off x="609600" y="609599"/>
            <a:ext cx="10972800" cy="822960"/>
          </a:xfrm>
        </p:spPr>
        <p:txBody>
          <a:bodyPr/>
          <a:lstStyle/>
          <a:p>
            <a:r>
              <a:rPr lang="en-US"/>
              <a:t>What are hybrid apps and why build them?</a:t>
            </a:r>
          </a:p>
        </p:txBody>
      </p:sp>
      <p:sp>
        <p:nvSpPr>
          <p:cNvPr id="5" name="Content Placeholder 4">
            <a:extLst>
              <a:ext uri="{FF2B5EF4-FFF2-40B4-BE49-F238E27FC236}">
                <a16:creationId xmlns:a16="http://schemas.microsoft.com/office/drawing/2014/main" id="{8C39278E-FE3D-1D1D-C0A7-8923432FEB77}"/>
              </a:ext>
            </a:extLst>
          </p:cNvPr>
          <p:cNvSpPr>
            <a:spLocks noGrp="1"/>
          </p:cNvSpPr>
          <p:nvPr>
            <p:ph idx="1"/>
          </p:nvPr>
        </p:nvSpPr>
        <p:spPr>
          <a:xfrm>
            <a:off x="609600" y="1825624"/>
            <a:ext cx="10972800" cy="4786670"/>
          </a:xfrm>
        </p:spPr>
        <p:txBody>
          <a:bodyPr>
            <a:normAutofit/>
          </a:bodyPr>
          <a:lstStyle/>
          <a:p>
            <a:r>
              <a:rPr lang="en-US" dirty="0"/>
              <a:t>Blend of native and web technology</a:t>
            </a:r>
          </a:p>
          <a:p>
            <a:r>
              <a:rPr lang="en-US" dirty="0"/>
              <a:t>Built using web tech (HTML, CSS, JavaScript) wrapped in a native app container</a:t>
            </a:r>
          </a:p>
          <a:p>
            <a:r>
              <a:rPr lang="en-US" dirty="0"/>
              <a:t>Access to native platform features and device hardware</a:t>
            </a:r>
          </a:p>
          <a:p>
            <a:r>
              <a:rPr lang="en-US" dirty="0"/>
              <a:t>Can mean mobile and/or desktop devices</a:t>
            </a:r>
          </a:p>
          <a:p>
            <a:r>
              <a:rPr lang="en-US" dirty="0"/>
              <a:t>Reach via app store distribution</a:t>
            </a:r>
          </a:p>
          <a:p>
            <a:r>
              <a:rPr lang="en-US" dirty="0"/>
              <a:t>Code reuse across device platforms </a:t>
            </a:r>
            <a:r>
              <a:rPr lang="en-US" i="1" dirty="0"/>
              <a:t>and</a:t>
            </a:r>
            <a:r>
              <a:rPr lang="en-US" dirty="0"/>
              <a:t> web browsers</a:t>
            </a:r>
          </a:p>
          <a:p>
            <a:endParaRPr lang="en-US" dirty="0"/>
          </a:p>
          <a:p>
            <a:r>
              <a:rPr lang="en-US" dirty="0"/>
              <a:t>Examples – Electron for desktop, Ionic for mobile</a:t>
            </a:r>
          </a:p>
        </p:txBody>
      </p:sp>
    </p:spTree>
    <p:extLst>
      <p:ext uri="{BB962C8B-B14F-4D97-AF65-F5344CB8AC3E}">
        <p14:creationId xmlns:p14="http://schemas.microsoft.com/office/powerpoint/2010/main" val="1108877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F13B51-F721-9420-26BC-DC9484853A12}"/>
              </a:ext>
            </a:extLst>
          </p:cNvPr>
          <p:cNvSpPr>
            <a:spLocks noGrp="1"/>
          </p:cNvSpPr>
          <p:nvPr>
            <p:ph type="title"/>
          </p:nvPr>
        </p:nvSpPr>
        <p:spPr/>
        <p:txBody>
          <a:bodyPr>
            <a:normAutofit/>
          </a:bodyPr>
          <a:lstStyle/>
          <a:p>
            <a:r>
              <a:rPr lang="en-US"/>
              <a:t>.NET MAUI</a:t>
            </a:r>
          </a:p>
        </p:txBody>
      </p:sp>
      <p:grpSp>
        <p:nvGrpSpPr>
          <p:cNvPr id="36" name="Group 35">
            <a:extLst>
              <a:ext uri="{FF2B5EF4-FFF2-40B4-BE49-F238E27FC236}">
                <a16:creationId xmlns:a16="http://schemas.microsoft.com/office/drawing/2014/main" id="{A69B89E9-8DCC-EC42-519B-3F4ED8410B40}"/>
              </a:ext>
              <a:ext uri="{C183D7F6-B498-43B3-948B-1728B52AA6E4}">
                <adec:decorative xmlns:adec="http://schemas.microsoft.com/office/drawing/2017/decorative" val="1"/>
              </a:ext>
            </a:extLst>
          </p:cNvPr>
          <p:cNvGrpSpPr/>
          <p:nvPr/>
        </p:nvGrpSpPr>
        <p:grpSpPr>
          <a:xfrm>
            <a:off x="1152831" y="1628274"/>
            <a:ext cx="4714877" cy="4698734"/>
            <a:chOff x="1152831" y="1436687"/>
            <a:chExt cx="4714877" cy="4698734"/>
          </a:xfrm>
        </p:grpSpPr>
        <p:sp>
          <p:nvSpPr>
            <p:cNvPr id="12" name="Rectangle: Rounded Corners 11">
              <a:extLst>
                <a:ext uri="{FF2B5EF4-FFF2-40B4-BE49-F238E27FC236}">
                  <a16:creationId xmlns:a16="http://schemas.microsoft.com/office/drawing/2014/main" id="{EE73D57A-7CEE-E5A7-03B1-59AB67179303}"/>
                </a:ext>
              </a:extLst>
            </p:cNvPr>
            <p:cNvSpPr/>
            <p:nvPr/>
          </p:nvSpPr>
          <p:spPr>
            <a:xfrm>
              <a:off x="1152831" y="1436687"/>
              <a:ext cx="4714877" cy="1474413"/>
            </a:xfrm>
            <a:prstGeom prst="roundRect">
              <a:avLst>
                <a:gd name="adj" fmla="val 7718"/>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Rectangle: Rounded Corners 11">
              <a:extLst>
                <a:ext uri="{FF2B5EF4-FFF2-40B4-BE49-F238E27FC236}">
                  <a16:creationId xmlns:a16="http://schemas.microsoft.com/office/drawing/2014/main" id="{1493E754-1885-69F2-99EB-F131AFD4EEC8}"/>
                </a:ext>
              </a:extLst>
            </p:cNvPr>
            <p:cNvSpPr/>
            <p:nvPr/>
          </p:nvSpPr>
          <p:spPr>
            <a:xfrm>
              <a:off x="1152831" y="3048846"/>
              <a:ext cx="4714877" cy="1474413"/>
            </a:xfrm>
            <a:prstGeom prst="roundRect">
              <a:avLst>
                <a:gd name="adj" fmla="val 7718"/>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Rounded Corners 11">
              <a:extLst>
                <a:ext uri="{FF2B5EF4-FFF2-40B4-BE49-F238E27FC236}">
                  <a16:creationId xmlns:a16="http://schemas.microsoft.com/office/drawing/2014/main" id="{4C873ACE-4F04-D626-AB72-60398C332CD8}"/>
                </a:ext>
              </a:extLst>
            </p:cNvPr>
            <p:cNvSpPr/>
            <p:nvPr/>
          </p:nvSpPr>
          <p:spPr>
            <a:xfrm>
              <a:off x="1152831" y="4661008"/>
              <a:ext cx="4714877" cy="1474413"/>
            </a:xfrm>
            <a:prstGeom prst="roundRect">
              <a:avLst>
                <a:gd name="adj" fmla="val 7718"/>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A36FDCD-7E54-523A-DE75-AF3088AD4143}"/>
                </a:ext>
              </a:extLst>
            </p:cNvPr>
            <p:cNvSpPr txBox="1"/>
            <p:nvPr/>
          </p:nvSpPr>
          <p:spPr>
            <a:xfrm>
              <a:off x="1443520" y="1819950"/>
              <a:ext cx="1117464" cy="707886"/>
            </a:xfrm>
            <a:prstGeom prst="rect">
              <a:avLst/>
            </a:prstGeom>
            <a:noFill/>
          </p:spPr>
          <p:txBody>
            <a:bodyPr wrap="square" l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u="none" strike="noStrike" kern="1200" cap="none" spc="0" normalizeH="0" baseline="0" noProof="0">
                  <a:ln>
                    <a:noFill/>
                  </a:ln>
                  <a:solidFill>
                    <a:schemeClr val="accent4"/>
                  </a:solidFill>
                  <a:effectLst/>
                  <a:uLnTx/>
                  <a:uFillTx/>
                  <a:latin typeface="Segoe UI Semibold" panose="020B0502040204020203" pitchFamily="34" charset="0"/>
                  <a:cs typeface="Segoe UI Semibold" panose="020B0502040204020203" pitchFamily="34" charset="0"/>
                </a:rPr>
                <a:t>Unified .NET</a:t>
              </a:r>
            </a:p>
          </p:txBody>
        </p:sp>
        <p:sp>
          <p:nvSpPr>
            <p:cNvPr id="20" name="TextBox 19">
              <a:extLst>
                <a:ext uri="{FF2B5EF4-FFF2-40B4-BE49-F238E27FC236}">
                  <a16:creationId xmlns:a16="http://schemas.microsoft.com/office/drawing/2014/main" id="{CA95ED64-B4A9-F107-5656-48824EE231C0}"/>
                </a:ext>
              </a:extLst>
            </p:cNvPr>
            <p:cNvSpPr txBox="1"/>
            <p:nvPr/>
          </p:nvSpPr>
          <p:spPr>
            <a:xfrm>
              <a:off x="1443520" y="3278222"/>
              <a:ext cx="1615552" cy="1015663"/>
            </a:xfrm>
            <a:prstGeom prst="rect">
              <a:avLst/>
            </a:prstGeom>
            <a:noFill/>
          </p:spPr>
          <p:txBody>
            <a:bodyPr wrap="square" l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u="none" strike="noStrike" kern="1200" cap="none" spc="0" normalizeH="0" baseline="0" noProof="0">
                  <a:ln>
                    <a:noFill/>
                  </a:ln>
                  <a:solidFill>
                    <a:schemeClr val="accent4"/>
                  </a:solidFill>
                  <a:effectLst/>
                  <a:uLnTx/>
                  <a:uFillTx/>
                  <a:latin typeface="Segoe UI Semibold" panose="020B0502040204020203" pitchFamily="34" charset="0"/>
                  <a:cs typeface="Segoe UI Semibold" panose="020B0502040204020203" pitchFamily="34" charset="0"/>
                </a:rPr>
                <a:t>Mobile, desktop, hybrid</a:t>
              </a:r>
            </a:p>
          </p:txBody>
        </p:sp>
        <p:sp>
          <p:nvSpPr>
            <p:cNvPr id="22" name="TextBox 21">
              <a:extLst>
                <a:ext uri="{FF2B5EF4-FFF2-40B4-BE49-F238E27FC236}">
                  <a16:creationId xmlns:a16="http://schemas.microsoft.com/office/drawing/2014/main" id="{1F008FF7-C85A-64A7-6614-06D9A9B29619}"/>
                </a:ext>
              </a:extLst>
            </p:cNvPr>
            <p:cNvSpPr txBox="1"/>
            <p:nvPr/>
          </p:nvSpPr>
          <p:spPr>
            <a:xfrm>
              <a:off x="1443520" y="5044271"/>
              <a:ext cx="1966837" cy="707886"/>
            </a:xfrm>
            <a:prstGeom prst="rect">
              <a:avLst/>
            </a:prstGeom>
            <a:noFill/>
          </p:spPr>
          <p:txBody>
            <a:bodyPr wrap="square" l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u="none" strike="noStrike" kern="1200" cap="none" spc="0" normalizeH="0" baseline="0" noProof="0">
                  <a:ln>
                    <a:noFill/>
                  </a:ln>
                  <a:solidFill>
                    <a:schemeClr val="accent4"/>
                  </a:solidFill>
                  <a:effectLst/>
                  <a:uLnTx/>
                  <a:uFillTx/>
                  <a:latin typeface="Segoe UI Semibold" panose="020B0502040204020203" pitchFamily="34" charset="0"/>
                  <a:cs typeface="Segoe UI Semibold" panose="020B0502040204020203" pitchFamily="34" charset="0"/>
                </a:rPr>
                <a:t>Productive development</a:t>
              </a:r>
            </a:p>
          </p:txBody>
        </p:sp>
        <p:sp>
          <p:nvSpPr>
            <p:cNvPr id="50" name="Rectangle: Rounded Corners 11">
              <a:extLst>
                <a:ext uri="{FF2B5EF4-FFF2-40B4-BE49-F238E27FC236}">
                  <a16:creationId xmlns:a16="http://schemas.microsoft.com/office/drawing/2014/main" id="{19E534E4-97FF-4098-926C-E03EEF61549B}"/>
                </a:ext>
              </a:extLst>
            </p:cNvPr>
            <p:cNvSpPr/>
            <p:nvPr/>
          </p:nvSpPr>
          <p:spPr>
            <a:xfrm>
              <a:off x="3420922" y="1628761"/>
              <a:ext cx="2310301" cy="1090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10000"/>
                </a:lnSpc>
                <a:spcBef>
                  <a:spcPts val="0"/>
                </a:spcBef>
                <a:spcAft>
                  <a:spcPts val="0"/>
                </a:spcAft>
                <a:buClrTx/>
                <a:buSzTx/>
                <a:buFontTx/>
                <a:buNone/>
                <a:tabLst/>
                <a:defRPr/>
              </a:pPr>
              <a:r>
                <a:rPr kumimoji="0" lang="en-US" sz="130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One Base Class Library</a:t>
              </a:r>
            </a:p>
            <a:p>
              <a:pPr marL="0" marR="0" lvl="0" indent="0" defTabSz="914400" rtl="0" eaLnBrk="1" fontAlgn="auto" latinLnBrk="0" hangingPunct="1">
                <a:lnSpc>
                  <a:spcPct val="110000"/>
                </a:lnSpc>
                <a:spcBef>
                  <a:spcPts val="0"/>
                </a:spcBef>
                <a:spcAft>
                  <a:spcPts val="0"/>
                </a:spcAft>
                <a:buClrTx/>
                <a:buSzTx/>
                <a:buFontTx/>
                <a:buNone/>
                <a:tabLst/>
                <a:defRPr/>
              </a:pPr>
              <a:r>
                <a:rPr kumimoji="0" lang="en-US" sz="130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Type Unification</a:t>
              </a:r>
            </a:p>
            <a:p>
              <a:pPr marL="0" marR="0" lvl="0" indent="0" defTabSz="914400" rtl="0" eaLnBrk="1" fontAlgn="auto" latinLnBrk="0" hangingPunct="1">
                <a:lnSpc>
                  <a:spcPct val="110000"/>
                </a:lnSpc>
                <a:spcBef>
                  <a:spcPts val="0"/>
                </a:spcBef>
                <a:spcAft>
                  <a:spcPts val="0"/>
                </a:spcAft>
                <a:buClrTx/>
                <a:buSzTx/>
                <a:buFontTx/>
                <a:buNone/>
                <a:tabLst/>
                <a:defRPr/>
              </a:pPr>
              <a:r>
                <a:rPr kumimoji="0" lang="en-US" sz="130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CLI Support</a:t>
              </a:r>
            </a:p>
            <a:p>
              <a:pPr marL="0" marR="0" lvl="0" indent="0" defTabSz="914400" rtl="0" eaLnBrk="1" fontAlgn="auto" latinLnBrk="0" hangingPunct="1">
                <a:lnSpc>
                  <a:spcPct val="110000"/>
                </a:lnSpc>
                <a:spcBef>
                  <a:spcPts val="0"/>
                </a:spcBef>
                <a:spcAft>
                  <a:spcPts val="0"/>
                </a:spcAft>
                <a:buClrTx/>
                <a:buSzTx/>
                <a:buFontTx/>
                <a:buNone/>
                <a:tabLst/>
                <a:defRPr/>
              </a:pPr>
              <a:r>
                <a:rPr kumimoji="0" lang="en-US" sz="130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SDK Style Projects</a:t>
              </a:r>
            </a:p>
            <a:p>
              <a:pPr marL="0" marR="0" lvl="0" indent="0" defTabSz="914400" rtl="0" eaLnBrk="1" fontAlgn="auto" latinLnBrk="0" hangingPunct="1">
                <a:lnSpc>
                  <a:spcPct val="110000"/>
                </a:lnSpc>
                <a:spcBef>
                  <a:spcPts val="0"/>
                </a:spcBef>
                <a:spcAft>
                  <a:spcPts val="0"/>
                </a:spcAft>
                <a:buClrTx/>
                <a:buSzTx/>
                <a:buFontTx/>
                <a:buNone/>
                <a:tabLst/>
                <a:defRPr/>
              </a:pPr>
              <a:r>
                <a:rPr kumimoji="0" lang="en-US" sz="130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Modern Support Lifecycle</a:t>
              </a:r>
            </a:p>
          </p:txBody>
        </p:sp>
        <p:sp>
          <p:nvSpPr>
            <p:cNvPr id="51" name="Rectangle: Rounded Corners 13">
              <a:extLst>
                <a:ext uri="{FF2B5EF4-FFF2-40B4-BE49-F238E27FC236}">
                  <a16:creationId xmlns:a16="http://schemas.microsoft.com/office/drawing/2014/main" id="{5AAB003D-1A32-BDBA-8B50-CFF76FD33E81}"/>
                </a:ext>
              </a:extLst>
            </p:cNvPr>
            <p:cNvSpPr/>
            <p:nvPr/>
          </p:nvSpPr>
          <p:spPr>
            <a:xfrm>
              <a:off x="3420922" y="3240921"/>
              <a:ext cx="2310301" cy="1090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10000"/>
                </a:lnSpc>
                <a:spcBef>
                  <a:spcPts val="0"/>
                </a:spcBef>
                <a:spcAft>
                  <a:spcPts val="0"/>
                </a:spcAft>
                <a:buClrTx/>
                <a:buSzTx/>
                <a:buFontTx/>
                <a:buNone/>
                <a:tabLst/>
                <a:defRPr/>
              </a:pPr>
              <a:r>
                <a:rPr kumimoji="0" lang="en-US" sz="130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Android</a:t>
              </a:r>
            </a:p>
            <a:p>
              <a:pPr marL="0" marR="0" lvl="0" indent="0" defTabSz="914400" rtl="0" eaLnBrk="1" fontAlgn="auto" latinLnBrk="0" hangingPunct="1">
                <a:lnSpc>
                  <a:spcPct val="110000"/>
                </a:lnSpc>
                <a:spcBef>
                  <a:spcPts val="0"/>
                </a:spcBef>
                <a:spcAft>
                  <a:spcPts val="0"/>
                </a:spcAft>
                <a:buClrTx/>
                <a:buSzTx/>
                <a:buFontTx/>
                <a:buNone/>
                <a:tabLst/>
                <a:defRPr/>
              </a:pPr>
              <a:r>
                <a:rPr kumimoji="0" lang="en-US" sz="130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iOS</a:t>
              </a:r>
            </a:p>
            <a:p>
              <a:pPr marL="0" marR="0" lvl="0" indent="0" defTabSz="914400" rtl="0" eaLnBrk="1" fontAlgn="auto" latinLnBrk="0" hangingPunct="1">
                <a:lnSpc>
                  <a:spcPct val="110000"/>
                </a:lnSpc>
                <a:spcBef>
                  <a:spcPts val="0"/>
                </a:spcBef>
                <a:spcAft>
                  <a:spcPts val="0"/>
                </a:spcAft>
                <a:buClrTx/>
                <a:buSzTx/>
                <a:buFontTx/>
                <a:buNone/>
                <a:tabLst/>
                <a:defRPr/>
              </a:pPr>
              <a:r>
                <a:rPr kumimoji="0" lang="en-US" sz="1300" u="none" strike="noStrike" kern="1200" cap="none" spc="0" normalizeH="0" baseline="0" noProof="0" err="1">
                  <a:ln>
                    <a:noFill/>
                  </a:ln>
                  <a:solidFill>
                    <a:srgbClr val="FFFFFF"/>
                  </a:solidFill>
                  <a:effectLst/>
                  <a:uLnTx/>
                  <a:uFillTx/>
                  <a:latin typeface="Segoe UI" panose="020B0502040204020203" pitchFamily="34" charset="0"/>
                  <a:cs typeface="Segoe UI" panose="020B0502040204020203" pitchFamily="34" charset="0"/>
                </a:rPr>
                <a:t>WinUI</a:t>
              </a:r>
              <a:endParaRPr kumimoji="0" lang="en-US" sz="130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a:p>
              <a:pPr marL="0" marR="0" lvl="0" indent="0" defTabSz="914400" rtl="0" eaLnBrk="1" fontAlgn="auto" latinLnBrk="0" hangingPunct="1">
                <a:lnSpc>
                  <a:spcPct val="110000"/>
                </a:lnSpc>
                <a:spcBef>
                  <a:spcPts val="0"/>
                </a:spcBef>
                <a:spcAft>
                  <a:spcPts val="0"/>
                </a:spcAft>
                <a:buClrTx/>
                <a:buSzTx/>
                <a:buFontTx/>
                <a:buNone/>
                <a:tabLst/>
                <a:defRPr/>
              </a:pPr>
              <a:r>
                <a:rPr kumimoji="0" lang="en-US" sz="130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Mac Catalyst</a:t>
              </a:r>
            </a:p>
            <a:p>
              <a:pPr marL="0" marR="0" lvl="0" indent="0" defTabSz="914400" rtl="0" eaLnBrk="1" fontAlgn="auto" latinLnBrk="0" hangingPunct="1">
                <a:lnSpc>
                  <a:spcPct val="110000"/>
                </a:lnSpc>
                <a:spcBef>
                  <a:spcPts val="0"/>
                </a:spcBef>
                <a:spcAft>
                  <a:spcPts val="0"/>
                </a:spcAft>
                <a:buClrTx/>
                <a:buSzTx/>
                <a:buFontTx/>
                <a:buNone/>
                <a:tabLst/>
                <a:defRPr/>
              </a:pPr>
              <a:r>
                <a:rPr kumimoji="0" lang="en-US" sz="130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WebView</a:t>
              </a:r>
            </a:p>
          </p:txBody>
        </p:sp>
        <p:sp>
          <p:nvSpPr>
            <p:cNvPr id="52" name="Rectangle: Rounded Corners 15">
              <a:extLst>
                <a:ext uri="{FF2B5EF4-FFF2-40B4-BE49-F238E27FC236}">
                  <a16:creationId xmlns:a16="http://schemas.microsoft.com/office/drawing/2014/main" id="{A6B72832-6EE1-4B0B-14DE-615FD356D10A}"/>
                </a:ext>
              </a:extLst>
            </p:cNvPr>
            <p:cNvSpPr/>
            <p:nvPr/>
          </p:nvSpPr>
          <p:spPr>
            <a:xfrm>
              <a:off x="3420922" y="4853083"/>
              <a:ext cx="2310301" cy="1090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10000"/>
                </a:lnSpc>
                <a:spcBef>
                  <a:spcPts val="0"/>
                </a:spcBef>
                <a:spcAft>
                  <a:spcPts val="0"/>
                </a:spcAft>
                <a:buClrTx/>
                <a:buSzTx/>
                <a:buFontTx/>
                <a:buNone/>
                <a:tabLst/>
                <a:defRPr/>
              </a:pPr>
              <a:r>
                <a:rPr kumimoji="0" lang="en-US" sz="130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Single Project</a:t>
              </a:r>
            </a:p>
            <a:p>
              <a:pPr marL="0" marR="0" lvl="0" indent="0" defTabSz="914400" rtl="0" eaLnBrk="1" fontAlgn="auto" latinLnBrk="0" hangingPunct="1">
                <a:lnSpc>
                  <a:spcPct val="110000"/>
                </a:lnSpc>
                <a:spcBef>
                  <a:spcPts val="0"/>
                </a:spcBef>
                <a:spcAft>
                  <a:spcPts val="0"/>
                </a:spcAft>
                <a:buClrTx/>
                <a:buSzTx/>
                <a:buFontTx/>
                <a:buNone/>
                <a:tabLst/>
                <a:defRPr/>
              </a:pPr>
              <a:r>
                <a:rPr kumimoji="0" lang="en-US" sz="1300" u="none" strike="noStrike" kern="1200" cap="none" spc="0" normalizeH="0" baseline="0" noProof="0" err="1">
                  <a:ln>
                    <a:noFill/>
                  </a:ln>
                  <a:solidFill>
                    <a:srgbClr val="FFFFFF"/>
                  </a:solidFill>
                  <a:effectLst/>
                  <a:uLnTx/>
                  <a:uFillTx/>
                  <a:latin typeface="Segoe UI" panose="020B0502040204020203" pitchFamily="34" charset="0"/>
                  <a:cs typeface="Segoe UI" panose="020B0502040204020203" pitchFamily="34" charset="0"/>
                </a:rPr>
                <a:t>Microsoft.Extensions</a:t>
              </a:r>
              <a:endParaRPr kumimoji="0" lang="en-US" sz="130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a:p>
              <a:pPr marL="0" marR="0" lvl="0" indent="0" defTabSz="914400" rtl="0" eaLnBrk="1" fontAlgn="auto" latinLnBrk="0" hangingPunct="1">
                <a:lnSpc>
                  <a:spcPct val="110000"/>
                </a:lnSpc>
                <a:spcBef>
                  <a:spcPts val="0"/>
                </a:spcBef>
                <a:spcAft>
                  <a:spcPts val="0"/>
                </a:spcAft>
                <a:buClrTx/>
                <a:buSzTx/>
                <a:buFontTx/>
                <a:buNone/>
                <a:tabLst/>
                <a:defRPr/>
              </a:pPr>
              <a:r>
                <a:rPr kumimoji="0" lang="en-US" sz="130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.NET Hot Reload</a:t>
              </a:r>
            </a:p>
            <a:p>
              <a:pPr marL="0" marR="0" lvl="0" indent="0" defTabSz="914400" rtl="0" eaLnBrk="1" fontAlgn="auto" latinLnBrk="0" hangingPunct="1">
                <a:lnSpc>
                  <a:spcPct val="110000"/>
                </a:lnSpc>
                <a:spcBef>
                  <a:spcPts val="0"/>
                </a:spcBef>
                <a:spcAft>
                  <a:spcPts val="0"/>
                </a:spcAft>
                <a:buClrTx/>
                <a:buSzTx/>
                <a:buFontTx/>
                <a:buNone/>
                <a:tabLst/>
                <a:defRPr/>
              </a:pPr>
              <a:r>
                <a:rPr kumimoji="0" lang="en-US" sz="130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XAML Hot Reload</a:t>
              </a:r>
            </a:p>
            <a:p>
              <a:pPr marL="0" marR="0" lvl="0" indent="0" defTabSz="914400" rtl="0" eaLnBrk="1" fontAlgn="auto" latinLnBrk="0" hangingPunct="1">
                <a:lnSpc>
                  <a:spcPct val="110000"/>
                </a:lnSpc>
                <a:spcBef>
                  <a:spcPts val="0"/>
                </a:spcBef>
                <a:spcAft>
                  <a:spcPts val="0"/>
                </a:spcAft>
                <a:buClrTx/>
                <a:buSzTx/>
                <a:buFontTx/>
                <a:buNone/>
                <a:tabLst/>
                <a:defRPr/>
              </a:pPr>
              <a:r>
                <a:rPr kumimoji="0" lang="en-US" sz="130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Visual Diagnostics</a:t>
              </a:r>
            </a:p>
          </p:txBody>
        </p:sp>
      </p:grpSp>
      <p:grpSp>
        <p:nvGrpSpPr>
          <p:cNvPr id="34" name="Group 33">
            <a:extLst>
              <a:ext uri="{FF2B5EF4-FFF2-40B4-BE49-F238E27FC236}">
                <a16:creationId xmlns:a16="http://schemas.microsoft.com/office/drawing/2014/main" id="{64F042BF-DC02-D08A-A84D-01B9B0E79A5E}"/>
              </a:ext>
              <a:ext uri="{C183D7F6-B498-43B3-948B-1728B52AA6E4}">
                <adec:decorative xmlns:adec="http://schemas.microsoft.com/office/drawing/2017/decorative" val="1"/>
              </a:ext>
            </a:extLst>
          </p:cNvPr>
          <p:cNvGrpSpPr/>
          <p:nvPr/>
        </p:nvGrpSpPr>
        <p:grpSpPr>
          <a:xfrm>
            <a:off x="6431170" y="2081487"/>
            <a:ext cx="4608000" cy="3206579"/>
            <a:chOff x="6326457" y="1642813"/>
            <a:chExt cx="4608000" cy="3206579"/>
          </a:xfrm>
        </p:grpSpPr>
        <p:sp>
          <p:nvSpPr>
            <p:cNvPr id="59" name="Rounded Rectangle 58">
              <a:extLst>
                <a:ext uri="{FF2B5EF4-FFF2-40B4-BE49-F238E27FC236}">
                  <a16:creationId xmlns:a16="http://schemas.microsoft.com/office/drawing/2014/main" id="{1FDE10DD-D537-E524-44A8-7C825431C7A4}"/>
                </a:ext>
              </a:extLst>
            </p:cNvPr>
            <p:cNvSpPr/>
            <p:nvPr/>
          </p:nvSpPr>
          <p:spPr bwMode="auto">
            <a:xfrm>
              <a:off x="6326457" y="1642813"/>
              <a:ext cx="4608000" cy="1750483"/>
            </a:xfrm>
            <a:prstGeom prst="roundRect">
              <a:avLst>
                <a:gd name="adj" fmla="val 10277"/>
              </a:avLst>
            </a:prstGeom>
            <a:solidFill>
              <a:schemeClr val="accent3">
                <a:lumMod val="60000"/>
                <a:lumOff val="4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1" u="none" strike="noStrike" kern="0" cap="none" spc="0" normalizeH="0" baseline="0" noProof="0">
                  <a:ln>
                    <a:noFill/>
                  </a:ln>
                  <a:solidFill>
                    <a:srgbClr val="FFFFFF"/>
                  </a:solidFill>
                  <a:effectLst/>
                  <a:uLnTx/>
                  <a:uFillTx/>
                  <a:latin typeface="Segoe UI Semibold" panose="020B0502040204020203" pitchFamily="34" charset="0"/>
                  <a:ea typeface="Open Sans" panose="020B0606030504020204" pitchFamily="34" charset="0"/>
                  <a:cs typeface="Segoe UI Semibold" panose="020B0502040204020203" pitchFamily="34" charset="0"/>
                </a:rPr>
                <a:t>.NET </a:t>
              </a:r>
            </a:p>
          </p:txBody>
        </p:sp>
        <p:sp>
          <p:nvSpPr>
            <p:cNvPr id="60" name="Rounded Rectangle 59">
              <a:extLst>
                <a:ext uri="{FF2B5EF4-FFF2-40B4-BE49-F238E27FC236}">
                  <a16:creationId xmlns:a16="http://schemas.microsoft.com/office/drawing/2014/main" id="{40EB80DE-8D1E-7DB0-5B25-EE91C521B61B}"/>
                </a:ext>
              </a:extLst>
            </p:cNvPr>
            <p:cNvSpPr/>
            <p:nvPr/>
          </p:nvSpPr>
          <p:spPr bwMode="auto">
            <a:xfrm>
              <a:off x="6572089" y="2423159"/>
              <a:ext cx="4116736" cy="769353"/>
            </a:xfrm>
            <a:prstGeom prst="roundRect">
              <a:avLst>
                <a:gd name="adj" fmla="val 15517"/>
              </a:avLst>
            </a:prstGeom>
            <a:noFill/>
            <a:ln w="12700" cap="flat" cmpd="sng" algn="ctr">
              <a:solidFill>
                <a:schemeClr val="accent4"/>
              </a:solidFill>
              <a:prstDash val="solid"/>
              <a:miter lim="800000"/>
              <a:headEnd type="none" w="med" len="med"/>
              <a:tailEnd type="none" w="med" len="med"/>
            </a:ln>
            <a:effectLst/>
          </p:spPr>
          <p:txBody>
            <a:bodyPr rot="0" spcFirstLastPara="0" vertOverflow="overflow" horzOverflow="overflow" vert="horz" wrap="square" lIns="182880" tIns="144000" rIns="182880" bIns="14400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1" u="none" strike="noStrike" kern="0" cap="none" spc="0" normalizeH="0" baseline="0" noProof="0">
                  <a:ln>
                    <a:noFill/>
                  </a:ln>
                  <a:solidFill>
                    <a:schemeClr val="accent4"/>
                  </a:solidFill>
                  <a:effectLst/>
                  <a:uLnTx/>
                  <a:uFillTx/>
                  <a:latin typeface="Segoe UI Semibold" panose="020B0502040204020203" pitchFamily="34" charset="0"/>
                  <a:ea typeface="Open Sans" panose="020B0606030504020204" pitchFamily="34" charset="0"/>
                  <a:cs typeface="Segoe UI Semibold" panose="020B0502040204020203" pitchFamily="34" charset="0"/>
                </a:rPr>
                <a:t>.NET MAUI</a:t>
              </a:r>
            </a:p>
          </p:txBody>
        </p:sp>
        <p:sp>
          <p:nvSpPr>
            <p:cNvPr id="95" name="Rounded Rectangle 94">
              <a:extLst>
                <a:ext uri="{FF2B5EF4-FFF2-40B4-BE49-F238E27FC236}">
                  <a16:creationId xmlns:a16="http://schemas.microsoft.com/office/drawing/2014/main" id="{6BEF3F05-8CEA-A1D4-343B-7C6ABA346B40}"/>
                </a:ext>
              </a:extLst>
            </p:cNvPr>
            <p:cNvSpPr/>
            <p:nvPr/>
          </p:nvSpPr>
          <p:spPr bwMode="auto">
            <a:xfrm>
              <a:off x="6344457" y="3619487"/>
              <a:ext cx="1080000" cy="641417"/>
            </a:xfrm>
            <a:prstGeom prst="roundRect">
              <a:avLst/>
            </a:prstGeom>
            <a:noFill/>
            <a:ln w="12700" cap="flat" cmpd="sng" algn="ctr">
              <a:solidFill>
                <a:schemeClr val="accent4"/>
              </a:solidFill>
              <a:prstDash val="solid"/>
              <a:miter lim="800000"/>
              <a:headEnd type="none" w="med" len="med"/>
              <a:tailEnd type="none" w="med" len="med"/>
            </a:ln>
            <a:effectLst/>
          </p:spPr>
          <p:txBody>
            <a:bodyPr rot="0" spcFirstLastPara="0" vertOverflow="overflow" horzOverflow="overflow" vert="horz" wrap="square" lIns="72000" tIns="108000" rIns="72000" bIns="108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kern="0" err="1">
                  <a:solidFill>
                    <a:srgbClr val="FFFFFF"/>
                  </a:solidFill>
                  <a:latin typeface="Segoe UI Semibold" panose="020B0502040204020203" pitchFamily="34" charset="0"/>
                  <a:ea typeface="Open Sans" panose="020B0606030504020204" pitchFamily="34" charset="0"/>
                  <a:cs typeface="Segoe UI Semibold" panose="020B0502040204020203" pitchFamily="34" charset="0"/>
                </a:rPr>
                <a:t>WinUI</a:t>
              </a:r>
              <a:endParaRPr lang="en-US" sz="1400" b="1" kern="0">
                <a:solidFill>
                  <a:srgbClr val="FFFFFF"/>
                </a:solidFill>
                <a:latin typeface="Segoe UI Semibold" panose="020B0502040204020203" pitchFamily="34" charset="0"/>
                <a:ea typeface="Open Sans" panose="020B0606030504020204" pitchFamily="34" charset="0"/>
                <a:cs typeface="Segoe UI Semibold" panose="020B0502040204020203" pitchFamily="34" charset="0"/>
              </a:endParaRPr>
            </a:p>
          </p:txBody>
        </p:sp>
        <p:sp>
          <p:nvSpPr>
            <p:cNvPr id="96" name="Rounded Rectangle 95">
              <a:extLst>
                <a:ext uri="{FF2B5EF4-FFF2-40B4-BE49-F238E27FC236}">
                  <a16:creationId xmlns:a16="http://schemas.microsoft.com/office/drawing/2014/main" id="{3B778458-3F96-DB98-B10D-82299314ED74}"/>
                </a:ext>
              </a:extLst>
            </p:cNvPr>
            <p:cNvSpPr/>
            <p:nvPr/>
          </p:nvSpPr>
          <p:spPr bwMode="auto">
            <a:xfrm>
              <a:off x="7508457" y="3627381"/>
              <a:ext cx="1080000" cy="625629"/>
            </a:xfrm>
            <a:prstGeom prst="roundRect">
              <a:avLst/>
            </a:prstGeom>
            <a:noFill/>
            <a:ln w="12700" cap="flat" cmpd="sng" algn="ctr">
              <a:solidFill>
                <a:schemeClr val="accent4"/>
              </a:solidFill>
              <a:prstDash val="solid"/>
              <a:miter lim="800000"/>
              <a:headEnd type="none" w="med" len="med"/>
              <a:tailEnd type="none" w="med" len="med"/>
            </a:ln>
            <a:effectLst/>
          </p:spPr>
          <p:txBody>
            <a:bodyPr rot="0" spcFirstLastPara="0" vertOverflow="overflow" horzOverflow="overflow" vert="horz" wrap="square" lIns="72000" tIns="108000" rIns="72000" bIns="108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kern="0">
                  <a:solidFill>
                    <a:srgbClr val="FFFFFF"/>
                  </a:solidFill>
                  <a:latin typeface="Segoe UI Semibold" panose="020B0502040204020203" pitchFamily="34" charset="0"/>
                  <a:ea typeface="Open Sans" panose="020B0606030504020204" pitchFamily="34" charset="0"/>
                  <a:cs typeface="Segoe UI Semibold" panose="020B0502040204020203" pitchFamily="34" charset="0"/>
                </a:rPr>
                <a:t>Mac</a:t>
              </a:r>
            </a:p>
            <a:p>
              <a:pPr algn="ctr" defTabSz="932472" fontAlgn="base">
                <a:lnSpc>
                  <a:spcPct val="90000"/>
                </a:lnSpc>
                <a:spcBef>
                  <a:spcPct val="0"/>
                </a:spcBef>
                <a:spcAft>
                  <a:spcPct val="0"/>
                </a:spcAft>
              </a:pPr>
              <a:r>
                <a:rPr lang="en-US" sz="1400" b="1" kern="0">
                  <a:solidFill>
                    <a:srgbClr val="FFFFFF"/>
                  </a:solidFill>
                  <a:latin typeface="Segoe UI Semibold" panose="020B0502040204020203" pitchFamily="34" charset="0"/>
                  <a:ea typeface="Open Sans" panose="020B0606030504020204" pitchFamily="34" charset="0"/>
                  <a:cs typeface="Segoe UI Semibold" panose="020B0502040204020203" pitchFamily="34" charset="0"/>
                </a:rPr>
                <a:t>Catalyst</a:t>
              </a:r>
            </a:p>
          </p:txBody>
        </p:sp>
        <p:sp>
          <p:nvSpPr>
            <p:cNvPr id="97" name="Rounded Rectangle 96">
              <a:extLst>
                <a:ext uri="{FF2B5EF4-FFF2-40B4-BE49-F238E27FC236}">
                  <a16:creationId xmlns:a16="http://schemas.microsoft.com/office/drawing/2014/main" id="{ACA21156-7644-DC57-6BBB-B5DA51F9B105}"/>
                </a:ext>
              </a:extLst>
            </p:cNvPr>
            <p:cNvSpPr/>
            <p:nvPr/>
          </p:nvSpPr>
          <p:spPr bwMode="auto">
            <a:xfrm>
              <a:off x="9836457" y="3622117"/>
              <a:ext cx="1080000" cy="636156"/>
            </a:xfrm>
            <a:prstGeom prst="roundRect">
              <a:avLst/>
            </a:prstGeom>
            <a:noFill/>
            <a:ln w="12700" cap="flat" cmpd="sng" algn="ctr">
              <a:solidFill>
                <a:schemeClr val="accent4"/>
              </a:solidFill>
              <a:prstDash val="solid"/>
              <a:miter lim="800000"/>
              <a:headEnd type="none" w="med" len="med"/>
              <a:tailEnd type="none" w="med" len="med"/>
            </a:ln>
            <a:effectLst/>
          </p:spPr>
          <p:txBody>
            <a:bodyPr rot="0" spcFirstLastPara="0" vertOverflow="overflow" horzOverflow="overflow" vert="horz" wrap="square" lIns="72000" tIns="108000" rIns="72000" bIns="108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kern="0">
                  <a:solidFill>
                    <a:srgbClr val="FFFFFF"/>
                  </a:solidFill>
                  <a:latin typeface="Segoe UI Semibold" panose="020B0502040204020203" pitchFamily="34" charset="0"/>
                  <a:ea typeface="Open Sans" panose="020B0606030504020204" pitchFamily="34" charset="0"/>
                  <a:cs typeface="Segoe UI Semibold" panose="020B0502040204020203" pitchFamily="34" charset="0"/>
                </a:rPr>
                <a:t>Android</a:t>
              </a:r>
            </a:p>
          </p:txBody>
        </p:sp>
        <p:sp>
          <p:nvSpPr>
            <p:cNvPr id="94" name="Rounded Rectangle 93">
              <a:extLst>
                <a:ext uri="{FF2B5EF4-FFF2-40B4-BE49-F238E27FC236}">
                  <a16:creationId xmlns:a16="http://schemas.microsoft.com/office/drawing/2014/main" id="{87FD6B01-6C38-042C-9F8B-39E65EA74F6F}"/>
                </a:ext>
              </a:extLst>
            </p:cNvPr>
            <p:cNvSpPr/>
            <p:nvPr/>
          </p:nvSpPr>
          <p:spPr bwMode="auto">
            <a:xfrm>
              <a:off x="8672457" y="3622117"/>
              <a:ext cx="1080000" cy="636156"/>
            </a:xfrm>
            <a:prstGeom prst="roundRect">
              <a:avLst/>
            </a:prstGeom>
            <a:noFill/>
            <a:ln w="12700" cap="flat" cmpd="sng" algn="ctr">
              <a:solidFill>
                <a:schemeClr val="accent4"/>
              </a:solidFill>
              <a:prstDash val="solid"/>
              <a:miter lim="800000"/>
              <a:headEnd type="none" w="med" len="med"/>
              <a:tailEnd type="none" w="med" len="med"/>
            </a:ln>
            <a:effectLst/>
          </p:spPr>
          <p:txBody>
            <a:bodyPr rot="0" spcFirstLastPara="0" vertOverflow="overflow" horzOverflow="overflow" vert="horz" wrap="square" lIns="72000" tIns="108000" rIns="72000" bIns="108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kern="0">
                  <a:solidFill>
                    <a:srgbClr val="FFFFFF"/>
                  </a:solidFill>
                  <a:latin typeface="Segoe UI Semibold" panose="020B0502040204020203" pitchFamily="34" charset="0"/>
                  <a:ea typeface="Open Sans" panose="020B0606030504020204" pitchFamily="34" charset="0"/>
                  <a:cs typeface="Segoe UI Semibold" panose="020B0502040204020203" pitchFamily="34" charset="0"/>
                </a:rPr>
                <a:t>iOS</a:t>
              </a:r>
            </a:p>
          </p:txBody>
        </p:sp>
        <p:grpSp>
          <p:nvGrpSpPr>
            <p:cNvPr id="31" name="Group 30">
              <a:extLst>
                <a:ext uri="{FF2B5EF4-FFF2-40B4-BE49-F238E27FC236}">
                  <a16:creationId xmlns:a16="http://schemas.microsoft.com/office/drawing/2014/main" id="{EE569C5F-2798-E195-15B0-C706D6FCDF66}"/>
                </a:ext>
              </a:extLst>
            </p:cNvPr>
            <p:cNvGrpSpPr/>
            <p:nvPr/>
          </p:nvGrpSpPr>
          <p:grpSpPr>
            <a:xfrm>
              <a:off x="6812457" y="4260904"/>
              <a:ext cx="144000" cy="588488"/>
              <a:chOff x="6794457" y="4219635"/>
              <a:chExt cx="144000" cy="588488"/>
            </a:xfrm>
          </p:grpSpPr>
          <p:cxnSp>
            <p:nvCxnSpPr>
              <p:cNvPr id="29" name="Straight Connector 28">
                <a:extLst>
                  <a:ext uri="{FF2B5EF4-FFF2-40B4-BE49-F238E27FC236}">
                    <a16:creationId xmlns:a16="http://schemas.microsoft.com/office/drawing/2014/main" id="{52A6B3F6-51C5-53D3-C236-388E547DD465}"/>
                  </a:ext>
                </a:extLst>
              </p:cNvPr>
              <p:cNvCxnSpPr>
                <a:cxnSpLocks/>
              </p:cNvCxnSpPr>
              <p:nvPr/>
            </p:nvCxnSpPr>
            <p:spPr>
              <a:xfrm>
                <a:off x="6866457" y="4219635"/>
                <a:ext cx="0" cy="516488"/>
              </a:xfrm>
              <a:prstGeom prst="line">
                <a:avLst/>
              </a:prstGeom>
              <a:ln w="63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15A65716-8BA9-49AF-A3D2-FAC9D30BEA4B}"/>
                  </a:ext>
                </a:extLst>
              </p:cNvPr>
              <p:cNvSpPr>
                <a:spLocks noChangeAspect="1"/>
              </p:cNvSpPr>
              <p:nvPr/>
            </p:nvSpPr>
            <p:spPr bwMode="auto">
              <a:xfrm>
                <a:off x="6794457" y="4664123"/>
                <a:ext cx="144000" cy="144000"/>
              </a:xfrm>
              <a:prstGeom prst="ellipse">
                <a:avLst/>
              </a:prstGeom>
              <a:gradFill>
                <a:gsLst>
                  <a:gs pos="0">
                    <a:srgbClr val="50E6FF"/>
                  </a:gs>
                  <a:gs pos="100000">
                    <a:srgbClr val="8661C5"/>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grpSp>
          <p:nvGrpSpPr>
            <p:cNvPr id="77" name="Group 76">
              <a:extLst>
                <a:ext uri="{FF2B5EF4-FFF2-40B4-BE49-F238E27FC236}">
                  <a16:creationId xmlns:a16="http://schemas.microsoft.com/office/drawing/2014/main" id="{1093DF9C-03D6-5673-FC4F-C69DD66659B8}"/>
                </a:ext>
              </a:extLst>
            </p:cNvPr>
            <p:cNvGrpSpPr/>
            <p:nvPr/>
          </p:nvGrpSpPr>
          <p:grpSpPr>
            <a:xfrm>
              <a:off x="7976457" y="4260904"/>
              <a:ext cx="144000" cy="588488"/>
              <a:chOff x="6794457" y="4219635"/>
              <a:chExt cx="144000" cy="588488"/>
            </a:xfrm>
          </p:grpSpPr>
          <p:cxnSp>
            <p:nvCxnSpPr>
              <p:cNvPr id="79" name="Straight Connector 78">
                <a:extLst>
                  <a:ext uri="{FF2B5EF4-FFF2-40B4-BE49-F238E27FC236}">
                    <a16:creationId xmlns:a16="http://schemas.microsoft.com/office/drawing/2014/main" id="{75DF07CD-D16C-53F4-3C1A-F1B0BAFDD031}"/>
                  </a:ext>
                </a:extLst>
              </p:cNvPr>
              <p:cNvCxnSpPr>
                <a:cxnSpLocks/>
              </p:cNvCxnSpPr>
              <p:nvPr/>
            </p:nvCxnSpPr>
            <p:spPr>
              <a:xfrm>
                <a:off x="6866457" y="4219635"/>
                <a:ext cx="0" cy="516488"/>
              </a:xfrm>
              <a:prstGeom prst="line">
                <a:avLst/>
              </a:prstGeom>
              <a:ln w="63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7EB90FB3-D59F-C67E-ADEB-3A7792573EAB}"/>
                  </a:ext>
                </a:extLst>
              </p:cNvPr>
              <p:cNvSpPr>
                <a:spLocks noChangeAspect="1"/>
              </p:cNvSpPr>
              <p:nvPr/>
            </p:nvSpPr>
            <p:spPr bwMode="auto">
              <a:xfrm>
                <a:off x="6794457" y="4664123"/>
                <a:ext cx="144000" cy="144000"/>
              </a:xfrm>
              <a:prstGeom prst="ellipse">
                <a:avLst/>
              </a:prstGeom>
              <a:gradFill>
                <a:gsLst>
                  <a:gs pos="0">
                    <a:srgbClr val="50E6FF"/>
                  </a:gs>
                  <a:gs pos="100000">
                    <a:srgbClr val="8661C5"/>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grpSp>
          <p:nvGrpSpPr>
            <p:cNvPr id="98" name="Group 97">
              <a:extLst>
                <a:ext uri="{FF2B5EF4-FFF2-40B4-BE49-F238E27FC236}">
                  <a16:creationId xmlns:a16="http://schemas.microsoft.com/office/drawing/2014/main" id="{0AC42164-FF5C-B20F-4CE4-E8F24943CF88}"/>
                </a:ext>
              </a:extLst>
            </p:cNvPr>
            <p:cNvGrpSpPr/>
            <p:nvPr/>
          </p:nvGrpSpPr>
          <p:grpSpPr>
            <a:xfrm>
              <a:off x="9140457" y="4260904"/>
              <a:ext cx="144000" cy="588488"/>
              <a:chOff x="6794457" y="4219635"/>
              <a:chExt cx="144000" cy="588488"/>
            </a:xfrm>
          </p:grpSpPr>
          <p:cxnSp>
            <p:nvCxnSpPr>
              <p:cNvPr id="99" name="Straight Connector 98">
                <a:extLst>
                  <a:ext uri="{FF2B5EF4-FFF2-40B4-BE49-F238E27FC236}">
                    <a16:creationId xmlns:a16="http://schemas.microsoft.com/office/drawing/2014/main" id="{52057153-CB47-5C20-82F1-7AD84CA3CC82}"/>
                  </a:ext>
                </a:extLst>
              </p:cNvPr>
              <p:cNvCxnSpPr>
                <a:cxnSpLocks/>
              </p:cNvCxnSpPr>
              <p:nvPr/>
            </p:nvCxnSpPr>
            <p:spPr>
              <a:xfrm>
                <a:off x="6866457" y="4219635"/>
                <a:ext cx="0" cy="516488"/>
              </a:xfrm>
              <a:prstGeom prst="line">
                <a:avLst/>
              </a:prstGeom>
              <a:ln w="63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FC2FAF4D-12B1-CDAD-43DA-267D0617A0E3}"/>
                  </a:ext>
                </a:extLst>
              </p:cNvPr>
              <p:cNvSpPr>
                <a:spLocks noChangeAspect="1"/>
              </p:cNvSpPr>
              <p:nvPr/>
            </p:nvSpPr>
            <p:spPr bwMode="auto">
              <a:xfrm>
                <a:off x="6794457" y="4664123"/>
                <a:ext cx="144000" cy="144000"/>
              </a:xfrm>
              <a:prstGeom prst="ellipse">
                <a:avLst/>
              </a:prstGeom>
              <a:gradFill>
                <a:gsLst>
                  <a:gs pos="0">
                    <a:srgbClr val="50E6FF"/>
                  </a:gs>
                  <a:gs pos="100000">
                    <a:srgbClr val="8661C5"/>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grpSp>
          <p:nvGrpSpPr>
            <p:cNvPr id="101" name="Group 100">
              <a:extLst>
                <a:ext uri="{FF2B5EF4-FFF2-40B4-BE49-F238E27FC236}">
                  <a16:creationId xmlns:a16="http://schemas.microsoft.com/office/drawing/2014/main" id="{A9AB8D1F-77A3-950F-A85B-CE41FD2C8585}"/>
                </a:ext>
              </a:extLst>
            </p:cNvPr>
            <p:cNvGrpSpPr/>
            <p:nvPr/>
          </p:nvGrpSpPr>
          <p:grpSpPr>
            <a:xfrm>
              <a:off x="10304457" y="4260904"/>
              <a:ext cx="144000" cy="588488"/>
              <a:chOff x="6794457" y="4219635"/>
              <a:chExt cx="144000" cy="588488"/>
            </a:xfrm>
          </p:grpSpPr>
          <p:cxnSp>
            <p:nvCxnSpPr>
              <p:cNvPr id="102" name="Straight Connector 101">
                <a:extLst>
                  <a:ext uri="{FF2B5EF4-FFF2-40B4-BE49-F238E27FC236}">
                    <a16:creationId xmlns:a16="http://schemas.microsoft.com/office/drawing/2014/main" id="{2226CAAB-3470-D740-A158-375D4A2BE0EF}"/>
                  </a:ext>
                </a:extLst>
              </p:cNvPr>
              <p:cNvCxnSpPr>
                <a:cxnSpLocks/>
              </p:cNvCxnSpPr>
              <p:nvPr/>
            </p:nvCxnSpPr>
            <p:spPr>
              <a:xfrm>
                <a:off x="6866457" y="4219635"/>
                <a:ext cx="0" cy="516488"/>
              </a:xfrm>
              <a:prstGeom prst="line">
                <a:avLst/>
              </a:prstGeom>
              <a:ln w="63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888D443D-4388-16FE-6FFD-EC19F5FA8B0A}"/>
                  </a:ext>
                </a:extLst>
              </p:cNvPr>
              <p:cNvSpPr>
                <a:spLocks noChangeAspect="1"/>
              </p:cNvSpPr>
              <p:nvPr/>
            </p:nvSpPr>
            <p:spPr bwMode="auto">
              <a:xfrm>
                <a:off x="6794457" y="4664123"/>
                <a:ext cx="144000" cy="144000"/>
              </a:xfrm>
              <a:prstGeom prst="ellipse">
                <a:avLst/>
              </a:prstGeom>
              <a:gradFill>
                <a:gsLst>
                  <a:gs pos="0">
                    <a:srgbClr val="50E6FF"/>
                  </a:gs>
                  <a:gs pos="100000">
                    <a:srgbClr val="8661C5"/>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grpSp>
      <p:grpSp>
        <p:nvGrpSpPr>
          <p:cNvPr id="2" name="Group 1">
            <a:extLst>
              <a:ext uri="{FF2B5EF4-FFF2-40B4-BE49-F238E27FC236}">
                <a16:creationId xmlns:a16="http://schemas.microsoft.com/office/drawing/2014/main" id="{64819416-653D-2716-A0C3-35F2A145FFA7}"/>
              </a:ext>
              <a:ext uri="{C183D7F6-B498-43B3-948B-1728B52AA6E4}">
                <adec:decorative xmlns:adec="http://schemas.microsoft.com/office/drawing/2017/decorative" val="1"/>
              </a:ext>
            </a:extLst>
          </p:cNvPr>
          <p:cNvGrpSpPr/>
          <p:nvPr/>
        </p:nvGrpSpPr>
        <p:grpSpPr>
          <a:xfrm>
            <a:off x="6478091" y="5188475"/>
            <a:ext cx="4369777" cy="960338"/>
            <a:chOff x="6478091" y="4996888"/>
            <a:chExt cx="4369777" cy="960338"/>
          </a:xfrm>
        </p:grpSpPr>
        <p:grpSp>
          <p:nvGrpSpPr>
            <p:cNvPr id="39" name="Group 38">
              <a:extLst>
                <a:ext uri="{FF2B5EF4-FFF2-40B4-BE49-F238E27FC236}">
                  <a16:creationId xmlns:a16="http://schemas.microsoft.com/office/drawing/2014/main" id="{53D79394-CDB1-04BC-F906-1E23D4ACB5EA}"/>
                </a:ext>
              </a:extLst>
            </p:cNvPr>
            <p:cNvGrpSpPr/>
            <p:nvPr/>
          </p:nvGrpSpPr>
          <p:grpSpPr>
            <a:xfrm>
              <a:off x="6478091" y="4996888"/>
              <a:ext cx="998412" cy="960338"/>
              <a:chOff x="769916" y="4835245"/>
              <a:chExt cx="914400" cy="914400"/>
            </a:xfrm>
          </p:grpSpPr>
          <p:grpSp>
            <p:nvGrpSpPr>
              <p:cNvPr id="40" name="Group 42">
                <a:extLst>
                  <a:ext uri="{FF2B5EF4-FFF2-40B4-BE49-F238E27FC236}">
                    <a16:creationId xmlns:a16="http://schemas.microsoft.com/office/drawing/2014/main" id="{03552C1A-B060-88ED-DDD7-A1BEB3A2EF30}"/>
                  </a:ext>
                </a:extLst>
              </p:cNvPr>
              <p:cNvGrpSpPr>
                <a:grpSpLocks noChangeAspect="1"/>
              </p:cNvGrpSpPr>
              <p:nvPr/>
            </p:nvGrpSpPr>
            <p:grpSpPr bwMode="auto">
              <a:xfrm>
                <a:off x="1135999" y="5160128"/>
                <a:ext cx="179625" cy="186208"/>
                <a:chOff x="3492" y="1769"/>
                <a:chExt cx="854" cy="864"/>
              </a:xfrm>
              <a:solidFill>
                <a:srgbClr val="FFFFFF"/>
              </a:solidFill>
            </p:grpSpPr>
            <p:sp>
              <p:nvSpPr>
                <p:cNvPr id="42" name="Freeform 43">
                  <a:extLst>
                    <a:ext uri="{FF2B5EF4-FFF2-40B4-BE49-F238E27FC236}">
                      <a16:creationId xmlns:a16="http://schemas.microsoft.com/office/drawing/2014/main" id="{CBB18EFE-ECB5-306A-46B7-10D8EF04147C}"/>
                    </a:ext>
                  </a:extLst>
                </p:cNvPr>
                <p:cNvSpPr>
                  <a:spLocks/>
                </p:cNvSpPr>
                <p:nvPr/>
              </p:nvSpPr>
              <p:spPr bwMode="auto">
                <a:xfrm>
                  <a:off x="3872" y="1769"/>
                  <a:ext cx="474" cy="413"/>
                </a:xfrm>
                <a:custGeom>
                  <a:avLst/>
                  <a:gdLst>
                    <a:gd name="T0" fmla="*/ 0 w 474"/>
                    <a:gd name="T1" fmla="*/ 413 h 413"/>
                    <a:gd name="T2" fmla="*/ 474 w 474"/>
                    <a:gd name="T3" fmla="*/ 413 h 413"/>
                    <a:gd name="T4" fmla="*/ 474 w 474"/>
                    <a:gd name="T5" fmla="*/ 0 h 413"/>
                    <a:gd name="T6" fmla="*/ 0 w 474"/>
                    <a:gd name="T7" fmla="*/ 69 h 413"/>
                    <a:gd name="T8" fmla="*/ 0 w 474"/>
                    <a:gd name="T9" fmla="*/ 413 h 413"/>
                  </a:gdLst>
                  <a:ahLst/>
                  <a:cxnLst>
                    <a:cxn ang="0">
                      <a:pos x="T0" y="T1"/>
                    </a:cxn>
                    <a:cxn ang="0">
                      <a:pos x="T2" y="T3"/>
                    </a:cxn>
                    <a:cxn ang="0">
                      <a:pos x="T4" y="T5"/>
                    </a:cxn>
                    <a:cxn ang="0">
                      <a:pos x="T6" y="T7"/>
                    </a:cxn>
                    <a:cxn ang="0">
                      <a:pos x="T8" y="T9"/>
                    </a:cxn>
                  </a:cxnLst>
                  <a:rect l="0" t="0" r="r" b="b"/>
                  <a:pathLst>
                    <a:path w="474" h="413">
                      <a:moveTo>
                        <a:pt x="0" y="413"/>
                      </a:moveTo>
                      <a:lnTo>
                        <a:pt x="474" y="413"/>
                      </a:lnTo>
                      <a:lnTo>
                        <a:pt x="474" y="0"/>
                      </a:lnTo>
                      <a:lnTo>
                        <a:pt x="0" y="69"/>
                      </a:lnTo>
                      <a:lnTo>
                        <a:pt x="0" y="4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1333">
                          <a:prstClr val="white"/>
                        </a:gs>
                        <a:gs pos="8000">
                          <a:prstClr val="white"/>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4">
                  <a:extLst>
                    <a:ext uri="{FF2B5EF4-FFF2-40B4-BE49-F238E27FC236}">
                      <a16:creationId xmlns:a16="http://schemas.microsoft.com/office/drawing/2014/main" id="{2A1A0579-1870-FBFC-169D-A7B5B589CA97}"/>
                    </a:ext>
                  </a:extLst>
                </p:cNvPr>
                <p:cNvSpPr>
                  <a:spLocks/>
                </p:cNvSpPr>
                <p:nvPr/>
              </p:nvSpPr>
              <p:spPr bwMode="auto">
                <a:xfrm>
                  <a:off x="3492" y="1844"/>
                  <a:ext cx="345" cy="338"/>
                </a:xfrm>
                <a:custGeom>
                  <a:avLst/>
                  <a:gdLst>
                    <a:gd name="T0" fmla="*/ 345 w 345"/>
                    <a:gd name="T1" fmla="*/ 338 h 338"/>
                    <a:gd name="T2" fmla="*/ 345 w 345"/>
                    <a:gd name="T3" fmla="*/ 0 h 338"/>
                    <a:gd name="T4" fmla="*/ 0 w 345"/>
                    <a:gd name="T5" fmla="*/ 50 h 338"/>
                    <a:gd name="T6" fmla="*/ 0 w 345"/>
                    <a:gd name="T7" fmla="*/ 338 h 338"/>
                    <a:gd name="T8" fmla="*/ 345 w 345"/>
                    <a:gd name="T9" fmla="*/ 338 h 338"/>
                  </a:gdLst>
                  <a:ahLst/>
                  <a:cxnLst>
                    <a:cxn ang="0">
                      <a:pos x="T0" y="T1"/>
                    </a:cxn>
                    <a:cxn ang="0">
                      <a:pos x="T2" y="T3"/>
                    </a:cxn>
                    <a:cxn ang="0">
                      <a:pos x="T4" y="T5"/>
                    </a:cxn>
                    <a:cxn ang="0">
                      <a:pos x="T6" y="T7"/>
                    </a:cxn>
                    <a:cxn ang="0">
                      <a:pos x="T8" y="T9"/>
                    </a:cxn>
                  </a:cxnLst>
                  <a:rect l="0" t="0" r="r" b="b"/>
                  <a:pathLst>
                    <a:path w="345" h="338">
                      <a:moveTo>
                        <a:pt x="345" y="338"/>
                      </a:moveTo>
                      <a:lnTo>
                        <a:pt x="345" y="0"/>
                      </a:lnTo>
                      <a:lnTo>
                        <a:pt x="0" y="50"/>
                      </a:lnTo>
                      <a:lnTo>
                        <a:pt x="0" y="338"/>
                      </a:lnTo>
                      <a:lnTo>
                        <a:pt x="345" y="3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1333">
                          <a:prstClr val="white"/>
                        </a:gs>
                        <a:gs pos="8000">
                          <a:prstClr val="white"/>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4" name="Freeform 45">
                  <a:extLst>
                    <a:ext uri="{FF2B5EF4-FFF2-40B4-BE49-F238E27FC236}">
                      <a16:creationId xmlns:a16="http://schemas.microsoft.com/office/drawing/2014/main" id="{7D874C04-6FFE-77CA-4FE3-8278173ED38D}"/>
                    </a:ext>
                  </a:extLst>
                </p:cNvPr>
                <p:cNvSpPr>
                  <a:spLocks/>
                </p:cNvSpPr>
                <p:nvPr/>
              </p:nvSpPr>
              <p:spPr bwMode="auto">
                <a:xfrm>
                  <a:off x="3492" y="2214"/>
                  <a:ext cx="345" cy="345"/>
                </a:xfrm>
                <a:custGeom>
                  <a:avLst/>
                  <a:gdLst>
                    <a:gd name="T0" fmla="*/ 345 w 345"/>
                    <a:gd name="T1" fmla="*/ 0 h 345"/>
                    <a:gd name="T2" fmla="*/ 0 w 345"/>
                    <a:gd name="T3" fmla="*/ 0 h 345"/>
                    <a:gd name="T4" fmla="*/ 0 w 345"/>
                    <a:gd name="T5" fmla="*/ 294 h 345"/>
                    <a:gd name="T6" fmla="*/ 345 w 345"/>
                    <a:gd name="T7" fmla="*/ 345 h 345"/>
                    <a:gd name="T8" fmla="*/ 345 w 345"/>
                    <a:gd name="T9" fmla="*/ 0 h 345"/>
                  </a:gdLst>
                  <a:ahLst/>
                  <a:cxnLst>
                    <a:cxn ang="0">
                      <a:pos x="T0" y="T1"/>
                    </a:cxn>
                    <a:cxn ang="0">
                      <a:pos x="T2" y="T3"/>
                    </a:cxn>
                    <a:cxn ang="0">
                      <a:pos x="T4" y="T5"/>
                    </a:cxn>
                    <a:cxn ang="0">
                      <a:pos x="T6" y="T7"/>
                    </a:cxn>
                    <a:cxn ang="0">
                      <a:pos x="T8" y="T9"/>
                    </a:cxn>
                  </a:cxnLst>
                  <a:rect l="0" t="0" r="r" b="b"/>
                  <a:pathLst>
                    <a:path w="345" h="345">
                      <a:moveTo>
                        <a:pt x="345" y="0"/>
                      </a:moveTo>
                      <a:lnTo>
                        <a:pt x="0" y="0"/>
                      </a:lnTo>
                      <a:lnTo>
                        <a:pt x="0" y="294"/>
                      </a:lnTo>
                      <a:lnTo>
                        <a:pt x="345" y="345"/>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1333">
                          <a:prstClr val="white"/>
                        </a:gs>
                        <a:gs pos="8000">
                          <a:prstClr val="white"/>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5" name="Freeform 46">
                  <a:extLst>
                    <a:ext uri="{FF2B5EF4-FFF2-40B4-BE49-F238E27FC236}">
                      <a16:creationId xmlns:a16="http://schemas.microsoft.com/office/drawing/2014/main" id="{CB402B45-B786-5C4B-1957-B12DD4D9CE4F}"/>
                    </a:ext>
                  </a:extLst>
                </p:cNvPr>
                <p:cNvSpPr>
                  <a:spLocks/>
                </p:cNvSpPr>
                <p:nvPr/>
              </p:nvSpPr>
              <p:spPr bwMode="auto">
                <a:xfrm>
                  <a:off x="3872" y="2214"/>
                  <a:ext cx="474" cy="419"/>
                </a:xfrm>
                <a:custGeom>
                  <a:avLst/>
                  <a:gdLst>
                    <a:gd name="T0" fmla="*/ 0 w 474"/>
                    <a:gd name="T1" fmla="*/ 0 h 419"/>
                    <a:gd name="T2" fmla="*/ 0 w 474"/>
                    <a:gd name="T3" fmla="*/ 349 h 419"/>
                    <a:gd name="T4" fmla="*/ 474 w 474"/>
                    <a:gd name="T5" fmla="*/ 419 h 419"/>
                    <a:gd name="T6" fmla="*/ 474 w 474"/>
                    <a:gd name="T7" fmla="*/ 0 h 419"/>
                    <a:gd name="T8" fmla="*/ 0 w 474"/>
                    <a:gd name="T9" fmla="*/ 0 h 419"/>
                  </a:gdLst>
                  <a:ahLst/>
                  <a:cxnLst>
                    <a:cxn ang="0">
                      <a:pos x="T0" y="T1"/>
                    </a:cxn>
                    <a:cxn ang="0">
                      <a:pos x="T2" y="T3"/>
                    </a:cxn>
                    <a:cxn ang="0">
                      <a:pos x="T4" y="T5"/>
                    </a:cxn>
                    <a:cxn ang="0">
                      <a:pos x="T6" y="T7"/>
                    </a:cxn>
                    <a:cxn ang="0">
                      <a:pos x="T8" y="T9"/>
                    </a:cxn>
                  </a:cxnLst>
                  <a:rect l="0" t="0" r="r" b="b"/>
                  <a:pathLst>
                    <a:path w="474" h="419">
                      <a:moveTo>
                        <a:pt x="0" y="0"/>
                      </a:moveTo>
                      <a:lnTo>
                        <a:pt x="0" y="349"/>
                      </a:lnTo>
                      <a:lnTo>
                        <a:pt x="474" y="419"/>
                      </a:lnTo>
                      <a:lnTo>
                        <a:pt x="47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1333">
                          <a:prstClr val="white"/>
                        </a:gs>
                        <a:gs pos="8000">
                          <a:prstClr val="white"/>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41" name="Graphic 40" descr="Laptop outline">
                <a:extLst>
                  <a:ext uri="{FF2B5EF4-FFF2-40B4-BE49-F238E27FC236}">
                    <a16:creationId xmlns:a16="http://schemas.microsoft.com/office/drawing/2014/main" id="{C7520052-606B-19ED-597A-95B110BD35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9916" y="4835245"/>
                <a:ext cx="914400" cy="914400"/>
              </a:xfrm>
              <a:prstGeom prst="rect">
                <a:avLst/>
              </a:prstGeom>
            </p:spPr>
          </p:pic>
        </p:grpSp>
        <p:grpSp>
          <p:nvGrpSpPr>
            <p:cNvPr id="8" name="Group 7">
              <a:extLst>
                <a:ext uri="{FF2B5EF4-FFF2-40B4-BE49-F238E27FC236}">
                  <a16:creationId xmlns:a16="http://schemas.microsoft.com/office/drawing/2014/main" id="{4493F4D7-E1F7-247F-5814-67ABF8DA4603}"/>
                </a:ext>
              </a:extLst>
            </p:cNvPr>
            <p:cNvGrpSpPr/>
            <p:nvPr/>
          </p:nvGrpSpPr>
          <p:grpSpPr>
            <a:xfrm>
              <a:off x="7688314" y="5205367"/>
              <a:ext cx="942887" cy="552045"/>
              <a:chOff x="7809183" y="5200112"/>
              <a:chExt cx="692769" cy="405605"/>
            </a:xfrm>
          </p:grpSpPr>
          <p:sp>
            <p:nvSpPr>
              <p:cNvPr id="5" name="TextBox 4">
                <a:extLst>
                  <a:ext uri="{FF2B5EF4-FFF2-40B4-BE49-F238E27FC236}">
                    <a16:creationId xmlns:a16="http://schemas.microsoft.com/office/drawing/2014/main" id="{39D5AA73-39B2-0847-4AD4-8116AECD23F8}"/>
                  </a:ext>
                </a:extLst>
              </p:cNvPr>
              <p:cNvSpPr txBox="1"/>
              <p:nvPr/>
            </p:nvSpPr>
            <p:spPr>
              <a:xfrm>
                <a:off x="7906280" y="5262719"/>
                <a:ext cx="507858" cy="2035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macOS</a:t>
                </a:r>
              </a:p>
            </p:txBody>
          </p:sp>
          <p:sp>
            <p:nvSpPr>
              <p:cNvPr id="6" name="Freeform: Shape 5">
                <a:extLst>
                  <a:ext uri="{FF2B5EF4-FFF2-40B4-BE49-F238E27FC236}">
                    <a16:creationId xmlns:a16="http://schemas.microsoft.com/office/drawing/2014/main" id="{82E4ACF1-9513-16EA-D244-A122F5738F44}"/>
                  </a:ext>
                </a:extLst>
              </p:cNvPr>
              <p:cNvSpPr/>
              <p:nvPr/>
            </p:nvSpPr>
            <p:spPr>
              <a:xfrm>
                <a:off x="7899544" y="5200112"/>
                <a:ext cx="512047" cy="333175"/>
              </a:xfrm>
              <a:custGeom>
                <a:avLst/>
                <a:gdLst>
                  <a:gd name="connsiteX0" fmla="*/ 466866 w 512047"/>
                  <a:gd name="connsiteY0" fmla="*/ 289718 h 333175"/>
                  <a:gd name="connsiteX1" fmla="*/ 45181 w 512047"/>
                  <a:gd name="connsiteY1" fmla="*/ 289718 h 333175"/>
                  <a:gd name="connsiteX2" fmla="*/ 45181 w 512047"/>
                  <a:gd name="connsiteY2" fmla="*/ 43458 h 333175"/>
                  <a:gd name="connsiteX3" fmla="*/ 466866 w 512047"/>
                  <a:gd name="connsiteY3" fmla="*/ 43458 h 333175"/>
                  <a:gd name="connsiteX4" fmla="*/ 466866 w 512047"/>
                  <a:gd name="connsiteY4" fmla="*/ 289718 h 333175"/>
                  <a:gd name="connsiteX5" fmla="*/ 512047 w 512047"/>
                  <a:gd name="connsiteY5" fmla="*/ 28972 h 333175"/>
                  <a:gd name="connsiteX6" fmla="*/ 481927 w 512047"/>
                  <a:gd name="connsiteY6" fmla="*/ 0 h 333175"/>
                  <a:gd name="connsiteX7" fmla="*/ 30120 w 512047"/>
                  <a:gd name="connsiteY7" fmla="*/ 0 h 333175"/>
                  <a:gd name="connsiteX8" fmla="*/ 0 w 512047"/>
                  <a:gd name="connsiteY8" fmla="*/ 28972 h 333175"/>
                  <a:gd name="connsiteX9" fmla="*/ 0 w 512047"/>
                  <a:gd name="connsiteY9" fmla="*/ 333176 h 333175"/>
                  <a:gd name="connsiteX10" fmla="*/ 512047 w 512047"/>
                  <a:gd name="connsiteY10" fmla="*/ 333176 h 333175"/>
                  <a:gd name="connsiteX11" fmla="*/ 512047 w 512047"/>
                  <a:gd name="connsiteY11" fmla="*/ 28972 h 33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2047" h="333175">
                    <a:moveTo>
                      <a:pt x="466866" y="289718"/>
                    </a:moveTo>
                    <a:lnTo>
                      <a:pt x="45181" y="289718"/>
                    </a:lnTo>
                    <a:lnTo>
                      <a:pt x="45181" y="43458"/>
                    </a:lnTo>
                    <a:lnTo>
                      <a:pt x="466866" y="43458"/>
                    </a:lnTo>
                    <a:lnTo>
                      <a:pt x="466866" y="289718"/>
                    </a:lnTo>
                    <a:close/>
                    <a:moveTo>
                      <a:pt x="512047" y="28972"/>
                    </a:moveTo>
                    <a:cubicBezTo>
                      <a:pt x="512047" y="13037"/>
                      <a:pt x="498493" y="0"/>
                      <a:pt x="481927" y="0"/>
                    </a:cubicBezTo>
                    <a:lnTo>
                      <a:pt x="30120" y="0"/>
                    </a:lnTo>
                    <a:cubicBezTo>
                      <a:pt x="13554" y="0"/>
                      <a:pt x="0" y="13037"/>
                      <a:pt x="0" y="28972"/>
                    </a:cubicBezTo>
                    <a:lnTo>
                      <a:pt x="0" y="333176"/>
                    </a:lnTo>
                    <a:lnTo>
                      <a:pt x="512047" y="333176"/>
                    </a:lnTo>
                    <a:lnTo>
                      <a:pt x="512047" y="28972"/>
                    </a:lnTo>
                    <a:close/>
                  </a:path>
                </a:pathLst>
              </a:custGeom>
              <a:solidFill>
                <a:srgbClr val="FFFFFF"/>
              </a:solidFill>
              <a:ln w="7441"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D5EEA8A-DAD6-4B1B-9F61-799D5D40FBCB}"/>
                  </a:ext>
                </a:extLst>
              </p:cNvPr>
              <p:cNvSpPr/>
              <p:nvPr/>
            </p:nvSpPr>
            <p:spPr>
              <a:xfrm>
                <a:off x="7809183" y="5562260"/>
                <a:ext cx="692769" cy="43457"/>
              </a:xfrm>
              <a:custGeom>
                <a:avLst/>
                <a:gdLst>
                  <a:gd name="connsiteX0" fmla="*/ 391565 w 692769"/>
                  <a:gd name="connsiteY0" fmla="*/ 0 h 43457"/>
                  <a:gd name="connsiteX1" fmla="*/ 391565 w 692769"/>
                  <a:gd name="connsiteY1" fmla="*/ 7243 h 43457"/>
                  <a:gd name="connsiteX2" fmla="*/ 384035 w 692769"/>
                  <a:gd name="connsiteY2" fmla="*/ 14486 h 43457"/>
                  <a:gd name="connsiteX3" fmla="*/ 308734 w 692769"/>
                  <a:gd name="connsiteY3" fmla="*/ 14486 h 43457"/>
                  <a:gd name="connsiteX4" fmla="*/ 301204 w 692769"/>
                  <a:gd name="connsiteY4" fmla="*/ 7243 h 43457"/>
                  <a:gd name="connsiteX5" fmla="*/ 301204 w 692769"/>
                  <a:gd name="connsiteY5" fmla="*/ 0 h 43457"/>
                  <a:gd name="connsiteX6" fmla="*/ 0 w 692769"/>
                  <a:gd name="connsiteY6" fmla="*/ 0 h 43457"/>
                  <a:gd name="connsiteX7" fmla="*/ 0 w 692769"/>
                  <a:gd name="connsiteY7" fmla="*/ 14486 h 43457"/>
                  <a:gd name="connsiteX8" fmla="*/ 30120 w 692769"/>
                  <a:gd name="connsiteY8" fmla="*/ 43458 h 43457"/>
                  <a:gd name="connsiteX9" fmla="*/ 662649 w 692769"/>
                  <a:gd name="connsiteY9" fmla="*/ 43458 h 43457"/>
                  <a:gd name="connsiteX10" fmla="*/ 692770 w 692769"/>
                  <a:gd name="connsiteY10" fmla="*/ 14486 h 43457"/>
                  <a:gd name="connsiteX11" fmla="*/ 692770 w 692769"/>
                  <a:gd name="connsiteY11" fmla="*/ 0 h 43457"/>
                  <a:gd name="connsiteX12" fmla="*/ 391565 w 692769"/>
                  <a:gd name="connsiteY12" fmla="*/ 0 h 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2769" h="43457">
                    <a:moveTo>
                      <a:pt x="391565" y="0"/>
                    </a:moveTo>
                    <a:lnTo>
                      <a:pt x="391565" y="7243"/>
                    </a:lnTo>
                    <a:cubicBezTo>
                      <a:pt x="391565" y="11589"/>
                      <a:pt x="388553" y="14486"/>
                      <a:pt x="384035" y="14486"/>
                    </a:cubicBezTo>
                    <a:lnTo>
                      <a:pt x="308734" y="14486"/>
                    </a:lnTo>
                    <a:cubicBezTo>
                      <a:pt x="304216" y="14486"/>
                      <a:pt x="301204" y="11589"/>
                      <a:pt x="301204" y="7243"/>
                    </a:cubicBezTo>
                    <a:lnTo>
                      <a:pt x="301204" y="0"/>
                    </a:lnTo>
                    <a:lnTo>
                      <a:pt x="0" y="0"/>
                    </a:lnTo>
                    <a:lnTo>
                      <a:pt x="0" y="14486"/>
                    </a:lnTo>
                    <a:cubicBezTo>
                      <a:pt x="0" y="30420"/>
                      <a:pt x="13554" y="43458"/>
                      <a:pt x="30120" y="43458"/>
                    </a:cubicBezTo>
                    <a:lnTo>
                      <a:pt x="662649" y="43458"/>
                    </a:lnTo>
                    <a:cubicBezTo>
                      <a:pt x="679215" y="43458"/>
                      <a:pt x="692770" y="30420"/>
                      <a:pt x="692770" y="14486"/>
                    </a:cubicBezTo>
                    <a:lnTo>
                      <a:pt x="692770" y="0"/>
                    </a:lnTo>
                    <a:lnTo>
                      <a:pt x="391565" y="0"/>
                    </a:lnTo>
                    <a:close/>
                  </a:path>
                </a:pathLst>
              </a:custGeom>
              <a:solidFill>
                <a:srgbClr val="FFFFFF"/>
              </a:solidFill>
              <a:ln w="7441" cap="flat">
                <a:noFill/>
                <a:prstDash val="solid"/>
                <a:miter/>
              </a:ln>
            </p:spPr>
            <p:txBody>
              <a:bodyPr rtlCol="0" anchor="ctr"/>
              <a:lstStyle/>
              <a:p>
                <a:endParaRPr lang="en-US"/>
              </a:p>
            </p:txBody>
          </p:sp>
        </p:grpSp>
        <p:sp>
          <p:nvSpPr>
            <p:cNvPr id="9" name="TextBox 8">
              <a:extLst>
                <a:ext uri="{FF2B5EF4-FFF2-40B4-BE49-F238E27FC236}">
                  <a16:creationId xmlns:a16="http://schemas.microsoft.com/office/drawing/2014/main" id="{D0C666A1-D888-11E7-2C94-9526FEC2AC96}"/>
                </a:ext>
              </a:extLst>
            </p:cNvPr>
            <p:cNvSpPr txBox="1"/>
            <p:nvPr/>
          </p:nvSpPr>
          <p:spPr>
            <a:xfrm>
              <a:off x="9131758" y="5392879"/>
              <a:ext cx="407484"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iOS</a:t>
              </a:r>
            </a:p>
          </p:txBody>
        </p:sp>
        <p:sp>
          <p:nvSpPr>
            <p:cNvPr id="10" name="Graphic 91" descr="Smart Phone with solid fill">
              <a:extLst>
                <a:ext uri="{FF2B5EF4-FFF2-40B4-BE49-F238E27FC236}">
                  <a16:creationId xmlns:a16="http://schemas.microsoft.com/office/drawing/2014/main" id="{8C92E3D0-4FC2-CF8D-472E-B44D81214C40}"/>
                </a:ext>
              </a:extLst>
            </p:cNvPr>
            <p:cNvSpPr/>
            <p:nvPr/>
          </p:nvSpPr>
          <p:spPr>
            <a:xfrm>
              <a:off x="9136447" y="5198216"/>
              <a:ext cx="361445" cy="637379"/>
            </a:xfrm>
            <a:custGeom>
              <a:avLst/>
              <a:gdLst>
                <a:gd name="connsiteX0" fmla="*/ 316264 w 361445"/>
                <a:gd name="connsiteY0" fmla="*/ 550464 h 637379"/>
                <a:gd name="connsiteX1" fmla="*/ 45181 w 361445"/>
                <a:gd name="connsiteY1" fmla="*/ 550464 h 637379"/>
                <a:gd name="connsiteX2" fmla="*/ 45181 w 361445"/>
                <a:gd name="connsiteY2" fmla="*/ 86915 h 637379"/>
                <a:gd name="connsiteX3" fmla="*/ 316264 w 361445"/>
                <a:gd name="connsiteY3" fmla="*/ 86915 h 637379"/>
                <a:gd name="connsiteX4" fmla="*/ 316264 w 361445"/>
                <a:gd name="connsiteY4" fmla="*/ 550464 h 637379"/>
                <a:gd name="connsiteX5" fmla="*/ 150602 w 361445"/>
                <a:gd name="connsiteY5" fmla="*/ 28972 h 637379"/>
                <a:gd name="connsiteX6" fmla="*/ 210843 w 361445"/>
                <a:gd name="connsiteY6" fmla="*/ 28972 h 637379"/>
                <a:gd name="connsiteX7" fmla="*/ 225903 w 361445"/>
                <a:gd name="connsiteY7" fmla="*/ 43458 h 637379"/>
                <a:gd name="connsiteX8" fmla="*/ 210843 w 361445"/>
                <a:gd name="connsiteY8" fmla="*/ 57944 h 637379"/>
                <a:gd name="connsiteX9" fmla="*/ 150602 w 361445"/>
                <a:gd name="connsiteY9" fmla="*/ 57944 h 637379"/>
                <a:gd name="connsiteX10" fmla="*/ 135542 w 361445"/>
                <a:gd name="connsiteY10" fmla="*/ 43458 h 637379"/>
                <a:gd name="connsiteX11" fmla="*/ 150602 w 361445"/>
                <a:gd name="connsiteY11" fmla="*/ 28972 h 637379"/>
                <a:gd name="connsiteX12" fmla="*/ 346385 w 361445"/>
                <a:gd name="connsiteY12" fmla="*/ 0 h 637379"/>
                <a:gd name="connsiteX13" fmla="*/ 15060 w 361445"/>
                <a:gd name="connsiteY13" fmla="*/ 0 h 637379"/>
                <a:gd name="connsiteX14" fmla="*/ 0 w 361445"/>
                <a:gd name="connsiteY14" fmla="*/ 14486 h 637379"/>
                <a:gd name="connsiteX15" fmla="*/ 0 w 361445"/>
                <a:gd name="connsiteY15" fmla="*/ 622894 h 637379"/>
                <a:gd name="connsiteX16" fmla="*/ 15060 w 361445"/>
                <a:gd name="connsiteY16" fmla="*/ 637379 h 637379"/>
                <a:gd name="connsiteX17" fmla="*/ 346385 w 361445"/>
                <a:gd name="connsiteY17" fmla="*/ 637379 h 637379"/>
                <a:gd name="connsiteX18" fmla="*/ 361445 w 361445"/>
                <a:gd name="connsiteY18" fmla="*/ 622894 h 637379"/>
                <a:gd name="connsiteX19" fmla="*/ 361445 w 361445"/>
                <a:gd name="connsiteY19" fmla="*/ 14486 h 637379"/>
                <a:gd name="connsiteX20" fmla="*/ 346385 w 361445"/>
                <a:gd name="connsiteY20" fmla="*/ 0 h 6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1445" h="637379">
                  <a:moveTo>
                    <a:pt x="316264" y="550464"/>
                  </a:moveTo>
                  <a:lnTo>
                    <a:pt x="45181" y="550464"/>
                  </a:lnTo>
                  <a:lnTo>
                    <a:pt x="45181" y="86915"/>
                  </a:lnTo>
                  <a:lnTo>
                    <a:pt x="316264" y="86915"/>
                  </a:lnTo>
                  <a:lnTo>
                    <a:pt x="316264" y="550464"/>
                  </a:lnTo>
                  <a:close/>
                  <a:moveTo>
                    <a:pt x="150602" y="28972"/>
                  </a:moveTo>
                  <a:lnTo>
                    <a:pt x="210843" y="28972"/>
                  </a:lnTo>
                  <a:cubicBezTo>
                    <a:pt x="219126" y="28972"/>
                    <a:pt x="225903" y="35490"/>
                    <a:pt x="225903" y="43458"/>
                  </a:cubicBezTo>
                  <a:cubicBezTo>
                    <a:pt x="225903" y="51425"/>
                    <a:pt x="219126" y="57944"/>
                    <a:pt x="210843" y="57944"/>
                  </a:cubicBezTo>
                  <a:lnTo>
                    <a:pt x="150602" y="57944"/>
                  </a:lnTo>
                  <a:cubicBezTo>
                    <a:pt x="142319" y="57944"/>
                    <a:pt x="135542" y="51425"/>
                    <a:pt x="135542" y="43458"/>
                  </a:cubicBezTo>
                  <a:cubicBezTo>
                    <a:pt x="135542" y="35490"/>
                    <a:pt x="142319" y="28972"/>
                    <a:pt x="150602" y="28972"/>
                  </a:cubicBezTo>
                  <a:close/>
                  <a:moveTo>
                    <a:pt x="346385" y="0"/>
                  </a:moveTo>
                  <a:lnTo>
                    <a:pt x="15060" y="0"/>
                  </a:lnTo>
                  <a:cubicBezTo>
                    <a:pt x="6777" y="0"/>
                    <a:pt x="0" y="6519"/>
                    <a:pt x="0" y="14486"/>
                  </a:cubicBezTo>
                  <a:lnTo>
                    <a:pt x="0" y="622894"/>
                  </a:lnTo>
                  <a:cubicBezTo>
                    <a:pt x="0" y="630861"/>
                    <a:pt x="6777" y="637379"/>
                    <a:pt x="15060" y="637379"/>
                  </a:cubicBezTo>
                  <a:lnTo>
                    <a:pt x="346385" y="637379"/>
                  </a:lnTo>
                  <a:cubicBezTo>
                    <a:pt x="354668" y="637379"/>
                    <a:pt x="361445" y="630861"/>
                    <a:pt x="361445" y="622894"/>
                  </a:cubicBezTo>
                  <a:lnTo>
                    <a:pt x="361445" y="14486"/>
                  </a:lnTo>
                  <a:cubicBezTo>
                    <a:pt x="361445" y="6519"/>
                    <a:pt x="354668" y="0"/>
                    <a:pt x="346385" y="0"/>
                  </a:cubicBezTo>
                  <a:close/>
                </a:path>
              </a:pathLst>
            </a:custGeom>
            <a:solidFill>
              <a:srgbClr val="FFFFFF"/>
            </a:solidFill>
            <a:ln w="7441" cap="flat">
              <a:noFill/>
              <a:prstDash val="solid"/>
              <a:miter/>
            </a:ln>
          </p:spPr>
          <p:txBody>
            <a:bodyPr rtlCol="0" anchor="ctr"/>
            <a:lstStyle/>
            <a:p>
              <a:endParaRPr lang="en-US"/>
            </a:p>
          </p:txBody>
        </p:sp>
        <p:grpSp>
          <p:nvGrpSpPr>
            <p:cNvPr id="58" name="Group 57">
              <a:extLst>
                <a:ext uri="{FF2B5EF4-FFF2-40B4-BE49-F238E27FC236}">
                  <a16:creationId xmlns:a16="http://schemas.microsoft.com/office/drawing/2014/main" id="{EE00B2CE-D14D-BE5E-DF89-668A03C33F0A}"/>
                </a:ext>
              </a:extLst>
            </p:cNvPr>
            <p:cNvGrpSpPr/>
            <p:nvPr/>
          </p:nvGrpSpPr>
          <p:grpSpPr>
            <a:xfrm>
              <a:off x="10114382" y="5167624"/>
              <a:ext cx="733486" cy="708805"/>
              <a:chOff x="5187159" y="4792658"/>
              <a:chExt cx="914400" cy="914400"/>
            </a:xfrm>
          </p:grpSpPr>
          <p:pic>
            <p:nvPicPr>
              <p:cNvPr id="61" name="Picture 60">
                <a:extLst>
                  <a:ext uri="{FF2B5EF4-FFF2-40B4-BE49-F238E27FC236}">
                    <a16:creationId xmlns:a16="http://schemas.microsoft.com/office/drawing/2014/main" id="{B2681133-23DD-8D47-E9EF-C6E3076541D0}"/>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498185" y="5071417"/>
                <a:ext cx="292348" cy="356881"/>
              </a:xfrm>
              <a:prstGeom prst="rect">
                <a:avLst/>
              </a:prstGeom>
            </p:spPr>
          </p:pic>
          <p:pic>
            <p:nvPicPr>
              <p:cNvPr id="62" name="Graphic 61" descr="Smart Phone outline">
                <a:extLst>
                  <a:ext uri="{FF2B5EF4-FFF2-40B4-BE49-F238E27FC236}">
                    <a16:creationId xmlns:a16="http://schemas.microsoft.com/office/drawing/2014/main" id="{5C7747B3-CE54-0AA9-DEA6-C0CF412DAA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87159" y="4792658"/>
                <a:ext cx="914400" cy="914400"/>
              </a:xfrm>
              <a:prstGeom prst="rect">
                <a:avLst/>
              </a:prstGeom>
            </p:spPr>
          </p:pic>
        </p:grpSp>
      </p:grpSp>
    </p:spTree>
    <p:extLst>
      <p:ext uri="{BB962C8B-B14F-4D97-AF65-F5344CB8AC3E}">
        <p14:creationId xmlns:p14="http://schemas.microsoft.com/office/powerpoint/2010/main" val="401921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path" presetSubtype="0" decel="100000" fill="hold" grpId="1" nodeType="withEffect">
                                  <p:stCondLst>
                                    <p:cond delay="0"/>
                                  </p:stCondLst>
                                  <p:childTnLst>
                                    <p:animMotion origin="layout" path="M 0 -2.22222E-6 L 0 0.03287 " pathEditMode="relative" rAng="0" ptsTypes="AA">
                                      <p:cBhvr>
                                        <p:cTn id="12" dur="500" spd="-100000" fill="hold"/>
                                        <p:tgtEl>
                                          <p:spTgt spid="3"/>
                                        </p:tgtEl>
                                        <p:attrNameLst>
                                          <p:attrName>ppt_x</p:attrName>
                                          <p:attrName>ppt_y</p:attrName>
                                        </p:attrNameLst>
                                      </p:cBhvr>
                                      <p:rCtr x="0" y="1644"/>
                                    </p:animMotion>
                                  </p:childTnLst>
                                </p:cTn>
                              </p:par>
                              <p:par>
                                <p:cTn id="13" presetID="10"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35" presetClass="path" presetSubtype="0" accel="50000" decel="50000" fill="hold" nodeType="withEffect">
                                  <p:stCondLst>
                                    <p:cond delay="0"/>
                                  </p:stCondLst>
                                  <p:childTnLst>
                                    <p:animMotion origin="layout" path="M 0.01536 2.96296E-6 L 1.45833E-6 2.96296E-6 " pathEditMode="relative" rAng="0" ptsTypes="AA">
                                      <p:cBhvr>
                                        <p:cTn id="17" dur="750" fill="hold"/>
                                        <p:tgtEl>
                                          <p:spTgt spid="36"/>
                                        </p:tgtEl>
                                        <p:attrNameLst>
                                          <p:attrName>ppt_x</p:attrName>
                                          <p:attrName>ppt_y</p:attrName>
                                        </p:attrNameLst>
                                      </p:cBhvr>
                                      <p:rCtr x="-768" y="0"/>
                                    </p:animMotion>
                                  </p:childTnLst>
                                </p:cTn>
                              </p:par>
                              <p:par>
                                <p:cTn id="18" presetID="10" presetClass="entr" presetSubtype="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BF398E9A-25AB-B8FE-4D0C-CE264764D360}"/>
              </a:ext>
            </a:extLst>
          </p:cNvPr>
          <p:cNvSpPr>
            <a:spLocks noGrp="1"/>
          </p:cNvSpPr>
          <p:nvPr>
            <p:ph type="title"/>
          </p:nvPr>
        </p:nvSpPr>
        <p:spPr/>
        <p:txBody>
          <a:bodyPr>
            <a:normAutofit/>
          </a:bodyPr>
          <a:lstStyle/>
          <a:p>
            <a:pPr algn="ctr"/>
            <a:r>
              <a:rPr lang="en-US"/>
              <a:t>.NET offers choice for developers</a:t>
            </a:r>
          </a:p>
        </p:txBody>
      </p:sp>
      <p:sp>
        <p:nvSpPr>
          <p:cNvPr id="33" name="Rounded Rectangle 32">
            <a:extLst>
              <a:ext uri="{FF2B5EF4-FFF2-40B4-BE49-F238E27FC236}">
                <a16:creationId xmlns:a16="http://schemas.microsoft.com/office/drawing/2014/main" id="{D8EC57D4-C3F8-907C-9AD0-0F02298B2DD0}"/>
              </a:ext>
            </a:extLst>
          </p:cNvPr>
          <p:cNvSpPr/>
          <p:nvPr/>
        </p:nvSpPr>
        <p:spPr bwMode="auto">
          <a:xfrm>
            <a:off x="7997878" y="2163039"/>
            <a:ext cx="2219790" cy="2963425"/>
          </a:xfrm>
          <a:prstGeom prst="roundRect">
            <a:avLst>
              <a:gd name="adj" fmla="val 4875"/>
            </a:avLst>
          </a:prstGeom>
          <a:gradFill>
            <a:gsLst>
              <a:gs pos="0">
                <a:srgbClr val="512BD4">
                  <a:alpha val="10000"/>
                </a:srgbClr>
              </a:gs>
              <a:gs pos="100000">
                <a:schemeClr val="accent3">
                  <a:alpha val="10000"/>
                </a:schemeClr>
              </a:gs>
            </a:gsLst>
            <a:path path="circle">
              <a:fillToRect r="100000" b="100000"/>
            </a:path>
          </a:gradFill>
          <a:ln>
            <a:solidFill>
              <a:srgbClr val="512B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4" name="Rounded Rectangle 33">
            <a:extLst>
              <a:ext uri="{FF2B5EF4-FFF2-40B4-BE49-F238E27FC236}">
                <a16:creationId xmlns:a16="http://schemas.microsoft.com/office/drawing/2014/main" id="{5B8CDD9C-8F38-EFA2-2FFF-597A8F0ED6E8}"/>
              </a:ext>
            </a:extLst>
          </p:cNvPr>
          <p:cNvSpPr/>
          <p:nvPr/>
        </p:nvSpPr>
        <p:spPr bwMode="auto">
          <a:xfrm>
            <a:off x="4667986" y="2163039"/>
            <a:ext cx="3100502" cy="2963425"/>
          </a:xfrm>
          <a:prstGeom prst="roundRect">
            <a:avLst>
              <a:gd name="adj" fmla="val 3768"/>
            </a:avLst>
          </a:prstGeom>
          <a:gradFill>
            <a:gsLst>
              <a:gs pos="0">
                <a:srgbClr val="512BD4">
                  <a:alpha val="10000"/>
                </a:srgbClr>
              </a:gs>
              <a:gs pos="100000">
                <a:schemeClr val="accent3">
                  <a:alpha val="10000"/>
                </a:schemeClr>
              </a:gs>
            </a:gsLst>
            <a:path path="circle">
              <a:fillToRect r="100000" b="100000"/>
            </a:path>
          </a:gradFill>
          <a:ln>
            <a:solidFill>
              <a:srgbClr val="512B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5" name="Rounded Rectangle 34">
            <a:extLst>
              <a:ext uri="{FF2B5EF4-FFF2-40B4-BE49-F238E27FC236}">
                <a16:creationId xmlns:a16="http://schemas.microsoft.com/office/drawing/2014/main" id="{C5642E8E-0838-6C94-1BB7-F56332C79FD1}"/>
              </a:ext>
            </a:extLst>
          </p:cNvPr>
          <p:cNvSpPr/>
          <p:nvPr/>
        </p:nvSpPr>
        <p:spPr bwMode="auto">
          <a:xfrm>
            <a:off x="2223910" y="2163039"/>
            <a:ext cx="2219790" cy="2963425"/>
          </a:xfrm>
          <a:prstGeom prst="roundRect">
            <a:avLst>
              <a:gd name="adj" fmla="val 4875"/>
            </a:avLst>
          </a:prstGeom>
          <a:gradFill>
            <a:gsLst>
              <a:gs pos="0">
                <a:srgbClr val="512BD4">
                  <a:alpha val="10000"/>
                </a:srgbClr>
              </a:gs>
              <a:gs pos="100000">
                <a:schemeClr val="accent3">
                  <a:alpha val="10000"/>
                </a:schemeClr>
              </a:gs>
            </a:gsLst>
            <a:path path="circle">
              <a:fillToRect r="100000" b="100000"/>
            </a:path>
          </a:gradFill>
          <a:ln>
            <a:solidFill>
              <a:srgbClr val="512B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08046C54-A569-A607-2B72-E13E11E6CFC3}"/>
              </a:ext>
            </a:extLst>
          </p:cNvPr>
          <p:cNvSpPr txBox="1"/>
          <p:nvPr/>
        </p:nvSpPr>
        <p:spPr>
          <a:xfrm>
            <a:off x="585633" y="3449211"/>
            <a:ext cx="1272615" cy="478376"/>
          </a:xfrm>
          <a:prstGeom prst="rect">
            <a:avLst/>
          </a:prstGeom>
          <a:noFill/>
        </p:spPr>
        <p:txBody>
          <a:bodyPr wrap="square" rtlCol="0">
            <a:spAutoFit/>
          </a:bodyPr>
          <a:lstStyle/>
          <a:p>
            <a:pPr algn="ctr" defTabSz="932597">
              <a:defRPr/>
            </a:pPr>
            <a:r>
              <a:rPr lang="en-US" sz="2448">
                <a:solidFill>
                  <a:srgbClr val="FFFFFF"/>
                </a:solidFill>
                <a:latin typeface="Open Sans SemiBold" panose="020B0706030804020204" pitchFamily="34" charset="0"/>
                <a:ea typeface="Open Sans SemiBold" panose="020B0706030804020204" pitchFamily="34" charset="0"/>
                <a:cs typeface="Open Sans SemiBold" panose="020B0706030804020204" pitchFamily="34" charset="0"/>
              </a:rPr>
              <a:t>Reach</a:t>
            </a:r>
          </a:p>
        </p:txBody>
      </p:sp>
      <p:sp>
        <p:nvSpPr>
          <p:cNvPr id="37" name="TextBox 36">
            <a:extLst>
              <a:ext uri="{FF2B5EF4-FFF2-40B4-BE49-F238E27FC236}">
                <a16:creationId xmlns:a16="http://schemas.microsoft.com/office/drawing/2014/main" id="{A12DD1A6-705B-38D4-773C-35E148D0CCF6}"/>
              </a:ext>
            </a:extLst>
          </p:cNvPr>
          <p:cNvSpPr txBox="1"/>
          <p:nvPr/>
        </p:nvSpPr>
        <p:spPr>
          <a:xfrm>
            <a:off x="10578227" y="3449211"/>
            <a:ext cx="1272615" cy="478376"/>
          </a:xfrm>
          <a:prstGeom prst="rect">
            <a:avLst/>
          </a:prstGeom>
          <a:noFill/>
        </p:spPr>
        <p:txBody>
          <a:bodyPr wrap="square" rtlCol="0">
            <a:spAutoFit/>
          </a:bodyPr>
          <a:lstStyle/>
          <a:p>
            <a:pPr algn="ctr" defTabSz="932597">
              <a:defRPr/>
            </a:pPr>
            <a:r>
              <a:rPr lang="en-US" sz="2448">
                <a:solidFill>
                  <a:srgbClr val="FFFFFF"/>
                </a:solidFill>
                <a:latin typeface="Open Sans SemiBold" panose="020B0706030804020204" pitchFamily="34" charset="0"/>
                <a:ea typeface="Open Sans SemiBold" panose="020B0706030804020204" pitchFamily="34" charset="0"/>
                <a:cs typeface="Open Sans SemiBold" panose="020B0706030804020204" pitchFamily="34" charset="0"/>
              </a:rPr>
              <a:t>Depth</a:t>
            </a:r>
          </a:p>
        </p:txBody>
      </p:sp>
      <p:cxnSp>
        <p:nvCxnSpPr>
          <p:cNvPr id="38" name="Straight Arrow Connector 37">
            <a:extLst>
              <a:ext uri="{FF2B5EF4-FFF2-40B4-BE49-F238E27FC236}">
                <a16:creationId xmlns:a16="http://schemas.microsoft.com/office/drawing/2014/main" id="{E90B08C4-8CD1-14A3-2610-8AEB4F695BD5}"/>
              </a:ext>
            </a:extLst>
          </p:cNvPr>
          <p:cNvCxnSpPr>
            <a:cxnSpLocks/>
          </p:cNvCxnSpPr>
          <p:nvPr/>
        </p:nvCxnSpPr>
        <p:spPr>
          <a:xfrm>
            <a:off x="1812237" y="3688128"/>
            <a:ext cx="8812000" cy="0"/>
          </a:xfrm>
          <a:prstGeom prst="straightConnector1">
            <a:avLst/>
          </a:prstGeom>
          <a:gradFill>
            <a:gsLst>
              <a:gs pos="0">
                <a:srgbClr val="50E6FF"/>
              </a:gs>
              <a:gs pos="100000">
                <a:srgbClr val="8661C5"/>
              </a:gs>
            </a:gsLst>
            <a:lin ang="2700000" scaled="0"/>
          </a:gradFill>
          <a:ln w="44450">
            <a:solidFill>
              <a:srgbClr val="8B73E2"/>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75BF5239-092A-9F31-3A6D-091BB7CB310B}"/>
              </a:ext>
            </a:extLst>
          </p:cNvPr>
          <p:cNvSpPr txBox="1"/>
          <p:nvPr/>
        </p:nvSpPr>
        <p:spPr>
          <a:xfrm>
            <a:off x="4657777" y="4317953"/>
            <a:ext cx="3105569" cy="382308"/>
          </a:xfrm>
          <a:prstGeom prst="rect">
            <a:avLst/>
          </a:prstGeom>
          <a:noFill/>
        </p:spPr>
        <p:txBody>
          <a:bodyPr wrap="square" rtlCol="0">
            <a:spAutoFit/>
          </a:bodyPr>
          <a:lstStyle/>
          <a:p>
            <a:pPr algn="ctr" defTabSz="932597">
              <a:defRPr/>
            </a:pPr>
            <a:r>
              <a:rPr lang="en-US" sz="1836">
                <a:solidFill>
                  <a:prstClr val="white"/>
                </a:solidFill>
                <a:latin typeface="Open Sans"/>
                <a:ea typeface="Open Sans" panose="020B0606030504020204" pitchFamily="34" charset="0"/>
                <a:cs typeface="Segoe UI Semibold" panose="020B0702040204020203" pitchFamily="34" charset="0"/>
              </a:rPr>
              <a:t>Hybrid</a:t>
            </a:r>
          </a:p>
        </p:txBody>
      </p:sp>
      <p:sp>
        <p:nvSpPr>
          <p:cNvPr id="40" name="TextBox 39">
            <a:extLst>
              <a:ext uri="{FF2B5EF4-FFF2-40B4-BE49-F238E27FC236}">
                <a16:creationId xmlns:a16="http://schemas.microsoft.com/office/drawing/2014/main" id="{BE35A5C3-CD2F-A5B9-5997-8521450087BA}"/>
              </a:ext>
            </a:extLst>
          </p:cNvPr>
          <p:cNvSpPr txBox="1"/>
          <p:nvPr/>
        </p:nvSpPr>
        <p:spPr>
          <a:xfrm>
            <a:off x="8002983" y="4317953"/>
            <a:ext cx="2219596" cy="382308"/>
          </a:xfrm>
          <a:prstGeom prst="rect">
            <a:avLst/>
          </a:prstGeom>
          <a:noFill/>
        </p:spPr>
        <p:txBody>
          <a:bodyPr wrap="square" rtlCol="0">
            <a:spAutoFit/>
          </a:bodyPr>
          <a:lstStyle/>
          <a:p>
            <a:pPr algn="ctr" defTabSz="932597">
              <a:defRPr/>
            </a:pPr>
            <a:r>
              <a:rPr lang="en-US" sz="1836">
                <a:solidFill>
                  <a:prstClr val="white"/>
                </a:solidFill>
                <a:latin typeface="Open Sans"/>
                <a:ea typeface="Open Sans" panose="020B0606030504020204" pitchFamily="34" charset="0"/>
                <a:cs typeface="Segoe UI Semibold" panose="020B0702040204020203" pitchFamily="34" charset="0"/>
              </a:rPr>
              <a:t>Native</a:t>
            </a:r>
          </a:p>
        </p:txBody>
      </p:sp>
      <p:sp>
        <p:nvSpPr>
          <p:cNvPr id="41" name="TextBox 40">
            <a:extLst>
              <a:ext uri="{FF2B5EF4-FFF2-40B4-BE49-F238E27FC236}">
                <a16:creationId xmlns:a16="http://schemas.microsoft.com/office/drawing/2014/main" id="{6F2F4988-A221-ABE2-9693-951B887B0A6A}"/>
              </a:ext>
            </a:extLst>
          </p:cNvPr>
          <p:cNvSpPr txBox="1"/>
          <p:nvPr/>
        </p:nvSpPr>
        <p:spPr>
          <a:xfrm>
            <a:off x="4662881" y="2445423"/>
            <a:ext cx="3105569" cy="382308"/>
          </a:xfrm>
          <a:prstGeom prst="rect">
            <a:avLst/>
          </a:prstGeom>
          <a:noFill/>
        </p:spPr>
        <p:txBody>
          <a:bodyPr wrap="square" rtlCol="0">
            <a:spAutoFit/>
          </a:bodyPr>
          <a:lstStyle/>
          <a:p>
            <a:pPr algn="ctr" defTabSz="932597">
              <a:defRPr/>
            </a:pPr>
            <a:r>
              <a:rPr lang="en-US" sz="1836">
                <a:solidFill>
                  <a:prstClr val="white"/>
                </a:solidFill>
                <a:latin typeface="Open Sans"/>
                <a:ea typeface="Open Sans" panose="020B0606030504020204" pitchFamily="34" charset="0"/>
                <a:cs typeface="Open Sans" panose="020B0606030504020204" pitchFamily="34" charset="0"/>
              </a:rPr>
              <a:t>BLAZOR + .NET MAUI</a:t>
            </a:r>
          </a:p>
        </p:txBody>
      </p:sp>
      <p:sp>
        <p:nvSpPr>
          <p:cNvPr id="42" name="TextBox 41">
            <a:extLst>
              <a:ext uri="{FF2B5EF4-FFF2-40B4-BE49-F238E27FC236}">
                <a16:creationId xmlns:a16="http://schemas.microsoft.com/office/drawing/2014/main" id="{A22C0EF0-FDEE-3763-A9EB-A8CCD4D0AB21}"/>
              </a:ext>
            </a:extLst>
          </p:cNvPr>
          <p:cNvSpPr txBox="1"/>
          <p:nvPr/>
        </p:nvSpPr>
        <p:spPr>
          <a:xfrm>
            <a:off x="7992968" y="2445423"/>
            <a:ext cx="2219596" cy="382308"/>
          </a:xfrm>
          <a:prstGeom prst="rect">
            <a:avLst/>
          </a:prstGeom>
          <a:noFill/>
        </p:spPr>
        <p:txBody>
          <a:bodyPr wrap="square" rtlCol="0">
            <a:spAutoFit/>
          </a:bodyPr>
          <a:lstStyle/>
          <a:p>
            <a:pPr algn="ctr" defTabSz="932597">
              <a:defRPr/>
            </a:pPr>
            <a:r>
              <a:rPr lang="en-US" sz="1836">
                <a:solidFill>
                  <a:prstClr val="white"/>
                </a:solidFill>
                <a:latin typeface="Open Sans"/>
                <a:ea typeface="Open Sans" panose="020B0606030504020204" pitchFamily="34" charset="0"/>
                <a:cs typeface="Open Sans" panose="020B0606030504020204" pitchFamily="34" charset="0"/>
              </a:rPr>
              <a:t>.NET MAUI </a:t>
            </a:r>
          </a:p>
        </p:txBody>
      </p:sp>
      <p:sp>
        <p:nvSpPr>
          <p:cNvPr id="43" name="TextBox 42">
            <a:extLst>
              <a:ext uri="{FF2B5EF4-FFF2-40B4-BE49-F238E27FC236}">
                <a16:creationId xmlns:a16="http://schemas.microsoft.com/office/drawing/2014/main" id="{17A3717E-C3FC-C740-3242-0C52ADD7962A}"/>
              </a:ext>
            </a:extLst>
          </p:cNvPr>
          <p:cNvSpPr txBox="1"/>
          <p:nvPr/>
        </p:nvSpPr>
        <p:spPr>
          <a:xfrm>
            <a:off x="2213895" y="4317954"/>
            <a:ext cx="2219596" cy="670445"/>
          </a:xfrm>
          <a:prstGeom prst="rect">
            <a:avLst/>
          </a:prstGeom>
          <a:noFill/>
        </p:spPr>
        <p:txBody>
          <a:bodyPr wrap="square" rtlCol="0">
            <a:spAutoFit/>
          </a:bodyPr>
          <a:lstStyle/>
          <a:p>
            <a:pPr algn="ctr" defTabSz="932597">
              <a:defRPr/>
            </a:pPr>
            <a:r>
              <a:rPr lang="en-US" sz="1836">
                <a:solidFill>
                  <a:prstClr val="white"/>
                </a:solidFill>
                <a:latin typeface="Open Sans"/>
                <a:ea typeface="Open Sans" panose="020B0606030504020204" pitchFamily="34" charset="0"/>
                <a:cs typeface="Segoe UI Semibold" panose="020B0702040204020203" pitchFamily="34" charset="0"/>
              </a:rPr>
              <a:t>Websites and PWAs</a:t>
            </a:r>
          </a:p>
        </p:txBody>
      </p:sp>
      <p:sp>
        <p:nvSpPr>
          <p:cNvPr id="44" name="TextBox 43">
            <a:extLst>
              <a:ext uri="{FF2B5EF4-FFF2-40B4-BE49-F238E27FC236}">
                <a16:creationId xmlns:a16="http://schemas.microsoft.com/office/drawing/2014/main" id="{5AA63EED-4BE9-C88E-68F1-9D0C6DCC44E6}"/>
              </a:ext>
            </a:extLst>
          </p:cNvPr>
          <p:cNvSpPr txBox="1"/>
          <p:nvPr/>
        </p:nvSpPr>
        <p:spPr>
          <a:xfrm>
            <a:off x="2220466" y="2445423"/>
            <a:ext cx="2219596" cy="382308"/>
          </a:xfrm>
          <a:prstGeom prst="rect">
            <a:avLst/>
          </a:prstGeom>
          <a:noFill/>
        </p:spPr>
        <p:txBody>
          <a:bodyPr wrap="square" rtlCol="0">
            <a:spAutoFit/>
          </a:bodyPr>
          <a:lstStyle/>
          <a:p>
            <a:pPr algn="ctr" defTabSz="932597">
              <a:defRPr/>
            </a:pPr>
            <a:r>
              <a:rPr lang="en-US" sz="1836">
                <a:solidFill>
                  <a:prstClr val="white"/>
                </a:solidFill>
                <a:latin typeface="Open Sans"/>
                <a:ea typeface="Open Sans" panose="020B0606030504020204" pitchFamily="34" charset="0"/>
                <a:cs typeface="Open Sans" panose="020B0606030504020204" pitchFamily="34" charset="0"/>
              </a:rPr>
              <a:t>BLAZOR</a:t>
            </a:r>
          </a:p>
        </p:txBody>
      </p:sp>
      <p:sp>
        <p:nvSpPr>
          <p:cNvPr id="45" name="TextBox 44">
            <a:extLst>
              <a:ext uri="{FF2B5EF4-FFF2-40B4-BE49-F238E27FC236}">
                <a16:creationId xmlns:a16="http://schemas.microsoft.com/office/drawing/2014/main" id="{1EE41554-CF69-6869-2582-7C519BFA8D8B}"/>
              </a:ext>
            </a:extLst>
          </p:cNvPr>
          <p:cNvSpPr txBox="1"/>
          <p:nvPr/>
        </p:nvSpPr>
        <p:spPr>
          <a:xfrm>
            <a:off x="2220466" y="2796951"/>
            <a:ext cx="2219596" cy="318286"/>
          </a:xfrm>
          <a:prstGeom prst="rect">
            <a:avLst/>
          </a:prstGeom>
          <a:noFill/>
        </p:spPr>
        <p:txBody>
          <a:bodyPr wrap="square" rtlCol="0">
            <a:spAutoFit/>
          </a:bodyPr>
          <a:lstStyle/>
          <a:p>
            <a:pPr algn="ctr" defTabSz="932597">
              <a:defRPr/>
            </a:pPr>
            <a:r>
              <a:rPr lang="en-US" sz="1428">
                <a:solidFill>
                  <a:prstClr val="white"/>
                </a:solidFill>
                <a:latin typeface="Open Sans"/>
                <a:ea typeface="Open Sans" panose="020B0606030504020204" pitchFamily="34" charset="0"/>
                <a:cs typeface="Open Sans" panose="020B0606030504020204" pitchFamily="34" charset="0"/>
              </a:rPr>
              <a:t>C#, HTML, CSS</a:t>
            </a:r>
          </a:p>
        </p:txBody>
      </p:sp>
      <p:sp>
        <p:nvSpPr>
          <p:cNvPr id="46" name="TextBox 45">
            <a:extLst>
              <a:ext uri="{FF2B5EF4-FFF2-40B4-BE49-F238E27FC236}">
                <a16:creationId xmlns:a16="http://schemas.microsoft.com/office/drawing/2014/main" id="{F956FD8B-CBF3-3981-A3CA-4D4A8FAAFCD5}"/>
              </a:ext>
            </a:extLst>
          </p:cNvPr>
          <p:cNvSpPr txBox="1"/>
          <p:nvPr/>
        </p:nvSpPr>
        <p:spPr>
          <a:xfrm>
            <a:off x="7992968" y="2796951"/>
            <a:ext cx="2219596" cy="318286"/>
          </a:xfrm>
          <a:prstGeom prst="rect">
            <a:avLst/>
          </a:prstGeom>
          <a:noFill/>
        </p:spPr>
        <p:txBody>
          <a:bodyPr wrap="square" rtlCol="0">
            <a:spAutoFit/>
          </a:bodyPr>
          <a:lstStyle/>
          <a:p>
            <a:pPr algn="ctr" defTabSz="932597">
              <a:defRPr/>
            </a:pPr>
            <a:r>
              <a:rPr lang="en-US" sz="1428">
                <a:solidFill>
                  <a:prstClr val="white"/>
                </a:solidFill>
                <a:latin typeface="Open Sans" panose="020B0606030504020204" pitchFamily="34" charset="0"/>
                <a:ea typeface="Open Sans" panose="020B0606030504020204" pitchFamily="34" charset="0"/>
                <a:cs typeface="Open Sans" panose="020B0606030504020204" pitchFamily="34" charset="0"/>
              </a:rPr>
              <a:t>C#, XAML</a:t>
            </a:r>
          </a:p>
        </p:txBody>
      </p:sp>
      <p:sp>
        <p:nvSpPr>
          <p:cNvPr id="47" name="Oval 46">
            <a:extLst>
              <a:ext uri="{FF2B5EF4-FFF2-40B4-BE49-F238E27FC236}">
                <a16:creationId xmlns:a16="http://schemas.microsoft.com/office/drawing/2014/main" id="{A77B481B-D6AF-5EED-5C4C-AD3FCA02B69D}"/>
              </a:ext>
            </a:extLst>
          </p:cNvPr>
          <p:cNvSpPr/>
          <p:nvPr/>
        </p:nvSpPr>
        <p:spPr bwMode="auto">
          <a:xfrm>
            <a:off x="2945408" y="3333710"/>
            <a:ext cx="756569" cy="756569"/>
          </a:xfrm>
          <a:prstGeom prst="ellipse">
            <a:avLst/>
          </a:prstGeom>
          <a:solidFill>
            <a:srgbClr val="14053A"/>
          </a:solidFill>
          <a:ln w="38100">
            <a:solidFill>
              <a:srgbClr val="8B73E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gradFill>
                <a:gsLst>
                  <a:gs pos="0">
                    <a:srgbClr val="FFFFFF"/>
                  </a:gs>
                  <a:gs pos="100000">
                    <a:srgbClr val="FFFFFF"/>
                  </a:gs>
                </a:gsLst>
                <a:lin ang="5400000" scaled="0"/>
              </a:gradFill>
              <a:latin typeface="Open Sans"/>
              <a:ea typeface="Segoe UI" pitchFamily="34" charset="0"/>
              <a:cs typeface="Segoe UI" pitchFamily="34" charset="0"/>
            </a:endParaRPr>
          </a:p>
        </p:txBody>
      </p:sp>
      <p:sp>
        <p:nvSpPr>
          <p:cNvPr id="48" name="Oval 47">
            <a:extLst>
              <a:ext uri="{FF2B5EF4-FFF2-40B4-BE49-F238E27FC236}">
                <a16:creationId xmlns:a16="http://schemas.microsoft.com/office/drawing/2014/main" id="{B096C7EF-0A58-D13C-5316-385CABF37AA2}"/>
              </a:ext>
            </a:extLst>
          </p:cNvPr>
          <p:cNvSpPr/>
          <p:nvPr/>
        </p:nvSpPr>
        <p:spPr bwMode="auto">
          <a:xfrm>
            <a:off x="5823156" y="3333710"/>
            <a:ext cx="756569" cy="756569"/>
          </a:xfrm>
          <a:prstGeom prst="ellipse">
            <a:avLst/>
          </a:prstGeom>
          <a:solidFill>
            <a:srgbClr val="1B0947"/>
          </a:solidFill>
          <a:ln w="38100">
            <a:solidFill>
              <a:srgbClr val="8B73E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gradFill>
                <a:gsLst>
                  <a:gs pos="0">
                    <a:srgbClr val="FFFFFF"/>
                  </a:gs>
                  <a:gs pos="100000">
                    <a:srgbClr val="FFFFFF"/>
                  </a:gs>
                </a:gsLst>
                <a:lin ang="5400000" scaled="0"/>
              </a:gradFill>
              <a:latin typeface="Open Sans"/>
              <a:ea typeface="Segoe UI" pitchFamily="34" charset="0"/>
              <a:cs typeface="Segoe UI" pitchFamily="34" charset="0"/>
            </a:endParaRPr>
          </a:p>
        </p:txBody>
      </p:sp>
      <p:sp>
        <p:nvSpPr>
          <p:cNvPr id="49" name="Oval 48">
            <a:extLst>
              <a:ext uri="{FF2B5EF4-FFF2-40B4-BE49-F238E27FC236}">
                <a16:creationId xmlns:a16="http://schemas.microsoft.com/office/drawing/2014/main" id="{52644CCE-DE9F-744B-525B-2B1A7FBC3B3D}"/>
              </a:ext>
            </a:extLst>
          </p:cNvPr>
          <p:cNvSpPr/>
          <p:nvPr/>
        </p:nvSpPr>
        <p:spPr bwMode="auto">
          <a:xfrm>
            <a:off x="8687580" y="3333710"/>
            <a:ext cx="756569" cy="756569"/>
          </a:xfrm>
          <a:prstGeom prst="ellipse">
            <a:avLst/>
          </a:prstGeom>
          <a:solidFill>
            <a:srgbClr val="351363"/>
          </a:solidFill>
          <a:ln w="38100">
            <a:solidFill>
              <a:srgbClr val="8B73E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gradFill>
                <a:gsLst>
                  <a:gs pos="0">
                    <a:srgbClr val="FFFFFF"/>
                  </a:gs>
                  <a:gs pos="100000">
                    <a:srgbClr val="FFFFFF"/>
                  </a:gs>
                </a:gsLst>
                <a:lin ang="5400000" scaled="0"/>
              </a:gradFill>
              <a:latin typeface="Open Sans"/>
              <a:ea typeface="Segoe UI" pitchFamily="34" charset="0"/>
              <a:cs typeface="Segoe UI" pitchFamily="34" charset="0"/>
            </a:endParaRPr>
          </a:p>
        </p:txBody>
      </p:sp>
      <p:pic>
        <p:nvPicPr>
          <p:cNvPr id="50" name="Graphic 14">
            <a:extLst>
              <a:ext uri="{FF2B5EF4-FFF2-40B4-BE49-F238E27FC236}">
                <a16:creationId xmlns:a16="http://schemas.microsoft.com/office/drawing/2014/main" id="{43C0B682-BE0C-429A-7D43-CA252CFFAEF6}"/>
              </a:ext>
            </a:extLst>
          </p:cNvPr>
          <p:cNvPicPr>
            <a:picLocks noChangeAspect="1"/>
          </p:cNvPicPr>
          <p:nvPr/>
        </p:nvPicPr>
        <p:blipFill>
          <a:blip r:embed="rId3"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a:xfrm>
            <a:off x="8804678" y="3442655"/>
            <a:ext cx="530851" cy="530851"/>
          </a:xfrm>
          <a:prstGeom prst="rect">
            <a:avLst/>
          </a:prstGeom>
        </p:spPr>
      </p:pic>
      <p:pic>
        <p:nvPicPr>
          <p:cNvPr id="51" name="Graphic 13">
            <a:extLst>
              <a:ext uri="{FF2B5EF4-FFF2-40B4-BE49-F238E27FC236}">
                <a16:creationId xmlns:a16="http://schemas.microsoft.com/office/drawing/2014/main" id="{4AA99BAA-82DE-C641-682A-DB73E93A57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05888" y="3408174"/>
            <a:ext cx="609347" cy="599811"/>
          </a:xfrm>
          <a:prstGeom prst="rect">
            <a:avLst/>
          </a:prstGeom>
        </p:spPr>
      </p:pic>
      <p:pic>
        <p:nvPicPr>
          <p:cNvPr id="52" name="Graphic 23">
            <a:extLst>
              <a:ext uri="{FF2B5EF4-FFF2-40B4-BE49-F238E27FC236}">
                <a16:creationId xmlns:a16="http://schemas.microsoft.com/office/drawing/2014/main" id="{9472E231-1C93-4A06-E789-812F3BB5E3FC}"/>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3022900" y="3435736"/>
            <a:ext cx="588321" cy="530851"/>
          </a:xfrm>
          <a:prstGeom prst="rect">
            <a:avLst/>
          </a:prstGeom>
        </p:spPr>
      </p:pic>
    </p:spTree>
    <p:extLst>
      <p:ext uri="{BB962C8B-B14F-4D97-AF65-F5344CB8AC3E}">
        <p14:creationId xmlns:p14="http://schemas.microsoft.com/office/powerpoint/2010/main" val="342781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fade">
                                      <p:cBhvr>
                                        <p:cTn id="5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9" grpId="0"/>
      <p:bldP spid="40" grpId="0"/>
      <p:bldP spid="41" grpId="0"/>
      <p:bldP spid="42" grpId="0"/>
      <p:bldP spid="43" grpId="0"/>
      <p:bldP spid="44" grpId="0"/>
      <p:bldP spid="45" grpId="0"/>
      <p:bldP spid="46" grpId="0"/>
      <p:bldP spid="47" grpId="0" animBg="1"/>
      <p:bldP spid="48" grpId="0" animBg="1"/>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5649-2828-C3B9-01D9-0334CBF9046C}"/>
              </a:ext>
            </a:extLst>
          </p:cNvPr>
          <p:cNvSpPr>
            <a:spLocks noGrp="1"/>
          </p:cNvSpPr>
          <p:nvPr>
            <p:ph type="title"/>
          </p:nvPr>
        </p:nvSpPr>
        <p:spPr/>
        <p:txBody>
          <a:bodyPr/>
          <a:lstStyle/>
          <a:p>
            <a:r>
              <a:rPr lang="en-US"/>
              <a:t>Blazor hybrid apps</a:t>
            </a:r>
          </a:p>
        </p:txBody>
      </p:sp>
      <p:sp>
        <p:nvSpPr>
          <p:cNvPr id="4" name="Rounded Rectangle 58" descr="Diagram showing Blazor components are just .NET Razor components rendered via BlazorWebView to .NET MAUI. ">
            <a:extLst>
              <a:ext uri="{FF2B5EF4-FFF2-40B4-BE49-F238E27FC236}">
                <a16:creationId xmlns:a16="http://schemas.microsoft.com/office/drawing/2014/main" id="{FA5DC1B4-3D94-2CA6-3384-2D38FC44B834}"/>
              </a:ext>
            </a:extLst>
          </p:cNvPr>
          <p:cNvSpPr/>
          <p:nvPr/>
        </p:nvSpPr>
        <p:spPr bwMode="auto">
          <a:xfrm>
            <a:off x="6434041" y="1738528"/>
            <a:ext cx="4608000" cy="2429024"/>
          </a:xfrm>
          <a:prstGeom prst="roundRect">
            <a:avLst>
              <a:gd name="adj" fmla="val 10277"/>
            </a:avLst>
          </a:prstGeom>
          <a:solidFill>
            <a:schemeClr val="accent2">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1" u="none" strike="noStrike" kern="0" cap="none" spc="0" normalizeH="0" baseline="0" noProof="0">
              <a:ln>
                <a:noFill/>
              </a:ln>
              <a:solidFill>
                <a:srgbClr val="FFFFFF"/>
              </a:solidFill>
              <a:effectLst/>
              <a:uLnTx/>
              <a:uFillTx/>
              <a:latin typeface="Segoe UI Semibold" panose="020B0502040204020203" pitchFamily="34" charset="0"/>
              <a:ea typeface="Open Sans" panose="020B0606030504020204" pitchFamily="34" charset="0"/>
              <a:cs typeface="Segoe UI Semibold" panose="020B0502040204020203" pitchFamily="34" charset="0"/>
            </a:endParaRPr>
          </a:p>
        </p:txBody>
      </p:sp>
      <p:sp>
        <p:nvSpPr>
          <p:cNvPr id="40" name="Rounded Rectangle 59">
            <a:extLst>
              <a:ext uri="{FF2B5EF4-FFF2-40B4-BE49-F238E27FC236}">
                <a16:creationId xmlns:a16="http://schemas.microsoft.com/office/drawing/2014/main" id="{B1B88538-BC5C-C47C-C3E1-B5BFCF301C83}"/>
              </a:ext>
            </a:extLst>
          </p:cNvPr>
          <p:cNvSpPr/>
          <p:nvPr/>
        </p:nvSpPr>
        <p:spPr bwMode="auto">
          <a:xfrm>
            <a:off x="6682329" y="1841482"/>
            <a:ext cx="4116736" cy="769353"/>
          </a:xfrm>
          <a:prstGeom prst="roundRect">
            <a:avLst>
              <a:gd name="adj" fmla="val 15517"/>
            </a:avLst>
          </a:prstGeom>
          <a:noFill/>
          <a:ln w="12700" cap="flat" cmpd="sng" algn="ctr">
            <a:solidFill>
              <a:schemeClr val="accent4"/>
            </a:solidFill>
            <a:prstDash val="solid"/>
            <a:miter lim="800000"/>
            <a:headEnd type="none" w="med" len="med"/>
            <a:tailEnd type="none" w="med" len="med"/>
          </a:ln>
          <a:effectLst/>
        </p:spPr>
        <p:txBody>
          <a:bodyPr rot="0" spcFirstLastPara="0" vertOverflow="overflow" horzOverflow="overflow" vert="horz" wrap="square" lIns="182880" tIns="144000" rIns="182880" bIns="14400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1" u="none" strike="noStrike" kern="0" cap="none" spc="0" normalizeH="0" baseline="0" noProof="0">
                <a:ln>
                  <a:noFill/>
                </a:ln>
                <a:solidFill>
                  <a:schemeClr val="accent4"/>
                </a:solidFill>
                <a:effectLst/>
                <a:uLnTx/>
                <a:uFillTx/>
                <a:latin typeface="Segoe UI Semibold" panose="020B0502040204020203" pitchFamily="34" charset="0"/>
                <a:ea typeface="Open Sans" panose="020B0606030504020204" pitchFamily="34" charset="0"/>
                <a:cs typeface="Segoe UI Semibold" panose="020B0502040204020203" pitchFamily="34" charset="0"/>
              </a:rPr>
              <a:t>Blazor</a:t>
            </a:r>
          </a:p>
        </p:txBody>
      </p:sp>
      <p:sp>
        <p:nvSpPr>
          <p:cNvPr id="41" name="Rectangle 40">
            <a:extLst>
              <a:ext uri="{FF2B5EF4-FFF2-40B4-BE49-F238E27FC236}">
                <a16:creationId xmlns:a16="http://schemas.microsoft.com/office/drawing/2014/main" id="{43A49780-07F0-84C0-85A0-8FE49FEA2F18}"/>
              </a:ext>
            </a:extLst>
          </p:cNvPr>
          <p:cNvSpPr/>
          <p:nvPr/>
        </p:nvSpPr>
        <p:spPr bwMode="auto">
          <a:xfrm>
            <a:off x="9619298" y="1920440"/>
            <a:ext cx="1734502" cy="611436"/>
          </a:xfrm>
          <a:prstGeom prst="rect">
            <a:avLst/>
          </a:prstGeom>
          <a:solidFill>
            <a:schemeClr val="accent3">
              <a:lumMod val="75000"/>
            </a:schemeClr>
          </a:solid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.NET</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Razor Components</a:t>
            </a:r>
          </a:p>
        </p:txBody>
      </p:sp>
      <p:sp>
        <p:nvSpPr>
          <p:cNvPr id="45" name="TextBox 44">
            <a:extLst>
              <a:ext uri="{FF2B5EF4-FFF2-40B4-BE49-F238E27FC236}">
                <a16:creationId xmlns:a16="http://schemas.microsoft.com/office/drawing/2014/main" id="{5BAA2864-C03E-1BD2-A1ED-C3E06E22DBAE}"/>
              </a:ext>
            </a:extLst>
          </p:cNvPr>
          <p:cNvSpPr txBox="1"/>
          <p:nvPr/>
        </p:nvSpPr>
        <p:spPr>
          <a:xfrm>
            <a:off x="7811299" y="2714771"/>
            <a:ext cx="1929235" cy="369332"/>
          </a:xfrm>
          <a:prstGeom prst="rect">
            <a:avLst/>
          </a:prstGeom>
          <a:solidFill>
            <a:schemeClr val="accent2">
              <a:lumMod val="50000"/>
            </a:schemeClr>
          </a:solidFill>
        </p:spPr>
        <p:txBody>
          <a:bodyPr wrap="square" rtlCol="0">
            <a:spAutoFit/>
          </a:bodyPr>
          <a:lstStyle/>
          <a:p>
            <a:r>
              <a:rPr lang="en-US" err="1">
                <a:solidFill>
                  <a:schemeClr val="bg1"/>
                </a:solidFill>
              </a:rPr>
              <a:t>BlazorWebview</a:t>
            </a:r>
            <a:endParaRPr lang="en-US">
              <a:solidFill>
                <a:schemeClr val="bg1"/>
              </a:solidFill>
            </a:endParaRPr>
          </a:p>
        </p:txBody>
      </p:sp>
      <p:cxnSp>
        <p:nvCxnSpPr>
          <p:cNvPr id="42" name="Straight Arrow Connector 41">
            <a:extLst>
              <a:ext uri="{FF2B5EF4-FFF2-40B4-BE49-F238E27FC236}">
                <a16:creationId xmlns:a16="http://schemas.microsoft.com/office/drawing/2014/main" id="{FFA22CF7-0CDC-399B-1B3C-CE1BC02112AA}"/>
              </a:ext>
              <a:ext uri="{C183D7F6-B498-43B3-948B-1728B52AA6E4}">
                <adec:decorative xmlns:adec="http://schemas.microsoft.com/office/drawing/2017/decorative" val="1"/>
              </a:ext>
            </a:extLst>
          </p:cNvPr>
          <p:cNvCxnSpPr>
            <a:stCxn id="40" idx="2"/>
            <a:endCxn id="5" idx="0"/>
          </p:cNvCxnSpPr>
          <p:nvPr/>
        </p:nvCxnSpPr>
        <p:spPr>
          <a:xfrm>
            <a:off x="8740697" y="2610835"/>
            <a:ext cx="0" cy="655494"/>
          </a:xfrm>
          <a:prstGeom prst="straightConnector1">
            <a:avLst/>
          </a:prstGeom>
          <a:ln w="158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 name="Rounded Rectangle 59">
            <a:extLst>
              <a:ext uri="{FF2B5EF4-FFF2-40B4-BE49-F238E27FC236}">
                <a16:creationId xmlns:a16="http://schemas.microsoft.com/office/drawing/2014/main" id="{2718161A-1AAB-64B5-D8D2-FB94528C023D}"/>
              </a:ext>
            </a:extLst>
          </p:cNvPr>
          <p:cNvSpPr/>
          <p:nvPr/>
        </p:nvSpPr>
        <p:spPr bwMode="auto">
          <a:xfrm>
            <a:off x="6682329" y="3266329"/>
            <a:ext cx="4116736" cy="769353"/>
          </a:xfrm>
          <a:prstGeom prst="roundRect">
            <a:avLst>
              <a:gd name="adj" fmla="val 15517"/>
            </a:avLst>
          </a:prstGeom>
          <a:noFill/>
          <a:ln w="12700" cap="flat" cmpd="sng" algn="ctr">
            <a:solidFill>
              <a:schemeClr val="accent4"/>
            </a:solidFill>
            <a:prstDash val="solid"/>
            <a:miter lim="800000"/>
            <a:headEnd type="none" w="med" len="med"/>
            <a:tailEnd type="none" w="med" len="med"/>
          </a:ln>
          <a:effectLst/>
        </p:spPr>
        <p:txBody>
          <a:bodyPr rot="0" spcFirstLastPara="0" vertOverflow="overflow" horzOverflow="overflow" vert="horz" wrap="square" lIns="182880" tIns="144000" rIns="182880" bIns="14400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1" u="none" strike="noStrike" kern="0" cap="none" spc="0" normalizeH="0" baseline="0" noProof="0">
                <a:ln>
                  <a:noFill/>
                </a:ln>
                <a:solidFill>
                  <a:schemeClr val="accent4"/>
                </a:solidFill>
                <a:effectLst/>
                <a:uLnTx/>
                <a:uFillTx/>
                <a:latin typeface="Segoe UI Semibold" panose="020B0502040204020203" pitchFamily="34" charset="0"/>
                <a:ea typeface="Open Sans" panose="020B0606030504020204" pitchFamily="34" charset="0"/>
                <a:cs typeface="Segoe UI Semibold" panose="020B0502040204020203" pitchFamily="34" charset="0"/>
              </a:rPr>
              <a:t>.NET MAUI</a:t>
            </a:r>
          </a:p>
        </p:txBody>
      </p:sp>
      <p:sp>
        <p:nvSpPr>
          <p:cNvPr id="6" name="Rounded Rectangle 94">
            <a:extLst>
              <a:ext uri="{FF2B5EF4-FFF2-40B4-BE49-F238E27FC236}">
                <a16:creationId xmlns:a16="http://schemas.microsoft.com/office/drawing/2014/main" id="{DB94BBDC-9B73-09AE-D0BA-719D143919F6}"/>
              </a:ext>
            </a:extLst>
          </p:cNvPr>
          <p:cNvSpPr/>
          <p:nvPr/>
        </p:nvSpPr>
        <p:spPr bwMode="auto">
          <a:xfrm>
            <a:off x="6449170" y="4269289"/>
            <a:ext cx="1080000" cy="641417"/>
          </a:xfrm>
          <a:prstGeom prst="roundRect">
            <a:avLst/>
          </a:prstGeom>
          <a:noFill/>
          <a:ln w="12700" cap="flat" cmpd="sng" algn="ctr">
            <a:solidFill>
              <a:schemeClr val="accent4"/>
            </a:solidFill>
            <a:prstDash val="solid"/>
            <a:miter lim="800000"/>
            <a:headEnd type="none" w="med" len="med"/>
            <a:tailEnd type="none" w="med" len="med"/>
          </a:ln>
          <a:effectLst/>
        </p:spPr>
        <p:txBody>
          <a:bodyPr rot="0" spcFirstLastPara="0" vertOverflow="overflow" horzOverflow="overflow" vert="horz" wrap="square" lIns="72000" tIns="108000" rIns="72000" bIns="108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kern="0" err="1">
                <a:solidFill>
                  <a:srgbClr val="FFFFFF"/>
                </a:solidFill>
                <a:latin typeface="Segoe UI Semibold" panose="020B0502040204020203" pitchFamily="34" charset="0"/>
                <a:ea typeface="Open Sans" panose="020B0606030504020204" pitchFamily="34" charset="0"/>
                <a:cs typeface="Segoe UI Semibold" panose="020B0502040204020203" pitchFamily="34" charset="0"/>
              </a:rPr>
              <a:t>WinUI</a:t>
            </a:r>
            <a:endParaRPr lang="en-US" sz="1400" b="1" kern="0">
              <a:solidFill>
                <a:srgbClr val="FFFFFF"/>
              </a:solidFill>
              <a:latin typeface="Segoe UI Semibold" panose="020B0502040204020203" pitchFamily="34" charset="0"/>
              <a:ea typeface="Open Sans" panose="020B0606030504020204" pitchFamily="34" charset="0"/>
              <a:cs typeface="Segoe UI Semibold" panose="020B0502040204020203" pitchFamily="34" charset="0"/>
            </a:endParaRPr>
          </a:p>
        </p:txBody>
      </p:sp>
      <p:sp>
        <p:nvSpPr>
          <p:cNvPr id="7" name="Rounded Rectangle 95">
            <a:extLst>
              <a:ext uri="{FF2B5EF4-FFF2-40B4-BE49-F238E27FC236}">
                <a16:creationId xmlns:a16="http://schemas.microsoft.com/office/drawing/2014/main" id="{C7E6E08E-FAC6-EA83-2FFC-A77AEC55A1E3}"/>
              </a:ext>
            </a:extLst>
          </p:cNvPr>
          <p:cNvSpPr/>
          <p:nvPr/>
        </p:nvSpPr>
        <p:spPr bwMode="auto">
          <a:xfrm>
            <a:off x="7613170" y="4277183"/>
            <a:ext cx="1080000" cy="625629"/>
          </a:xfrm>
          <a:prstGeom prst="roundRect">
            <a:avLst/>
          </a:prstGeom>
          <a:noFill/>
          <a:ln w="12700" cap="flat" cmpd="sng" algn="ctr">
            <a:solidFill>
              <a:schemeClr val="accent4"/>
            </a:solidFill>
            <a:prstDash val="solid"/>
            <a:miter lim="800000"/>
            <a:headEnd type="none" w="med" len="med"/>
            <a:tailEnd type="none" w="med" len="med"/>
          </a:ln>
          <a:effectLst/>
        </p:spPr>
        <p:txBody>
          <a:bodyPr rot="0" spcFirstLastPara="0" vertOverflow="overflow" horzOverflow="overflow" vert="horz" wrap="square" lIns="72000" tIns="108000" rIns="72000" bIns="108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kern="0">
                <a:solidFill>
                  <a:srgbClr val="FFFFFF"/>
                </a:solidFill>
                <a:latin typeface="Segoe UI Semibold" panose="020B0502040204020203" pitchFamily="34" charset="0"/>
                <a:ea typeface="Open Sans" panose="020B0606030504020204" pitchFamily="34" charset="0"/>
                <a:cs typeface="Segoe UI Semibold" panose="020B0502040204020203" pitchFamily="34" charset="0"/>
              </a:rPr>
              <a:t>Mac</a:t>
            </a:r>
          </a:p>
          <a:p>
            <a:pPr algn="ctr" defTabSz="932472" fontAlgn="base">
              <a:lnSpc>
                <a:spcPct val="90000"/>
              </a:lnSpc>
              <a:spcBef>
                <a:spcPct val="0"/>
              </a:spcBef>
              <a:spcAft>
                <a:spcPct val="0"/>
              </a:spcAft>
            </a:pPr>
            <a:r>
              <a:rPr lang="en-US" sz="1400" b="1" kern="0">
                <a:solidFill>
                  <a:srgbClr val="FFFFFF"/>
                </a:solidFill>
                <a:latin typeface="Segoe UI Semibold" panose="020B0502040204020203" pitchFamily="34" charset="0"/>
                <a:ea typeface="Open Sans" panose="020B0606030504020204" pitchFamily="34" charset="0"/>
                <a:cs typeface="Segoe UI Semibold" panose="020B0502040204020203" pitchFamily="34" charset="0"/>
              </a:rPr>
              <a:t>Catalyst</a:t>
            </a:r>
          </a:p>
        </p:txBody>
      </p:sp>
      <p:sp>
        <p:nvSpPr>
          <p:cNvPr id="9" name="Rounded Rectangle 93">
            <a:extLst>
              <a:ext uri="{FF2B5EF4-FFF2-40B4-BE49-F238E27FC236}">
                <a16:creationId xmlns:a16="http://schemas.microsoft.com/office/drawing/2014/main" id="{7580C4E1-4605-4C2E-5FB7-14C7A407689A}"/>
              </a:ext>
            </a:extLst>
          </p:cNvPr>
          <p:cNvSpPr/>
          <p:nvPr/>
        </p:nvSpPr>
        <p:spPr bwMode="auto">
          <a:xfrm>
            <a:off x="8777170" y="4271919"/>
            <a:ext cx="1080000" cy="636156"/>
          </a:xfrm>
          <a:prstGeom prst="roundRect">
            <a:avLst/>
          </a:prstGeom>
          <a:noFill/>
          <a:ln w="12700" cap="flat" cmpd="sng" algn="ctr">
            <a:solidFill>
              <a:schemeClr val="accent4"/>
            </a:solidFill>
            <a:prstDash val="solid"/>
            <a:miter lim="800000"/>
            <a:headEnd type="none" w="med" len="med"/>
            <a:tailEnd type="none" w="med" len="med"/>
          </a:ln>
          <a:effectLst/>
        </p:spPr>
        <p:txBody>
          <a:bodyPr rot="0" spcFirstLastPara="0" vertOverflow="overflow" horzOverflow="overflow" vert="horz" wrap="square" lIns="72000" tIns="108000" rIns="72000" bIns="108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kern="0">
                <a:solidFill>
                  <a:srgbClr val="FFFFFF"/>
                </a:solidFill>
                <a:latin typeface="Segoe UI Semibold" panose="020B0502040204020203" pitchFamily="34" charset="0"/>
                <a:ea typeface="Open Sans" panose="020B0606030504020204" pitchFamily="34" charset="0"/>
                <a:cs typeface="Segoe UI Semibold" panose="020B0502040204020203" pitchFamily="34" charset="0"/>
              </a:rPr>
              <a:t>iOS</a:t>
            </a:r>
          </a:p>
        </p:txBody>
      </p:sp>
      <p:sp>
        <p:nvSpPr>
          <p:cNvPr id="8" name="Rounded Rectangle 96">
            <a:extLst>
              <a:ext uri="{FF2B5EF4-FFF2-40B4-BE49-F238E27FC236}">
                <a16:creationId xmlns:a16="http://schemas.microsoft.com/office/drawing/2014/main" id="{0496C475-5F0B-79D9-F2F4-937CE683B576}"/>
              </a:ext>
            </a:extLst>
          </p:cNvPr>
          <p:cNvSpPr/>
          <p:nvPr/>
        </p:nvSpPr>
        <p:spPr bwMode="auto">
          <a:xfrm>
            <a:off x="9941170" y="4271919"/>
            <a:ext cx="1080000" cy="636156"/>
          </a:xfrm>
          <a:prstGeom prst="roundRect">
            <a:avLst/>
          </a:prstGeom>
          <a:noFill/>
          <a:ln w="12700" cap="flat" cmpd="sng" algn="ctr">
            <a:solidFill>
              <a:schemeClr val="accent4"/>
            </a:solidFill>
            <a:prstDash val="solid"/>
            <a:miter lim="800000"/>
            <a:headEnd type="none" w="med" len="med"/>
            <a:tailEnd type="none" w="med" len="med"/>
          </a:ln>
          <a:effectLst/>
        </p:spPr>
        <p:txBody>
          <a:bodyPr rot="0" spcFirstLastPara="0" vertOverflow="overflow" horzOverflow="overflow" vert="horz" wrap="square" lIns="72000" tIns="108000" rIns="72000" bIns="108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kern="0">
                <a:solidFill>
                  <a:srgbClr val="FFFFFF"/>
                </a:solidFill>
                <a:latin typeface="Segoe UI Semibold" panose="020B0502040204020203" pitchFamily="34" charset="0"/>
                <a:ea typeface="Open Sans" panose="020B0606030504020204" pitchFamily="34" charset="0"/>
                <a:cs typeface="Segoe UI Semibold" panose="020B0502040204020203" pitchFamily="34" charset="0"/>
              </a:rPr>
              <a:t>Android</a:t>
            </a:r>
          </a:p>
        </p:txBody>
      </p:sp>
      <p:grpSp>
        <p:nvGrpSpPr>
          <p:cNvPr id="10" name="Group 9">
            <a:extLst>
              <a:ext uri="{FF2B5EF4-FFF2-40B4-BE49-F238E27FC236}">
                <a16:creationId xmlns:a16="http://schemas.microsoft.com/office/drawing/2014/main" id="{5E185C75-898F-CB2A-0EDF-DF3E5C8A35B4}"/>
              </a:ext>
              <a:ext uri="{C183D7F6-B498-43B3-948B-1728B52AA6E4}">
                <adec:decorative xmlns:adec="http://schemas.microsoft.com/office/drawing/2017/decorative" val="1"/>
              </a:ext>
            </a:extLst>
          </p:cNvPr>
          <p:cNvGrpSpPr/>
          <p:nvPr/>
        </p:nvGrpSpPr>
        <p:grpSpPr>
          <a:xfrm>
            <a:off x="6917170" y="4910706"/>
            <a:ext cx="144000" cy="588488"/>
            <a:chOff x="6794457" y="4219635"/>
            <a:chExt cx="144000" cy="588488"/>
          </a:xfrm>
        </p:grpSpPr>
        <p:cxnSp>
          <p:nvCxnSpPr>
            <p:cNvPr id="20" name="Straight Connector 19">
              <a:extLst>
                <a:ext uri="{FF2B5EF4-FFF2-40B4-BE49-F238E27FC236}">
                  <a16:creationId xmlns:a16="http://schemas.microsoft.com/office/drawing/2014/main" id="{7352295D-488E-0104-F155-09EFC36148BD}"/>
                </a:ext>
              </a:extLst>
            </p:cNvPr>
            <p:cNvCxnSpPr>
              <a:cxnSpLocks/>
            </p:cNvCxnSpPr>
            <p:nvPr/>
          </p:nvCxnSpPr>
          <p:spPr>
            <a:xfrm>
              <a:off x="6866457" y="4219635"/>
              <a:ext cx="0" cy="516488"/>
            </a:xfrm>
            <a:prstGeom prst="line">
              <a:avLst/>
            </a:prstGeom>
            <a:ln w="63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08EFCAEC-CB23-D563-99CB-2B3C57AEDAB5}"/>
                </a:ext>
              </a:extLst>
            </p:cNvPr>
            <p:cNvSpPr>
              <a:spLocks noChangeAspect="1"/>
            </p:cNvSpPr>
            <p:nvPr/>
          </p:nvSpPr>
          <p:spPr bwMode="auto">
            <a:xfrm>
              <a:off x="6794457" y="4664123"/>
              <a:ext cx="144000" cy="144000"/>
            </a:xfrm>
            <a:prstGeom prst="ellipse">
              <a:avLst/>
            </a:prstGeom>
            <a:gradFill>
              <a:gsLst>
                <a:gs pos="0">
                  <a:srgbClr val="50E6FF"/>
                </a:gs>
                <a:gs pos="100000">
                  <a:srgbClr val="8661C5"/>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grpSp>
        <p:nvGrpSpPr>
          <p:cNvPr id="11" name="Group 10">
            <a:extLst>
              <a:ext uri="{FF2B5EF4-FFF2-40B4-BE49-F238E27FC236}">
                <a16:creationId xmlns:a16="http://schemas.microsoft.com/office/drawing/2014/main" id="{1019D56B-527D-7A16-8273-D12448EB9E2C}"/>
              </a:ext>
              <a:ext uri="{C183D7F6-B498-43B3-948B-1728B52AA6E4}">
                <adec:decorative xmlns:adec="http://schemas.microsoft.com/office/drawing/2017/decorative" val="1"/>
              </a:ext>
            </a:extLst>
          </p:cNvPr>
          <p:cNvGrpSpPr/>
          <p:nvPr/>
        </p:nvGrpSpPr>
        <p:grpSpPr>
          <a:xfrm>
            <a:off x="8081170" y="4910706"/>
            <a:ext cx="144000" cy="588488"/>
            <a:chOff x="6794457" y="4219635"/>
            <a:chExt cx="144000" cy="588488"/>
          </a:xfrm>
        </p:grpSpPr>
        <p:cxnSp>
          <p:nvCxnSpPr>
            <p:cNvPr id="18" name="Straight Connector 17">
              <a:extLst>
                <a:ext uri="{FF2B5EF4-FFF2-40B4-BE49-F238E27FC236}">
                  <a16:creationId xmlns:a16="http://schemas.microsoft.com/office/drawing/2014/main" id="{8C9D4F69-9EB3-AEC8-EC28-B49E24842DE4}"/>
                </a:ext>
              </a:extLst>
            </p:cNvPr>
            <p:cNvCxnSpPr>
              <a:cxnSpLocks/>
            </p:cNvCxnSpPr>
            <p:nvPr/>
          </p:nvCxnSpPr>
          <p:spPr>
            <a:xfrm>
              <a:off x="6866457" y="4219635"/>
              <a:ext cx="0" cy="516488"/>
            </a:xfrm>
            <a:prstGeom prst="line">
              <a:avLst/>
            </a:prstGeom>
            <a:ln w="63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FFE9FF96-9D75-C561-C942-61A0BC2F29EB}"/>
                </a:ext>
              </a:extLst>
            </p:cNvPr>
            <p:cNvSpPr>
              <a:spLocks noChangeAspect="1"/>
            </p:cNvSpPr>
            <p:nvPr/>
          </p:nvSpPr>
          <p:spPr bwMode="auto">
            <a:xfrm>
              <a:off x="6794457" y="4664123"/>
              <a:ext cx="144000" cy="144000"/>
            </a:xfrm>
            <a:prstGeom prst="ellipse">
              <a:avLst/>
            </a:prstGeom>
            <a:gradFill>
              <a:gsLst>
                <a:gs pos="0">
                  <a:srgbClr val="50E6FF"/>
                </a:gs>
                <a:gs pos="100000">
                  <a:srgbClr val="8661C5"/>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grpSp>
        <p:nvGrpSpPr>
          <p:cNvPr id="12" name="Group 11">
            <a:extLst>
              <a:ext uri="{FF2B5EF4-FFF2-40B4-BE49-F238E27FC236}">
                <a16:creationId xmlns:a16="http://schemas.microsoft.com/office/drawing/2014/main" id="{582F32C8-D1E7-8B7F-D630-0E693FB41A66}"/>
              </a:ext>
              <a:ext uri="{C183D7F6-B498-43B3-948B-1728B52AA6E4}">
                <adec:decorative xmlns:adec="http://schemas.microsoft.com/office/drawing/2017/decorative" val="1"/>
              </a:ext>
            </a:extLst>
          </p:cNvPr>
          <p:cNvGrpSpPr/>
          <p:nvPr/>
        </p:nvGrpSpPr>
        <p:grpSpPr>
          <a:xfrm>
            <a:off x="9245170" y="4910706"/>
            <a:ext cx="144000" cy="588488"/>
            <a:chOff x="6794457" y="4219635"/>
            <a:chExt cx="144000" cy="588488"/>
          </a:xfrm>
        </p:grpSpPr>
        <p:cxnSp>
          <p:nvCxnSpPr>
            <p:cNvPr id="16" name="Straight Connector 15">
              <a:extLst>
                <a:ext uri="{FF2B5EF4-FFF2-40B4-BE49-F238E27FC236}">
                  <a16:creationId xmlns:a16="http://schemas.microsoft.com/office/drawing/2014/main" id="{42F42524-84DA-1EBE-5F69-D3994659629B}"/>
                </a:ext>
              </a:extLst>
            </p:cNvPr>
            <p:cNvCxnSpPr>
              <a:cxnSpLocks/>
            </p:cNvCxnSpPr>
            <p:nvPr/>
          </p:nvCxnSpPr>
          <p:spPr>
            <a:xfrm>
              <a:off x="6866457" y="4219635"/>
              <a:ext cx="0" cy="516488"/>
            </a:xfrm>
            <a:prstGeom prst="line">
              <a:avLst/>
            </a:prstGeom>
            <a:ln w="63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B4D8E22E-F151-85CD-702F-64CE21E6AFBB}"/>
                </a:ext>
              </a:extLst>
            </p:cNvPr>
            <p:cNvSpPr>
              <a:spLocks noChangeAspect="1"/>
            </p:cNvSpPr>
            <p:nvPr/>
          </p:nvSpPr>
          <p:spPr bwMode="auto">
            <a:xfrm>
              <a:off x="6794457" y="4664123"/>
              <a:ext cx="144000" cy="144000"/>
            </a:xfrm>
            <a:prstGeom prst="ellipse">
              <a:avLst/>
            </a:prstGeom>
            <a:gradFill>
              <a:gsLst>
                <a:gs pos="0">
                  <a:srgbClr val="50E6FF"/>
                </a:gs>
                <a:gs pos="100000">
                  <a:srgbClr val="8661C5"/>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grpSp>
        <p:nvGrpSpPr>
          <p:cNvPr id="13" name="Group 12">
            <a:extLst>
              <a:ext uri="{FF2B5EF4-FFF2-40B4-BE49-F238E27FC236}">
                <a16:creationId xmlns:a16="http://schemas.microsoft.com/office/drawing/2014/main" id="{07EBBBB9-1663-CC59-F667-2A70D95CBC73}"/>
              </a:ext>
              <a:ext uri="{C183D7F6-B498-43B3-948B-1728B52AA6E4}">
                <adec:decorative xmlns:adec="http://schemas.microsoft.com/office/drawing/2017/decorative" val="1"/>
              </a:ext>
            </a:extLst>
          </p:cNvPr>
          <p:cNvGrpSpPr/>
          <p:nvPr/>
        </p:nvGrpSpPr>
        <p:grpSpPr>
          <a:xfrm>
            <a:off x="10409170" y="4910706"/>
            <a:ext cx="144000" cy="588488"/>
            <a:chOff x="6794457" y="4219635"/>
            <a:chExt cx="144000" cy="588488"/>
          </a:xfrm>
        </p:grpSpPr>
        <p:cxnSp>
          <p:nvCxnSpPr>
            <p:cNvPr id="14" name="Straight Connector 13">
              <a:extLst>
                <a:ext uri="{FF2B5EF4-FFF2-40B4-BE49-F238E27FC236}">
                  <a16:creationId xmlns:a16="http://schemas.microsoft.com/office/drawing/2014/main" id="{76C1943B-2871-CF6B-465F-BDDE0FE5716B}"/>
                </a:ext>
              </a:extLst>
            </p:cNvPr>
            <p:cNvCxnSpPr>
              <a:cxnSpLocks/>
            </p:cNvCxnSpPr>
            <p:nvPr/>
          </p:nvCxnSpPr>
          <p:spPr>
            <a:xfrm>
              <a:off x="6866457" y="4219635"/>
              <a:ext cx="0" cy="516488"/>
            </a:xfrm>
            <a:prstGeom prst="line">
              <a:avLst/>
            </a:prstGeom>
            <a:ln w="63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006519A-A129-9209-BB7D-858EB5F21136}"/>
                </a:ext>
              </a:extLst>
            </p:cNvPr>
            <p:cNvSpPr>
              <a:spLocks noChangeAspect="1"/>
            </p:cNvSpPr>
            <p:nvPr/>
          </p:nvSpPr>
          <p:spPr bwMode="auto">
            <a:xfrm>
              <a:off x="6794457" y="4664123"/>
              <a:ext cx="144000" cy="144000"/>
            </a:xfrm>
            <a:prstGeom prst="ellipse">
              <a:avLst/>
            </a:prstGeom>
            <a:gradFill>
              <a:gsLst>
                <a:gs pos="0">
                  <a:srgbClr val="50E6FF"/>
                </a:gs>
                <a:gs pos="100000">
                  <a:srgbClr val="8661C5"/>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grpSp>
        <p:nvGrpSpPr>
          <p:cNvPr id="22" name="Group 21">
            <a:extLst>
              <a:ext uri="{FF2B5EF4-FFF2-40B4-BE49-F238E27FC236}">
                <a16:creationId xmlns:a16="http://schemas.microsoft.com/office/drawing/2014/main" id="{30DD09F8-1063-BA0B-482B-90BA83A721CC}"/>
              </a:ext>
              <a:ext uri="{C183D7F6-B498-43B3-948B-1728B52AA6E4}">
                <adec:decorative xmlns:adec="http://schemas.microsoft.com/office/drawing/2017/decorative" val="1"/>
              </a:ext>
            </a:extLst>
          </p:cNvPr>
          <p:cNvGrpSpPr/>
          <p:nvPr/>
        </p:nvGrpSpPr>
        <p:grpSpPr>
          <a:xfrm>
            <a:off x="6478091" y="5399603"/>
            <a:ext cx="4369777" cy="960338"/>
            <a:chOff x="6478091" y="4996888"/>
            <a:chExt cx="4369777" cy="960338"/>
          </a:xfrm>
        </p:grpSpPr>
        <p:grpSp>
          <p:nvGrpSpPr>
            <p:cNvPr id="23" name="Group 22">
              <a:extLst>
                <a:ext uri="{FF2B5EF4-FFF2-40B4-BE49-F238E27FC236}">
                  <a16:creationId xmlns:a16="http://schemas.microsoft.com/office/drawing/2014/main" id="{E79C76E7-9468-F2DF-0A03-EAC27D49D81B}"/>
                </a:ext>
              </a:extLst>
            </p:cNvPr>
            <p:cNvGrpSpPr/>
            <p:nvPr/>
          </p:nvGrpSpPr>
          <p:grpSpPr>
            <a:xfrm>
              <a:off x="6478091" y="4996888"/>
              <a:ext cx="998412" cy="960338"/>
              <a:chOff x="769916" y="4835245"/>
              <a:chExt cx="914400" cy="914400"/>
            </a:xfrm>
          </p:grpSpPr>
          <p:grpSp>
            <p:nvGrpSpPr>
              <p:cNvPr id="33" name="Group 42">
                <a:extLst>
                  <a:ext uri="{FF2B5EF4-FFF2-40B4-BE49-F238E27FC236}">
                    <a16:creationId xmlns:a16="http://schemas.microsoft.com/office/drawing/2014/main" id="{B8DBFC72-1C81-D0E9-8FA5-471A854C8708}"/>
                  </a:ext>
                </a:extLst>
              </p:cNvPr>
              <p:cNvGrpSpPr>
                <a:grpSpLocks noChangeAspect="1"/>
              </p:cNvGrpSpPr>
              <p:nvPr/>
            </p:nvGrpSpPr>
            <p:grpSpPr bwMode="auto">
              <a:xfrm>
                <a:off x="1135999" y="5160128"/>
                <a:ext cx="179625" cy="186208"/>
                <a:chOff x="3492" y="1769"/>
                <a:chExt cx="854" cy="864"/>
              </a:xfrm>
              <a:solidFill>
                <a:srgbClr val="FFFFFF"/>
              </a:solidFill>
            </p:grpSpPr>
            <p:sp>
              <p:nvSpPr>
                <p:cNvPr id="35" name="Freeform 43">
                  <a:extLst>
                    <a:ext uri="{FF2B5EF4-FFF2-40B4-BE49-F238E27FC236}">
                      <a16:creationId xmlns:a16="http://schemas.microsoft.com/office/drawing/2014/main" id="{BF4C0F66-64E2-6C37-FDDD-0371046783AF}"/>
                    </a:ext>
                  </a:extLst>
                </p:cNvPr>
                <p:cNvSpPr>
                  <a:spLocks/>
                </p:cNvSpPr>
                <p:nvPr/>
              </p:nvSpPr>
              <p:spPr bwMode="auto">
                <a:xfrm>
                  <a:off x="3872" y="1769"/>
                  <a:ext cx="474" cy="413"/>
                </a:xfrm>
                <a:custGeom>
                  <a:avLst/>
                  <a:gdLst>
                    <a:gd name="T0" fmla="*/ 0 w 474"/>
                    <a:gd name="T1" fmla="*/ 413 h 413"/>
                    <a:gd name="T2" fmla="*/ 474 w 474"/>
                    <a:gd name="T3" fmla="*/ 413 h 413"/>
                    <a:gd name="T4" fmla="*/ 474 w 474"/>
                    <a:gd name="T5" fmla="*/ 0 h 413"/>
                    <a:gd name="T6" fmla="*/ 0 w 474"/>
                    <a:gd name="T7" fmla="*/ 69 h 413"/>
                    <a:gd name="T8" fmla="*/ 0 w 474"/>
                    <a:gd name="T9" fmla="*/ 413 h 413"/>
                  </a:gdLst>
                  <a:ahLst/>
                  <a:cxnLst>
                    <a:cxn ang="0">
                      <a:pos x="T0" y="T1"/>
                    </a:cxn>
                    <a:cxn ang="0">
                      <a:pos x="T2" y="T3"/>
                    </a:cxn>
                    <a:cxn ang="0">
                      <a:pos x="T4" y="T5"/>
                    </a:cxn>
                    <a:cxn ang="0">
                      <a:pos x="T6" y="T7"/>
                    </a:cxn>
                    <a:cxn ang="0">
                      <a:pos x="T8" y="T9"/>
                    </a:cxn>
                  </a:cxnLst>
                  <a:rect l="0" t="0" r="r" b="b"/>
                  <a:pathLst>
                    <a:path w="474" h="413">
                      <a:moveTo>
                        <a:pt x="0" y="413"/>
                      </a:moveTo>
                      <a:lnTo>
                        <a:pt x="474" y="413"/>
                      </a:lnTo>
                      <a:lnTo>
                        <a:pt x="474" y="0"/>
                      </a:lnTo>
                      <a:lnTo>
                        <a:pt x="0" y="69"/>
                      </a:lnTo>
                      <a:lnTo>
                        <a:pt x="0" y="4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1333">
                          <a:prstClr val="white"/>
                        </a:gs>
                        <a:gs pos="8000">
                          <a:prstClr val="white"/>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44">
                  <a:extLst>
                    <a:ext uri="{FF2B5EF4-FFF2-40B4-BE49-F238E27FC236}">
                      <a16:creationId xmlns:a16="http://schemas.microsoft.com/office/drawing/2014/main" id="{2DD35640-3DC5-4146-DBBB-5F1F44D5587D}"/>
                    </a:ext>
                  </a:extLst>
                </p:cNvPr>
                <p:cNvSpPr>
                  <a:spLocks/>
                </p:cNvSpPr>
                <p:nvPr/>
              </p:nvSpPr>
              <p:spPr bwMode="auto">
                <a:xfrm>
                  <a:off x="3492" y="1844"/>
                  <a:ext cx="345" cy="338"/>
                </a:xfrm>
                <a:custGeom>
                  <a:avLst/>
                  <a:gdLst>
                    <a:gd name="T0" fmla="*/ 345 w 345"/>
                    <a:gd name="T1" fmla="*/ 338 h 338"/>
                    <a:gd name="T2" fmla="*/ 345 w 345"/>
                    <a:gd name="T3" fmla="*/ 0 h 338"/>
                    <a:gd name="T4" fmla="*/ 0 w 345"/>
                    <a:gd name="T5" fmla="*/ 50 h 338"/>
                    <a:gd name="T6" fmla="*/ 0 w 345"/>
                    <a:gd name="T7" fmla="*/ 338 h 338"/>
                    <a:gd name="T8" fmla="*/ 345 w 345"/>
                    <a:gd name="T9" fmla="*/ 338 h 338"/>
                  </a:gdLst>
                  <a:ahLst/>
                  <a:cxnLst>
                    <a:cxn ang="0">
                      <a:pos x="T0" y="T1"/>
                    </a:cxn>
                    <a:cxn ang="0">
                      <a:pos x="T2" y="T3"/>
                    </a:cxn>
                    <a:cxn ang="0">
                      <a:pos x="T4" y="T5"/>
                    </a:cxn>
                    <a:cxn ang="0">
                      <a:pos x="T6" y="T7"/>
                    </a:cxn>
                    <a:cxn ang="0">
                      <a:pos x="T8" y="T9"/>
                    </a:cxn>
                  </a:cxnLst>
                  <a:rect l="0" t="0" r="r" b="b"/>
                  <a:pathLst>
                    <a:path w="345" h="338">
                      <a:moveTo>
                        <a:pt x="345" y="338"/>
                      </a:moveTo>
                      <a:lnTo>
                        <a:pt x="345" y="0"/>
                      </a:lnTo>
                      <a:lnTo>
                        <a:pt x="0" y="50"/>
                      </a:lnTo>
                      <a:lnTo>
                        <a:pt x="0" y="338"/>
                      </a:lnTo>
                      <a:lnTo>
                        <a:pt x="345" y="3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1333">
                          <a:prstClr val="white"/>
                        </a:gs>
                        <a:gs pos="8000">
                          <a:prstClr val="white"/>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7" name="Freeform 45">
                  <a:extLst>
                    <a:ext uri="{FF2B5EF4-FFF2-40B4-BE49-F238E27FC236}">
                      <a16:creationId xmlns:a16="http://schemas.microsoft.com/office/drawing/2014/main" id="{A2A6A74C-FA3F-24E8-6EDC-DFA656AE21BB}"/>
                    </a:ext>
                  </a:extLst>
                </p:cNvPr>
                <p:cNvSpPr>
                  <a:spLocks/>
                </p:cNvSpPr>
                <p:nvPr/>
              </p:nvSpPr>
              <p:spPr bwMode="auto">
                <a:xfrm>
                  <a:off x="3492" y="2214"/>
                  <a:ext cx="345" cy="345"/>
                </a:xfrm>
                <a:custGeom>
                  <a:avLst/>
                  <a:gdLst>
                    <a:gd name="T0" fmla="*/ 345 w 345"/>
                    <a:gd name="T1" fmla="*/ 0 h 345"/>
                    <a:gd name="T2" fmla="*/ 0 w 345"/>
                    <a:gd name="T3" fmla="*/ 0 h 345"/>
                    <a:gd name="T4" fmla="*/ 0 w 345"/>
                    <a:gd name="T5" fmla="*/ 294 h 345"/>
                    <a:gd name="T6" fmla="*/ 345 w 345"/>
                    <a:gd name="T7" fmla="*/ 345 h 345"/>
                    <a:gd name="T8" fmla="*/ 345 w 345"/>
                    <a:gd name="T9" fmla="*/ 0 h 345"/>
                  </a:gdLst>
                  <a:ahLst/>
                  <a:cxnLst>
                    <a:cxn ang="0">
                      <a:pos x="T0" y="T1"/>
                    </a:cxn>
                    <a:cxn ang="0">
                      <a:pos x="T2" y="T3"/>
                    </a:cxn>
                    <a:cxn ang="0">
                      <a:pos x="T4" y="T5"/>
                    </a:cxn>
                    <a:cxn ang="0">
                      <a:pos x="T6" y="T7"/>
                    </a:cxn>
                    <a:cxn ang="0">
                      <a:pos x="T8" y="T9"/>
                    </a:cxn>
                  </a:cxnLst>
                  <a:rect l="0" t="0" r="r" b="b"/>
                  <a:pathLst>
                    <a:path w="345" h="345">
                      <a:moveTo>
                        <a:pt x="345" y="0"/>
                      </a:moveTo>
                      <a:lnTo>
                        <a:pt x="0" y="0"/>
                      </a:lnTo>
                      <a:lnTo>
                        <a:pt x="0" y="294"/>
                      </a:lnTo>
                      <a:lnTo>
                        <a:pt x="345" y="345"/>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1333">
                          <a:prstClr val="white"/>
                        </a:gs>
                        <a:gs pos="8000">
                          <a:prstClr val="white"/>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8" name="Freeform 46">
                  <a:extLst>
                    <a:ext uri="{FF2B5EF4-FFF2-40B4-BE49-F238E27FC236}">
                      <a16:creationId xmlns:a16="http://schemas.microsoft.com/office/drawing/2014/main" id="{F8A0B2A0-1966-E2B2-7974-975885ECDDC9}"/>
                    </a:ext>
                  </a:extLst>
                </p:cNvPr>
                <p:cNvSpPr>
                  <a:spLocks/>
                </p:cNvSpPr>
                <p:nvPr/>
              </p:nvSpPr>
              <p:spPr bwMode="auto">
                <a:xfrm>
                  <a:off x="3872" y="2214"/>
                  <a:ext cx="474" cy="419"/>
                </a:xfrm>
                <a:custGeom>
                  <a:avLst/>
                  <a:gdLst>
                    <a:gd name="T0" fmla="*/ 0 w 474"/>
                    <a:gd name="T1" fmla="*/ 0 h 419"/>
                    <a:gd name="T2" fmla="*/ 0 w 474"/>
                    <a:gd name="T3" fmla="*/ 349 h 419"/>
                    <a:gd name="T4" fmla="*/ 474 w 474"/>
                    <a:gd name="T5" fmla="*/ 419 h 419"/>
                    <a:gd name="T6" fmla="*/ 474 w 474"/>
                    <a:gd name="T7" fmla="*/ 0 h 419"/>
                    <a:gd name="T8" fmla="*/ 0 w 474"/>
                    <a:gd name="T9" fmla="*/ 0 h 419"/>
                  </a:gdLst>
                  <a:ahLst/>
                  <a:cxnLst>
                    <a:cxn ang="0">
                      <a:pos x="T0" y="T1"/>
                    </a:cxn>
                    <a:cxn ang="0">
                      <a:pos x="T2" y="T3"/>
                    </a:cxn>
                    <a:cxn ang="0">
                      <a:pos x="T4" y="T5"/>
                    </a:cxn>
                    <a:cxn ang="0">
                      <a:pos x="T6" y="T7"/>
                    </a:cxn>
                    <a:cxn ang="0">
                      <a:pos x="T8" y="T9"/>
                    </a:cxn>
                  </a:cxnLst>
                  <a:rect l="0" t="0" r="r" b="b"/>
                  <a:pathLst>
                    <a:path w="474" h="419">
                      <a:moveTo>
                        <a:pt x="0" y="0"/>
                      </a:moveTo>
                      <a:lnTo>
                        <a:pt x="0" y="349"/>
                      </a:lnTo>
                      <a:lnTo>
                        <a:pt x="474" y="419"/>
                      </a:lnTo>
                      <a:lnTo>
                        <a:pt x="47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1333">
                          <a:prstClr val="white"/>
                        </a:gs>
                        <a:gs pos="8000">
                          <a:prstClr val="white"/>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34" name="Graphic 33" descr="Laptop outline">
                <a:extLst>
                  <a:ext uri="{FF2B5EF4-FFF2-40B4-BE49-F238E27FC236}">
                    <a16:creationId xmlns:a16="http://schemas.microsoft.com/office/drawing/2014/main" id="{9A7307BC-FFA8-2EBD-278D-6801562D23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9916" y="4835245"/>
                <a:ext cx="914400" cy="914400"/>
              </a:xfrm>
              <a:prstGeom prst="rect">
                <a:avLst/>
              </a:prstGeom>
            </p:spPr>
          </p:pic>
        </p:grpSp>
        <p:grpSp>
          <p:nvGrpSpPr>
            <p:cNvPr id="24" name="Group 23">
              <a:extLst>
                <a:ext uri="{FF2B5EF4-FFF2-40B4-BE49-F238E27FC236}">
                  <a16:creationId xmlns:a16="http://schemas.microsoft.com/office/drawing/2014/main" id="{6C6C55AB-29FD-2AAE-9B69-C62A9E0AEF91}"/>
                </a:ext>
              </a:extLst>
            </p:cNvPr>
            <p:cNvGrpSpPr/>
            <p:nvPr/>
          </p:nvGrpSpPr>
          <p:grpSpPr>
            <a:xfrm>
              <a:off x="7688314" y="5205367"/>
              <a:ext cx="942887" cy="552045"/>
              <a:chOff x="7809183" y="5200112"/>
              <a:chExt cx="692769" cy="405605"/>
            </a:xfrm>
          </p:grpSpPr>
          <p:sp>
            <p:nvSpPr>
              <p:cNvPr id="30" name="TextBox 29">
                <a:extLst>
                  <a:ext uri="{FF2B5EF4-FFF2-40B4-BE49-F238E27FC236}">
                    <a16:creationId xmlns:a16="http://schemas.microsoft.com/office/drawing/2014/main" id="{A403C970-BEEE-9659-7960-EADBC6CA7A8C}"/>
                  </a:ext>
                </a:extLst>
              </p:cNvPr>
              <p:cNvSpPr txBox="1"/>
              <p:nvPr/>
            </p:nvSpPr>
            <p:spPr>
              <a:xfrm>
                <a:off x="7906280" y="5262719"/>
                <a:ext cx="507858" cy="2035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macOS</a:t>
                </a:r>
              </a:p>
            </p:txBody>
          </p:sp>
          <p:sp>
            <p:nvSpPr>
              <p:cNvPr id="31" name="Freeform: Shape 30">
                <a:extLst>
                  <a:ext uri="{FF2B5EF4-FFF2-40B4-BE49-F238E27FC236}">
                    <a16:creationId xmlns:a16="http://schemas.microsoft.com/office/drawing/2014/main" id="{89988AE4-352D-8C0B-4105-2707A7929C7C}"/>
                  </a:ext>
                </a:extLst>
              </p:cNvPr>
              <p:cNvSpPr/>
              <p:nvPr/>
            </p:nvSpPr>
            <p:spPr>
              <a:xfrm>
                <a:off x="7899544" y="5200112"/>
                <a:ext cx="512047" cy="333175"/>
              </a:xfrm>
              <a:custGeom>
                <a:avLst/>
                <a:gdLst>
                  <a:gd name="connsiteX0" fmla="*/ 466866 w 512047"/>
                  <a:gd name="connsiteY0" fmla="*/ 289718 h 333175"/>
                  <a:gd name="connsiteX1" fmla="*/ 45181 w 512047"/>
                  <a:gd name="connsiteY1" fmla="*/ 289718 h 333175"/>
                  <a:gd name="connsiteX2" fmla="*/ 45181 w 512047"/>
                  <a:gd name="connsiteY2" fmla="*/ 43458 h 333175"/>
                  <a:gd name="connsiteX3" fmla="*/ 466866 w 512047"/>
                  <a:gd name="connsiteY3" fmla="*/ 43458 h 333175"/>
                  <a:gd name="connsiteX4" fmla="*/ 466866 w 512047"/>
                  <a:gd name="connsiteY4" fmla="*/ 289718 h 333175"/>
                  <a:gd name="connsiteX5" fmla="*/ 512047 w 512047"/>
                  <a:gd name="connsiteY5" fmla="*/ 28972 h 333175"/>
                  <a:gd name="connsiteX6" fmla="*/ 481927 w 512047"/>
                  <a:gd name="connsiteY6" fmla="*/ 0 h 333175"/>
                  <a:gd name="connsiteX7" fmla="*/ 30120 w 512047"/>
                  <a:gd name="connsiteY7" fmla="*/ 0 h 333175"/>
                  <a:gd name="connsiteX8" fmla="*/ 0 w 512047"/>
                  <a:gd name="connsiteY8" fmla="*/ 28972 h 333175"/>
                  <a:gd name="connsiteX9" fmla="*/ 0 w 512047"/>
                  <a:gd name="connsiteY9" fmla="*/ 333176 h 333175"/>
                  <a:gd name="connsiteX10" fmla="*/ 512047 w 512047"/>
                  <a:gd name="connsiteY10" fmla="*/ 333176 h 333175"/>
                  <a:gd name="connsiteX11" fmla="*/ 512047 w 512047"/>
                  <a:gd name="connsiteY11" fmla="*/ 28972 h 33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2047" h="333175">
                    <a:moveTo>
                      <a:pt x="466866" y="289718"/>
                    </a:moveTo>
                    <a:lnTo>
                      <a:pt x="45181" y="289718"/>
                    </a:lnTo>
                    <a:lnTo>
                      <a:pt x="45181" y="43458"/>
                    </a:lnTo>
                    <a:lnTo>
                      <a:pt x="466866" y="43458"/>
                    </a:lnTo>
                    <a:lnTo>
                      <a:pt x="466866" y="289718"/>
                    </a:lnTo>
                    <a:close/>
                    <a:moveTo>
                      <a:pt x="512047" y="28972"/>
                    </a:moveTo>
                    <a:cubicBezTo>
                      <a:pt x="512047" y="13037"/>
                      <a:pt x="498493" y="0"/>
                      <a:pt x="481927" y="0"/>
                    </a:cubicBezTo>
                    <a:lnTo>
                      <a:pt x="30120" y="0"/>
                    </a:lnTo>
                    <a:cubicBezTo>
                      <a:pt x="13554" y="0"/>
                      <a:pt x="0" y="13037"/>
                      <a:pt x="0" y="28972"/>
                    </a:cubicBezTo>
                    <a:lnTo>
                      <a:pt x="0" y="333176"/>
                    </a:lnTo>
                    <a:lnTo>
                      <a:pt x="512047" y="333176"/>
                    </a:lnTo>
                    <a:lnTo>
                      <a:pt x="512047" y="28972"/>
                    </a:lnTo>
                    <a:close/>
                  </a:path>
                </a:pathLst>
              </a:custGeom>
              <a:solidFill>
                <a:srgbClr val="FFFFFF"/>
              </a:solidFill>
              <a:ln w="744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78EF8BB-6496-5589-F938-B2AEC0E61E59}"/>
                  </a:ext>
                </a:extLst>
              </p:cNvPr>
              <p:cNvSpPr/>
              <p:nvPr/>
            </p:nvSpPr>
            <p:spPr>
              <a:xfrm>
                <a:off x="7809183" y="5562260"/>
                <a:ext cx="692769" cy="43457"/>
              </a:xfrm>
              <a:custGeom>
                <a:avLst/>
                <a:gdLst>
                  <a:gd name="connsiteX0" fmla="*/ 391565 w 692769"/>
                  <a:gd name="connsiteY0" fmla="*/ 0 h 43457"/>
                  <a:gd name="connsiteX1" fmla="*/ 391565 w 692769"/>
                  <a:gd name="connsiteY1" fmla="*/ 7243 h 43457"/>
                  <a:gd name="connsiteX2" fmla="*/ 384035 w 692769"/>
                  <a:gd name="connsiteY2" fmla="*/ 14486 h 43457"/>
                  <a:gd name="connsiteX3" fmla="*/ 308734 w 692769"/>
                  <a:gd name="connsiteY3" fmla="*/ 14486 h 43457"/>
                  <a:gd name="connsiteX4" fmla="*/ 301204 w 692769"/>
                  <a:gd name="connsiteY4" fmla="*/ 7243 h 43457"/>
                  <a:gd name="connsiteX5" fmla="*/ 301204 w 692769"/>
                  <a:gd name="connsiteY5" fmla="*/ 0 h 43457"/>
                  <a:gd name="connsiteX6" fmla="*/ 0 w 692769"/>
                  <a:gd name="connsiteY6" fmla="*/ 0 h 43457"/>
                  <a:gd name="connsiteX7" fmla="*/ 0 w 692769"/>
                  <a:gd name="connsiteY7" fmla="*/ 14486 h 43457"/>
                  <a:gd name="connsiteX8" fmla="*/ 30120 w 692769"/>
                  <a:gd name="connsiteY8" fmla="*/ 43458 h 43457"/>
                  <a:gd name="connsiteX9" fmla="*/ 662649 w 692769"/>
                  <a:gd name="connsiteY9" fmla="*/ 43458 h 43457"/>
                  <a:gd name="connsiteX10" fmla="*/ 692770 w 692769"/>
                  <a:gd name="connsiteY10" fmla="*/ 14486 h 43457"/>
                  <a:gd name="connsiteX11" fmla="*/ 692770 w 692769"/>
                  <a:gd name="connsiteY11" fmla="*/ 0 h 43457"/>
                  <a:gd name="connsiteX12" fmla="*/ 391565 w 692769"/>
                  <a:gd name="connsiteY12" fmla="*/ 0 h 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2769" h="43457">
                    <a:moveTo>
                      <a:pt x="391565" y="0"/>
                    </a:moveTo>
                    <a:lnTo>
                      <a:pt x="391565" y="7243"/>
                    </a:lnTo>
                    <a:cubicBezTo>
                      <a:pt x="391565" y="11589"/>
                      <a:pt x="388553" y="14486"/>
                      <a:pt x="384035" y="14486"/>
                    </a:cubicBezTo>
                    <a:lnTo>
                      <a:pt x="308734" y="14486"/>
                    </a:lnTo>
                    <a:cubicBezTo>
                      <a:pt x="304216" y="14486"/>
                      <a:pt x="301204" y="11589"/>
                      <a:pt x="301204" y="7243"/>
                    </a:cubicBezTo>
                    <a:lnTo>
                      <a:pt x="301204" y="0"/>
                    </a:lnTo>
                    <a:lnTo>
                      <a:pt x="0" y="0"/>
                    </a:lnTo>
                    <a:lnTo>
                      <a:pt x="0" y="14486"/>
                    </a:lnTo>
                    <a:cubicBezTo>
                      <a:pt x="0" y="30420"/>
                      <a:pt x="13554" y="43458"/>
                      <a:pt x="30120" y="43458"/>
                    </a:cubicBezTo>
                    <a:lnTo>
                      <a:pt x="662649" y="43458"/>
                    </a:lnTo>
                    <a:cubicBezTo>
                      <a:pt x="679215" y="43458"/>
                      <a:pt x="692770" y="30420"/>
                      <a:pt x="692770" y="14486"/>
                    </a:cubicBezTo>
                    <a:lnTo>
                      <a:pt x="692770" y="0"/>
                    </a:lnTo>
                    <a:lnTo>
                      <a:pt x="391565" y="0"/>
                    </a:lnTo>
                    <a:close/>
                  </a:path>
                </a:pathLst>
              </a:custGeom>
              <a:solidFill>
                <a:srgbClr val="FFFFFF"/>
              </a:solidFill>
              <a:ln w="7441" cap="flat">
                <a:noFill/>
                <a:prstDash val="solid"/>
                <a:miter/>
              </a:ln>
            </p:spPr>
            <p:txBody>
              <a:bodyPr rtlCol="0" anchor="ctr"/>
              <a:lstStyle/>
              <a:p>
                <a:endParaRPr lang="en-US"/>
              </a:p>
            </p:txBody>
          </p:sp>
        </p:grpSp>
        <p:sp>
          <p:nvSpPr>
            <p:cNvPr id="25" name="TextBox 24">
              <a:extLst>
                <a:ext uri="{FF2B5EF4-FFF2-40B4-BE49-F238E27FC236}">
                  <a16:creationId xmlns:a16="http://schemas.microsoft.com/office/drawing/2014/main" id="{B0222EFC-8513-09DA-E626-3FEF307F9732}"/>
                </a:ext>
              </a:extLst>
            </p:cNvPr>
            <p:cNvSpPr txBox="1"/>
            <p:nvPr/>
          </p:nvSpPr>
          <p:spPr>
            <a:xfrm>
              <a:off x="9131758" y="5392879"/>
              <a:ext cx="407484"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iOS</a:t>
              </a:r>
            </a:p>
          </p:txBody>
        </p:sp>
        <p:sp>
          <p:nvSpPr>
            <p:cNvPr id="26" name="Graphic 91" descr="Smart Phone with solid fill">
              <a:extLst>
                <a:ext uri="{FF2B5EF4-FFF2-40B4-BE49-F238E27FC236}">
                  <a16:creationId xmlns:a16="http://schemas.microsoft.com/office/drawing/2014/main" id="{7F9ECC88-643A-E785-6FE1-0B702FB548A0}"/>
                </a:ext>
              </a:extLst>
            </p:cNvPr>
            <p:cNvSpPr/>
            <p:nvPr/>
          </p:nvSpPr>
          <p:spPr>
            <a:xfrm>
              <a:off x="9136447" y="5198216"/>
              <a:ext cx="361445" cy="637379"/>
            </a:xfrm>
            <a:custGeom>
              <a:avLst/>
              <a:gdLst>
                <a:gd name="connsiteX0" fmla="*/ 316264 w 361445"/>
                <a:gd name="connsiteY0" fmla="*/ 550464 h 637379"/>
                <a:gd name="connsiteX1" fmla="*/ 45181 w 361445"/>
                <a:gd name="connsiteY1" fmla="*/ 550464 h 637379"/>
                <a:gd name="connsiteX2" fmla="*/ 45181 w 361445"/>
                <a:gd name="connsiteY2" fmla="*/ 86915 h 637379"/>
                <a:gd name="connsiteX3" fmla="*/ 316264 w 361445"/>
                <a:gd name="connsiteY3" fmla="*/ 86915 h 637379"/>
                <a:gd name="connsiteX4" fmla="*/ 316264 w 361445"/>
                <a:gd name="connsiteY4" fmla="*/ 550464 h 637379"/>
                <a:gd name="connsiteX5" fmla="*/ 150602 w 361445"/>
                <a:gd name="connsiteY5" fmla="*/ 28972 h 637379"/>
                <a:gd name="connsiteX6" fmla="*/ 210843 w 361445"/>
                <a:gd name="connsiteY6" fmla="*/ 28972 h 637379"/>
                <a:gd name="connsiteX7" fmla="*/ 225903 w 361445"/>
                <a:gd name="connsiteY7" fmla="*/ 43458 h 637379"/>
                <a:gd name="connsiteX8" fmla="*/ 210843 w 361445"/>
                <a:gd name="connsiteY8" fmla="*/ 57944 h 637379"/>
                <a:gd name="connsiteX9" fmla="*/ 150602 w 361445"/>
                <a:gd name="connsiteY9" fmla="*/ 57944 h 637379"/>
                <a:gd name="connsiteX10" fmla="*/ 135542 w 361445"/>
                <a:gd name="connsiteY10" fmla="*/ 43458 h 637379"/>
                <a:gd name="connsiteX11" fmla="*/ 150602 w 361445"/>
                <a:gd name="connsiteY11" fmla="*/ 28972 h 637379"/>
                <a:gd name="connsiteX12" fmla="*/ 346385 w 361445"/>
                <a:gd name="connsiteY12" fmla="*/ 0 h 637379"/>
                <a:gd name="connsiteX13" fmla="*/ 15060 w 361445"/>
                <a:gd name="connsiteY13" fmla="*/ 0 h 637379"/>
                <a:gd name="connsiteX14" fmla="*/ 0 w 361445"/>
                <a:gd name="connsiteY14" fmla="*/ 14486 h 637379"/>
                <a:gd name="connsiteX15" fmla="*/ 0 w 361445"/>
                <a:gd name="connsiteY15" fmla="*/ 622894 h 637379"/>
                <a:gd name="connsiteX16" fmla="*/ 15060 w 361445"/>
                <a:gd name="connsiteY16" fmla="*/ 637379 h 637379"/>
                <a:gd name="connsiteX17" fmla="*/ 346385 w 361445"/>
                <a:gd name="connsiteY17" fmla="*/ 637379 h 637379"/>
                <a:gd name="connsiteX18" fmla="*/ 361445 w 361445"/>
                <a:gd name="connsiteY18" fmla="*/ 622894 h 637379"/>
                <a:gd name="connsiteX19" fmla="*/ 361445 w 361445"/>
                <a:gd name="connsiteY19" fmla="*/ 14486 h 637379"/>
                <a:gd name="connsiteX20" fmla="*/ 346385 w 361445"/>
                <a:gd name="connsiteY20" fmla="*/ 0 h 6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1445" h="637379">
                  <a:moveTo>
                    <a:pt x="316264" y="550464"/>
                  </a:moveTo>
                  <a:lnTo>
                    <a:pt x="45181" y="550464"/>
                  </a:lnTo>
                  <a:lnTo>
                    <a:pt x="45181" y="86915"/>
                  </a:lnTo>
                  <a:lnTo>
                    <a:pt x="316264" y="86915"/>
                  </a:lnTo>
                  <a:lnTo>
                    <a:pt x="316264" y="550464"/>
                  </a:lnTo>
                  <a:close/>
                  <a:moveTo>
                    <a:pt x="150602" y="28972"/>
                  </a:moveTo>
                  <a:lnTo>
                    <a:pt x="210843" y="28972"/>
                  </a:lnTo>
                  <a:cubicBezTo>
                    <a:pt x="219126" y="28972"/>
                    <a:pt x="225903" y="35490"/>
                    <a:pt x="225903" y="43458"/>
                  </a:cubicBezTo>
                  <a:cubicBezTo>
                    <a:pt x="225903" y="51425"/>
                    <a:pt x="219126" y="57944"/>
                    <a:pt x="210843" y="57944"/>
                  </a:cubicBezTo>
                  <a:lnTo>
                    <a:pt x="150602" y="57944"/>
                  </a:lnTo>
                  <a:cubicBezTo>
                    <a:pt x="142319" y="57944"/>
                    <a:pt x="135542" y="51425"/>
                    <a:pt x="135542" y="43458"/>
                  </a:cubicBezTo>
                  <a:cubicBezTo>
                    <a:pt x="135542" y="35490"/>
                    <a:pt x="142319" y="28972"/>
                    <a:pt x="150602" y="28972"/>
                  </a:cubicBezTo>
                  <a:close/>
                  <a:moveTo>
                    <a:pt x="346385" y="0"/>
                  </a:moveTo>
                  <a:lnTo>
                    <a:pt x="15060" y="0"/>
                  </a:lnTo>
                  <a:cubicBezTo>
                    <a:pt x="6777" y="0"/>
                    <a:pt x="0" y="6519"/>
                    <a:pt x="0" y="14486"/>
                  </a:cubicBezTo>
                  <a:lnTo>
                    <a:pt x="0" y="622894"/>
                  </a:lnTo>
                  <a:cubicBezTo>
                    <a:pt x="0" y="630861"/>
                    <a:pt x="6777" y="637379"/>
                    <a:pt x="15060" y="637379"/>
                  </a:cubicBezTo>
                  <a:lnTo>
                    <a:pt x="346385" y="637379"/>
                  </a:lnTo>
                  <a:cubicBezTo>
                    <a:pt x="354668" y="637379"/>
                    <a:pt x="361445" y="630861"/>
                    <a:pt x="361445" y="622894"/>
                  </a:cubicBezTo>
                  <a:lnTo>
                    <a:pt x="361445" y="14486"/>
                  </a:lnTo>
                  <a:cubicBezTo>
                    <a:pt x="361445" y="6519"/>
                    <a:pt x="354668" y="0"/>
                    <a:pt x="346385" y="0"/>
                  </a:cubicBezTo>
                  <a:close/>
                </a:path>
              </a:pathLst>
            </a:custGeom>
            <a:solidFill>
              <a:srgbClr val="FFFFFF"/>
            </a:solidFill>
            <a:ln w="7441"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F9DC1431-EE99-3D80-AFF2-4A1A275D32C2}"/>
                </a:ext>
              </a:extLst>
            </p:cNvPr>
            <p:cNvGrpSpPr/>
            <p:nvPr/>
          </p:nvGrpSpPr>
          <p:grpSpPr>
            <a:xfrm>
              <a:off x="10114382" y="5167624"/>
              <a:ext cx="733486" cy="708805"/>
              <a:chOff x="5187159" y="4792658"/>
              <a:chExt cx="914400" cy="914400"/>
            </a:xfrm>
          </p:grpSpPr>
          <p:pic>
            <p:nvPicPr>
              <p:cNvPr id="28" name="Picture 27">
                <a:extLst>
                  <a:ext uri="{FF2B5EF4-FFF2-40B4-BE49-F238E27FC236}">
                    <a16:creationId xmlns:a16="http://schemas.microsoft.com/office/drawing/2014/main" id="{EAED96FD-8E8B-7250-2179-A34EA555584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498185" y="5071417"/>
                <a:ext cx="292348" cy="356881"/>
              </a:xfrm>
              <a:prstGeom prst="rect">
                <a:avLst/>
              </a:prstGeom>
            </p:spPr>
          </p:pic>
          <p:pic>
            <p:nvPicPr>
              <p:cNvPr id="29" name="Graphic 28" descr="Smart Phone outline">
                <a:extLst>
                  <a:ext uri="{FF2B5EF4-FFF2-40B4-BE49-F238E27FC236}">
                    <a16:creationId xmlns:a16="http://schemas.microsoft.com/office/drawing/2014/main" id="{E20D6AEC-29A2-31F6-CA93-0CAA992D68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87159" y="4792658"/>
                <a:ext cx="914400" cy="914400"/>
              </a:xfrm>
              <a:prstGeom prst="rect">
                <a:avLst/>
              </a:prstGeom>
            </p:spPr>
          </p:pic>
        </p:grpSp>
      </p:grpSp>
      <p:sp>
        <p:nvSpPr>
          <p:cNvPr id="44" name="TextBox 43">
            <a:extLst>
              <a:ext uri="{FF2B5EF4-FFF2-40B4-BE49-F238E27FC236}">
                <a16:creationId xmlns:a16="http://schemas.microsoft.com/office/drawing/2014/main" id="{DA8F651C-4B0B-94E5-D311-A6689C0A0366}"/>
              </a:ext>
            </a:extLst>
          </p:cNvPr>
          <p:cNvSpPr txBox="1"/>
          <p:nvPr/>
        </p:nvSpPr>
        <p:spPr>
          <a:xfrm>
            <a:off x="865499" y="1763491"/>
            <a:ext cx="5226132" cy="2585323"/>
          </a:xfrm>
          <a:prstGeom prst="rect">
            <a:avLst/>
          </a:prstGeom>
          <a:noFill/>
        </p:spPr>
        <p:txBody>
          <a:bodyPr wrap="square">
            <a:spAutoFit/>
          </a:bodyPr>
          <a:lstStyle/>
          <a:p>
            <a:pPr lvl="0">
              <a:defRPr/>
            </a:pPr>
            <a:r>
              <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rPr>
              <a:t>Native app container &amp; embedded controls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Fully native web UI through</a:t>
            </a:r>
            <a:r>
              <a:rPr kumimoji="0" lang="en-US" sz="1800" b="0" i="0" u="none" strike="noStrike" kern="1200" cap="none" spc="0" normalizeH="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 platform WebView</a:t>
            </a:r>
            <a:endParaRPr kumimoji="0" lang="en-US" sz="1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Multi-platform</a:t>
            </a:r>
            <a:r>
              <a:rPr kumimoji="0" lang="en-US" sz="1800" b="0" i="0" u="none" strike="noStrike" kern="1200" cap="none" spc="0" normalizeH="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 with MAUI abstractions</a:t>
            </a:r>
            <a:endParaRPr kumimoji="0" lang="en-US" sz="1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a:p>
            <a:pPr>
              <a:defRPr/>
            </a:pPr>
            <a:r>
              <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rPr>
              <a:t>No internet required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solidFill>
                  <a:srgbClr val="FFFFFF"/>
                </a:solidFill>
                <a:latin typeface="Open Sans" panose="020B0606030504020204" pitchFamily="34" charset="0"/>
                <a:ea typeface="Open Sans" panose="020B0606030504020204" pitchFamily="34" charset="0"/>
                <a:cs typeface="Open Sans" panose="020B0606030504020204" pitchFamily="34" charset="0"/>
              </a:rPr>
              <a:t>S</a:t>
            </a:r>
            <a:r>
              <a:rPr kumimoji="0" lang="en-US" sz="1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tore</a:t>
            </a:r>
            <a:r>
              <a:rPr kumimoji="0" lang="en-US" sz="1800" b="0" i="0" u="none" strike="noStrike" kern="1200" cap="none" spc="0" normalizeH="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 distribution and reach</a:t>
            </a:r>
            <a:endPar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719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4">
                                            <p:txEl>
                                              <p:pRg st="2" end="2"/>
                                            </p:txEl>
                                          </p:spTgt>
                                        </p:tgtEl>
                                        <p:attrNameLst>
                                          <p:attrName>style.visibility</p:attrName>
                                        </p:attrNameLst>
                                      </p:cBhvr>
                                      <p:to>
                                        <p:strVal val="visible"/>
                                      </p:to>
                                    </p:set>
                                    <p:animEffect transition="in" filter="fade">
                                      <p:cBhvr>
                                        <p:cTn id="11" dur="500"/>
                                        <p:tgtEl>
                                          <p:spTgt spid="44">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4">
                                            <p:txEl>
                                              <p:pRg st="4" end="4"/>
                                            </p:txEl>
                                          </p:spTgt>
                                        </p:tgtEl>
                                        <p:attrNameLst>
                                          <p:attrName>style.visibility</p:attrName>
                                        </p:attrNameLst>
                                      </p:cBhvr>
                                      <p:to>
                                        <p:strVal val="visible"/>
                                      </p:to>
                                    </p:set>
                                    <p:animEffect transition="in" filter="fade">
                                      <p:cBhvr>
                                        <p:cTn id="15" dur="500"/>
                                        <p:tgtEl>
                                          <p:spTgt spid="44">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4">
                                            <p:txEl>
                                              <p:pRg st="6" end="6"/>
                                            </p:txEl>
                                          </p:spTgt>
                                        </p:tgtEl>
                                        <p:attrNameLst>
                                          <p:attrName>style.visibility</p:attrName>
                                        </p:attrNameLst>
                                      </p:cBhvr>
                                      <p:to>
                                        <p:strVal val="visible"/>
                                      </p:to>
                                    </p:set>
                                    <p:animEffect transition="in" filter="fade">
                                      <p:cBhvr>
                                        <p:cTn id="19" dur="500"/>
                                        <p:tgtEl>
                                          <p:spTgt spid="44">
                                            <p:txEl>
                                              <p:pRg st="6" end="6"/>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4">
                                            <p:txEl>
                                              <p:pRg st="8" end="8"/>
                                            </p:txEl>
                                          </p:spTgt>
                                        </p:tgtEl>
                                        <p:attrNameLst>
                                          <p:attrName>style.visibility</p:attrName>
                                        </p:attrNameLst>
                                      </p:cBhvr>
                                      <p:to>
                                        <p:strVal val="visible"/>
                                      </p:to>
                                    </p:set>
                                    <p:animEffect transition="in" filter="fade">
                                      <p:cBhvr>
                                        <p:cTn id="23" dur="500"/>
                                        <p:tgtEl>
                                          <p:spTgt spid="4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5649-2828-C3B9-01D9-0334CBF9046C}"/>
              </a:ext>
            </a:extLst>
          </p:cNvPr>
          <p:cNvSpPr>
            <a:spLocks noGrp="1"/>
          </p:cNvSpPr>
          <p:nvPr>
            <p:ph type="title"/>
          </p:nvPr>
        </p:nvSpPr>
        <p:spPr/>
        <p:txBody>
          <a:bodyPr/>
          <a:lstStyle/>
          <a:p>
            <a:r>
              <a:rPr lang="en-US"/>
              <a:t>Reusing UI across native and web</a:t>
            </a:r>
          </a:p>
        </p:txBody>
      </p:sp>
      <p:sp>
        <p:nvSpPr>
          <p:cNvPr id="53" name="TextBox 52">
            <a:extLst>
              <a:ext uri="{FF2B5EF4-FFF2-40B4-BE49-F238E27FC236}">
                <a16:creationId xmlns:a16="http://schemas.microsoft.com/office/drawing/2014/main" id="{ED2E3EC5-C4D7-AB03-6B53-1848947B0A75}"/>
              </a:ext>
            </a:extLst>
          </p:cNvPr>
          <p:cNvSpPr txBox="1"/>
          <p:nvPr/>
        </p:nvSpPr>
        <p:spPr>
          <a:xfrm>
            <a:off x="1426084" y="1577695"/>
            <a:ext cx="3020905" cy="523220"/>
          </a:xfrm>
          <a:prstGeom prst="rect">
            <a:avLst/>
          </a:prstGeom>
          <a:noFill/>
        </p:spPr>
        <p:txBody>
          <a:bodyPr wrap="square" rtlCol="0">
            <a:spAutoFit/>
          </a:bodyPr>
          <a:lstStyle/>
          <a:p>
            <a:pPr algn="ctr"/>
            <a:r>
              <a:rPr lang="en-US" sz="2800">
                <a:solidFill>
                  <a:schemeClr val="accent4"/>
                </a:solidFill>
              </a:rPr>
              <a:t>Web</a:t>
            </a:r>
          </a:p>
        </p:txBody>
      </p:sp>
      <p:sp>
        <p:nvSpPr>
          <p:cNvPr id="4" name="Rounded Rectangle 58">
            <a:extLst>
              <a:ext uri="{FF2B5EF4-FFF2-40B4-BE49-F238E27FC236}">
                <a16:creationId xmlns:a16="http://schemas.microsoft.com/office/drawing/2014/main" id="{FA5DC1B4-3D94-2CA6-3384-2D38FC44B834}"/>
              </a:ext>
            </a:extLst>
          </p:cNvPr>
          <p:cNvSpPr/>
          <p:nvPr/>
        </p:nvSpPr>
        <p:spPr bwMode="auto">
          <a:xfrm>
            <a:off x="1283948" y="2288973"/>
            <a:ext cx="3305175" cy="1841897"/>
          </a:xfrm>
          <a:prstGeom prst="roundRect">
            <a:avLst>
              <a:gd name="adj" fmla="val 10277"/>
            </a:avLst>
          </a:prstGeom>
          <a:solidFill>
            <a:schemeClr val="accent2">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u="none" strike="noStrike" kern="0" cap="none" spc="0" normalizeH="0" baseline="0" noProof="0">
                <a:ln>
                  <a:noFill/>
                </a:ln>
                <a:solidFill>
                  <a:srgbClr val="FFFFFF"/>
                </a:solidFill>
                <a:effectLst/>
                <a:uLnTx/>
                <a:uFillTx/>
                <a:ea typeface="Open Sans" panose="020B0606030504020204" pitchFamily="34" charset="0"/>
                <a:cs typeface="Segoe UI Semibold" panose="020B0502040204020203" pitchFamily="34" charset="0"/>
              </a:rPr>
              <a:t>Blazor web app</a:t>
            </a:r>
          </a:p>
          <a:p>
            <a:pPr marL="0" marR="0" lvl="0" indent="0" algn="ctr" defTabSz="932472" eaLnBrk="1" fontAlgn="base" latinLnBrk="0" hangingPunct="1">
              <a:lnSpc>
                <a:spcPct val="100000"/>
              </a:lnSpc>
              <a:spcBef>
                <a:spcPct val="0"/>
              </a:spcBef>
              <a:spcAft>
                <a:spcPct val="0"/>
              </a:spcAft>
              <a:buClrTx/>
              <a:buSzTx/>
              <a:buFontTx/>
              <a:buNone/>
              <a:tabLst/>
              <a:defRPr/>
            </a:pPr>
            <a:endParaRPr lang="en-US" sz="2400" kern="0">
              <a:solidFill>
                <a:srgbClr val="FFFFFF"/>
              </a:solidFill>
              <a:ea typeface="Open Sans" panose="020B0606030504020204" pitchFamily="34" charset="0"/>
              <a:cs typeface="Segoe UI Semibold" panose="020B0502040204020203" pitchFamily="34" charset="0"/>
            </a:endParaRP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i="1" u="none" strike="noStrike" kern="0" cap="none" spc="0" normalizeH="0" baseline="0" noProof="0">
                <a:ln>
                  <a:noFill/>
                </a:ln>
                <a:solidFill>
                  <a:srgbClr val="FFFFFF"/>
                </a:solidFill>
                <a:effectLst/>
                <a:uLnTx/>
                <a:uFillTx/>
                <a:ea typeface="Open Sans" panose="020B0606030504020204" pitchFamily="34" charset="0"/>
                <a:cs typeface="Segoe UI Semibold" panose="020B0502040204020203" pitchFamily="34" charset="0"/>
              </a:rPr>
              <a:t>BlazorApp1</a:t>
            </a:r>
          </a:p>
          <a:p>
            <a:pPr marL="0" marR="0" lvl="0" indent="0" algn="ctr" defTabSz="932472" eaLnBrk="1" fontAlgn="base" latinLnBrk="0" hangingPunct="1">
              <a:lnSpc>
                <a:spcPct val="100000"/>
              </a:lnSpc>
              <a:spcBef>
                <a:spcPct val="0"/>
              </a:spcBef>
              <a:spcAft>
                <a:spcPct val="0"/>
              </a:spcAft>
              <a:buClrTx/>
              <a:buSzTx/>
              <a:buFontTx/>
              <a:buNone/>
              <a:tabLst/>
              <a:defRPr/>
            </a:pPr>
            <a:r>
              <a:rPr lang="en-US" i="1" kern="0">
                <a:solidFill>
                  <a:srgbClr val="FFFFFF"/>
                </a:solidFill>
                <a:ea typeface="Open Sans" panose="020B0606030504020204" pitchFamily="34" charset="0"/>
                <a:cs typeface="Segoe UI Semibold" panose="020B0502040204020203" pitchFamily="34" charset="0"/>
              </a:rPr>
              <a:t>BlazorApp1.Client</a:t>
            </a:r>
            <a:endParaRPr kumimoji="0" lang="en-US" i="1" u="none" strike="noStrike" kern="0" cap="none" spc="0" normalizeH="0" baseline="0" noProof="0">
              <a:ln>
                <a:noFill/>
              </a:ln>
              <a:solidFill>
                <a:srgbClr val="FFFFFF"/>
              </a:solidFill>
              <a:effectLst/>
              <a:uLnTx/>
              <a:uFillTx/>
              <a:ea typeface="Open Sans" panose="020B0606030504020204" pitchFamily="34" charset="0"/>
              <a:cs typeface="Segoe UI Semibold" panose="020B0502040204020203" pitchFamily="34" charset="0"/>
            </a:endParaRPr>
          </a:p>
        </p:txBody>
      </p:sp>
      <p:sp>
        <p:nvSpPr>
          <p:cNvPr id="54" name="TextBox 53">
            <a:extLst>
              <a:ext uri="{FF2B5EF4-FFF2-40B4-BE49-F238E27FC236}">
                <a16:creationId xmlns:a16="http://schemas.microsoft.com/office/drawing/2014/main" id="{CF6BDBDC-E3EB-6AE7-189D-80E93ECA9448}"/>
              </a:ext>
            </a:extLst>
          </p:cNvPr>
          <p:cNvSpPr txBox="1"/>
          <p:nvPr/>
        </p:nvSpPr>
        <p:spPr>
          <a:xfrm>
            <a:off x="7572081" y="1577695"/>
            <a:ext cx="3020905" cy="523220"/>
          </a:xfrm>
          <a:prstGeom prst="rect">
            <a:avLst/>
          </a:prstGeom>
          <a:noFill/>
        </p:spPr>
        <p:txBody>
          <a:bodyPr wrap="square" rtlCol="0">
            <a:spAutoFit/>
          </a:bodyPr>
          <a:lstStyle/>
          <a:p>
            <a:pPr algn="ctr"/>
            <a:r>
              <a:rPr lang="en-US" sz="2800">
                <a:solidFill>
                  <a:schemeClr val="accent4"/>
                </a:solidFill>
              </a:rPr>
              <a:t>Native</a:t>
            </a:r>
          </a:p>
        </p:txBody>
      </p:sp>
      <p:sp>
        <p:nvSpPr>
          <p:cNvPr id="39" name="Rounded Rectangle 58">
            <a:extLst>
              <a:ext uri="{FF2B5EF4-FFF2-40B4-BE49-F238E27FC236}">
                <a16:creationId xmlns:a16="http://schemas.microsoft.com/office/drawing/2014/main" id="{4839151C-11B9-743C-DC10-193FF832C0E3}"/>
              </a:ext>
            </a:extLst>
          </p:cNvPr>
          <p:cNvSpPr/>
          <p:nvPr/>
        </p:nvSpPr>
        <p:spPr bwMode="auto">
          <a:xfrm>
            <a:off x="7524454" y="2288973"/>
            <a:ext cx="3305175" cy="1841897"/>
          </a:xfrm>
          <a:prstGeom prst="roundRect">
            <a:avLst>
              <a:gd name="adj" fmla="val 10277"/>
            </a:avLst>
          </a:prstGeom>
          <a:solidFill>
            <a:schemeClr val="accent2">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u="none" strike="noStrike" kern="0" cap="none" spc="0" normalizeH="0" baseline="0" noProof="0">
                <a:ln>
                  <a:noFill/>
                </a:ln>
                <a:solidFill>
                  <a:srgbClr val="FFFFFF"/>
                </a:solidFill>
                <a:effectLst/>
                <a:uLnTx/>
                <a:uFillTx/>
                <a:ea typeface="Open Sans" panose="020B0606030504020204" pitchFamily="34" charset="0"/>
                <a:cs typeface="Segoe UI Semibold" panose="020B0502040204020203" pitchFamily="34" charset="0"/>
              </a:rPr>
              <a:t>Blazor hybrid app</a:t>
            </a:r>
          </a:p>
          <a:p>
            <a:pPr marL="0" marR="0" lvl="0" indent="0" algn="ctr" defTabSz="932472" eaLnBrk="1" fontAlgn="base" latinLnBrk="0" hangingPunct="1">
              <a:lnSpc>
                <a:spcPct val="100000"/>
              </a:lnSpc>
              <a:spcBef>
                <a:spcPct val="0"/>
              </a:spcBef>
              <a:spcAft>
                <a:spcPct val="0"/>
              </a:spcAft>
              <a:buClrTx/>
              <a:buSzTx/>
              <a:buFontTx/>
              <a:buNone/>
              <a:tabLst/>
              <a:defRPr/>
            </a:pPr>
            <a:endParaRPr lang="en-US" sz="2400" kern="0">
              <a:solidFill>
                <a:srgbClr val="FFFFFF"/>
              </a:solidFill>
              <a:ea typeface="Open Sans" panose="020B0606030504020204" pitchFamily="34" charset="0"/>
              <a:cs typeface="Segoe UI Semibold" panose="020B0502040204020203" pitchFamily="34" charset="0"/>
            </a:endParaRP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i="1" u="none" strike="noStrike" kern="0" cap="none" spc="0" normalizeH="0" baseline="0" noProof="0">
                <a:ln>
                  <a:noFill/>
                </a:ln>
                <a:solidFill>
                  <a:srgbClr val="FFFFFF"/>
                </a:solidFill>
                <a:effectLst/>
                <a:uLnTx/>
                <a:uFillTx/>
                <a:ea typeface="Open Sans" panose="020B0606030504020204" pitchFamily="34" charset="0"/>
                <a:cs typeface="Segoe UI Semibold" panose="020B0502040204020203" pitchFamily="34" charset="0"/>
              </a:rPr>
              <a:t>MauiApp1</a:t>
            </a:r>
          </a:p>
        </p:txBody>
      </p:sp>
      <p:sp>
        <p:nvSpPr>
          <p:cNvPr id="63" name="TextBox 62">
            <a:extLst>
              <a:ext uri="{FF2B5EF4-FFF2-40B4-BE49-F238E27FC236}">
                <a16:creationId xmlns:a16="http://schemas.microsoft.com/office/drawing/2014/main" id="{874D9CA8-262A-972D-D942-9E430B96416F}"/>
              </a:ext>
            </a:extLst>
          </p:cNvPr>
          <p:cNvSpPr txBox="1"/>
          <p:nvPr/>
        </p:nvSpPr>
        <p:spPr>
          <a:xfrm>
            <a:off x="4494479" y="4261783"/>
            <a:ext cx="3203041" cy="369332"/>
          </a:xfrm>
          <a:prstGeom prst="rect">
            <a:avLst/>
          </a:prstGeom>
          <a:noFill/>
        </p:spPr>
        <p:txBody>
          <a:bodyPr wrap="square" rtlCol="0">
            <a:spAutoFit/>
          </a:bodyPr>
          <a:lstStyle/>
          <a:p>
            <a:pPr algn="ctr"/>
            <a:r>
              <a:rPr lang="en-US">
                <a:solidFill>
                  <a:schemeClr val="accent3">
                    <a:lumMod val="40000"/>
                    <a:lumOff val="60000"/>
                  </a:schemeClr>
                </a:solidFill>
              </a:rPr>
              <a:t>Shared UI &amp; Interfaces</a:t>
            </a:r>
          </a:p>
        </p:txBody>
      </p:sp>
      <p:grpSp>
        <p:nvGrpSpPr>
          <p:cNvPr id="52" name="Group 51" descr="Razor Class Library">
            <a:extLst>
              <a:ext uri="{FF2B5EF4-FFF2-40B4-BE49-F238E27FC236}">
                <a16:creationId xmlns:a16="http://schemas.microsoft.com/office/drawing/2014/main" id="{8FEF65D9-BC79-F22F-DDDB-4232DB61AC52}"/>
              </a:ext>
            </a:extLst>
          </p:cNvPr>
          <p:cNvGrpSpPr/>
          <p:nvPr/>
        </p:nvGrpSpPr>
        <p:grpSpPr>
          <a:xfrm>
            <a:off x="4479082" y="4704750"/>
            <a:ext cx="3203041" cy="1841897"/>
            <a:chOff x="4515430" y="4662110"/>
            <a:chExt cx="3203041" cy="1841897"/>
          </a:xfrm>
        </p:grpSpPr>
        <p:sp>
          <p:nvSpPr>
            <p:cNvPr id="3" name="Rounded Rectangle 58">
              <a:extLst>
                <a:ext uri="{FF2B5EF4-FFF2-40B4-BE49-F238E27FC236}">
                  <a16:creationId xmlns:a16="http://schemas.microsoft.com/office/drawing/2014/main" id="{B507C3F9-DAEA-D05B-BABA-4B1ACBFD1E10}"/>
                </a:ext>
              </a:extLst>
            </p:cNvPr>
            <p:cNvSpPr/>
            <p:nvPr/>
          </p:nvSpPr>
          <p:spPr bwMode="auto">
            <a:xfrm>
              <a:off x="4515430" y="4662110"/>
              <a:ext cx="3203041" cy="1841897"/>
            </a:xfrm>
            <a:prstGeom prst="roundRect">
              <a:avLst>
                <a:gd name="adj" fmla="val 10277"/>
              </a:avLst>
            </a:prstGeom>
            <a:solidFill>
              <a:schemeClr val="accent2">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u="none" strike="noStrike" kern="0" cap="none" spc="0" normalizeH="0" baseline="0" noProof="0">
                  <a:ln>
                    <a:noFill/>
                  </a:ln>
                  <a:solidFill>
                    <a:srgbClr val="FFFFFF"/>
                  </a:solidFill>
                  <a:effectLst/>
                  <a:uLnTx/>
                  <a:uFillTx/>
                  <a:ea typeface="Open Sans" panose="020B0606030504020204" pitchFamily="34" charset="0"/>
                  <a:cs typeface="Segoe UI Semibold" panose="020B0502040204020203" pitchFamily="34" charset="0"/>
                </a:rPr>
                <a:t>Razor class library</a:t>
              </a:r>
            </a:p>
            <a:p>
              <a:pPr marL="0" marR="0" lvl="0" indent="0" algn="ctr" defTabSz="932472" eaLnBrk="1" fontAlgn="base" latinLnBrk="0" hangingPunct="1">
                <a:lnSpc>
                  <a:spcPct val="100000"/>
                </a:lnSpc>
                <a:spcBef>
                  <a:spcPct val="0"/>
                </a:spcBef>
                <a:spcAft>
                  <a:spcPct val="0"/>
                </a:spcAft>
                <a:buClrTx/>
                <a:buSzTx/>
                <a:buFontTx/>
                <a:buNone/>
                <a:tabLst/>
                <a:defRPr/>
              </a:pPr>
              <a:br>
                <a:rPr kumimoji="0" lang="en-US" sz="1600" i="1" u="none" strike="noStrike" kern="0" cap="none" spc="0" normalizeH="0" baseline="0" noProof="0">
                  <a:ln>
                    <a:noFill/>
                  </a:ln>
                  <a:solidFill>
                    <a:srgbClr val="FFFFFF"/>
                  </a:solidFill>
                  <a:effectLst/>
                  <a:uLnTx/>
                  <a:uFillTx/>
                  <a:ea typeface="Open Sans" panose="020B0606030504020204" pitchFamily="34" charset="0"/>
                  <a:cs typeface="Segoe UI Semibold" panose="020B0502040204020203" pitchFamily="34" charset="0"/>
                </a:rPr>
              </a:br>
              <a:r>
                <a:rPr kumimoji="0" lang="en-US" i="1" u="none" strike="noStrike" kern="0" cap="none" spc="0" normalizeH="0" baseline="0" noProof="0">
                  <a:ln>
                    <a:noFill/>
                  </a:ln>
                  <a:solidFill>
                    <a:srgbClr val="FFFFFF"/>
                  </a:solidFill>
                  <a:effectLst/>
                  <a:uLnTx/>
                  <a:uFillTx/>
                  <a:ea typeface="Open Sans" panose="020B0606030504020204" pitchFamily="34" charset="0"/>
                  <a:cs typeface="Segoe UI Semibold" panose="020B0502040204020203" pitchFamily="34" charset="0"/>
                </a:rPr>
                <a:t>Razor</a:t>
              </a:r>
              <a:r>
                <a:rPr lang="en-US" i="1" kern="0">
                  <a:solidFill>
                    <a:srgbClr val="FFFFFF"/>
                  </a:solidFill>
                  <a:ea typeface="Open Sans" panose="020B0606030504020204" pitchFamily="34" charset="0"/>
                  <a:cs typeface="Segoe UI Semibold" panose="020B0502040204020203" pitchFamily="34" charset="0"/>
                </a:rPr>
                <a:t>ClassLibrary1</a:t>
              </a:r>
              <a:endParaRPr kumimoji="0" lang="en-US" i="1" u="none" strike="noStrike" kern="0" cap="none" spc="0" normalizeH="0" baseline="0" noProof="0">
                <a:ln>
                  <a:noFill/>
                </a:ln>
                <a:solidFill>
                  <a:srgbClr val="FFFFFF"/>
                </a:solidFill>
                <a:effectLst/>
                <a:uLnTx/>
                <a:uFillTx/>
                <a:ea typeface="Open Sans" panose="020B0606030504020204" pitchFamily="34" charset="0"/>
                <a:cs typeface="Segoe UI Semibold" panose="020B0502040204020203" pitchFamily="34" charset="0"/>
              </a:endParaRPr>
            </a:p>
          </p:txBody>
        </p:sp>
        <p:sp>
          <p:nvSpPr>
            <p:cNvPr id="41" name="Rectangle 40">
              <a:extLst>
                <a:ext uri="{FF2B5EF4-FFF2-40B4-BE49-F238E27FC236}">
                  <a16:creationId xmlns:a16="http://schemas.microsoft.com/office/drawing/2014/main" id="{43A49780-07F0-84C0-85A0-8FE49FEA2F18}"/>
                </a:ext>
              </a:extLst>
            </p:cNvPr>
            <p:cNvSpPr/>
            <p:nvPr/>
          </p:nvSpPr>
          <p:spPr bwMode="auto">
            <a:xfrm>
              <a:off x="5249699" y="5818936"/>
              <a:ext cx="1734502" cy="611436"/>
            </a:xfrm>
            <a:prstGeom prst="rect">
              <a:avLst/>
            </a:prstGeom>
            <a:solidFill>
              <a:schemeClr val="accent3">
                <a:lumMod val="75000"/>
              </a:schemeClr>
            </a:solid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ea typeface="Open Sans" panose="020B0606030504020204" pitchFamily="34" charset="0"/>
                  <a:cs typeface="Open Sans" panose="020B0606030504020204" pitchFamily="34" charset="0"/>
                </a:rPr>
                <a:t>.NET</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ea typeface="Open Sans" panose="020B0606030504020204" pitchFamily="34" charset="0"/>
                  <a:cs typeface="Open Sans" panose="020B0606030504020204" pitchFamily="34" charset="0"/>
                </a:rPr>
                <a:t>Razor Components</a:t>
              </a:r>
            </a:p>
          </p:txBody>
        </p:sp>
      </p:grpSp>
      <p:cxnSp>
        <p:nvCxnSpPr>
          <p:cNvPr id="56" name="Straight Arrow Connector 55">
            <a:extLst>
              <a:ext uri="{FF2B5EF4-FFF2-40B4-BE49-F238E27FC236}">
                <a16:creationId xmlns:a16="http://schemas.microsoft.com/office/drawing/2014/main" id="{2229609E-7C29-BE6A-B07A-71D497B8A87F}"/>
              </a:ext>
              <a:ext uri="{C183D7F6-B498-43B3-948B-1728B52AA6E4}">
                <adec:decorative xmlns:adec="http://schemas.microsoft.com/office/drawing/2017/decorative" val="1"/>
              </a:ext>
            </a:extLst>
          </p:cNvPr>
          <p:cNvCxnSpPr/>
          <p:nvPr/>
        </p:nvCxnSpPr>
        <p:spPr>
          <a:xfrm flipH="1" flipV="1">
            <a:off x="4183498" y="4130870"/>
            <a:ext cx="405625" cy="57388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3B1CA3F-AA46-538A-7F09-444E5262CF94}"/>
              </a:ext>
              <a:ext uri="{C183D7F6-B498-43B3-948B-1728B52AA6E4}">
                <adec:decorative xmlns:adec="http://schemas.microsoft.com/office/drawing/2017/decorative" val="1"/>
              </a:ext>
            </a:extLst>
          </p:cNvPr>
          <p:cNvCxnSpPr>
            <a:cxnSpLocks/>
          </p:cNvCxnSpPr>
          <p:nvPr/>
        </p:nvCxnSpPr>
        <p:spPr>
          <a:xfrm flipV="1">
            <a:off x="7572081" y="4130870"/>
            <a:ext cx="501171" cy="57388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81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DD991E-767D-FE4B-82AD-96DD0E4D1BDA}"/>
              </a:ext>
            </a:extLst>
          </p:cNvPr>
          <p:cNvSpPr>
            <a:spLocks noGrp="1"/>
          </p:cNvSpPr>
          <p:nvPr>
            <p:ph type="title"/>
          </p:nvPr>
        </p:nvSpPr>
        <p:spPr>
          <a:xfrm>
            <a:off x="609600" y="1709738"/>
            <a:ext cx="9486900" cy="2852737"/>
          </a:xfrm>
        </p:spPr>
        <p:txBody>
          <a:bodyPr/>
          <a:lstStyle/>
          <a:p>
            <a:r>
              <a:rPr lang="en-US"/>
              <a:t>Demos</a:t>
            </a:r>
          </a:p>
        </p:txBody>
      </p:sp>
      <p:sp>
        <p:nvSpPr>
          <p:cNvPr id="3" name="Text Placeholder 2">
            <a:extLst>
              <a:ext uri="{FF2B5EF4-FFF2-40B4-BE49-F238E27FC236}">
                <a16:creationId xmlns:a16="http://schemas.microsoft.com/office/drawing/2014/main" id="{4A761EA3-8892-1A18-0093-B4B79F737056}"/>
              </a:ext>
              <a:ext uri="{C183D7F6-B498-43B3-948B-1728B52AA6E4}">
                <adec:decorative xmlns:adec="http://schemas.microsoft.com/office/drawing/2017/decorative" val="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51983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37D764-0D90-EE74-785E-4AA12AE2405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72559" y="117264"/>
            <a:ext cx="5850338" cy="3644363"/>
          </a:xfrm>
          <a:prstGeom prst="rect">
            <a:avLst/>
          </a:prstGeom>
        </p:spPr>
      </p:pic>
      <p:pic>
        <p:nvPicPr>
          <p:cNvPr id="11" name="Picture 10">
            <a:extLst>
              <a:ext uri="{FF2B5EF4-FFF2-40B4-BE49-F238E27FC236}">
                <a16:creationId xmlns:a16="http://schemas.microsoft.com/office/drawing/2014/main" id="{6D2B0BD1-8FB7-D906-B47E-7AC9651422C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24871" y="2836951"/>
            <a:ext cx="5135028" cy="3852027"/>
          </a:xfrm>
          <a:prstGeom prst="rect">
            <a:avLst/>
          </a:prstGeom>
        </p:spPr>
      </p:pic>
      <p:pic>
        <p:nvPicPr>
          <p:cNvPr id="13" name="Picture 12">
            <a:extLst>
              <a:ext uri="{FF2B5EF4-FFF2-40B4-BE49-F238E27FC236}">
                <a16:creationId xmlns:a16="http://schemas.microsoft.com/office/drawing/2014/main" id="{CC1E9AF5-244C-FDC8-49B6-ACFBE72FD85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848834" y="63260"/>
            <a:ext cx="2549912" cy="5199483"/>
          </a:xfrm>
          <a:prstGeom prst="roundRect">
            <a:avLst>
              <a:gd name="adj" fmla="val 18923"/>
            </a:avLst>
          </a:prstGeom>
        </p:spPr>
      </p:pic>
      <p:pic>
        <p:nvPicPr>
          <p:cNvPr id="7" name="Picture 6">
            <a:extLst>
              <a:ext uri="{FF2B5EF4-FFF2-40B4-BE49-F238E27FC236}">
                <a16:creationId xmlns:a16="http://schemas.microsoft.com/office/drawing/2014/main" id="{0563175C-B07F-85C5-20E5-EC5B669DFA32}"/>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0980" y="675106"/>
            <a:ext cx="2537735" cy="5316415"/>
          </a:xfrm>
          <a:prstGeom prst="rect">
            <a:avLst/>
          </a:prstGeom>
        </p:spPr>
      </p:pic>
      <p:pic>
        <p:nvPicPr>
          <p:cNvPr id="15" name="Picture 14">
            <a:extLst>
              <a:ext uri="{FF2B5EF4-FFF2-40B4-BE49-F238E27FC236}">
                <a16:creationId xmlns:a16="http://schemas.microsoft.com/office/drawing/2014/main" id="{F404FBCF-CF43-48E7-6836-A7E4B9D42B3E}"/>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807490" y="3923285"/>
            <a:ext cx="5197190" cy="3429000"/>
          </a:xfrm>
          <a:prstGeom prst="roundRect">
            <a:avLst>
              <a:gd name="adj" fmla="val 1740"/>
            </a:avLst>
          </a:prstGeom>
        </p:spPr>
      </p:pic>
    </p:spTree>
    <p:extLst>
      <p:ext uri="{BB962C8B-B14F-4D97-AF65-F5344CB8AC3E}">
        <p14:creationId xmlns:p14="http://schemas.microsoft.com/office/powerpoint/2010/main" val="1285791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8EA7D-72F7-25CB-F0E5-1A41510C66D9}"/>
              </a:ext>
            </a:extLst>
          </p:cNvPr>
          <p:cNvSpPr>
            <a:spLocks noGrp="1"/>
          </p:cNvSpPr>
          <p:nvPr>
            <p:ph type="title"/>
          </p:nvPr>
        </p:nvSpPr>
        <p:spPr/>
        <p:txBody>
          <a:bodyPr/>
          <a:lstStyle/>
          <a:p>
            <a:r>
              <a:rPr lang="en-US"/>
              <a:t>.NET MAUI </a:t>
            </a:r>
            <a:r>
              <a:rPr lang="en-US" err="1"/>
              <a:t>HybridWebView</a:t>
            </a:r>
            <a:r>
              <a:rPr lang="en-US"/>
              <a:t> Experiment</a:t>
            </a:r>
          </a:p>
        </p:txBody>
      </p:sp>
      <p:pic>
        <p:nvPicPr>
          <p:cNvPr id="7" name="Content Placeholder 6">
            <a:extLst>
              <a:ext uri="{FF2B5EF4-FFF2-40B4-BE49-F238E27FC236}">
                <a16:creationId xmlns:a16="http://schemas.microsoft.com/office/drawing/2014/main" id="{867D5CDD-232E-4DE5-6BFD-C384C5720A85}"/>
              </a:ext>
              <a:ext uri="{C183D7F6-B498-43B3-948B-1728B52AA6E4}">
                <adec:decorative xmlns:adec="http://schemas.microsoft.com/office/drawing/2017/decorative" val="1"/>
              </a:ext>
            </a:extLst>
          </p:cNvPr>
          <p:cNvPicPr>
            <a:picLocks noGrp="1" noChangeAspect="1"/>
          </p:cNvPicPr>
          <p:nvPr>
            <p:ph sz="half" idx="4294967295"/>
          </p:nvPr>
        </p:nvPicPr>
        <p:blipFill>
          <a:blip r:embed="rId3" cstate="screen">
            <a:extLst>
              <a:ext uri="{28A0092B-C50C-407E-A947-70E740481C1C}">
                <a14:useLocalDpi xmlns:a14="http://schemas.microsoft.com/office/drawing/2010/main"/>
              </a:ext>
            </a:extLst>
          </a:blip>
          <a:srcRect/>
          <a:stretch/>
        </p:blipFill>
        <p:spPr>
          <a:xfrm>
            <a:off x="1871435" y="1890713"/>
            <a:ext cx="3906838" cy="4692650"/>
          </a:xfrm>
        </p:spPr>
      </p:pic>
      <p:sp>
        <p:nvSpPr>
          <p:cNvPr id="28" name="Content Placeholder 3">
            <a:extLst>
              <a:ext uri="{FF2B5EF4-FFF2-40B4-BE49-F238E27FC236}">
                <a16:creationId xmlns:a16="http://schemas.microsoft.com/office/drawing/2014/main" id="{CF67E5F7-320E-9CFB-E73B-9C4FA2B4418E}"/>
              </a:ext>
            </a:extLst>
          </p:cNvPr>
          <p:cNvSpPr txBox="1">
            <a:spLocks/>
          </p:cNvSpPr>
          <p:nvPr/>
        </p:nvSpPr>
        <p:spPr>
          <a:xfrm>
            <a:off x="377780" y="2266419"/>
            <a:ext cx="1129048" cy="33707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000">
                <a:solidFill>
                  <a:schemeClr val="bg1"/>
                </a:solidFill>
              </a:rPr>
              <a:t>MAUI C#</a:t>
            </a:r>
          </a:p>
        </p:txBody>
      </p:sp>
      <p:cxnSp>
        <p:nvCxnSpPr>
          <p:cNvPr id="20" name="Straight Arrow Connector 19">
            <a:extLst>
              <a:ext uri="{FF2B5EF4-FFF2-40B4-BE49-F238E27FC236}">
                <a16:creationId xmlns:a16="http://schemas.microsoft.com/office/drawing/2014/main" id="{2EC9B8FA-83F4-4F84-71B6-FE6CBA285F75}"/>
              </a:ext>
              <a:ext uri="{C183D7F6-B498-43B3-948B-1728B52AA6E4}">
                <adec:decorative xmlns:adec="http://schemas.microsoft.com/office/drawing/2017/decorative" val="1"/>
              </a:ext>
            </a:extLst>
          </p:cNvPr>
          <p:cNvCxnSpPr>
            <a:cxnSpLocks/>
          </p:cNvCxnSpPr>
          <p:nvPr/>
        </p:nvCxnSpPr>
        <p:spPr>
          <a:xfrm>
            <a:off x="1502536" y="2402813"/>
            <a:ext cx="1703082"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3">
            <a:extLst>
              <a:ext uri="{FF2B5EF4-FFF2-40B4-BE49-F238E27FC236}">
                <a16:creationId xmlns:a16="http://schemas.microsoft.com/office/drawing/2014/main" id="{88CF9A50-3F36-0D05-38B2-E2C4B42AFE18}"/>
              </a:ext>
            </a:extLst>
          </p:cNvPr>
          <p:cNvSpPr txBox="1">
            <a:spLocks/>
          </p:cNvSpPr>
          <p:nvPr/>
        </p:nvSpPr>
        <p:spPr>
          <a:xfrm>
            <a:off x="274650" y="2775380"/>
            <a:ext cx="1232178" cy="8922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600">
                <a:solidFill>
                  <a:schemeClr val="bg1"/>
                </a:solidFill>
              </a:rPr>
              <a:t>Native app container &amp; controls </a:t>
            </a:r>
          </a:p>
        </p:txBody>
      </p:sp>
      <p:cxnSp>
        <p:nvCxnSpPr>
          <p:cNvPr id="33" name="Straight Arrow Connector 32">
            <a:extLst>
              <a:ext uri="{FF2B5EF4-FFF2-40B4-BE49-F238E27FC236}">
                <a16:creationId xmlns:a16="http://schemas.microsoft.com/office/drawing/2014/main" id="{DF3475AD-CC89-CA35-C8F8-547BEEABDD69}"/>
              </a:ext>
              <a:ext uri="{C183D7F6-B498-43B3-948B-1728B52AA6E4}">
                <adec:decorative xmlns:adec="http://schemas.microsoft.com/office/drawing/2017/decorative" val="1"/>
              </a:ext>
            </a:extLst>
          </p:cNvPr>
          <p:cNvCxnSpPr>
            <a:cxnSpLocks/>
          </p:cNvCxnSpPr>
          <p:nvPr/>
        </p:nvCxnSpPr>
        <p:spPr>
          <a:xfrm>
            <a:off x="1497179" y="3055094"/>
            <a:ext cx="357381"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9459CDE-FF7C-5797-A202-A570497F4C77}"/>
              </a:ext>
              <a:ext uri="{C183D7F6-B498-43B3-948B-1728B52AA6E4}">
                <adec:decorative xmlns:adec="http://schemas.microsoft.com/office/drawing/2017/decorative" val="1"/>
              </a:ext>
            </a:extLst>
          </p:cNvPr>
          <p:cNvSpPr/>
          <p:nvPr/>
        </p:nvSpPr>
        <p:spPr>
          <a:xfrm>
            <a:off x="1854560" y="1891241"/>
            <a:ext cx="3932349" cy="468985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3">
            <a:extLst>
              <a:ext uri="{FF2B5EF4-FFF2-40B4-BE49-F238E27FC236}">
                <a16:creationId xmlns:a16="http://schemas.microsoft.com/office/drawing/2014/main" id="{EBE0D40A-B701-7348-B177-DC542014F10B}"/>
              </a:ext>
            </a:extLst>
          </p:cNvPr>
          <p:cNvSpPr txBox="1">
            <a:spLocks/>
          </p:cNvSpPr>
          <p:nvPr/>
        </p:nvSpPr>
        <p:spPr>
          <a:xfrm>
            <a:off x="0" y="3839483"/>
            <a:ext cx="1506828" cy="83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600">
                <a:solidFill>
                  <a:schemeClr val="bg1"/>
                </a:solidFill>
              </a:rPr>
              <a:t>Hybrid WebView </a:t>
            </a:r>
            <a:br>
              <a:rPr lang="en-US" sz="1600">
                <a:solidFill>
                  <a:schemeClr val="bg1"/>
                </a:solidFill>
              </a:rPr>
            </a:br>
            <a:r>
              <a:rPr lang="en-US" sz="1600">
                <a:solidFill>
                  <a:schemeClr val="bg1"/>
                </a:solidFill>
              </a:rPr>
              <a:t>React JS</a:t>
            </a:r>
          </a:p>
        </p:txBody>
      </p:sp>
      <p:cxnSp>
        <p:nvCxnSpPr>
          <p:cNvPr id="16" name="Straight Arrow Connector 15">
            <a:extLst>
              <a:ext uri="{FF2B5EF4-FFF2-40B4-BE49-F238E27FC236}">
                <a16:creationId xmlns:a16="http://schemas.microsoft.com/office/drawing/2014/main" id="{8C217A99-C1B5-C83E-B5AC-70CF85C13676}"/>
              </a:ext>
              <a:ext uri="{C183D7F6-B498-43B3-948B-1728B52AA6E4}">
                <adec:decorative xmlns:adec="http://schemas.microsoft.com/office/drawing/2017/decorative" val="1"/>
              </a:ext>
            </a:extLst>
          </p:cNvPr>
          <p:cNvCxnSpPr>
            <a:cxnSpLocks/>
          </p:cNvCxnSpPr>
          <p:nvPr/>
        </p:nvCxnSpPr>
        <p:spPr>
          <a:xfrm>
            <a:off x="1463897" y="4258190"/>
            <a:ext cx="632585" cy="0"/>
          </a:xfrm>
          <a:prstGeom prst="straightConnector1">
            <a:avLst/>
          </a:prstGeom>
          <a:ln w="3810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9C03A3-974D-C7A4-21C5-ADAC4EAD27A5}"/>
              </a:ext>
              <a:ext uri="{C183D7F6-B498-43B3-948B-1728B52AA6E4}">
                <adec:decorative xmlns:adec="http://schemas.microsoft.com/office/drawing/2017/decorative" val="1"/>
              </a:ext>
            </a:extLst>
          </p:cNvPr>
          <p:cNvSpPr/>
          <p:nvPr/>
        </p:nvSpPr>
        <p:spPr>
          <a:xfrm>
            <a:off x="2096482" y="2603498"/>
            <a:ext cx="3467100" cy="3733800"/>
          </a:xfrm>
          <a:prstGeom prst="rect">
            <a:avLst/>
          </a:prstGeom>
          <a:noFill/>
          <a:ln w="38100">
            <a:solidFill>
              <a:schemeClr val="accent3">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3EBDA352-707E-EE96-BBE3-F1666DFE2ECF}"/>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985280" y="5489477"/>
            <a:ext cx="8105095" cy="1292175"/>
          </a:xfrm>
          <a:prstGeom prst="rect">
            <a:avLst/>
          </a:prstGeom>
        </p:spPr>
      </p:pic>
      <p:sp>
        <p:nvSpPr>
          <p:cNvPr id="4" name="Content Placeholder 3">
            <a:extLst>
              <a:ext uri="{FF2B5EF4-FFF2-40B4-BE49-F238E27FC236}">
                <a16:creationId xmlns:a16="http://schemas.microsoft.com/office/drawing/2014/main" id="{612B3E3A-678A-0BCE-6118-3EA53C680681}"/>
              </a:ext>
            </a:extLst>
          </p:cNvPr>
          <p:cNvSpPr>
            <a:spLocks noGrp="1"/>
          </p:cNvSpPr>
          <p:nvPr>
            <p:ph sz="half" idx="4294967295"/>
          </p:nvPr>
        </p:nvSpPr>
        <p:spPr>
          <a:xfrm>
            <a:off x="6192336" y="1825625"/>
            <a:ext cx="5999664" cy="4756150"/>
          </a:xfrm>
        </p:spPr>
        <p:txBody>
          <a:bodyPr>
            <a:normAutofit/>
          </a:bodyPr>
          <a:lstStyle/>
          <a:p>
            <a:pPr marL="0" indent="0">
              <a:lnSpc>
                <a:spcPct val="100000"/>
              </a:lnSpc>
              <a:buNone/>
            </a:pPr>
            <a:r>
              <a:rPr lang="en-US" sz="1800"/>
              <a:t>Multi-platform control based on .NET MAUI WebView</a:t>
            </a:r>
          </a:p>
          <a:p>
            <a:pPr marL="0" indent="0">
              <a:lnSpc>
                <a:spcPct val="100000"/>
              </a:lnSpc>
              <a:buNone/>
            </a:pPr>
            <a:r>
              <a:rPr lang="en-US" sz="1800"/>
              <a:t>Host static web assets (HTML, JS, CSS, etc.)</a:t>
            </a:r>
          </a:p>
          <a:p>
            <a:pPr marL="0" indent="0">
              <a:lnSpc>
                <a:spcPct val="100000"/>
              </a:lnSpc>
              <a:buNone/>
            </a:pPr>
            <a:r>
              <a:rPr lang="en-US" sz="1800"/>
              <a:t>Communicate between JavaScript &amp; .NET</a:t>
            </a:r>
          </a:p>
          <a:p>
            <a:pPr marL="0" indent="0">
              <a:lnSpc>
                <a:spcPct val="100000"/>
              </a:lnSpc>
              <a:buNone/>
            </a:pPr>
            <a:r>
              <a:rPr lang="en-US" sz="1800"/>
              <a:t>Reuse your Angular, React, etc. investments in MAUI native desktop and mobile apps</a:t>
            </a:r>
          </a:p>
          <a:p>
            <a:pPr marL="0" indent="0">
              <a:lnSpc>
                <a:spcPct val="100000"/>
              </a:lnSpc>
              <a:buNone/>
            </a:pPr>
            <a:r>
              <a:rPr lang="en-US" sz="1800"/>
              <a:t>Use any web-based UI and it can interact with C# code</a:t>
            </a:r>
          </a:p>
          <a:p>
            <a:pPr marL="0" indent="0">
              <a:buNone/>
            </a:pPr>
            <a:endParaRPr lang="en-US" sz="1800"/>
          </a:p>
          <a:p>
            <a:pPr marL="0" indent="0">
              <a:buNone/>
            </a:pPr>
            <a:r>
              <a:rPr lang="en-US" sz="1800"/>
              <a:t>	</a:t>
            </a:r>
            <a:r>
              <a:rPr lang="en-US" sz="1800" b="1"/>
              <a:t>Looking for feedback!</a:t>
            </a:r>
          </a:p>
          <a:p>
            <a:pPr marL="0" indent="0">
              <a:buNone/>
            </a:pPr>
            <a:r>
              <a:rPr lang="en-US" sz="1800" b="1"/>
              <a:t>	</a:t>
            </a:r>
            <a:r>
              <a:rPr lang="en-US" sz="1800">
                <a:solidFill>
                  <a:schemeClr val="accent3">
                    <a:lumMod val="40000"/>
                    <a:lumOff val="60000"/>
                  </a:schemeClr>
                </a:solidFill>
                <a:hlinkClick r:id="rId5">
                  <a:extLst>
                    <a:ext uri="{A12FA001-AC4F-418D-AE19-62706E023703}">
                      <ahyp:hlinkClr xmlns:ahyp="http://schemas.microsoft.com/office/drawing/2018/hyperlinkcolor" val="tx"/>
                    </a:ext>
                  </a:extLst>
                </a:hlinkClick>
              </a:rPr>
              <a:t>github.com/Eilon/</a:t>
            </a:r>
            <a:r>
              <a:rPr lang="en-US" sz="1800" err="1">
                <a:solidFill>
                  <a:schemeClr val="accent3">
                    <a:lumMod val="40000"/>
                    <a:lumOff val="60000"/>
                  </a:schemeClr>
                </a:solidFill>
                <a:hlinkClick r:id="rId5">
                  <a:extLst>
                    <a:ext uri="{A12FA001-AC4F-418D-AE19-62706E023703}">
                      <ahyp:hlinkClr xmlns:ahyp="http://schemas.microsoft.com/office/drawing/2018/hyperlinkcolor" val="tx"/>
                    </a:ext>
                  </a:extLst>
                </a:hlinkClick>
              </a:rPr>
              <a:t>MauiHybridWebView</a:t>
            </a:r>
            <a:r>
              <a:rPr lang="en-US" sz="1800"/>
              <a:t>  </a:t>
            </a:r>
          </a:p>
        </p:txBody>
      </p:sp>
    </p:spTree>
    <p:extLst>
      <p:ext uri="{BB962C8B-B14F-4D97-AF65-F5344CB8AC3E}">
        <p14:creationId xmlns:p14="http://schemas.microsoft.com/office/powerpoint/2010/main" val="3975214400"/>
      </p:ext>
    </p:extLst>
  </p:cSld>
  <p:clrMapOvr>
    <a:masterClrMapping/>
  </p:clrMapOvr>
</p:sld>
</file>

<file path=ppt/theme/theme1.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pen Sans dotNET Theme">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6ADF3F7F-AEE4-774E-88F4-612FB069A9FB}" vid="{DD83C3FB-08E2-7F4A-A5E3-C4C7933594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1_Office Theme</Template>
  <TotalTime>0</TotalTime>
  <Words>1420</Words>
  <Application>Microsoft Office PowerPoint</Application>
  <PresentationFormat>Widescreen</PresentationFormat>
  <Paragraphs>181</Paragraphs>
  <Slides>12</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Calibri</vt:lpstr>
      <vt:lpstr>Open Sans</vt:lpstr>
      <vt:lpstr>Open Sans SemiBold</vt:lpstr>
      <vt:lpstr>Segoe UI</vt:lpstr>
      <vt:lpstr>Segoe UI Semibold</vt:lpstr>
      <vt:lpstr>1_Office Theme</vt:lpstr>
      <vt:lpstr>Hybrid Apps with .NET MAUI</vt:lpstr>
      <vt:lpstr>What are hybrid apps and why build them?</vt:lpstr>
      <vt:lpstr>.NET MAUI</vt:lpstr>
      <vt:lpstr>.NET offers choice for developers</vt:lpstr>
      <vt:lpstr>Blazor hybrid apps</vt:lpstr>
      <vt:lpstr>Reusing UI across native and web</vt:lpstr>
      <vt:lpstr>Demos</vt:lpstr>
      <vt:lpstr>PowerPoint Presentation</vt:lpstr>
      <vt:lpstr>.NET MAUI HybridWebView Experiment</vt:lpstr>
      <vt:lpstr>Summary</vt:lpstr>
      <vt:lpstr>Resources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2023-11-22T22:58:38Z</dcterms:created>
  <dcterms:modified xsi:type="dcterms:W3CDTF">2023-11-22T22:59:11Z</dcterms:modified>
</cp:coreProperties>
</file>