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</p:sldMasterIdLst>
  <p:notesMasterIdLst>
    <p:notesMasterId r:id="rId23"/>
  </p:notesMasterIdLst>
  <p:sldIdLst>
    <p:sldId id="297" r:id="rId2"/>
    <p:sldId id="296" r:id="rId3"/>
    <p:sldId id="280" r:id="rId4"/>
    <p:sldId id="260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58" r:id="rId21"/>
    <p:sldId id="299" r:id="rId22"/>
  </p:sldIdLst>
  <p:sldSz cx="12192000" cy="6858000"/>
  <p:notesSz cx="6858000" cy="9144000"/>
  <p:embeddedFontLst>
    <p:embeddedFont>
      <p:font typeface="Cascadia Mono" panose="020B0609020000020004" pitchFamily="49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Space Grotesk Medium" pitchFamily="2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Mode" id="{FBAC04BA-B92C-FC47-972C-B1B4268589A5}">
          <p14:sldIdLst>
            <p14:sldId id="297"/>
            <p14:sldId id="296"/>
            <p14:sldId id="280"/>
            <p14:sldId id="26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5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BD3"/>
    <a:srgbClr val="8661C5"/>
    <a:srgbClr val="ED35D1"/>
    <a:srgbClr val="A073F8"/>
    <a:srgbClr val="D431BC"/>
    <a:srgbClr val="9169E2"/>
    <a:srgbClr val="8F2FFF"/>
    <a:srgbClr val="E500B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60" autoAdjust="0"/>
    <p:restoredTop sz="96331"/>
  </p:normalViewPr>
  <p:slideViewPr>
    <p:cSldViewPr snapToGrid="0">
      <p:cViewPr varScale="1">
        <p:scale>
          <a:sx n="97" d="100"/>
          <a:sy n="97" d="100"/>
        </p:scale>
        <p:origin x="3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 l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6C58A-A661-6D25-245D-ADBE6B2DD507}"/>
              </a:ext>
            </a:extLst>
          </p:cNvPr>
          <p:cNvSpPr txBox="1">
            <a:spLocks/>
          </p:cNvSpPr>
          <p:nvPr userDrawn="1"/>
        </p:nvSpPr>
        <p:spPr>
          <a:xfrm>
            <a:off x="609599" y="1143000"/>
            <a:ext cx="5486401" cy="250716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>
                    <a:alpha val="80000"/>
                  </a:schemeClr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lvl1pPr>
          </a:lstStyle>
          <a:p>
            <a:r>
              <a:rPr lang="en-US" sz="6500" spc="-150" dirty="0">
                <a:solidFill>
                  <a:schemeClr val="tx2">
                    <a:lumMod val="50000"/>
                  </a:schemeClr>
                </a:solidFill>
              </a:rPr>
              <a:t>.NET Conf</a:t>
            </a:r>
          </a:p>
        </p:txBody>
      </p:sp>
    </p:spTree>
    <p:extLst>
      <p:ext uri="{BB962C8B-B14F-4D97-AF65-F5344CB8AC3E}">
        <p14:creationId xmlns:p14="http://schemas.microsoft.com/office/powerpoint/2010/main" val="4213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6BF26A-DD1A-8E16-124C-2FD9EE844D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992D8-638A-ECD8-0C25-FF19852D43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4674D5-7891-FFA5-9B51-0006EB748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71882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1882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4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714C94-7492-EC15-D474-17736D2230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74676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4676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51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lIns="0" tIns="0" r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2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9" r:id="rId3"/>
    <p:sldLayoutId id="2147483679" r:id="rId4"/>
    <p:sldLayoutId id="2147483680" r:id="rId5"/>
    <p:sldLayoutId id="2147483681" r:id="rId6"/>
    <p:sldLayoutId id="2147483678" r:id="rId7"/>
    <p:sldLayoutId id="2147483667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4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1D5038-48FA-7ECA-2613-481D06DF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334" y="816151"/>
            <a:ext cx="3983332" cy="346092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23EF7B-7219-1D00-842B-1519097FC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041"/>
          <a:stretch/>
        </p:blipFill>
        <p:spPr bwMode="auto">
          <a:xfrm>
            <a:off x="3896805" y="3543605"/>
            <a:ext cx="4398390" cy="7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28F7A-F4D3-91FE-840A-70FBB0B096AF}"/>
              </a:ext>
            </a:extLst>
          </p:cNvPr>
          <p:cNvSpPr txBox="1"/>
          <p:nvPr/>
        </p:nvSpPr>
        <p:spPr>
          <a:xfrm>
            <a:off x="2064753" y="4475506"/>
            <a:ext cx="806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tx2">
                    <a:lumMod val="50000"/>
                  </a:schemeClr>
                </a:solidFill>
              </a:rPr>
              <a:t>is one big design system</a:t>
            </a:r>
          </a:p>
        </p:txBody>
      </p:sp>
    </p:spTree>
    <p:extLst>
      <p:ext uri="{BB962C8B-B14F-4D97-AF65-F5344CB8AC3E}">
        <p14:creationId xmlns:p14="http://schemas.microsoft.com/office/powerpoint/2010/main" val="89784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53EA-2FF2-7533-8F5F-7C789722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Palette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E48517D4-B47B-0D33-761A-49503DA65A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7277" y="1652587"/>
            <a:ext cx="7037445" cy="3819578"/>
          </a:xfrm>
          <a:prstGeom prst="roundRect">
            <a:avLst>
              <a:gd name="adj" fmla="val 20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569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F935-9E0B-7C73-5CE5-32F2B7F8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2904C-56A6-8118-2C49-F9285A09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19" y="917139"/>
            <a:ext cx="2361501" cy="4923450"/>
          </a:xfrm>
          <a:prstGeom prst="roundRect">
            <a:avLst>
              <a:gd name="adj" fmla="val 3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892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A38F-F92A-4417-81C0-7D1C427E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2BF31-1843-E770-9F8F-795B561C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76" y="1386490"/>
            <a:ext cx="6255248" cy="4344777"/>
          </a:xfrm>
          <a:prstGeom prst="roundRect">
            <a:avLst>
              <a:gd name="adj" fmla="val 33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24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E821-D0EA-F06E-3AE6-BC33566A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All</a:t>
            </a:r>
            <a:r>
              <a:rPr lang="en-US" dirty="0"/>
              <a:t> this stuff is configurable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8A915-5DCD-E8D4-3AA2-65AC7E35DB9D}"/>
              </a:ext>
            </a:extLst>
          </p:cNvPr>
          <p:cNvSpPr txBox="1"/>
          <p:nvPr/>
        </p:nvSpPr>
        <p:spPr>
          <a:xfrm>
            <a:off x="3766008" y="1845026"/>
            <a:ext cx="60991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module.exports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theme: {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colors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blazorpurple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: '#7019db',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blue: '#1fb6ff',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pink: '#ff49db',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orange: '#ff7849',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green: '#13ce66',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yellow: '#ffc82c',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gray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-dark: '#273444',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gray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: '#8492a6',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gray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-light: '#d3dce6'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}  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88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E5E743-6B6E-7618-8D3C-123DEC4ED6D5}"/>
              </a:ext>
            </a:extLst>
          </p:cNvPr>
          <p:cNvGrpSpPr/>
          <p:nvPr/>
        </p:nvGrpSpPr>
        <p:grpSpPr>
          <a:xfrm>
            <a:off x="2353752" y="602865"/>
            <a:ext cx="7484496" cy="4997686"/>
            <a:chOff x="2353752" y="744632"/>
            <a:chExt cx="7484496" cy="4997686"/>
          </a:xfrm>
        </p:grpSpPr>
        <p:pic>
          <p:nvPicPr>
            <p:cNvPr id="3" name="Picture 2" descr="A picture containing LEGO, toy&#10;&#10;Description automatically generated">
              <a:extLst>
                <a:ext uri="{FF2B5EF4-FFF2-40B4-BE49-F238E27FC236}">
                  <a16:creationId xmlns:a16="http://schemas.microsoft.com/office/drawing/2014/main" id="{58FB0120-5016-FA5F-E7BD-7B81ECDA6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2247" y="744632"/>
              <a:ext cx="5267506" cy="3516569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4AD991-740C-B76D-EC6D-0C24010B178D}"/>
                </a:ext>
              </a:extLst>
            </p:cNvPr>
            <p:cNvSpPr txBox="1"/>
            <p:nvPr/>
          </p:nvSpPr>
          <p:spPr>
            <a:xfrm>
              <a:off x="2353752" y="4418879"/>
              <a:ext cx="74844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tx2">
                      <a:lumMod val="50000"/>
                    </a:schemeClr>
                  </a:solidFill>
                </a:rPr>
                <a:t>Utility classes are Lego blocks for UI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04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A2EA-3636-1E49-69D2-19419C79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Tailwind to a </a:t>
            </a:r>
            <a:r>
              <a:rPr lang="en-GB" dirty="0" err="1"/>
              <a:t>Blazor</a:t>
            </a:r>
            <a:r>
              <a:rPr lang="en-GB" dirty="0"/>
              <a:t> project – Option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9147-FC78-C248-521C-8E0E2FC40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Using the Tailwind Play CDN</a:t>
            </a:r>
          </a:p>
        </p:txBody>
      </p:sp>
    </p:spTree>
    <p:extLst>
      <p:ext uri="{BB962C8B-B14F-4D97-AF65-F5344CB8AC3E}">
        <p14:creationId xmlns:p14="http://schemas.microsoft.com/office/powerpoint/2010/main" val="262625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AA64-B0FC-61AF-0FB1-C376CA6D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Tailwind via CDN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5353-5C3E-58FD-9DBE-086138A2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  &lt;meta charset="UTF-8" /&gt;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  &lt;meta name="viewport" content="width=device-width, initial-scale=1.0" /&gt;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GB" sz="2000" b="1" dirty="0">
                <a:effectLst/>
                <a:latin typeface="Consolas" panose="020B0609020204030204" pitchFamily="49" charset="0"/>
              </a:rPr>
              <a:t>&lt;script </a:t>
            </a:r>
            <a:r>
              <a:rPr lang="en-GB" sz="2000" b="1" dirty="0" err="1">
                <a:effectLst/>
                <a:latin typeface="Consolas" panose="020B0609020204030204" pitchFamily="49" charset="0"/>
              </a:rPr>
              <a:t>src</a:t>
            </a:r>
            <a:r>
              <a:rPr lang="en-GB" sz="2000" b="1" dirty="0">
                <a:effectLst/>
                <a:latin typeface="Consolas" panose="020B0609020204030204" pitchFamily="49" charset="0"/>
              </a:rPr>
              <a:t>="https://</a:t>
            </a:r>
            <a:r>
              <a:rPr lang="en-GB" sz="2000" b="1" dirty="0" err="1">
                <a:effectLst/>
                <a:latin typeface="Consolas" panose="020B0609020204030204" pitchFamily="49" charset="0"/>
              </a:rPr>
              <a:t>cdn.tailwindcss.com</a:t>
            </a:r>
            <a:r>
              <a:rPr lang="en-GB" sz="2000" b="1" dirty="0">
                <a:effectLst/>
                <a:latin typeface="Consolas" panose="020B0609020204030204" pitchFamily="49" charset="0"/>
              </a:rPr>
              <a:t>"&gt;&lt;/script&gt;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  &lt;!-- ... --&gt;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759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AA64-B0FC-61AF-0FB1-C376CA6D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Tailwind via CDN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5353-5C3E-58FD-9DBE-086138A2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  &lt;meta charset="UTF-8" /&gt;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  &lt;meta name="viewport" content="width=device-width, initial-scale=1.0" /&gt;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GB" sz="2000" b="1" dirty="0">
                <a:effectLst/>
                <a:latin typeface="Consolas" panose="020B0609020204030204" pitchFamily="49" charset="0"/>
              </a:rPr>
              <a:t>&lt;script </a:t>
            </a:r>
            <a:r>
              <a:rPr lang="en-GB" sz="2000" b="1" dirty="0" err="1">
                <a:effectLst/>
                <a:latin typeface="Consolas" panose="020B0609020204030204" pitchFamily="49" charset="0"/>
              </a:rPr>
              <a:t>src</a:t>
            </a:r>
            <a:r>
              <a:rPr lang="en-GB" sz="2000" b="1" dirty="0">
                <a:effectLst/>
                <a:latin typeface="Consolas" panose="020B0609020204030204" pitchFamily="49" charset="0"/>
              </a:rPr>
              <a:t>="https://</a:t>
            </a:r>
            <a:r>
              <a:rPr lang="en-GB" sz="2000" b="1" dirty="0" err="1">
                <a:effectLst/>
                <a:latin typeface="Consolas" panose="020B0609020204030204" pitchFamily="49" charset="0"/>
              </a:rPr>
              <a:t>cdn.tailwindcss.com</a:t>
            </a:r>
            <a:r>
              <a:rPr lang="en-GB" sz="2000" b="1" dirty="0">
                <a:effectLst/>
                <a:latin typeface="Consolas" panose="020B0609020204030204" pitchFamily="49" charset="0"/>
              </a:rPr>
              <a:t>"&gt;&lt;/script&gt;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</a:rPr>
              <a:t>  </a:t>
            </a:r>
            <a:r>
              <a:rPr lang="en-GB" sz="2000" b="1" dirty="0">
                <a:latin typeface="Consolas" panose="020B0609020204030204" pitchFamily="49" charset="0"/>
              </a:rPr>
              <a:t>&lt;h1 class="text-2xl font-</a:t>
            </a:r>
            <a:r>
              <a:rPr lang="en-GB" sz="2000" b="1" dirty="0" err="1">
                <a:latin typeface="Consolas" panose="020B0609020204030204" pitchFamily="49" charset="0"/>
              </a:rPr>
              <a:t>semibold</a:t>
            </a:r>
            <a:r>
              <a:rPr lang="en-GB" sz="2000" b="1" dirty="0">
                <a:latin typeface="Consolas" panose="020B0609020204030204" pitchFamily="49" charset="0"/>
              </a:rPr>
              <a:t>"&gt;Tailwind via CDN&lt;/h1&gt;</a:t>
            </a:r>
            <a:endParaRPr lang="en-GB" sz="2000" b="1" dirty="0"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3329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A2EA-3636-1E49-69D2-19419C79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Tailwind to a </a:t>
            </a:r>
            <a:r>
              <a:rPr lang="en-GB" dirty="0" err="1"/>
              <a:t>Blazor</a:t>
            </a:r>
            <a:r>
              <a:rPr lang="en-GB" dirty="0"/>
              <a:t> project – Option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9147-FC78-C248-521C-8E0E2FC40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Using the Tailwind CLI</a:t>
            </a:r>
          </a:p>
        </p:txBody>
      </p:sp>
    </p:spTree>
    <p:extLst>
      <p:ext uri="{BB962C8B-B14F-4D97-AF65-F5344CB8AC3E}">
        <p14:creationId xmlns:p14="http://schemas.microsoft.com/office/powerpoint/2010/main" val="19370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251-7A29-B65E-BB59-3D744D55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/>
          <a:lstStyle/>
          <a:p>
            <a:pPr algn="l"/>
            <a:r>
              <a:rPr lang="en-GB" b="1" i="0" u="none" strike="noStrike" dirty="0">
                <a:effectLst/>
                <a:latin typeface="var(--title-font-family)"/>
              </a:rPr>
              <a:t>Building beautiful </a:t>
            </a:r>
            <a:r>
              <a:rPr lang="en-GB" b="1" i="0" u="none" strike="noStrike" dirty="0" err="1">
                <a:effectLst/>
                <a:latin typeface="var(--title-font-family)"/>
              </a:rPr>
              <a:t>Blazor</a:t>
            </a:r>
            <a:r>
              <a:rPr lang="en-GB" b="1" i="0" u="none" strike="noStrike" dirty="0">
                <a:effectLst/>
                <a:latin typeface="var(--title-font-family)"/>
              </a:rPr>
              <a:t> apps with Tailwind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4030-0A83-430C-3CDC-B9265D2C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/>
          <a:lstStyle/>
          <a:p>
            <a:r>
              <a:rPr lang="en-US" dirty="0"/>
              <a:t>Chris Sainty</a:t>
            </a:r>
          </a:p>
        </p:txBody>
      </p:sp>
    </p:spTree>
    <p:extLst>
      <p:ext uri="{BB962C8B-B14F-4D97-AF65-F5344CB8AC3E}">
        <p14:creationId xmlns:p14="http://schemas.microsoft.com/office/powerpoint/2010/main" val="291993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69F3-9071-D873-3526-EDE18B33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988" y="1613093"/>
            <a:ext cx="7920023" cy="2025631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Thank you for watching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4DE9-BD06-9B8A-6F99-AEA85D3CD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5279-2990-3421-1E16-3202EAD8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</p:spPr>
        <p:txBody>
          <a:bodyPr/>
          <a:lstStyle/>
          <a:p>
            <a:pPr algn="l"/>
            <a:r>
              <a:rPr lang="en-GB" b="1" i="0" u="none" strike="noStrike" dirty="0">
                <a:effectLst/>
                <a:latin typeface="var(--title-font-family)"/>
              </a:rPr>
              <a:t>Building beautiful </a:t>
            </a:r>
            <a:r>
              <a:rPr lang="en-GB" b="1" i="0" u="none" strike="noStrike" dirty="0" err="1">
                <a:effectLst/>
                <a:latin typeface="var(--title-font-family)"/>
              </a:rPr>
              <a:t>Blazor</a:t>
            </a:r>
            <a:r>
              <a:rPr lang="en-GB" b="1" i="0" u="none" strike="noStrike" dirty="0">
                <a:effectLst/>
                <a:latin typeface="var(--title-font-family)"/>
              </a:rPr>
              <a:t> apps with Tailwind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64E6-E7D3-8296-BCB1-3E50CA18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/>
          <a:lstStyle/>
          <a:p>
            <a:r>
              <a:rPr lang="en-US" dirty="0"/>
              <a:t>Chris Sainty</a:t>
            </a:r>
          </a:p>
        </p:txBody>
      </p:sp>
    </p:spTree>
    <p:extLst>
      <p:ext uri="{BB962C8B-B14F-4D97-AF65-F5344CB8AC3E}">
        <p14:creationId xmlns:p14="http://schemas.microsoft.com/office/powerpoint/2010/main" val="312778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GB" b="1" dirty="0">
                <a:latin typeface="Caveat" panose="00000500000000000000" pitchFamily="2" charset="0"/>
              </a:rPr>
              <a:t>Hi, I’m Chris… </a:t>
            </a:r>
            <a:r>
              <a:rPr lang="en-GB" dirty="0"/>
              <a:t>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GB" dirty="0"/>
              <a:t>👨‍💻 Software Engineer @ Enable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🏆 Microsoft MVP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💻 Blogger: </a:t>
            </a:r>
            <a:r>
              <a:rPr lang="en-GB" i="1" dirty="0" err="1"/>
              <a:t>chrissainty.com</a:t>
            </a:r>
            <a:endParaRPr lang="en-GB" i="1" dirty="0"/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📗 Author: </a:t>
            </a:r>
            <a:r>
              <a:rPr lang="en-GB" i="1" dirty="0" err="1"/>
              <a:t>Blazor</a:t>
            </a:r>
            <a:r>
              <a:rPr lang="en-GB" i="1" dirty="0"/>
              <a:t> in Action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🔧 Open Source...r?: </a:t>
            </a:r>
            <a:r>
              <a:rPr lang="en-GB" i="1" dirty="0" err="1"/>
              <a:t>Blazored</a:t>
            </a:r>
            <a:endParaRPr lang="en-GB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AFF44-70D2-2552-5B4A-253C6B97BF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6948" y="1940070"/>
            <a:ext cx="2196851" cy="2196851"/>
          </a:xfrm>
          <a:prstGeom prst="ellipse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9117778-500A-0EC0-3316-BC4BD34B1D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6948" y="4272542"/>
            <a:ext cx="2196852" cy="88476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9BD3-BEB8-1548-B9F2-4E212C16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Tailwind CSS?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3393-5EF6-6FC3-B11F-B768FF475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2E5A81-81B5-3E0E-43C5-C4B37CFA05BF}"/>
              </a:ext>
            </a:extLst>
          </p:cNvPr>
          <p:cNvGrpSpPr/>
          <p:nvPr/>
        </p:nvGrpSpPr>
        <p:grpSpPr>
          <a:xfrm>
            <a:off x="2064753" y="816151"/>
            <a:ext cx="8062494" cy="4367241"/>
            <a:chOff x="1924326" y="851593"/>
            <a:chExt cx="8062494" cy="43672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749397-742A-A55C-0473-78CB4C6BBDBA}"/>
                </a:ext>
              </a:extLst>
            </p:cNvPr>
            <p:cNvSpPr txBox="1"/>
            <p:nvPr/>
          </p:nvSpPr>
          <p:spPr>
            <a:xfrm>
              <a:off x="1924326" y="4510948"/>
              <a:ext cx="806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tx2"/>
                  </a:solidFill>
                </a:rPr>
                <a:t>is a </a:t>
              </a:r>
              <a:r>
                <a:rPr lang="en-GB" sz="4000" i="1" u="sng" dirty="0">
                  <a:solidFill>
                    <a:schemeClr val="tx2"/>
                  </a:solidFill>
                </a:rPr>
                <a:t>utility</a:t>
              </a:r>
              <a:r>
                <a:rPr lang="en-GB" sz="4000" dirty="0">
                  <a:solidFill>
                    <a:schemeClr val="tx2"/>
                  </a:solidFill>
                </a:rPr>
                <a:t> based CSS framework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C1D5038-48FA-7ECA-2613-481D06DF8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907" y="851593"/>
              <a:ext cx="3983332" cy="3460928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23EF7B-7219-1D00-842B-1519097FC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041"/>
          <a:stretch/>
        </p:blipFill>
        <p:spPr bwMode="auto">
          <a:xfrm>
            <a:off x="3896805" y="3543605"/>
            <a:ext cx="4398390" cy="7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6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C6CD2-B752-6DA6-0A1B-5EA6AE65D4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2051" y="1223762"/>
            <a:ext cx="3587897" cy="40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10B8-FA6A-CC49-6E22-7A651B1A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scadia Mono" panose="020B0609020000020004" pitchFamily="49" charset="0"/>
              </a:rPr>
              <a:t>&lt;div class="card"&gt;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  &lt;</a:t>
            </a:r>
            <a:r>
              <a:rPr lang="en-GB" sz="2800" dirty="0" err="1">
                <a:latin typeface="Cascadia Mono" panose="020B0609020000020004" pitchFamily="49" charset="0"/>
              </a:rPr>
              <a:t>img</a:t>
            </a:r>
            <a:r>
              <a:rPr lang="en-GB" sz="2800" dirty="0">
                <a:latin typeface="Cascadia Mono" panose="020B0609020000020004" pitchFamily="49" charset="0"/>
              </a:rPr>
              <a:t> class="card-</a:t>
            </a:r>
            <a:r>
              <a:rPr lang="en-GB" sz="2800" dirty="0" err="1">
                <a:latin typeface="Cascadia Mono" panose="020B0609020000020004" pitchFamily="49" charset="0"/>
              </a:rPr>
              <a:t>img</a:t>
            </a:r>
            <a:r>
              <a:rPr lang="en-GB" sz="2800" dirty="0">
                <a:latin typeface="Cascadia Mono" panose="020B0609020000020004" pitchFamily="49" charset="0"/>
              </a:rPr>
              <a:t>-top"&gt;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  &lt;div class="card-body"&gt;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      &lt;h5 class="card-title"&gt;...&lt;/h5&gt;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      &lt;p class="card-text"&gt;...&lt;/p&gt;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  &lt;/div&gt;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&lt;/div&gt;</a:t>
            </a:r>
            <a:endParaRPr lang="en-GB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9DB9D-8CE0-3C6A-79F0-FACEE5042D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4188" y="1241179"/>
            <a:ext cx="3587897" cy="40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EA17-4141-745A-6FCB-5446E900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scadia Mono" panose="020B0609020000020004" pitchFamily="49" charset="0"/>
              </a:rPr>
              <a:t>&lt;div class="flex flex-col"&gt;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  &lt;</a:t>
            </a:r>
            <a:r>
              <a:rPr lang="en-GB" sz="2800" dirty="0" err="1">
                <a:latin typeface="Cascadia Mono" panose="020B0609020000020004" pitchFamily="49" charset="0"/>
              </a:rPr>
              <a:t>img</a:t>
            </a:r>
            <a:r>
              <a:rPr lang="en-GB" sz="2800" dirty="0">
                <a:latin typeface="Cascadia Mono" panose="020B0609020000020004" pitchFamily="49" charset="0"/>
              </a:rPr>
              <a:t> class="rounded-t h-40"&gt;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  &lt;div class="p-4 text-gray-800"&gt;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      &lt;h5 class="text-</a:t>
            </a:r>
            <a:r>
              <a:rPr lang="en-GB" sz="2800" dirty="0" err="1">
                <a:latin typeface="Cascadia Mono" panose="020B0609020000020004" pitchFamily="49" charset="0"/>
              </a:rPr>
              <a:t>lg</a:t>
            </a:r>
            <a:r>
              <a:rPr lang="en-GB" sz="2800" dirty="0">
                <a:latin typeface="Cascadia Mono" panose="020B0609020000020004" pitchFamily="49" charset="0"/>
              </a:rPr>
              <a:t> font-</a:t>
            </a:r>
            <a:r>
              <a:rPr lang="en-GB" sz="2800" dirty="0" err="1">
                <a:latin typeface="Cascadia Mono" panose="020B0609020000020004" pitchFamily="49" charset="0"/>
              </a:rPr>
              <a:t>semibold</a:t>
            </a:r>
            <a:r>
              <a:rPr lang="en-GB" sz="2800" dirty="0">
                <a:latin typeface="Cascadia Mono" panose="020B0609020000020004" pitchFamily="49" charset="0"/>
              </a:rPr>
              <a:t> mb-2"&gt;...&lt;/h5&gt;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      &lt;p class="text-base"&gt;...&lt;/p&gt;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    &lt;/div&gt;</a:t>
            </a:r>
          </a:p>
          <a:p>
            <a:r>
              <a:rPr lang="en-GB" sz="2800" dirty="0">
                <a:latin typeface="Cascadia Mono" panose="020B0609020000020004" pitchFamily="49" charset="0"/>
              </a:rPr>
              <a:t>&lt;/div&gt;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2D3C-6322-2D84-7BC0-EF1A8003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4188" y="1241179"/>
            <a:ext cx="3587897" cy="40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2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470</TotalTime>
  <Words>433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Caveat</vt:lpstr>
      <vt:lpstr>Consolas</vt:lpstr>
      <vt:lpstr>Arial</vt:lpstr>
      <vt:lpstr>Cascadia Mono</vt:lpstr>
      <vt:lpstr>Space Grotesk Medium</vt:lpstr>
      <vt:lpstr>Calibri</vt:lpstr>
      <vt:lpstr>var(--title-font-family)</vt:lpstr>
      <vt:lpstr>Open Sans</vt:lpstr>
      <vt:lpstr>1_Office Theme</vt:lpstr>
      <vt:lpstr>PowerPoint Presentation</vt:lpstr>
      <vt:lpstr>Building beautiful Blazor apps with Tailwind CSS</vt:lpstr>
      <vt:lpstr>Building beautiful Blazor apps with Tailwind CSS</vt:lpstr>
      <vt:lpstr>Hi, I’m Chris… 👋</vt:lpstr>
      <vt:lpstr>What is Tailwind CSS?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Colour Palette</vt:lpstr>
      <vt:lpstr>Spacing</vt:lpstr>
      <vt:lpstr>Variants</vt:lpstr>
      <vt:lpstr>All this stuff is configurable</vt:lpstr>
      <vt:lpstr>PowerPoint Presentation</vt:lpstr>
      <vt:lpstr>Adding Tailwind to a Blazor project – Option 1</vt:lpstr>
      <vt:lpstr>Tailwind via CDN</vt:lpstr>
      <vt:lpstr>Tailwind via CDN</vt:lpstr>
      <vt:lpstr>Adding Tailwind to a Blazor project – Option 2</vt:lpstr>
      <vt:lpstr>Demo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Kitty Moujaes (ALLOVUS DESIGN INC)</dc:creator>
  <cp:lastModifiedBy>Jon Galloway</cp:lastModifiedBy>
  <cp:revision>17</cp:revision>
  <dcterms:created xsi:type="dcterms:W3CDTF">2023-09-13T17:25:02Z</dcterms:created>
  <dcterms:modified xsi:type="dcterms:W3CDTF">2023-12-07T01:17:34Z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