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61" r:id="rId1"/>
  </p:sldMasterIdLst>
  <p:notesMasterIdLst>
    <p:notesMasterId r:id="rId13"/>
  </p:notesMasterIdLst>
  <p:sldIdLst>
    <p:sldId id="297" r:id="rId2"/>
    <p:sldId id="296" r:id="rId3"/>
    <p:sldId id="260" r:id="rId4"/>
    <p:sldId id="300" r:id="rId5"/>
    <p:sldId id="304" r:id="rId6"/>
    <p:sldId id="301" r:id="rId7"/>
    <p:sldId id="258" r:id="rId8"/>
    <p:sldId id="302" r:id="rId9"/>
    <p:sldId id="305" r:id="rId10"/>
    <p:sldId id="303" r:id="rId11"/>
    <p:sldId id="298" r:id="rId12"/>
  </p:sldIdLst>
  <p:sldSz cx="12192000" cy="6858000"/>
  <p:notesSz cx="6858000" cy="9144000"/>
  <p:embeddedFontLst>
    <p:embeddedFont>
      <p:font typeface="Consolas" panose="020B0609020204030204" pitchFamily="49"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Segoe UI" panose="020B0502040204020203" pitchFamily="34" charset="0"/>
      <p:regular r:id="rId22"/>
      <p:bold r:id="rId23"/>
      <p:italic r:id="rId24"/>
      <p:boldItalic r:id="rId25"/>
    </p:embeddedFont>
    <p:embeddedFont>
      <p:font typeface="Space Grotesk" pitchFamily="2" charset="0"/>
      <p:regular r:id="rId26"/>
      <p:bold r:id="rId27"/>
    </p:embeddedFont>
    <p:embeddedFont>
      <p:font typeface="Space Grotesk Medium" pitchFamily="2"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2BD3"/>
    <a:srgbClr val="8661C5"/>
    <a:srgbClr val="ED35D1"/>
    <a:srgbClr val="A073F8"/>
    <a:srgbClr val="D431BC"/>
    <a:srgbClr val="9169E2"/>
    <a:srgbClr val="8F2FFF"/>
    <a:srgbClr val="E500B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31" autoAdjust="0"/>
    <p:restoredTop sz="71991" autoAdjust="0"/>
  </p:normalViewPr>
  <p:slideViewPr>
    <p:cSldViewPr snapToGrid="0">
      <p:cViewPr varScale="1">
        <p:scale>
          <a:sx n="73" d="100"/>
          <a:sy n="73" d="100"/>
        </p:scale>
        <p:origin x="12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1AC33-1ADE-3542-A5FF-45D908F98F9D}"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E74FF-B95A-3049-B6BA-741949CDE00C}" type="slidenum">
              <a:rPr lang="en-US" smtClean="0"/>
              <a:t>‹#›</a:t>
            </a:fld>
            <a:endParaRPr lang="en-US"/>
          </a:p>
        </p:txBody>
      </p:sp>
    </p:spTree>
    <p:extLst>
      <p:ext uri="{BB962C8B-B14F-4D97-AF65-F5344CB8AC3E}">
        <p14:creationId xmlns:p14="http://schemas.microsoft.com/office/powerpoint/2010/main" val="3659631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5E74FF-B95A-3049-B6BA-741949CDE00C}" type="slidenum">
              <a:rPr lang="en-US" smtClean="0"/>
              <a:t>2</a:t>
            </a:fld>
            <a:endParaRPr lang="en-US"/>
          </a:p>
        </p:txBody>
      </p:sp>
    </p:spTree>
    <p:extLst>
      <p:ext uri="{BB962C8B-B14F-4D97-AF65-F5344CB8AC3E}">
        <p14:creationId xmlns:p14="http://schemas.microsoft.com/office/powerpoint/2010/main" val="1496901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Complex data needs</a:t>
            </a:r>
          </a:p>
          <a:p>
            <a:r>
              <a:rPr lang="en-US" dirty="0"/>
              <a:t>    - Interact with data from multiple sources like events between microservices or user input</a:t>
            </a:r>
          </a:p>
          <a:p>
            <a:r>
              <a:rPr lang="en-US" dirty="0"/>
              <a:t>    - Flexible to schema changes as business requirements evolve</a:t>
            </a:r>
          </a:p>
          <a:p>
            <a:r>
              <a:rPr lang="en-US" dirty="0"/>
              <a:t>    - Consistent performance as the application and database scale </a:t>
            </a:r>
          </a:p>
          <a:p>
            <a:endParaRPr lang="en-US" dirty="0"/>
          </a:p>
          <a:p>
            <a:r>
              <a:rPr lang="en-US" dirty="0"/>
              <a:t>If these problems seem familiar you may be interested in a NoSQL database</a:t>
            </a:r>
          </a:p>
        </p:txBody>
      </p:sp>
      <p:sp>
        <p:nvSpPr>
          <p:cNvPr id="4" name="Slide Number Placeholder 3"/>
          <p:cNvSpPr>
            <a:spLocks noGrp="1"/>
          </p:cNvSpPr>
          <p:nvPr>
            <p:ph type="sldNum" sz="quarter" idx="5"/>
          </p:nvPr>
        </p:nvSpPr>
        <p:spPr/>
        <p:txBody>
          <a:bodyPr/>
          <a:lstStyle/>
          <a:p>
            <a:fld id="{045E74FF-B95A-3049-B6BA-741949CDE00C}" type="slidenum">
              <a:rPr lang="en-US" smtClean="0"/>
              <a:t>3</a:t>
            </a:fld>
            <a:endParaRPr lang="en-US"/>
          </a:p>
        </p:txBody>
      </p:sp>
    </p:spTree>
    <p:extLst>
      <p:ext uri="{BB962C8B-B14F-4D97-AF65-F5344CB8AC3E}">
        <p14:creationId xmlns:p14="http://schemas.microsoft.com/office/powerpoint/2010/main" val="638651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Cosmos DB is a fast, flexible distributed database with enterprise ready features making it a great choice for many use cases </a:t>
            </a:r>
          </a:p>
          <a:p>
            <a:r>
              <a:rPr lang="en-US" b="0" i="0" dirty="0">
                <a:solidFill>
                  <a:srgbClr val="161616"/>
                </a:solidFill>
                <a:effectLst/>
                <a:latin typeface="Segoe UI" panose="020B0502040204020203" pitchFamily="34" charset="0"/>
              </a:rPr>
              <a:t>     - Artificial Intelligence, IoT device telemetry, personalization and recommendations etc.</a:t>
            </a:r>
          </a:p>
          <a:p>
            <a:r>
              <a:rPr lang="en-US" b="0" i="0" dirty="0">
                <a:solidFill>
                  <a:srgbClr val="161616"/>
                </a:solidFill>
                <a:effectLst/>
                <a:latin typeface="Segoe UI" panose="020B0502040204020203" pitchFamily="34" charset="0"/>
              </a:rPr>
              <a:t>     - Used by some of the biggest retailers, gaming platforms, and finance customers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As a distributed database, you can infinitely scale out with zero downtime by either adding data or increasing your Request Units. Request Units are Cosmos DB’s measurement for how much throughput a container can handle- for more throughput scaling up is as easy as one click or one API call. You don't have to make major architecture changes or write complex code to scale your database with Azure Cosmos DB.</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Point operations have constant latency as you scale with guaranteed latency and throughput levels. </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Global distribution is made easy by seamless replication across regions. </a:t>
            </a:r>
          </a:p>
          <a:p>
            <a:r>
              <a:rPr lang="en-US" b="0" i="0" dirty="0">
                <a:solidFill>
                  <a:srgbClr val="161616"/>
                </a:solidFill>
                <a:effectLst/>
                <a:latin typeface="Segoe UI" panose="020B0502040204020203" pitchFamily="34" charset="0"/>
              </a:rPr>
              <a:t>You don’t need to manage complex ETL or data syncing across regions.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You can configure your account to use one write location with multiple read locations or enable multi region writes. </a:t>
            </a:r>
          </a:p>
          <a:p>
            <a:r>
              <a:rPr lang="en-US" b="0" i="0" dirty="0">
                <a:solidFill>
                  <a:srgbClr val="161616"/>
                </a:solidFill>
                <a:effectLst/>
                <a:latin typeface="Segoe UI" panose="020B0502040204020203" pitchFamily="34" charset="0"/>
              </a:rPr>
              <a:t>Consistency across regions is maintained with different guarantees depending on what you configure from </a:t>
            </a:r>
          </a:p>
          <a:p>
            <a:r>
              <a:rPr lang="en-US" b="0" i="0" dirty="0">
                <a:solidFill>
                  <a:srgbClr val="161616"/>
                </a:solidFill>
                <a:effectLst/>
                <a:latin typeface="Segoe UI" panose="020B0502040204020203" pitchFamily="34" charset="0"/>
              </a:rPr>
              <a:t>   Eventual (no order guarantees), </a:t>
            </a:r>
          </a:p>
          <a:p>
            <a:r>
              <a:rPr lang="en-US" b="0" i="0" dirty="0">
                <a:solidFill>
                  <a:srgbClr val="161616"/>
                </a:solidFill>
                <a:effectLst/>
                <a:latin typeface="Segoe UI" panose="020B0502040204020203" pitchFamily="34" charset="0"/>
              </a:rPr>
              <a:t>   Consistent prefix (no out of order reads), </a:t>
            </a:r>
          </a:p>
          <a:p>
            <a:r>
              <a:rPr lang="en-US" b="0" i="0" dirty="0">
                <a:solidFill>
                  <a:srgbClr val="161616"/>
                </a:solidFill>
                <a:effectLst/>
                <a:latin typeface="Segoe UI" panose="020B0502040204020203" pitchFamily="34" charset="0"/>
              </a:rPr>
              <a:t>   Session (read your own writes), </a:t>
            </a:r>
          </a:p>
          <a:p>
            <a:r>
              <a:rPr lang="en-US" b="0" i="0" dirty="0">
                <a:solidFill>
                  <a:srgbClr val="161616"/>
                </a:solidFill>
                <a:effectLst/>
                <a:latin typeface="Segoe UI" panose="020B0502040204020203" pitchFamily="34" charset="0"/>
              </a:rPr>
              <a:t>   Bounded Staleness (reads lag behind K versions or T time), to </a:t>
            </a:r>
          </a:p>
          <a:p>
            <a:r>
              <a:rPr lang="en-US" b="0" i="0" dirty="0">
                <a:solidFill>
                  <a:srgbClr val="161616"/>
                </a:solidFill>
                <a:effectLst/>
                <a:latin typeface="Segoe UI" panose="020B0502040204020203" pitchFamily="34" charset="0"/>
              </a:rPr>
              <a:t>   Strong (always see most recent version). </a:t>
            </a:r>
          </a:p>
          <a:p>
            <a:r>
              <a:rPr lang="en-US" b="0" i="0" dirty="0">
                <a:solidFill>
                  <a:srgbClr val="161616"/>
                </a:solidFill>
                <a:effectLst/>
                <a:latin typeface="Segoe UI" panose="020B0502040204020203" pitchFamily="34" charset="0"/>
              </a:rPr>
              <a:t>Adding multiple regions is recommended for production scenarios to ensure high availability even when one region is unavailable</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Mission critical security features such as RBAC authentication, customer managed keys, encryption, network security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Private Endpoints, Ip Firewall) and more. SLA backed availability and latency guarantees.</a:t>
            </a:r>
          </a:p>
          <a:p>
            <a:endParaRPr lang="en-US" b="0" i="0" dirty="0">
              <a:solidFill>
                <a:srgbClr val="161616"/>
              </a:solidFill>
              <a:effectLst/>
              <a:latin typeface="Segoe UI" panose="020B0502040204020203" pitchFamily="34" charset="0"/>
            </a:endParaRPr>
          </a:p>
          <a:p>
            <a:endParaRPr lang="en-US" b="0" i="0" dirty="0">
              <a:solidFill>
                <a:srgbClr val="161616"/>
              </a:solidFill>
              <a:effectLst/>
              <a:latin typeface="Segoe UI" panose="020B0502040204020203" pitchFamily="34" charset="0"/>
            </a:endParaRPr>
          </a:p>
          <a:p>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045E74FF-B95A-3049-B6BA-741949CDE00C}" type="slidenum">
              <a:rPr lang="en-US" smtClean="0"/>
              <a:t>4</a:t>
            </a:fld>
            <a:endParaRPr lang="en-US"/>
          </a:p>
        </p:txBody>
      </p:sp>
    </p:spTree>
    <p:extLst>
      <p:ext uri="{BB962C8B-B14F-4D97-AF65-F5344CB8AC3E}">
        <p14:creationId xmlns:p14="http://schemas.microsoft.com/office/powerpoint/2010/main" val="152310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  Many cost-effective entry points for either large or small apps. Let’s look at a few ways to provision your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Local emulator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Free to download and 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Supports the API for NoSQL and MongoDB, missing some features like global replication</a:t>
            </a:r>
          </a:p>
          <a:p>
            <a:pPr lvl="0"/>
            <a:r>
              <a:rPr lang="en-US" dirty="0"/>
              <a:t>Serverless</a:t>
            </a:r>
          </a:p>
          <a:p>
            <a:pPr lvl="0"/>
            <a:r>
              <a:rPr lang="en-US" dirty="0"/>
              <a:t>     - Available up to 1TB</a:t>
            </a:r>
          </a:p>
          <a:p>
            <a:pPr lvl="0"/>
            <a:r>
              <a:rPr lang="en-US" dirty="0"/>
              <a:t>     - Max RUs from 5k to 20k depending on how many physical partitions you have</a:t>
            </a:r>
          </a:p>
          <a:p>
            <a:pPr lvl="0"/>
            <a:r>
              <a:rPr lang="en-US" dirty="0"/>
              <a:t>Free Tier</a:t>
            </a:r>
          </a:p>
          <a:p>
            <a:pPr lvl="0"/>
            <a:r>
              <a:rPr lang="en-US" dirty="0"/>
              <a:t>     - One free account per subscription</a:t>
            </a:r>
          </a:p>
          <a:p>
            <a:pPr lvl="0"/>
            <a:r>
              <a:rPr lang="en-US" dirty="0"/>
              <a:t>     - First 1K RUs and 25 GB for free for the lifetime of the account</a:t>
            </a:r>
          </a:p>
          <a:p>
            <a:pPr lvl="0"/>
            <a:r>
              <a:rPr lang="en-US" dirty="0"/>
              <a:t>     - Can scale beyond that and only pay for the delta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Autoscale</a:t>
            </a:r>
            <a:r>
              <a:rPr lang="en-US" dirty="0"/>
              <a:t> throughput </a:t>
            </a:r>
          </a:p>
          <a:p>
            <a:pPr lvl="0"/>
            <a:r>
              <a:rPr lang="en-US" dirty="0"/>
              <a:t>     - Great choice for many workloads where there is some variability </a:t>
            </a:r>
          </a:p>
          <a:p>
            <a:pPr lvl="0"/>
            <a:r>
              <a:rPr lang="en-US" dirty="0"/>
              <a:t>     - Instant scale from 10% - 100% of your maximum RUs</a:t>
            </a:r>
          </a:p>
          <a:p>
            <a:endParaRPr lang="en-US" dirty="0"/>
          </a:p>
        </p:txBody>
      </p:sp>
      <p:sp>
        <p:nvSpPr>
          <p:cNvPr id="4" name="Slide Number Placeholder 3"/>
          <p:cNvSpPr>
            <a:spLocks noGrp="1"/>
          </p:cNvSpPr>
          <p:nvPr>
            <p:ph type="sldNum" sz="quarter" idx="5"/>
          </p:nvPr>
        </p:nvSpPr>
        <p:spPr/>
        <p:txBody>
          <a:bodyPr/>
          <a:lstStyle/>
          <a:p>
            <a:fld id="{045E74FF-B95A-3049-B6BA-741949CDE00C}" type="slidenum">
              <a:rPr lang="en-US" smtClean="0"/>
              <a:t>5</a:t>
            </a:fld>
            <a:endParaRPr lang="en-US"/>
          </a:p>
        </p:txBody>
      </p:sp>
    </p:spTree>
    <p:extLst>
      <p:ext uri="{BB962C8B-B14F-4D97-AF65-F5344CB8AC3E}">
        <p14:creationId xmlns:p14="http://schemas.microsoft.com/office/powerpoint/2010/main" val="3713420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Frequent version updates, be sure to always use the latest version for the best experience</a:t>
            </a:r>
          </a:p>
        </p:txBody>
      </p:sp>
      <p:sp>
        <p:nvSpPr>
          <p:cNvPr id="4" name="Slide Number Placeholder 3"/>
          <p:cNvSpPr>
            <a:spLocks noGrp="1"/>
          </p:cNvSpPr>
          <p:nvPr>
            <p:ph type="sldNum" sz="quarter" idx="5"/>
          </p:nvPr>
        </p:nvSpPr>
        <p:spPr/>
        <p:txBody>
          <a:bodyPr/>
          <a:lstStyle/>
          <a:p>
            <a:fld id="{045E74FF-B95A-3049-B6BA-741949CDE00C}" type="slidenum">
              <a:rPr lang="en-US" smtClean="0"/>
              <a:t>6</a:t>
            </a:fld>
            <a:endParaRPr lang="en-US"/>
          </a:p>
        </p:txBody>
      </p:sp>
    </p:spTree>
    <p:extLst>
      <p:ext uri="{BB962C8B-B14F-4D97-AF65-F5344CB8AC3E}">
        <p14:creationId xmlns:p14="http://schemas.microsoft.com/office/powerpoint/2010/main" val="327166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 what’s going on under the hood of your application</a:t>
            </a:r>
          </a:p>
          <a:p>
            <a:r>
              <a:rPr lang="en-US" dirty="0"/>
              <a:t>Distributed tracing allows you to understand the end to end request flow and identify any </a:t>
            </a:r>
          </a:p>
          <a:p>
            <a:r>
              <a:rPr lang="en-US" dirty="0"/>
              <a:t>Open Telemetry</a:t>
            </a:r>
          </a:p>
        </p:txBody>
      </p:sp>
      <p:sp>
        <p:nvSpPr>
          <p:cNvPr id="4" name="Slide Number Placeholder 3"/>
          <p:cNvSpPr>
            <a:spLocks noGrp="1"/>
          </p:cNvSpPr>
          <p:nvPr>
            <p:ph type="sldNum" sz="quarter" idx="5"/>
          </p:nvPr>
        </p:nvSpPr>
        <p:spPr/>
        <p:txBody>
          <a:bodyPr/>
          <a:lstStyle/>
          <a:p>
            <a:fld id="{045E74FF-B95A-3049-B6BA-741949CDE00C}" type="slidenum">
              <a:rPr lang="en-US" smtClean="0"/>
              <a:t>8</a:t>
            </a:fld>
            <a:endParaRPr lang="en-US"/>
          </a:p>
        </p:txBody>
      </p:sp>
    </p:spTree>
    <p:extLst>
      <p:ext uri="{BB962C8B-B14F-4D97-AF65-F5344CB8AC3E}">
        <p14:creationId xmlns:p14="http://schemas.microsoft.com/office/powerpoint/2010/main" val="1390889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Open-source, vendor-agnostic instrumentation library with the ability to send data to multiple exporters through configuration</a:t>
            </a:r>
          </a:p>
          <a:p>
            <a:r>
              <a:rPr lang="en-US" dirty="0"/>
              <a:t>    - </a:t>
            </a:r>
            <a:r>
              <a:rPr lang="en-US" b="0" i="0" dirty="0">
                <a:solidFill>
                  <a:srgbClr val="161616"/>
                </a:solidFill>
                <a:effectLst/>
                <a:latin typeface="Segoe UI" panose="020B0502040204020203" pitchFamily="34" charset="0"/>
              </a:rPr>
              <a:t>consistent APIs/SDKs across languages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Few ways to use this in Azure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    - </a:t>
            </a:r>
            <a:r>
              <a:rPr lang="en-US" b="1" i="0" dirty="0">
                <a:solidFill>
                  <a:srgbClr val="161616"/>
                </a:solidFill>
                <a:effectLst/>
                <a:latin typeface="Segoe UI" panose="020B0502040204020203" pitchFamily="34" charset="0"/>
              </a:rPr>
              <a:t>Azure Monitor </a:t>
            </a:r>
            <a:r>
              <a:rPr lang="en-US" b="1" i="0" dirty="0" err="1">
                <a:solidFill>
                  <a:srgbClr val="161616"/>
                </a:solidFill>
                <a:effectLst/>
                <a:latin typeface="Segoe UI" panose="020B0502040204020203" pitchFamily="34" charset="0"/>
              </a:rPr>
              <a:t>OpenTelemetry</a:t>
            </a:r>
            <a:r>
              <a:rPr lang="en-US" b="1" i="0" dirty="0">
                <a:solidFill>
                  <a:srgbClr val="161616"/>
                </a:solidFill>
                <a:effectLst/>
                <a:latin typeface="Segoe UI" panose="020B0502040204020203" pitchFamily="34" charset="0"/>
              </a:rPr>
              <a:t> Distro </a:t>
            </a:r>
            <a:r>
              <a:rPr lang="en-US" b="0" i="0" dirty="0">
                <a:solidFill>
                  <a:srgbClr val="161616"/>
                </a:solidFill>
                <a:effectLst/>
                <a:latin typeface="Segoe UI" panose="020B0502040204020203" pitchFamily="34" charset="0"/>
              </a:rPr>
              <a:t>is the best way for ASP.NET applications because it is a thin wrapper over the </a:t>
            </a:r>
            <a:r>
              <a:rPr lang="en-US" b="0" i="0" dirty="0" err="1">
                <a:solidFill>
                  <a:srgbClr val="161616"/>
                </a:solidFill>
                <a:effectLst/>
                <a:latin typeface="Segoe UI" panose="020B0502040204020203" pitchFamily="34" charset="0"/>
              </a:rPr>
              <a:t>OpenTelemetry</a:t>
            </a:r>
            <a:r>
              <a:rPr lang="en-US" b="0" i="0" dirty="0">
                <a:solidFill>
                  <a:srgbClr val="161616"/>
                </a:solidFill>
                <a:effectLst/>
                <a:latin typeface="Segoe UI" panose="020B0502040204020203" pitchFamily="34" charset="0"/>
              </a:rPr>
              <a:t> components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    - We’re going to show setting it up in a console app so I can walk through the various components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Pillars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 Distributed tracing here refers to tracing all requests made to Cosmos DB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 Logging differs via scenario, for Cosmos DB we added logging for the request diagnostics in exception cases or where latency exceeds a threshold so you don’t need to write any custom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 Metrics not available yet but would help you get aggregated statics about your requests</a:t>
            </a:r>
          </a:p>
        </p:txBody>
      </p:sp>
      <p:sp>
        <p:nvSpPr>
          <p:cNvPr id="4" name="Slide Number Placeholder 3"/>
          <p:cNvSpPr>
            <a:spLocks noGrp="1"/>
          </p:cNvSpPr>
          <p:nvPr>
            <p:ph type="sldNum" sz="quarter" idx="5"/>
          </p:nvPr>
        </p:nvSpPr>
        <p:spPr/>
        <p:txBody>
          <a:bodyPr/>
          <a:lstStyle/>
          <a:p>
            <a:fld id="{045E74FF-B95A-3049-B6BA-741949CDE00C}" type="slidenum">
              <a:rPr lang="en-US" smtClean="0"/>
              <a:t>10</a:t>
            </a:fld>
            <a:endParaRPr lang="en-US"/>
          </a:p>
        </p:txBody>
      </p:sp>
    </p:spTree>
    <p:extLst>
      <p:ext uri="{BB962C8B-B14F-4D97-AF65-F5344CB8AC3E}">
        <p14:creationId xmlns:p14="http://schemas.microsoft.com/office/powerpoint/2010/main" val="59425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Azure Cosmos DB free with no credit card required</a:t>
            </a:r>
          </a:p>
        </p:txBody>
      </p:sp>
      <p:sp>
        <p:nvSpPr>
          <p:cNvPr id="4" name="Slide Number Placeholder 3"/>
          <p:cNvSpPr>
            <a:spLocks noGrp="1"/>
          </p:cNvSpPr>
          <p:nvPr>
            <p:ph type="sldNum" sz="quarter" idx="5"/>
          </p:nvPr>
        </p:nvSpPr>
        <p:spPr/>
        <p:txBody>
          <a:bodyPr/>
          <a:lstStyle/>
          <a:p>
            <a:fld id="{045E74FF-B95A-3049-B6BA-741949CDE00C}" type="slidenum">
              <a:rPr lang="en-US" smtClean="0"/>
              <a:t>11</a:t>
            </a:fld>
            <a:endParaRPr lang="en-US"/>
          </a:p>
        </p:txBody>
      </p:sp>
    </p:spTree>
    <p:extLst>
      <p:ext uri="{BB962C8B-B14F-4D97-AF65-F5344CB8AC3E}">
        <p14:creationId xmlns:p14="http://schemas.microsoft.com/office/powerpoint/2010/main" val="1212192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lIns="0" tIns="0" rIns="0" bIns="0"/>
          <a:lstStyle/>
          <a:p>
            <a:r>
              <a:rPr lang="en-US" dirty="0"/>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02139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46C58A-A661-6D25-245D-ADBE6B2DD507}"/>
              </a:ext>
            </a:extLst>
          </p:cNvPr>
          <p:cNvSpPr txBox="1">
            <a:spLocks/>
          </p:cNvSpPr>
          <p:nvPr userDrawn="1"/>
        </p:nvSpPr>
        <p:spPr>
          <a:xfrm>
            <a:off x="609599" y="1143000"/>
            <a:ext cx="5486401" cy="2507169"/>
          </a:xfrm>
          <a:prstGeom prst="rect">
            <a:avLst/>
          </a:prstGeom>
        </p:spPr>
        <p:txBody>
          <a:bodyPr lIns="0" tIns="0" rIns="0" bIns="0" anchor="b" anchorCtr="0"/>
          <a:lstStyle>
            <a:lvl1pPr algn="l" defTabSz="914400" rtl="0" eaLnBrk="1" latinLnBrk="0" hangingPunct="1">
              <a:lnSpc>
                <a:spcPct val="90000"/>
              </a:lnSpc>
              <a:spcBef>
                <a:spcPct val="0"/>
              </a:spcBef>
              <a:buNone/>
              <a:defRPr sz="4400" b="0" i="0" kern="1200">
                <a:solidFill>
                  <a:schemeClr val="tx1">
                    <a:alpha val="80000"/>
                  </a:schemeClr>
                </a:solidFill>
                <a:latin typeface="Space Grotesk Medium" pitchFamily="2" charset="77"/>
                <a:ea typeface="Open Sans" panose="020B0606030504020204" pitchFamily="34" charset="0"/>
                <a:cs typeface="Space Grotesk Medium" pitchFamily="2" charset="77"/>
              </a:defRPr>
            </a:lvl1pPr>
          </a:lstStyle>
          <a:p>
            <a:r>
              <a:rPr lang="en-US" sz="6500" spc="-150" dirty="0">
                <a:solidFill>
                  <a:schemeClr val="tx2">
                    <a:lumMod val="50000"/>
                  </a:schemeClr>
                </a:solidFill>
              </a:rPr>
              <a:t>.NET Conf</a:t>
            </a:r>
          </a:p>
        </p:txBody>
      </p:sp>
    </p:spTree>
    <p:extLst>
      <p:ext uri="{BB962C8B-B14F-4D97-AF65-F5344CB8AC3E}">
        <p14:creationId xmlns:p14="http://schemas.microsoft.com/office/powerpoint/2010/main" val="421349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7_Section Header">
    <p:spTree>
      <p:nvGrpSpPr>
        <p:cNvPr id="1" name=""/>
        <p:cNvGrpSpPr/>
        <p:nvPr/>
      </p:nvGrpSpPr>
      <p:grpSpPr>
        <a:xfrm>
          <a:off x="0" y="0"/>
          <a:ext cx="0" cy="0"/>
          <a:chOff x="0" y="0"/>
          <a:chExt cx="0" cy="0"/>
        </a:xfrm>
      </p:grpSpPr>
      <p:pic>
        <p:nvPicPr>
          <p:cNvPr id="7" name="Picture 6" descr="A blue and black background&#10;&#10;Description automatically generated">
            <a:extLst>
              <a:ext uri="{FF2B5EF4-FFF2-40B4-BE49-F238E27FC236}">
                <a16:creationId xmlns:a16="http://schemas.microsoft.com/office/drawing/2014/main" id="{8FA24B98-779C-5AD3-479C-02C839AC12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609600" y="1709738"/>
            <a:ext cx="6591300" cy="2852737"/>
          </a:xfrm>
        </p:spPr>
        <p:txBody>
          <a:bodyPr lIns="0" tIns="0" rIns="0" bIns="0"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609600" y="4589463"/>
            <a:ext cx="6591300" cy="1500187"/>
          </a:xfrm>
        </p:spPr>
        <p:txBody>
          <a:bodyPr lIns="0" tIns="0" rIns="0" bIns="0"/>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2275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3_Section Head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E4674D5-7891-FFA5-9B51-0006EB74802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609600" y="1709738"/>
            <a:ext cx="7188200" cy="2852737"/>
          </a:xfrm>
        </p:spPr>
        <p:txBody>
          <a:bodyPr lIns="0" tIns="0" rIns="0" bIns="0"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609600" y="4589463"/>
            <a:ext cx="7188200" cy="1500187"/>
          </a:xfrm>
        </p:spPr>
        <p:txBody>
          <a:bodyPr lIns="0" tIns="0" rIns="0" bIns="0"/>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68414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609600" y="1709738"/>
            <a:ext cx="10972800" cy="2852737"/>
          </a:xfrm>
        </p:spPr>
        <p:txBody>
          <a:bodyPr lIns="0" tIns="0" rIns="0" bIns="0"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609600" y="4589463"/>
            <a:ext cx="10972800" cy="1500187"/>
          </a:xfrm>
        </p:spPr>
        <p:txBody>
          <a:bodyPr lIns="0" tIns="0" rIns="0" bIns="0"/>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27259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lIns="0" tIns="0" rIns="0" bIns="0"/>
          <a:lstStyle/>
          <a:p>
            <a:r>
              <a:rPr lang="en-US" dirty="0"/>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609600" y="1825625"/>
            <a:ext cx="5410200" cy="4351338"/>
          </a:xfr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410200" cy="4351338"/>
          </a:xfr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537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609600" y="609599"/>
            <a:ext cx="10972800" cy="822960"/>
          </a:xfrm>
          <a:prstGeom prst="rect">
            <a:avLst/>
          </a:prstGeom>
        </p:spPr>
        <p:txBody>
          <a:bodyPr vert="horz" lIns="0" tIns="0" rIns="0" bIns="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609600" y="1825624"/>
            <a:ext cx="10972800" cy="4422775"/>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3" r:id="rId1"/>
    <p:sldLayoutId id="2147483699" r:id="rId2"/>
    <p:sldLayoutId id="2147483700" r:id="rId3"/>
    <p:sldLayoutId id="2147483680" r:id="rId4"/>
    <p:sldLayoutId id="2147483678" r:id="rId5"/>
    <p:sldLayoutId id="2147483665" r:id="rId6"/>
  </p:sldLayoutIdLst>
  <p:txStyles>
    <p:titleStyle>
      <a:lvl1pPr algn="l" defTabSz="914400" rtl="0" eaLnBrk="1" latinLnBrk="0" hangingPunct="1">
        <a:lnSpc>
          <a:spcPct val="90000"/>
        </a:lnSpc>
        <a:spcBef>
          <a:spcPct val="0"/>
        </a:spcBef>
        <a:buNone/>
        <a:defRPr sz="4400" b="0" i="0" kern="1200" spc="-50" baseline="0">
          <a:solidFill>
            <a:schemeClr val="tx2">
              <a:lumMod val="50000"/>
            </a:schemeClr>
          </a:solidFill>
          <a:latin typeface="Space Grotesk Medium" pitchFamily="2" charset="77"/>
          <a:ea typeface="Open Sans" panose="020B0606030504020204" pitchFamily="34" charset="0"/>
          <a:cs typeface="Space Grotesk Medium"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92" userDrawn="1">
          <p15:clr>
            <a:srgbClr val="F26B43"/>
          </p15:clr>
        </p15:guide>
        <p15:guide id="4" pos="192" userDrawn="1">
          <p15:clr>
            <a:srgbClr val="F26B43"/>
          </p15:clr>
        </p15:guide>
        <p15:guide id="5" pos="7488" userDrawn="1">
          <p15:clr>
            <a:srgbClr val="F26B43"/>
          </p15:clr>
        </p15:guide>
        <p15:guide id="6" orient="horz" pos="4128" userDrawn="1">
          <p15:clr>
            <a:srgbClr val="F26B43"/>
          </p15:clr>
        </p15:guide>
        <p15:guide id="7" pos="384" userDrawn="1">
          <p15:clr>
            <a:srgbClr val="F26B43"/>
          </p15:clr>
        </p15:guide>
        <p15:guide id="8" orient="horz" pos="384" userDrawn="1">
          <p15:clr>
            <a:srgbClr val="F26B43"/>
          </p15:clr>
        </p15:guide>
        <p15:guide id="9" pos="7296" userDrawn="1">
          <p15:clr>
            <a:srgbClr val="F26B43"/>
          </p15:clr>
        </p15:guide>
        <p15:guide id="10"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aka.ms/trycosmosdb" TargetMode="External"/><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s://aka.ms/cosmos-dotnet-best-practices" TargetMode="External"/><Relationship Id="rId4" Type="http://schemas.openxmlformats.org/officeDocument/2006/relationships/hyperlink" Target="https://aka.ms/cosmos-dotnet-get-starte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443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0906-5F48-025F-6AD0-F72372BFC81B}"/>
              </a:ext>
            </a:extLst>
          </p:cNvPr>
          <p:cNvSpPr>
            <a:spLocks noGrp="1"/>
          </p:cNvSpPr>
          <p:nvPr>
            <p:ph type="title"/>
          </p:nvPr>
        </p:nvSpPr>
        <p:spPr/>
        <p:txBody>
          <a:bodyPr/>
          <a:lstStyle/>
          <a:p>
            <a:r>
              <a:rPr lang="en-US" dirty="0"/>
              <a:t>What is </a:t>
            </a:r>
            <a:r>
              <a:rPr lang="en-US" dirty="0" err="1"/>
              <a:t>OpenTelemetry</a:t>
            </a:r>
            <a:r>
              <a:rPr lang="en-US" dirty="0"/>
              <a:t>?</a:t>
            </a:r>
          </a:p>
        </p:txBody>
      </p:sp>
      <p:sp>
        <p:nvSpPr>
          <p:cNvPr id="5" name="Content Placeholder 4">
            <a:extLst>
              <a:ext uri="{FF2B5EF4-FFF2-40B4-BE49-F238E27FC236}">
                <a16:creationId xmlns:a16="http://schemas.microsoft.com/office/drawing/2014/main" id="{272E0938-A55C-2F85-64FC-E41F03843BF5}"/>
              </a:ext>
            </a:extLst>
          </p:cNvPr>
          <p:cNvSpPr>
            <a:spLocks noGrp="1"/>
          </p:cNvSpPr>
          <p:nvPr>
            <p:ph idx="1"/>
          </p:nvPr>
        </p:nvSpPr>
        <p:spPr/>
        <p:txBody>
          <a:bodyPr/>
          <a:lstStyle/>
          <a:p>
            <a:r>
              <a:rPr lang="en-US" dirty="0"/>
              <a:t>Open-source instrumentation library and standard for observability</a:t>
            </a:r>
          </a:p>
          <a:p>
            <a:r>
              <a:rPr lang="en-US" dirty="0"/>
              <a:t>Allows for automatic telemetry collection for multiple exporters</a:t>
            </a:r>
          </a:p>
          <a:p>
            <a:r>
              <a:rPr lang="en-US" dirty="0"/>
              <a:t>Three observability pillars</a:t>
            </a:r>
          </a:p>
          <a:p>
            <a:pPr lvl="1"/>
            <a:r>
              <a:rPr lang="en-US" dirty="0"/>
              <a:t>Distributed tracing</a:t>
            </a:r>
          </a:p>
          <a:p>
            <a:pPr lvl="1"/>
            <a:r>
              <a:rPr lang="en-US" dirty="0"/>
              <a:t>Logging</a:t>
            </a:r>
          </a:p>
          <a:p>
            <a:pPr lvl="1"/>
            <a:r>
              <a:rPr lang="en-US" dirty="0"/>
              <a:t>Metrics</a:t>
            </a:r>
          </a:p>
        </p:txBody>
      </p:sp>
    </p:spTree>
    <p:extLst>
      <p:ext uri="{BB962C8B-B14F-4D97-AF65-F5344CB8AC3E}">
        <p14:creationId xmlns:p14="http://schemas.microsoft.com/office/powerpoint/2010/main" val="123772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A9DB-38EB-57FE-C100-3EB918E10C8A}"/>
              </a:ext>
            </a:extLst>
          </p:cNvPr>
          <p:cNvSpPr>
            <a:spLocks noGrp="1"/>
          </p:cNvSpPr>
          <p:nvPr>
            <p:ph type="title"/>
          </p:nvPr>
        </p:nvSpPr>
        <p:spPr/>
        <p:txBody>
          <a:bodyPr/>
          <a:lstStyle/>
          <a:p>
            <a:r>
              <a:rPr lang="en-US" dirty="0"/>
              <a:t>Resources</a:t>
            </a:r>
          </a:p>
        </p:txBody>
      </p:sp>
      <p:sp>
        <p:nvSpPr>
          <p:cNvPr id="4" name="Content Placeholder 3">
            <a:extLst>
              <a:ext uri="{FF2B5EF4-FFF2-40B4-BE49-F238E27FC236}">
                <a16:creationId xmlns:a16="http://schemas.microsoft.com/office/drawing/2014/main" id="{42289DC5-BCF7-775E-BC2C-083414B6E35C}"/>
              </a:ext>
            </a:extLst>
          </p:cNvPr>
          <p:cNvSpPr>
            <a:spLocks noGrp="1"/>
          </p:cNvSpPr>
          <p:nvPr>
            <p:ph idx="1"/>
          </p:nvPr>
        </p:nvSpPr>
        <p:spPr/>
        <p:txBody>
          <a:bodyPr>
            <a:normAutofit/>
          </a:bodyPr>
          <a:lstStyle/>
          <a:p>
            <a:pPr marL="0" indent="0">
              <a:spcBef>
                <a:spcPts val="3000"/>
              </a:spcBef>
              <a:buNone/>
            </a:pPr>
            <a:r>
              <a:rPr lang="en-US" dirty="0"/>
              <a:t>Try Azure Cosmos DB for free</a:t>
            </a:r>
            <a:br>
              <a:rPr lang="en-US" dirty="0"/>
            </a:br>
            <a:r>
              <a:rPr lang="en-US" u="sng" dirty="0">
                <a:solidFill>
                  <a:srgbClr val="502BD3"/>
                </a:solidFill>
                <a:hlinkClick r:id="rId3"/>
              </a:rPr>
              <a:t>aka.ms/</a:t>
            </a:r>
            <a:r>
              <a:rPr lang="en-US" u="sng" dirty="0" err="1">
                <a:solidFill>
                  <a:srgbClr val="502BD3"/>
                </a:solidFill>
                <a:hlinkClick r:id="rId3"/>
              </a:rPr>
              <a:t>TryCosmos</a:t>
            </a:r>
            <a:r>
              <a:rPr lang="en-US" u="sng" dirty="0" err="1">
                <a:solidFill>
                  <a:srgbClr val="502BD3"/>
                </a:solidFill>
              </a:rPr>
              <a:t>DB</a:t>
            </a:r>
            <a:endParaRPr lang="en-US" u="sng" dirty="0">
              <a:solidFill>
                <a:srgbClr val="502BD3"/>
              </a:solidFill>
            </a:endParaRPr>
          </a:p>
          <a:p>
            <a:pPr marL="0" indent="0">
              <a:spcBef>
                <a:spcPts val="3000"/>
              </a:spcBef>
              <a:buNone/>
            </a:pPr>
            <a:r>
              <a:rPr lang="en-US" dirty="0"/>
              <a:t>Get started with the .NET SDK</a:t>
            </a:r>
            <a:br>
              <a:rPr lang="en-US" dirty="0"/>
            </a:br>
            <a:r>
              <a:rPr lang="en-US" u="sng" dirty="0">
                <a:solidFill>
                  <a:srgbClr val="502BD3"/>
                </a:solidFill>
                <a:hlinkClick r:id="rId4"/>
              </a:rPr>
              <a:t>aka.ms/cosmos-dotnet-get-started</a:t>
            </a:r>
            <a:endParaRPr lang="en-US" dirty="0"/>
          </a:p>
          <a:p>
            <a:pPr marL="0" indent="0">
              <a:spcBef>
                <a:spcPts val="3000"/>
              </a:spcBef>
              <a:buNone/>
            </a:pPr>
            <a:r>
              <a:rPr lang="en-US" dirty="0"/>
              <a:t>Best practices using the .NET SDK</a:t>
            </a:r>
            <a:br>
              <a:rPr lang="en-US" dirty="0"/>
            </a:br>
            <a:r>
              <a:rPr lang="en-US" u="sng" dirty="0">
                <a:solidFill>
                  <a:srgbClr val="502BD3"/>
                </a:solidFill>
                <a:hlinkClick r:id="rId5"/>
              </a:rPr>
              <a:t>aka.ms/cosmos-dotnet-best-practices</a:t>
            </a:r>
            <a:endParaRPr lang="en-US" u="sng" dirty="0">
              <a:solidFill>
                <a:srgbClr val="502BD3"/>
              </a:solidFill>
            </a:endParaRPr>
          </a:p>
        </p:txBody>
      </p:sp>
      <p:pic>
        <p:nvPicPr>
          <p:cNvPr id="5" name="Graphic 4">
            <a:extLst>
              <a:ext uri="{FF2B5EF4-FFF2-40B4-BE49-F238E27FC236}">
                <a16:creationId xmlns:a16="http://schemas.microsoft.com/office/drawing/2014/main" id="{4BD5B29B-D37A-0F55-E5FF-791D5010459C}"/>
              </a:ext>
            </a:extLst>
          </p:cNvPr>
          <p:cNvPicPr>
            <a:picLocks noChangeAspect="1"/>
          </p:cNvPicPr>
          <p:nvPr/>
        </p:nvPicPr>
        <p:blipFill rotWithShape="1">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r="28711"/>
          <a:stretch/>
        </p:blipFill>
        <p:spPr>
          <a:xfrm>
            <a:off x="8528384" y="5616418"/>
            <a:ext cx="3663616" cy="509825"/>
          </a:xfrm>
          <a:prstGeom prst="rect">
            <a:avLst/>
          </a:prstGeom>
        </p:spPr>
      </p:pic>
      <p:pic>
        <p:nvPicPr>
          <p:cNvPr id="6" name="Picture 5">
            <a:extLst>
              <a:ext uri="{FF2B5EF4-FFF2-40B4-BE49-F238E27FC236}">
                <a16:creationId xmlns:a16="http://schemas.microsoft.com/office/drawing/2014/main" id="{8FB7AE80-78AF-AD6F-83B6-69E8BE69C15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0104018" y="3730580"/>
            <a:ext cx="1950607" cy="2323195"/>
          </a:xfrm>
          <a:prstGeom prst="rect">
            <a:avLst/>
          </a:prstGeom>
        </p:spPr>
      </p:pic>
    </p:spTree>
    <p:extLst>
      <p:ext uri="{BB962C8B-B14F-4D97-AF65-F5344CB8AC3E}">
        <p14:creationId xmlns:p14="http://schemas.microsoft.com/office/powerpoint/2010/main" val="179432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32" presetClass="emph" presetSubtype="0" fill="hold" nodeType="withEffect">
                                  <p:stCondLst>
                                    <p:cond delay="0"/>
                                  </p:stCondLst>
                                  <p:childTnLst>
                                    <p:animRot by="120000">
                                      <p:cBhvr>
                                        <p:cTn id="11" dur="100" fill="hold">
                                          <p:stCondLst>
                                            <p:cond delay="0"/>
                                          </p:stCondLst>
                                        </p:cTn>
                                        <p:tgtEl>
                                          <p:spTgt spid="6"/>
                                        </p:tgtEl>
                                        <p:attrNameLst>
                                          <p:attrName>r</p:attrName>
                                        </p:attrNameLst>
                                      </p:cBhvr>
                                    </p:animRot>
                                    <p:animRot by="-240000">
                                      <p:cBhvr>
                                        <p:cTn id="12" dur="200" fill="hold">
                                          <p:stCondLst>
                                            <p:cond delay="200"/>
                                          </p:stCondLst>
                                        </p:cTn>
                                        <p:tgtEl>
                                          <p:spTgt spid="6"/>
                                        </p:tgtEl>
                                        <p:attrNameLst>
                                          <p:attrName>r</p:attrName>
                                        </p:attrNameLst>
                                      </p:cBhvr>
                                    </p:animRot>
                                    <p:animRot by="240000">
                                      <p:cBhvr>
                                        <p:cTn id="13" dur="200" fill="hold">
                                          <p:stCondLst>
                                            <p:cond delay="400"/>
                                          </p:stCondLst>
                                        </p:cTn>
                                        <p:tgtEl>
                                          <p:spTgt spid="6"/>
                                        </p:tgtEl>
                                        <p:attrNameLst>
                                          <p:attrName>r</p:attrName>
                                        </p:attrNameLst>
                                      </p:cBhvr>
                                    </p:animRot>
                                    <p:animRot by="-240000">
                                      <p:cBhvr>
                                        <p:cTn id="14" dur="200" fill="hold">
                                          <p:stCondLst>
                                            <p:cond delay="600"/>
                                          </p:stCondLst>
                                        </p:cTn>
                                        <p:tgtEl>
                                          <p:spTgt spid="6"/>
                                        </p:tgtEl>
                                        <p:attrNameLst>
                                          <p:attrName>r</p:attrName>
                                        </p:attrNameLst>
                                      </p:cBhvr>
                                    </p:animRot>
                                    <p:animRot by="120000">
                                      <p:cBhvr>
                                        <p:cTn id="15" dur="200" fill="hold">
                                          <p:stCondLst>
                                            <p:cond delay="800"/>
                                          </p:stCondLst>
                                        </p:cTn>
                                        <p:tgtEl>
                                          <p:spTgt spid="6"/>
                                        </p:tgtEl>
                                        <p:attrNameLst>
                                          <p:attrName>r</p:attrName>
                                        </p:attrNameLst>
                                      </p:cBhvr>
                                    </p:animRot>
                                  </p:childTnLst>
                                </p:cTn>
                              </p:par>
                              <p:par>
                                <p:cTn id="16" presetID="10" presetClass="entr" presetSubtype="0" fill="hold" nodeType="withEffect">
                                  <p:stCondLst>
                                    <p:cond delay="10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D251-7A29-B65E-BB59-3D744D554F3D}"/>
              </a:ext>
            </a:extLst>
          </p:cNvPr>
          <p:cNvSpPr>
            <a:spLocks noGrp="1"/>
          </p:cNvSpPr>
          <p:nvPr>
            <p:ph type="title"/>
          </p:nvPr>
        </p:nvSpPr>
        <p:spPr>
          <a:xfrm>
            <a:off x="609600" y="1709738"/>
            <a:ext cx="10972800" cy="2852737"/>
          </a:xfrm>
        </p:spPr>
        <p:txBody>
          <a:bodyPr/>
          <a:lstStyle/>
          <a:p>
            <a:r>
              <a:rPr lang="en-US" b="1" dirty="0"/>
              <a:t>Building planet scale .NET apps with Azure Cosmos DB</a:t>
            </a:r>
          </a:p>
        </p:txBody>
      </p:sp>
      <p:sp>
        <p:nvSpPr>
          <p:cNvPr id="3" name="Text Placeholder 2">
            <a:extLst>
              <a:ext uri="{FF2B5EF4-FFF2-40B4-BE49-F238E27FC236}">
                <a16:creationId xmlns:a16="http://schemas.microsoft.com/office/drawing/2014/main" id="{91A24030-0A83-430C-3CDC-B9265D2C97A0}"/>
              </a:ext>
            </a:extLst>
          </p:cNvPr>
          <p:cNvSpPr>
            <a:spLocks noGrp="1"/>
          </p:cNvSpPr>
          <p:nvPr>
            <p:ph type="body" idx="1"/>
          </p:nvPr>
        </p:nvSpPr>
        <p:spPr>
          <a:xfrm>
            <a:off x="609600" y="4589463"/>
            <a:ext cx="10972800" cy="1500187"/>
          </a:xfrm>
        </p:spPr>
        <p:txBody>
          <a:bodyPr/>
          <a:lstStyle/>
          <a:p>
            <a:r>
              <a:rPr lang="en-US" dirty="0">
                <a:latin typeface="Space Grotesk" pitchFamily="2" charset="0"/>
                <a:cs typeface="Space Grotesk" pitchFamily="2" charset="0"/>
              </a:rPr>
              <a:t>Justine Cocchi</a:t>
            </a:r>
          </a:p>
        </p:txBody>
      </p:sp>
    </p:spTree>
    <p:extLst>
      <p:ext uri="{BB962C8B-B14F-4D97-AF65-F5344CB8AC3E}">
        <p14:creationId xmlns:p14="http://schemas.microsoft.com/office/powerpoint/2010/main" val="291993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BB90-B9FF-ED4A-9587-76C518C2BC9E}"/>
              </a:ext>
            </a:extLst>
          </p:cNvPr>
          <p:cNvSpPr>
            <a:spLocks noGrp="1"/>
          </p:cNvSpPr>
          <p:nvPr>
            <p:ph type="title"/>
          </p:nvPr>
        </p:nvSpPr>
        <p:spPr>
          <a:xfrm>
            <a:off x="609600" y="609599"/>
            <a:ext cx="10972800" cy="822960"/>
          </a:xfrm>
        </p:spPr>
        <p:txBody>
          <a:bodyPr/>
          <a:lstStyle/>
          <a:p>
            <a:r>
              <a:rPr lang="en-US" dirty="0"/>
              <a:t>Modern apps have complex data needs</a:t>
            </a:r>
          </a:p>
        </p:txBody>
      </p:sp>
      <p:pic>
        <p:nvPicPr>
          <p:cNvPr id="12" name="Graphic 11" descr="Gauge outline">
            <a:extLst>
              <a:ext uri="{FF2B5EF4-FFF2-40B4-BE49-F238E27FC236}">
                <a16:creationId xmlns:a16="http://schemas.microsoft.com/office/drawing/2014/main" id="{1290033B-8C8C-1953-8556-689679D7A3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82664" y="2851031"/>
            <a:ext cx="914400" cy="914400"/>
          </a:xfrm>
          <a:prstGeom prst="rect">
            <a:avLst/>
          </a:prstGeom>
        </p:spPr>
      </p:pic>
      <p:pic>
        <p:nvPicPr>
          <p:cNvPr id="14" name="Graphic 13" descr="Database outline">
            <a:extLst>
              <a:ext uri="{FF2B5EF4-FFF2-40B4-BE49-F238E27FC236}">
                <a16:creationId xmlns:a16="http://schemas.microsoft.com/office/drawing/2014/main" id="{AB7D708E-4F4D-D589-9158-1AE96871E1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18868" y="2851031"/>
            <a:ext cx="914400" cy="914400"/>
          </a:xfrm>
          <a:prstGeom prst="rect">
            <a:avLst/>
          </a:prstGeom>
        </p:spPr>
      </p:pic>
      <p:pic>
        <p:nvPicPr>
          <p:cNvPr id="16" name="Graphic 15" descr="Arrow circle outline">
            <a:extLst>
              <a:ext uri="{FF2B5EF4-FFF2-40B4-BE49-F238E27FC236}">
                <a16:creationId xmlns:a16="http://schemas.microsoft.com/office/drawing/2014/main" id="{679012B3-5066-DADD-E2A8-C750105D97E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62732" y="2851031"/>
            <a:ext cx="914400" cy="914400"/>
          </a:xfrm>
          <a:prstGeom prst="rect">
            <a:avLst/>
          </a:prstGeom>
        </p:spPr>
      </p:pic>
      <p:sp>
        <p:nvSpPr>
          <p:cNvPr id="17" name="Content Placeholder 9">
            <a:extLst>
              <a:ext uri="{FF2B5EF4-FFF2-40B4-BE49-F238E27FC236}">
                <a16:creationId xmlns:a16="http://schemas.microsoft.com/office/drawing/2014/main" id="{B46F6A46-4ACD-4998-2B93-3079726B8449}"/>
              </a:ext>
            </a:extLst>
          </p:cNvPr>
          <p:cNvSpPr txBox="1">
            <a:spLocks/>
          </p:cNvSpPr>
          <p:nvPr/>
        </p:nvSpPr>
        <p:spPr>
          <a:xfrm>
            <a:off x="4730759" y="4109445"/>
            <a:ext cx="2378347" cy="659668"/>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Flexible schema </a:t>
            </a:r>
          </a:p>
        </p:txBody>
      </p:sp>
      <p:sp>
        <p:nvSpPr>
          <p:cNvPr id="18" name="Content Placeholder 9">
            <a:extLst>
              <a:ext uri="{FF2B5EF4-FFF2-40B4-BE49-F238E27FC236}">
                <a16:creationId xmlns:a16="http://schemas.microsoft.com/office/drawing/2014/main" id="{DC7114F8-8168-525F-1267-41A28718D8A0}"/>
              </a:ext>
            </a:extLst>
          </p:cNvPr>
          <p:cNvSpPr txBox="1">
            <a:spLocks/>
          </p:cNvSpPr>
          <p:nvPr/>
        </p:nvSpPr>
        <p:spPr>
          <a:xfrm>
            <a:off x="609600" y="4109446"/>
            <a:ext cx="3132937" cy="659667"/>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Multiple data sources</a:t>
            </a:r>
          </a:p>
        </p:txBody>
      </p:sp>
      <p:sp>
        <p:nvSpPr>
          <p:cNvPr id="3" name="Content Placeholder 9">
            <a:extLst>
              <a:ext uri="{FF2B5EF4-FFF2-40B4-BE49-F238E27FC236}">
                <a16:creationId xmlns:a16="http://schemas.microsoft.com/office/drawing/2014/main" id="{7953AB8E-8308-3865-FD78-A94899D6F5C5}"/>
              </a:ext>
            </a:extLst>
          </p:cNvPr>
          <p:cNvSpPr txBox="1">
            <a:spLocks/>
          </p:cNvSpPr>
          <p:nvPr/>
        </p:nvSpPr>
        <p:spPr>
          <a:xfrm>
            <a:off x="8097328" y="4109445"/>
            <a:ext cx="3485072" cy="659668"/>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Consistent performance</a:t>
            </a:r>
          </a:p>
        </p:txBody>
      </p:sp>
    </p:spTree>
    <p:extLst>
      <p:ext uri="{BB962C8B-B14F-4D97-AF65-F5344CB8AC3E}">
        <p14:creationId xmlns:p14="http://schemas.microsoft.com/office/powerpoint/2010/main" val="110887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9CD5DA-E5B3-F19D-7F3A-CF08386FEACA}"/>
              </a:ext>
            </a:extLst>
          </p:cNvPr>
          <p:cNvSpPr>
            <a:spLocks noGrp="1"/>
          </p:cNvSpPr>
          <p:nvPr>
            <p:ph type="title"/>
          </p:nvPr>
        </p:nvSpPr>
        <p:spPr/>
        <p:txBody>
          <a:bodyPr/>
          <a:lstStyle/>
          <a:p>
            <a:r>
              <a:rPr lang="en-US" dirty="0"/>
              <a:t>Azure Cosmos DB</a:t>
            </a:r>
          </a:p>
        </p:txBody>
      </p:sp>
      <p:sp>
        <p:nvSpPr>
          <p:cNvPr id="6" name="Content Placeholder 5">
            <a:extLst>
              <a:ext uri="{FF2B5EF4-FFF2-40B4-BE49-F238E27FC236}">
                <a16:creationId xmlns:a16="http://schemas.microsoft.com/office/drawing/2014/main" id="{AAFAF86C-7562-484D-6418-38A06FA9EAD9}"/>
              </a:ext>
            </a:extLst>
          </p:cNvPr>
          <p:cNvSpPr>
            <a:spLocks noGrp="1"/>
          </p:cNvSpPr>
          <p:nvPr>
            <p:ph idx="1"/>
          </p:nvPr>
        </p:nvSpPr>
        <p:spPr>
          <a:xfrm>
            <a:off x="609600" y="1825624"/>
            <a:ext cx="7520609" cy="4422775"/>
          </a:xfrm>
        </p:spPr>
        <p:txBody>
          <a:bodyPr/>
          <a:lstStyle/>
          <a:p>
            <a:r>
              <a:rPr lang="en-US" dirty="0"/>
              <a:t>Infinite scale out with zero downtime</a:t>
            </a:r>
          </a:p>
          <a:p>
            <a:r>
              <a:rPr lang="en-US" dirty="0"/>
              <a:t>Constant read/ write latency as you scale</a:t>
            </a:r>
          </a:p>
          <a:p>
            <a:r>
              <a:rPr lang="en-US" dirty="0"/>
              <a:t>Seamless global distribution</a:t>
            </a:r>
          </a:p>
          <a:p>
            <a:r>
              <a:rPr lang="en-US" dirty="0"/>
              <a:t>Mission critical security, analytics, Azure integrations and more</a:t>
            </a:r>
          </a:p>
          <a:p>
            <a:pPr marL="0" indent="0">
              <a:buNone/>
            </a:pPr>
            <a:endParaRPr lang="en-US" dirty="0"/>
          </a:p>
          <a:p>
            <a:endParaRPr lang="en-US" dirty="0"/>
          </a:p>
        </p:txBody>
      </p:sp>
      <p:pic>
        <p:nvPicPr>
          <p:cNvPr id="1026" name="Picture 2" descr="Azure Cosmos DB Logo | Cosmos, Azure, Microsoft dynamics">
            <a:extLst>
              <a:ext uri="{FF2B5EF4-FFF2-40B4-BE49-F238E27FC236}">
                <a16:creationId xmlns:a16="http://schemas.microsoft.com/office/drawing/2014/main" id="{876CDF6E-33FE-A54B-87B3-896EE149E3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255120" y="3058064"/>
            <a:ext cx="34480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51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21C514-C330-2C39-BBA1-8765D07760D6}"/>
              </a:ext>
            </a:extLst>
          </p:cNvPr>
          <p:cNvSpPr>
            <a:spLocks noGrp="1"/>
          </p:cNvSpPr>
          <p:nvPr>
            <p:ph type="title"/>
          </p:nvPr>
        </p:nvSpPr>
        <p:spPr/>
        <p:txBody>
          <a:bodyPr/>
          <a:lstStyle/>
          <a:p>
            <a:r>
              <a:rPr lang="en-US" dirty="0"/>
              <a:t>Start small and scale up</a:t>
            </a:r>
          </a:p>
        </p:txBody>
      </p:sp>
      <p:sp>
        <p:nvSpPr>
          <p:cNvPr id="5" name="Content Placeholder 4">
            <a:extLst>
              <a:ext uri="{FF2B5EF4-FFF2-40B4-BE49-F238E27FC236}">
                <a16:creationId xmlns:a16="http://schemas.microsoft.com/office/drawing/2014/main" id="{75D2460B-35F8-B7E3-369E-BBEC16408A75}"/>
              </a:ext>
            </a:extLst>
          </p:cNvPr>
          <p:cNvSpPr>
            <a:spLocks noGrp="1"/>
          </p:cNvSpPr>
          <p:nvPr>
            <p:ph idx="1"/>
          </p:nvPr>
        </p:nvSpPr>
        <p:spPr/>
        <p:txBody>
          <a:bodyPr/>
          <a:lstStyle/>
          <a:p>
            <a:r>
              <a:rPr lang="en-US" dirty="0"/>
              <a:t>Develop locally with the emulator</a:t>
            </a:r>
          </a:p>
          <a:p>
            <a:r>
              <a:rPr lang="en-US" dirty="0"/>
              <a:t>Serverless provisioning for dev/ test workloads</a:t>
            </a:r>
          </a:p>
          <a:p>
            <a:r>
              <a:rPr lang="en-US" dirty="0"/>
              <a:t>Free tier for getting started</a:t>
            </a:r>
          </a:p>
          <a:p>
            <a:r>
              <a:rPr lang="en-US" dirty="0" err="1"/>
              <a:t>Autoscale</a:t>
            </a:r>
            <a:r>
              <a:rPr lang="en-US" dirty="0"/>
              <a:t> throughput when there is workload variability</a:t>
            </a:r>
          </a:p>
        </p:txBody>
      </p:sp>
    </p:spTree>
    <p:extLst>
      <p:ext uri="{BB962C8B-B14F-4D97-AF65-F5344CB8AC3E}">
        <p14:creationId xmlns:p14="http://schemas.microsoft.com/office/powerpoint/2010/main" val="131034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8B235B-AA8D-9E62-69B5-207E6EC2C4A4}"/>
              </a:ext>
            </a:extLst>
          </p:cNvPr>
          <p:cNvSpPr>
            <a:spLocks noGrp="1"/>
          </p:cNvSpPr>
          <p:nvPr>
            <p:ph type="title"/>
          </p:nvPr>
        </p:nvSpPr>
        <p:spPr/>
        <p:txBody>
          <a:bodyPr/>
          <a:lstStyle/>
          <a:p>
            <a:r>
              <a:rPr lang="en-US" dirty="0"/>
              <a:t>Develop with the .NET SDK</a:t>
            </a:r>
          </a:p>
        </p:txBody>
      </p:sp>
      <p:sp>
        <p:nvSpPr>
          <p:cNvPr id="5" name="Content Placeholder 4">
            <a:extLst>
              <a:ext uri="{FF2B5EF4-FFF2-40B4-BE49-F238E27FC236}">
                <a16:creationId xmlns:a16="http://schemas.microsoft.com/office/drawing/2014/main" id="{2B82200F-37C2-C71F-1D09-32EA9F49496C}"/>
              </a:ext>
            </a:extLst>
          </p:cNvPr>
          <p:cNvSpPr>
            <a:spLocks noGrp="1"/>
          </p:cNvSpPr>
          <p:nvPr>
            <p:ph idx="1"/>
          </p:nvPr>
        </p:nvSpPr>
        <p:spPr/>
        <p:txBody>
          <a:bodyPr/>
          <a:lstStyle/>
          <a:p>
            <a:pPr marL="0" indent="0">
              <a:buNone/>
            </a:pPr>
            <a:r>
              <a:rPr lang="en-US" sz="2400" dirty="0">
                <a:latin typeface="Consolas" panose="020B0609020204030204" pitchFamily="49" charset="0"/>
              </a:rPr>
              <a:t>dotnet add package </a:t>
            </a:r>
            <a:r>
              <a:rPr lang="en-US" sz="2400" b="1" dirty="0" err="1">
                <a:latin typeface="Consolas" panose="020B0609020204030204" pitchFamily="49" charset="0"/>
              </a:rPr>
              <a:t>Microsoft.Azure.Cosmos</a:t>
            </a:r>
            <a:r>
              <a:rPr lang="en-US" sz="2400" b="1" dirty="0">
                <a:latin typeface="Consolas" panose="020B0609020204030204" pitchFamily="49" charset="0"/>
              </a:rPr>
              <a:t> </a:t>
            </a:r>
            <a:r>
              <a:rPr lang="en-US" sz="2400" dirty="0">
                <a:latin typeface="Consolas" panose="020B0609020204030204" pitchFamily="49" charset="0"/>
              </a:rPr>
              <a:t>–version 3.36.0</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Logical resource model</a:t>
            </a:r>
          </a:p>
          <a:p>
            <a:pPr marL="0" indent="0">
              <a:buNone/>
            </a:pPr>
            <a:endParaRPr lang="en-US" sz="2400" dirty="0">
              <a:latin typeface="Consolas" panose="020B0609020204030204" pitchFamily="49" charset="0"/>
            </a:endParaRPr>
          </a:p>
          <a:p>
            <a:pPr marL="0" indent="0">
              <a:buNone/>
            </a:pPr>
            <a:endParaRPr lang="en-US" dirty="0"/>
          </a:p>
        </p:txBody>
      </p:sp>
      <p:sp>
        <p:nvSpPr>
          <p:cNvPr id="6" name="Rectangle 5">
            <a:extLst>
              <a:ext uri="{FF2B5EF4-FFF2-40B4-BE49-F238E27FC236}">
                <a16:creationId xmlns:a16="http://schemas.microsoft.com/office/drawing/2014/main" id="{DC3EDDB0-4ED0-ED25-7DCC-14B6C4B3DF39}"/>
              </a:ext>
            </a:extLst>
          </p:cNvPr>
          <p:cNvSpPr/>
          <p:nvPr/>
        </p:nvSpPr>
        <p:spPr>
          <a:xfrm>
            <a:off x="609600" y="3202092"/>
            <a:ext cx="1669961" cy="601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a:t>CosmosClient</a:t>
            </a:r>
            <a:endParaRPr lang="en-US" dirty="0"/>
          </a:p>
        </p:txBody>
      </p:sp>
      <p:cxnSp>
        <p:nvCxnSpPr>
          <p:cNvPr id="7" name="Connector: Elbow 6">
            <a:extLst>
              <a:ext uri="{FF2B5EF4-FFF2-40B4-BE49-F238E27FC236}">
                <a16:creationId xmlns:a16="http://schemas.microsoft.com/office/drawing/2014/main" id="{D00C8A7D-1602-6E51-B095-A1676EC2C390}"/>
              </a:ext>
            </a:extLst>
          </p:cNvPr>
          <p:cNvCxnSpPr>
            <a:cxnSpLocks/>
          </p:cNvCxnSpPr>
          <p:nvPr/>
        </p:nvCxnSpPr>
        <p:spPr>
          <a:xfrm rot="16200000" flipH="1">
            <a:off x="729171" y="3938164"/>
            <a:ext cx="570964" cy="3211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C14CE077-77AB-F8A9-AD07-BBDCB3CCD229}"/>
              </a:ext>
            </a:extLst>
          </p:cNvPr>
          <p:cNvSpPr/>
          <p:nvPr/>
        </p:nvSpPr>
        <p:spPr>
          <a:xfrm>
            <a:off x="1175219" y="4288469"/>
            <a:ext cx="1669961" cy="601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Database</a:t>
            </a:r>
          </a:p>
        </p:txBody>
      </p:sp>
      <p:sp>
        <p:nvSpPr>
          <p:cNvPr id="9" name="Rectangle 8">
            <a:extLst>
              <a:ext uri="{FF2B5EF4-FFF2-40B4-BE49-F238E27FC236}">
                <a16:creationId xmlns:a16="http://schemas.microsoft.com/office/drawing/2014/main" id="{7AF7739D-AF05-29D5-8383-E36DBB6D379A}"/>
              </a:ext>
            </a:extLst>
          </p:cNvPr>
          <p:cNvSpPr/>
          <p:nvPr/>
        </p:nvSpPr>
        <p:spPr>
          <a:xfrm>
            <a:off x="1767679" y="5349650"/>
            <a:ext cx="1669961" cy="601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Container</a:t>
            </a:r>
          </a:p>
        </p:txBody>
      </p:sp>
      <p:sp>
        <p:nvSpPr>
          <p:cNvPr id="10" name="Rectangle 9">
            <a:extLst>
              <a:ext uri="{FF2B5EF4-FFF2-40B4-BE49-F238E27FC236}">
                <a16:creationId xmlns:a16="http://schemas.microsoft.com/office/drawing/2014/main" id="{0445BC0B-83E9-3ACD-AA9A-1B632632B08F}"/>
              </a:ext>
            </a:extLst>
          </p:cNvPr>
          <p:cNvSpPr/>
          <p:nvPr/>
        </p:nvSpPr>
        <p:spPr>
          <a:xfrm>
            <a:off x="2287749" y="6072578"/>
            <a:ext cx="1149891" cy="4823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Item</a:t>
            </a:r>
          </a:p>
        </p:txBody>
      </p:sp>
      <p:cxnSp>
        <p:nvCxnSpPr>
          <p:cNvPr id="11" name="Connector: Elbow 10">
            <a:extLst>
              <a:ext uri="{FF2B5EF4-FFF2-40B4-BE49-F238E27FC236}">
                <a16:creationId xmlns:a16="http://schemas.microsoft.com/office/drawing/2014/main" id="{E0FE556A-EC96-A135-68B9-3F05B6B61804}"/>
              </a:ext>
            </a:extLst>
          </p:cNvPr>
          <p:cNvCxnSpPr>
            <a:cxnSpLocks/>
          </p:cNvCxnSpPr>
          <p:nvPr/>
        </p:nvCxnSpPr>
        <p:spPr>
          <a:xfrm rot="16200000" flipH="1">
            <a:off x="1319664" y="5011354"/>
            <a:ext cx="570964" cy="3211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Elbow 11">
            <a:extLst>
              <a:ext uri="{FF2B5EF4-FFF2-40B4-BE49-F238E27FC236}">
                <a16:creationId xmlns:a16="http://schemas.microsoft.com/office/drawing/2014/main" id="{755056E3-DBE7-BE06-6AA0-944D01AE8B65}"/>
              </a:ext>
            </a:extLst>
          </p:cNvPr>
          <p:cNvCxnSpPr>
            <a:cxnSpLocks/>
          </p:cNvCxnSpPr>
          <p:nvPr/>
        </p:nvCxnSpPr>
        <p:spPr>
          <a:xfrm>
            <a:off x="1994225" y="5959828"/>
            <a:ext cx="285336" cy="225501"/>
          </a:xfrm>
          <a:prstGeom prst="bentConnector3">
            <a:avLst>
              <a:gd name="adj1" fmla="val -2659"/>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50" name="Picture 2" descr="The Azure Cosmos DB connectivity modes">
            <a:extLst>
              <a:ext uri="{FF2B5EF4-FFF2-40B4-BE49-F238E27FC236}">
                <a16:creationId xmlns:a16="http://schemas.microsoft.com/office/drawing/2014/main" id="{84BBAAD1-2434-97D6-4CD3-773C3DE4D20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5379" y="3136911"/>
            <a:ext cx="6627021" cy="326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9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D991E-767D-FE4B-82AD-96DD0E4D1BDA}"/>
              </a:ext>
            </a:extLst>
          </p:cNvPr>
          <p:cNvSpPr>
            <a:spLocks noGrp="1"/>
          </p:cNvSpPr>
          <p:nvPr>
            <p:ph type="title"/>
          </p:nvPr>
        </p:nvSpPr>
        <p:spPr/>
        <p:txBody>
          <a:bodyPr/>
          <a:lstStyle/>
          <a:p>
            <a:r>
              <a:rPr lang="en-US" dirty="0"/>
              <a:t>Let’s get to the demo</a:t>
            </a:r>
          </a:p>
        </p:txBody>
      </p:sp>
      <p:sp>
        <p:nvSpPr>
          <p:cNvPr id="2" name="Text Placeholder 1">
            <a:extLst>
              <a:ext uri="{FF2B5EF4-FFF2-40B4-BE49-F238E27FC236}">
                <a16:creationId xmlns:a16="http://schemas.microsoft.com/office/drawing/2014/main" id="{89B4CA74-EB03-59EF-3A41-E184A6C842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5198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F16736-78A8-7AC3-C62A-45D198C1885E}"/>
              </a:ext>
            </a:extLst>
          </p:cNvPr>
          <p:cNvSpPr>
            <a:spLocks noGrp="1"/>
          </p:cNvSpPr>
          <p:nvPr>
            <p:ph type="title"/>
          </p:nvPr>
        </p:nvSpPr>
        <p:spPr>
          <a:xfrm>
            <a:off x="609600" y="609599"/>
            <a:ext cx="10972800" cy="822960"/>
          </a:xfrm>
        </p:spPr>
        <p:txBody>
          <a:bodyPr anchor="ctr">
            <a:normAutofit/>
          </a:bodyPr>
          <a:lstStyle/>
          <a:p>
            <a:r>
              <a:rPr lang="en-US" dirty="0"/>
              <a:t>Why is monitoring important?</a:t>
            </a:r>
          </a:p>
        </p:txBody>
      </p:sp>
      <p:pic>
        <p:nvPicPr>
          <p:cNvPr id="7" name="Picture 6" descr="Magnifying glass and question mark">
            <a:extLst>
              <a:ext uri="{FF2B5EF4-FFF2-40B4-BE49-F238E27FC236}">
                <a16:creationId xmlns:a16="http://schemas.microsoft.com/office/drawing/2014/main" id="{2F286AD7-BFE5-A4D5-A7D1-FCCB96D12E4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
          <a:stretch/>
        </p:blipFill>
        <p:spPr>
          <a:xfrm>
            <a:off x="609600" y="1825625"/>
            <a:ext cx="5410200" cy="4351338"/>
          </a:xfrm>
          <a:prstGeom prst="rect">
            <a:avLst/>
          </a:prstGeom>
          <a:noFill/>
        </p:spPr>
      </p:pic>
      <p:sp>
        <p:nvSpPr>
          <p:cNvPr id="12" name="Content Placeholder 3">
            <a:extLst>
              <a:ext uri="{FF2B5EF4-FFF2-40B4-BE49-F238E27FC236}">
                <a16:creationId xmlns:a16="http://schemas.microsoft.com/office/drawing/2014/main" id="{0CBBD492-5DC6-2102-297D-7C01087760E8}"/>
              </a:ext>
            </a:extLst>
          </p:cNvPr>
          <p:cNvSpPr>
            <a:spLocks noGrp="1"/>
          </p:cNvSpPr>
          <p:nvPr>
            <p:ph sz="half" idx="2"/>
          </p:nvPr>
        </p:nvSpPr>
        <p:spPr>
          <a:xfrm>
            <a:off x="6172200" y="1825625"/>
            <a:ext cx="5410200" cy="4351338"/>
          </a:xfrm>
        </p:spPr>
        <p:txBody>
          <a:bodyPr/>
          <a:lstStyle/>
          <a:p>
            <a:r>
              <a:rPr lang="en-US" dirty="0"/>
              <a:t>Understand what’s going on under the hood of your app</a:t>
            </a:r>
          </a:p>
          <a:p>
            <a:pPr algn="l" rtl="0" fontAlgn="base"/>
            <a:r>
              <a:rPr lang="en-US" dirty="0"/>
              <a:t>Easier to…​</a:t>
            </a:r>
          </a:p>
          <a:p>
            <a:pPr lvl="1" fontAlgn="base"/>
            <a:r>
              <a:rPr lang="en-US" dirty="0"/>
              <a:t>Identify </a:t>
            </a:r>
            <a:r>
              <a:rPr lang="en-US" b="1" dirty="0"/>
              <a:t>high latency </a:t>
            </a:r>
            <a:r>
              <a:rPr lang="en-US" dirty="0"/>
              <a:t>requests​</a:t>
            </a:r>
          </a:p>
          <a:p>
            <a:pPr lvl="1" fontAlgn="base"/>
            <a:r>
              <a:rPr lang="en-US" dirty="0"/>
              <a:t>Identify </a:t>
            </a:r>
            <a:r>
              <a:rPr lang="en-US" b="1" dirty="0"/>
              <a:t>high RU </a:t>
            </a:r>
            <a:r>
              <a:rPr lang="en-US" dirty="0"/>
              <a:t>operations​</a:t>
            </a:r>
          </a:p>
          <a:p>
            <a:pPr lvl="1" fontAlgn="base"/>
            <a:r>
              <a:rPr lang="en-US" dirty="0"/>
              <a:t>Identify if a </a:t>
            </a:r>
            <a:r>
              <a:rPr lang="en-US" b="1" dirty="0"/>
              <a:t>specific application/ machine is erroring</a:t>
            </a:r>
            <a:r>
              <a:rPr lang="en-US" dirty="0"/>
              <a:t> more than others</a:t>
            </a:r>
          </a:p>
          <a:p>
            <a:pPr marL="0" indent="0">
              <a:buNone/>
            </a:pPr>
            <a:endParaRPr lang="en-US" dirty="0"/>
          </a:p>
        </p:txBody>
      </p:sp>
    </p:spTree>
    <p:extLst>
      <p:ext uri="{BB962C8B-B14F-4D97-AF65-F5344CB8AC3E}">
        <p14:creationId xmlns:p14="http://schemas.microsoft.com/office/powerpoint/2010/main" val="371652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17A48C-7291-B458-1B32-8F909FF0BAA3}"/>
              </a:ext>
            </a:extLst>
          </p:cNvPr>
          <p:cNvSpPr>
            <a:spLocks noGrp="1"/>
          </p:cNvSpPr>
          <p:nvPr>
            <p:ph type="title"/>
          </p:nvPr>
        </p:nvSpPr>
        <p:spPr>
          <a:xfrm>
            <a:off x="609600" y="1709738"/>
            <a:ext cx="6591300" cy="2852737"/>
          </a:xfrm>
        </p:spPr>
        <p:txBody>
          <a:bodyPr anchor="b">
            <a:normAutofit/>
          </a:bodyPr>
          <a:lstStyle/>
          <a:p>
            <a:r>
              <a:rPr lang="en-US" dirty="0"/>
              <a:t>Enter </a:t>
            </a:r>
            <a:r>
              <a:rPr lang="en-US" dirty="0" err="1"/>
              <a:t>OpenTelemetry</a:t>
            </a:r>
            <a:endParaRPr lang="en-US" dirty="0"/>
          </a:p>
        </p:txBody>
      </p:sp>
      <p:sp>
        <p:nvSpPr>
          <p:cNvPr id="12" name="Text Placeholder 2">
            <a:extLst>
              <a:ext uri="{FF2B5EF4-FFF2-40B4-BE49-F238E27FC236}">
                <a16:creationId xmlns:a16="http://schemas.microsoft.com/office/drawing/2014/main" id="{42EC3943-6665-516C-B94B-7105147449D3}"/>
              </a:ext>
            </a:extLst>
          </p:cNvPr>
          <p:cNvSpPr>
            <a:spLocks noGrp="1"/>
          </p:cNvSpPr>
          <p:nvPr>
            <p:ph type="body" idx="1"/>
          </p:nvPr>
        </p:nvSpPr>
        <p:spPr>
          <a:xfrm>
            <a:off x="609600" y="4589463"/>
            <a:ext cx="6591300" cy="1500187"/>
          </a:xfrm>
        </p:spPr>
        <p:txBody>
          <a:bodyPr/>
          <a:lstStyle/>
          <a:p>
            <a:endParaRPr lang="en-US"/>
          </a:p>
        </p:txBody>
      </p:sp>
    </p:spTree>
    <p:extLst>
      <p:ext uri="{BB962C8B-B14F-4D97-AF65-F5344CB8AC3E}">
        <p14:creationId xmlns:p14="http://schemas.microsoft.com/office/powerpoint/2010/main" val="959577747"/>
      </p:ext>
    </p:extLst>
  </p:cSld>
  <p:clrMapOvr>
    <a:masterClrMapping/>
  </p:clrMapOvr>
</p:sld>
</file>

<file path=ppt/theme/theme1.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6ADF3F7F-AEE4-774E-88F4-612FB069A9FB}" vid="{DD83C3FB-08E2-7F4A-A5E3-C4C7933594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1_Office Theme</Template>
  <TotalTime>0</TotalTime>
  <Words>910</Words>
  <Application>Microsoft Office PowerPoint</Application>
  <PresentationFormat>Widescreen</PresentationFormat>
  <Paragraphs>111</Paragraphs>
  <Slides>11</Slides>
  <Notes>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Space Grotesk Medium</vt:lpstr>
      <vt:lpstr>Segoe UI</vt:lpstr>
      <vt:lpstr>Open Sans</vt:lpstr>
      <vt:lpstr>Space Grotesk</vt:lpstr>
      <vt:lpstr>Consolas</vt:lpstr>
      <vt:lpstr>Arial</vt:lpstr>
      <vt:lpstr>1_Office Theme</vt:lpstr>
      <vt:lpstr>PowerPoint Presentation</vt:lpstr>
      <vt:lpstr>Building planet scale .NET apps with Azure Cosmos DB</vt:lpstr>
      <vt:lpstr>Modern apps have complex data needs</vt:lpstr>
      <vt:lpstr>Azure Cosmos DB</vt:lpstr>
      <vt:lpstr>Start small and scale up</vt:lpstr>
      <vt:lpstr>Develop with the .NET SDK</vt:lpstr>
      <vt:lpstr>Let’s get to the demo</vt:lpstr>
      <vt:lpstr>Why is monitoring important?</vt:lpstr>
      <vt:lpstr>Enter OpenTelemetry</vt:lpstr>
      <vt:lpstr>What is OpenTelemetry?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2023-12-07T19:53:02Z</dcterms:created>
  <dcterms:modified xsi:type="dcterms:W3CDTF">2023-12-07T19:53:12Z</dcterms:modified>
</cp:coreProperties>
</file>