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61" r:id="rId1"/>
  </p:sldMasterIdLst>
  <p:notesMasterIdLst>
    <p:notesMasterId r:id="rId22"/>
  </p:notesMasterIdLst>
  <p:sldIdLst>
    <p:sldId id="297" r:id="rId2"/>
    <p:sldId id="296" r:id="rId3"/>
    <p:sldId id="260" r:id="rId4"/>
    <p:sldId id="300" r:id="rId5"/>
    <p:sldId id="261" r:id="rId6"/>
    <p:sldId id="301" r:id="rId7"/>
    <p:sldId id="258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298" r:id="rId20"/>
    <p:sldId id="299" r:id="rId21"/>
  </p:sldIdLst>
  <p:sldSz cx="12192000" cy="6858000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Space Grotesk Medium" pitchFamily="2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ME" id="{F9D0672A-D7AE-1847-94BE-C0722C136B38}">
          <p14:sldIdLst/>
        </p14:section>
        <p14:section name="Light Mode" id="{FBAC04BA-B92C-FC47-972C-B1B4268589A5}">
          <p14:sldIdLst>
            <p14:sldId id="297"/>
            <p14:sldId id="296"/>
            <p14:sldId id="260"/>
            <p14:sldId id="300"/>
            <p14:sldId id="261"/>
            <p14:sldId id="301"/>
            <p14:sldId id="258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BD3"/>
    <a:srgbClr val="8661C5"/>
    <a:srgbClr val="ED35D1"/>
    <a:srgbClr val="A073F8"/>
    <a:srgbClr val="D431BC"/>
    <a:srgbClr val="9169E2"/>
    <a:srgbClr val="8F2FFF"/>
    <a:srgbClr val="E500B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F11BF-8F5F-47D4-A553-57574061406E}" v="11" dt="2023-10-24T18:28:05.098"/>
    <p1510:client id="{B78A1096-0BAE-4BC1-8409-E8017A80C114}" v="1" dt="2023-10-24T18:41:1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3" autoAdjust="0"/>
    <p:restoredTop sz="97251"/>
  </p:normalViewPr>
  <p:slideViewPr>
    <p:cSldViewPr snapToGrid="0">
      <p:cViewPr varScale="1">
        <p:scale>
          <a:sx n="97" d="100"/>
          <a:sy n="97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 l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4869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6C58A-A661-6D25-245D-ADBE6B2DD507}"/>
              </a:ext>
            </a:extLst>
          </p:cNvPr>
          <p:cNvSpPr txBox="1">
            <a:spLocks/>
          </p:cNvSpPr>
          <p:nvPr userDrawn="1"/>
        </p:nvSpPr>
        <p:spPr>
          <a:xfrm>
            <a:off x="609599" y="1143000"/>
            <a:ext cx="5486401" cy="250716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>
                    <a:alpha val="80000"/>
                  </a:schemeClr>
                </a:solidFill>
                <a:latin typeface="Space Grotesk Medium" pitchFamily="2" charset="77"/>
                <a:ea typeface="Open Sans" panose="020B0606030504020204" pitchFamily="34" charset="0"/>
                <a:cs typeface="Space Grotesk Medium" pitchFamily="2" charset="77"/>
              </a:defRPr>
            </a:lvl1pPr>
          </a:lstStyle>
          <a:p>
            <a:r>
              <a:rPr lang="en-US" sz="6500" spc="-150" dirty="0">
                <a:solidFill>
                  <a:schemeClr val="tx2">
                    <a:lumMod val="50000"/>
                  </a:schemeClr>
                </a:solidFill>
              </a:rPr>
              <a:t>.NET Conf</a:t>
            </a:r>
          </a:p>
        </p:txBody>
      </p:sp>
    </p:spTree>
    <p:extLst>
      <p:ext uri="{BB962C8B-B14F-4D97-AF65-F5344CB8AC3E}">
        <p14:creationId xmlns:p14="http://schemas.microsoft.com/office/powerpoint/2010/main" val="421349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4674D5-7891-FFA5-9B51-0006EB7480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7188200" cy="2852737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1882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41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 lIns="0" tIns="0" r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25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3513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0200" cy="43513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99" r:id="rId3"/>
    <p:sldLayoutId id="2147483680" r:id="rId4"/>
    <p:sldLayoutId id="2147483678" r:id="rId5"/>
    <p:sldLayoutId id="2147483665" r:id="rId6"/>
    <p:sldLayoutId id="2147483670" r:id="rId7"/>
    <p:sldLayoutId id="214748367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50" baseline="0">
          <a:solidFill>
            <a:schemeClr val="tx2">
              <a:lumMod val="50000"/>
            </a:schemeClr>
          </a:solidFill>
          <a:latin typeface="Space Grotesk Medium" pitchFamily="2" charset="77"/>
          <a:ea typeface="Open Sans" panose="020B0606030504020204" pitchFamily="34" charset="0"/>
          <a:cs typeface="Space Grotesk Medium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4128" userDrawn="1">
          <p15:clr>
            <a:srgbClr val="F26B43"/>
          </p15:clr>
        </p15:guide>
        <p15:guide id="7" pos="384" userDrawn="1">
          <p15:clr>
            <a:srgbClr val="F26B43"/>
          </p15:clr>
        </p15:guide>
        <p15:guide id="8" orient="horz" pos="384" userDrawn="1">
          <p15:clr>
            <a:srgbClr val="F26B43"/>
          </p15:clr>
        </p15:guide>
        <p15:guide id="9" pos="7296" userDrawn="1">
          <p15:clr>
            <a:srgbClr val="F26B43"/>
          </p15:clr>
        </p15:guide>
        <p15:guide id="10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ka.ms/get-dotnet-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get-dotnet-8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44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1EA3-8892-1A18-0093-B4B79F73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546080" cy="1500187"/>
          </a:xfrm>
        </p:spPr>
        <p:txBody>
          <a:bodyPr>
            <a:normAutofit/>
          </a:bodyPr>
          <a:lstStyle/>
          <a:p>
            <a:r>
              <a:rPr lang="en-US" dirty="0"/>
              <a:t>An example </a:t>
            </a:r>
            <a:r>
              <a:rPr lang="en-US" dirty="0">
                <a:solidFill>
                  <a:schemeClr val="tx1"/>
                </a:solidFill>
              </a:rPr>
              <a:t>Core</a:t>
            </a:r>
            <a:r>
              <a:rPr lang="en-US" dirty="0"/>
              <a:t>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7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10723-FB28-31BF-F470-014F3036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belongs in the </a:t>
            </a:r>
            <a:r>
              <a:rPr lang="en-US" dirty="0">
                <a:solidFill>
                  <a:schemeClr val="tx1"/>
                </a:solidFill>
              </a:rPr>
              <a:t>Infrastructure</a:t>
            </a:r>
            <a:r>
              <a:rPr lang="en-US" dirty="0"/>
              <a:t> project</a:t>
            </a:r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5DA8E1DB-E505-9A9A-A071-2DF14DE428FF}"/>
              </a:ext>
            </a:extLst>
          </p:cNvPr>
          <p:cNvSpPr/>
          <p:nvPr/>
        </p:nvSpPr>
        <p:spPr>
          <a:xfrm>
            <a:off x="8507506" y="5379618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D27F11C8-39AE-37EE-A9E7-405532236B1A}"/>
              </a:ext>
            </a:extLst>
          </p:cNvPr>
          <p:cNvSpPr/>
          <p:nvPr/>
        </p:nvSpPr>
        <p:spPr>
          <a:xfrm>
            <a:off x="4585448" y="1898122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 Repositories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D3A37116-53B6-C109-B8A9-E4C3B63EA531}"/>
              </a:ext>
            </a:extLst>
          </p:cNvPr>
          <p:cNvSpPr/>
          <p:nvPr/>
        </p:nvSpPr>
        <p:spPr>
          <a:xfrm>
            <a:off x="838200" y="3638870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 Accessors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4B5313D8-019F-2FC4-0663-DA74B3A28F30}"/>
              </a:ext>
            </a:extLst>
          </p:cNvPr>
          <p:cNvSpPr/>
          <p:nvPr/>
        </p:nvSpPr>
        <p:spPr>
          <a:xfrm>
            <a:off x="838200" y="1898122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Repositories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21F05C3D-1C80-9208-B2A2-317A1FF63B26}"/>
              </a:ext>
            </a:extLst>
          </p:cNvPr>
          <p:cNvSpPr/>
          <p:nvPr/>
        </p:nvSpPr>
        <p:spPr>
          <a:xfrm>
            <a:off x="838200" y="4509244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Emailing Implementations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BEB0E270-75D2-A5C4-D0E3-2AD363569A38}"/>
              </a:ext>
            </a:extLst>
          </p:cNvPr>
          <p:cNvSpPr/>
          <p:nvPr/>
        </p:nvSpPr>
        <p:spPr>
          <a:xfrm>
            <a:off x="838200" y="5379618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System Clock</a:t>
            </a:r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B13F1CCF-E456-2173-6C5D-B64A2F841847}"/>
              </a:ext>
            </a:extLst>
          </p:cNvPr>
          <p:cNvSpPr/>
          <p:nvPr/>
        </p:nvSpPr>
        <p:spPr>
          <a:xfrm>
            <a:off x="6633882" y="5379618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Services</a:t>
            </a: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163BAD1F-1D42-777F-1498-C87B59C9D5F4}"/>
              </a:ext>
            </a:extLst>
          </p:cNvPr>
          <p:cNvSpPr/>
          <p:nvPr/>
        </p:nvSpPr>
        <p:spPr>
          <a:xfrm>
            <a:off x="2711824" y="1898122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DbContext</a:t>
            </a:r>
            <a:r>
              <a:rPr lang="en-US" dirty="0"/>
              <a:t> classes</a:t>
            </a: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611941C8-FD24-283F-75A9-F578C022AC38}"/>
              </a:ext>
            </a:extLst>
          </p:cNvPr>
          <p:cNvSpPr/>
          <p:nvPr/>
        </p:nvSpPr>
        <p:spPr>
          <a:xfrm>
            <a:off x="838200" y="2768496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Clients</a:t>
            </a:r>
          </a:p>
        </p:txBody>
      </p:sp>
      <p:sp>
        <p:nvSpPr>
          <p:cNvPr id="24" name="Rounded Rectangle 5">
            <a:extLst>
              <a:ext uri="{FF2B5EF4-FFF2-40B4-BE49-F238E27FC236}">
                <a16:creationId xmlns:a16="http://schemas.microsoft.com/office/drawing/2014/main" id="{A10AAF50-67E2-6E80-DAC8-A6F5538ABD44}"/>
              </a:ext>
            </a:extLst>
          </p:cNvPr>
          <p:cNvSpPr/>
          <p:nvPr/>
        </p:nvSpPr>
        <p:spPr>
          <a:xfrm>
            <a:off x="2711824" y="3633999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Accessors</a:t>
            </a:r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D3C3C275-E826-2A01-6F8D-80E538B96242}"/>
              </a:ext>
            </a:extLst>
          </p:cNvPr>
          <p:cNvSpPr/>
          <p:nvPr/>
        </p:nvSpPr>
        <p:spPr>
          <a:xfrm>
            <a:off x="2704204" y="4509244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SMS Implementations</a:t>
            </a:r>
            <a:endParaRPr lang="en-US" sz="1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51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1EA3-8892-1A18-0093-B4B79F73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546080" cy="1500187"/>
          </a:xfrm>
        </p:spPr>
        <p:txBody>
          <a:bodyPr>
            <a:normAutofit/>
          </a:bodyPr>
          <a:lstStyle/>
          <a:p>
            <a:r>
              <a:rPr lang="en-US" dirty="0"/>
              <a:t>An example </a:t>
            </a:r>
            <a:r>
              <a:rPr lang="en-US" dirty="0">
                <a:solidFill>
                  <a:schemeClr val="tx1"/>
                </a:solidFill>
              </a:rPr>
              <a:t>Infrastructure</a:t>
            </a:r>
            <a:r>
              <a:rPr lang="en-US" dirty="0"/>
              <a:t>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10723-FB28-31BF-F470-014F3036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belongs in the </a:t>
            </a:r>
            <a:r>
              <a:rPr lang="en-US" dirty="0">
                <a:solidFill>
                  <a:schemeClr val="tx1"/>
                </a:solidFill>
              </a:rPr>
              <a:t>Web</a:t>
            </a:r>
            <a:r>
              <a:rPr lang="en-US" dirty="0"/>
              <a:t> project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DB38D639-EB90-5528-BA19-45652BC3B7B7}"/>
              </a:ext>
            </a:extLst>
          </p:cNvPr>
          <p:cNvSpPr/>
          <p:nvPr/>
        </p:nvSpPr>
        <p:spPr>
          <a:xfrm>
            <a:off x="8507506" y="5379618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F582B00-8D75-CEE2-15BA-A955D7E220A6}"/>
              </a:ext>
            </a:extLst>
          </p:cNvPr>
          <p:cNvSpPr/>
          <p:nvPr/>
        </p:nvSpPr>
        <p:spPr>
          <a:xfrm>
            <a:off x="4585448" y="1898122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91B7CC9D-9AC3-FCA5-B946-77C2FB450751}"/>
              </a:ext>
            </a:extLst>
          </p:cNvPr>
          <p:cNvSpPr/>
          <p:nvPr/>
        </p:nvSpPr>
        <p:spPr>
          <a:xfrm>
            <a:off x="838200" y="3638870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0B44655-392C-7DD6-27AD-105C4153BD07}"/>
              </a:ext>
            </a:extLst>
          </p:cNvPr>
          <p:cNvSpPr/>
          <p:nvPr/>
        </p:nvSpPr>
        <p:spPr>
          <a:xfrm>
            <a:off x="838200" y="1898122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Endpoints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AF80B8E9-D3F5-5AC9-AB4B-11D46080F28A}"/>
              </a:ext>
            </a:extLst>
          </p:cNvPr>
          <p:cNvSpPr/>
          <p:nvPr/>
        </p:nvSpPr>
        <p:spPr>
          <a:xfrm>
            <a:off x="838200" y="4509244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Binders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AD6CD-C4B2-D76E-F769-D403494EB1E7}"/>
              </a:ext>
            </a:extLst>
          </p:cNvPr>
          <p:cNvSpPr/>
          <p:nvPr/>
        </p:nvSpPr>
        <p:spPr>
          <a:xfrm>
            <a:off x="838200" y="5379618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Tag Helpers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5D8679B-D881-6A59-4ADC-D3DD6811146E}"/>
              </a:ext>
            </a:extLst>
          </p:cNvPr>
          <p:cNvSpPr/>
          <p:nvPr/>
        </p:nvSpPr>
        <p:spPr>
          <a:xfrm>
            <a:off x="6633882" y="5379618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Services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0BE99378-5369-A230-6683-80BC71DF5D04}"/>
              </a:ext>
            </a:extLst>
          </p:cNvPr>
          <p:cNvSpPr/>
          <p:nvPr/>
        </p:nvSpPr>
        <p:spPr>
          <a:xfrm>
            <a:off x="2711824" y="1898122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Razor Pages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3C2AFDB1-7A3A-5CA8-ADE8-4D7ED67E248E}"/>
              </a:ext>
            </a:extLst>
          </p:cNvPr>
          <p:cNvSpPr/>
          <p:nvPr/>
        </p:nvSpPr>
        <p:spPr>
          <a:xfrm>
            <a:off x="838200" y="2768496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Models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F1B57FFB-E6B3-61AF-5F1A-3E147854E354}"/>
              </a:ext>
            </a:extLst>
          </p:cNvPr>
          <p:cNvSpPr/>
          <p:nvPr/>
        </p:nvSpPr>
        <p:spPr>
          <a:xfrm>
            <a:off x="6431280" y="1898122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E26D208D-A1B5-B6AC-9488-6365AA0B18B9}"/>
              </a:ext>
            </a:extLst>
          </p:cNvPr>
          <p:cNvSpPr/>
          <p:nvPr/>
        </p:nvSpPr>
        <p:spPr>
          <a:xfrm>
            <a:off x="2704204" y="2758754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5A60DD7C-D442-1E4D-252B-E5D2373C3CAE}"/>
              </a:ext>
            </a:extLst>
          </p:cNvPr>
          <p:cNvSpPr/>
          <p:nvPr/>
        </p:nvSpPr>
        <p:spPr>
          <a:xfrm>
            <a:off x="6633882" y="4509244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Composition Root</a:t>
            </a:r>
          </a:p>
        </p:txBody>
      </p:sp>
    </p:spTree>
    <p:extLst>
      <p:ext uri="{BB962C8B-B14F-4D97-AF65-F5344CB8AC3E}">
        <p14:creationId xmlns:p14="http://schemas.microsoft.com/office/powerpoint/2010/main" val="5610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1EA3-8892-1A18-0093-B4B79F73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546080" cy="1500187"/>
          </a:xfrm>
        </p:spPr>
        <p:txBody>
          <a:bodyPr>
            <a:normAutofit/>
          </a:bodyPr>
          <a:lstStyle/>
          <a:p>
            <a:r>
              <a:rPr lang="en-US" dirty="0"/>
              <a:t>An example </a:t>
            </a:r>
            <a:r>
              <a:rPr lang="en-US" dirty="0">
                <a:solidFill>
                  <a:schemeClr val="tx1"/>
                </a:solidFill>
              </a:rPr>
              <a:t>Web</a:t>
            </a:r>
            <a:r>
              <a:rPr lang="en-US" dirty="0"/>
              <a:t>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1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FB3463-C86A-FDFE-4409-CFE62EC4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Shared Kernel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0B3763-1BD0-E218-6DFF-9148AF97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Domain-Driven Design term</a:t>
            </a:r>
          </a:p>
          <a:p>
            <a:endParaRPr lang="en-US" dirty="0"/>
          </a:p>
          <a:p>
            <a:r>
              <a:rPr lang="en-US" dirty="0"/>
              <a:t>Holds common types shared between DDD apps</a:t>
            </a:r>
          </a:p>
          <a:p>
            <a:endParaRPr lang="en-US" dirty="0"/>
          </a:p>
          <a:p>
            <a:r>
              <a:rPr lang="en-US" dirty="0"/>
              <a:t>Typically referenced by Core project(s)</a:t>
            </a:r>
          </a:p>
          <a:p>
            <a:endParaRPr lang="en-US" dirty="0"/>
          </a:p>
          <a:p>
            <a:r>
              <a:rPr lang="en-US" dirty="0"/>
              <a:t>Ideally distributed as NuGet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10723-FB28-31BF-F470-014F3036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belongs in the </a:t>
            </a:r>
            <a:r>
              <a:rPr lang="en-US" dirty="0">
                <a:solidFill>
                  <a:schemeClr val="tx1"/>
                </a:solidFill>
              </a:rPr>
              <a:t>Shared Kernel</a:t>
            </a:r>
            <a:r>
              <a:rPr lang="en-US" dirty="0"/>
              <a:t> project</a:t>
            </a:r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77D4C683-5C3E-0342-69AC-F992AA82CBA1}"/>
              </a:ext>
            </a:extLst>
          </p:cNvPr>
          <p:cNvSpPr/>
          <p:nvPr/>
        </p:nvSpPr>
        <p:spPr>
          <a:xfrm>
            <a:off x="6459072" y="5379618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Validators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4BBF27B1-A410-D144-6F2D-BE332FA7440D}"/>
              </a:ext>
            </a:extLst>
          </p:cNvPr>
          <p:cNvSpPr/>
          <p:nvPr/>
        </p:nvSpPr>
        <p:spPr>
          <a:xfrm>
            <a:off x="4585448" y="1898122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Domain Event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398BCA65-A0EA-C579-B577-6DCDB5582F6C}"/>
              </a:ext>
            </a:extLst>
          </p:cNvPr>
          <p:cNvSpPr/>
          <p:nvPr/>
        </p:nvSpPr>
        <p:spPr>
          <a:xfrm>
            <a:off x="2711824" y="2766060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Exceptions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69DBCA8E-3EE1-6FCD-381D-6553FBA69B1B}"/>
              </a:ext>
            </a:extLst>
          </p:cNvPr>
          <p:cNvSpPr/>
          <p:nvPr/>
        </p:nvSpPr>
        <p:spPr>
          <a:xfrm>
            <a:off x="838200" y="1898122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Entity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1E05FA3C-4ADC-F764-C161-C3B7C459C714}"/>
              </a:ext>
            </a:extLst>
          </p:cNvPr>
          <p:cNvSpPr/>
          <p:nvPr/>
        </p:nvSpPr>
        <p:spPr>
          <a:xfrm>
            <a:off x="838200" y="4509244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Guards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3F715988-D39F-92AD-92FE-5974639F47E6}"/>
              </a:ext>
            </a:extLst>
          </p:cNvPr>
          <p:cNvSpPr/>
          <p:nvPr/>
        </p:nvSpPr>
        <p:spPr>
          <a:xfrm>
            <a:off x="838200" y="5379618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Common Libraries</a:t>
            </a:r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82E50FCC-1C23-6663-8692-5EACA8F5F32C}"/>
              </a:ext>
            </a:extLst>
          </p:cNvPr>
          <p:cNvSpPr/>
          <p:nvPr/>
        </p:nvSpPr>
        <p:spPr>
          <a:xfrm>
            <a:off x="4585448" y="5379618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C5329956-8421-E0F1-A738-53F72EA68872}"/>
              </a:ext>
            </a:extLst>
          </p:cNvPr>
          <p:cNvSpPr/>
          <p:nvPr/>
        </p:nvSpPr>
        <p:spPr>
          <a:xfrm>
            <a:off x="2711824" y="1898122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Value Object</a:t>
            </a: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A2FFF00B-0A17-C678-669B-F0ADC025D880}"/>
              </a:ext>
            </a:extLst>
          </p:cNvPr>
          <p:cNvSpPr/>
          <p:nvPr/>
        </p:nvSpPr>
        <p:spPr>
          <a:xfrm>
            <a:off x="838200" y="2768496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Interfaces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D43D1EDB-91B9-BD56-B386-286665A51529}"/>
              </a:ext>
            </a:extLst>
          </p:cNvPr>
          <p:cNvSpPr/>
          <p:nvPr/>
        </p:nvSpPr>
        <p:spPr>
          <a:xfrm>
            <a:off x="6431280" y="1898122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Specification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21F981B8-E342-4F34-C73E-BACF48625D25}"/>
              </a:ext>
            </a:extLst>
          </p:cNvPr>
          <p:cNvSpPr/>
          <p:nvPr/>
        </p:nvSpPr>
        <p:spPr>
          <a:xfrm>
            <a:off x="2711824" y="5379618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</a:t>
            </a:r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293B3596-A203-318E-1985-8CBB6D55076C}"/>
              </a:ext>
            </a:extLst>
          </p:cNvPr>
          <p:cNvSpPr/>
          <p:nvPr/>
        </p:nvSpPr>
        <p:spPr>
          <a:xfrm>
            <a:off x="838200" y="3667554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Auth </a:t>
            </a:r>
          </a:p>
        </p:txBody>
      </p:sp>
    </p:spTree>
    <p:extLst>
      <p:ext uri="{BB962C8B-B14F-4D97-AF65-F5344CB8AC3E}">
        <p14:creationId xmlns:p14="http://schemas.microsoft.com/office/powerpoint/2010/main" val="1924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1EA3-8892-1A18-0093-B4B79F73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546080" cy="1500187"/>
          </a:xfrm>
        </p:spPr>
        <p:txBody>
          <a:bodyPr>
            <a:normAutofit/>
          </a:bodyPr>
          <a:lstStyle/>
          <a:p>
            <a:r>
              <a:rPr lang="en-US" dirty="0"/>
              <a:t>An example </a:t>
            </a:r>
            <a:r>
              <a:rPr lang="en-US" dirty="0" err="1">
                <a:solidFill>
                  <a:schemeClr val="tx1"/>
                </a:solidFill>
              </a:rPr>
              <a:t>SharedKernel</a:t>
            </a:r>
            <a:r>
              <a:rPr lang="en-US" dirty="0"/>
              <a:t> project/package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7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1EA3-8892-1A18-0093-B4B79F73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546080" cy="1500187"/>
          </a:xfrm>
        </p:spPr>
        <p:txBody>
          <a:bodyPr>
            <a:normAutofit/>
          </a:bodyPr>
          <a:lstStyle/>
          <a:p>
            <a:r>
              <a:rPr lang="en-US" dirty="0"/>
              <a:t>Running the sample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9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A9DB-38EB-57FE-C100-3EB918E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89DC5-BCF7-775E-BC2C-083414B6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/>
              <a:t>Download .NET 8 </a:t>
            </a:r>
            <a:br>
              <a:rPr lang="en-US" dirty="0"/>
            </a:br>
            <a:r>
              <a:rPr lang="en-US" sz="2000" dirty="0">
                <a:effectLst/>
                <a:hlinkClick r:id="rId2" tooltip="https://aka.ms/get-dotnet-8"/>
              </a:rPr>
              <a:t>aka.ms/get-dotnet-8</a:t>
            </a:r>
            <a:endParaRPr lang="en-US" sz="2000" dirty="0">
              <a:effectLst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Clean Architecture Template</a:t>
            </a:r>
            <a:br>
              <a:rPr lang="en-US" dirty="0"/>
            </a:br>
            <a:r>
              <a:rPr lang="en-US" sz="2000" u="sng" dirty="0">
                <a:solidFill>
                  <a:srgbClr val="502BD3"/>
                </a:solidFill>
              </a:rPr>
              <a:t>https://github.com/ardalis/CleanArchitecture</a:t>
            </a:r>
            <a:endParaRPr lang="en-US" u="sng" dirty="0">
              <a:solidFill>
                <a:srgbClr val="502BD3"/>
              </a:solidFill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 err="1"/>
              <a:t>eShopOnWeb</a:t>
            </a:r>
            <a:r>
              <a:rPr lang="en-US" dirty="0"/>
              <a:t> Reference Application</a:t>
            </a:r>
            <a:br>
              <a:rPr lang="en-US" dirty="0"/>
            </a:br>
            <a:r>
              <a:rPr lang="en-US" sz="2000" u="sng" dirty="0">
                <a:solidFill>
                  <a:srgbClr val="502BD3"/>
                </a:solidFill>
              </a:rPr>
              <a:t>https://github.com/dotnet-architecture/eShopOnWeb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Architect Modern Apps w/ASP.NET Core eBook</a:t>
            </a:r>
            <a:br>
              <a:rPr lang="en-US" dirty="0"/>
            </a:br>
            <a:r>
              <a:rPr lang="en-US" sz="2000" u="sng" dirty="0">
                <a:solidFill>
                  <a:srgbClr val="502BD3"/>
                </a:solidFill>
              </a:rPr>
              <a:t>https://dotnet.microsoft.com/learn/web/aspnet-architecture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More from Steve</a:t>
            </a:r>
            <a:br>
              <a:rPr lang="en-US" u="sng" dirty="0">
                <a:solidFill>
                  <a:srgbClr val="502BD3"/>
                </a:solidFill>
              </a:rPr>
            </a:br>
            <a:r>
              <a:rPr lang="en-US" sz="2200" u="sng" dirty="0">
                <a:solidFill>
                  <a:srgbClr val="502BD3"/>
                </a:solidFill>
              </a:rPr>
              <a:t>https://ardalis.com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BD5B29B-D37A-0F55-E5FF-791D501045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8711"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7AE80-78AF-AD6F-83B6-69E8BE69C15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7" cy="23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D251-7A29-B65E-BB59-3D744D55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/>
          <a:lstStyle/>
          <a:p>
            <a:r>
              <a:rPr lang="en-US" dirty="0"/>
              <a:t>Clean Architecture</a:t>
            </a:r>
            <a:br>
              <a:rPr lang="en-US" dirty="0"/>
            </a:br>
            <a:r>
              <a:rPr lang="en-US" dirty="0"/>
              <a:t>with .NET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4030-0A83-430C-3CDC-B9265D2C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500187"/>
          </a:xfrm>
        </p:spPr>
        <p:txBody>
          <a:bodyPr/>
          <a:lstStyle/>
          <a:p>
            <a:r>
              <a:rPr lang="en-US" dirty="0"/>
              <a:t>Steve “</a:t>
            </a:r>
            <a:r>
              <a:rPr lang="en-US" dirty="0" err="1"/>
              <a:t>ardalis</a:t>
            </a:r>
            <a:r>
              <a:rPr lang="en-US" dirty="0"/>
              <a:t>” Smith</a:t>
            </a:r>
          </a:p>
          <a:p>
            <a:r>
              <a:rPr lang="en-US" dirty="0"/>
              <a:t>Founder, NimblePros.com</a:t>
            </a:r>
          </a:p>
          <a:p>
            <a:r>
              <a:rPr lang="en-US" dirty="0"/>
              <a:t>@ardalis | YouTube.com/</a:t>
            </a:r>
            <a:r>
              <a:rPr lang="en-US" dirty="0" err="1"/>
              <a:t>ardalis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3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69F3-9071-D873-3526-EDE18B33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988" y="1613093"/>
            <a:ext cx="7920023" cy="2025631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Download .NET 8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06A88-37EE-409B-3935-3F6C4FE1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0777" y="3258296"/>
            <a:ext cx="9110444" cy="150018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hlinkClick r:id="rId2"/>
              </a:rPr>
              <a:t>https://aka.ms/get-dotnet-8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58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What is Clean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9278E-FE3D-1D1D-C0A7-8923432F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architecture formerly known as…</a:t>
            </a:r>
          </a:p>
          <a:p>
            <a:pPr lvl="1"/>
            <a:r>
              <a:rPr lang="en-US" dirty="0"/>
              <a:t>Onion Architecture</a:t>
            </a:r>
          </a:p>
          <a:p>
            <a:pPr lvl="1"/>
            <a:r>
              <a:rPr lang="en-US" dirty="0"/>
              <a:t>Hexagonal Architecture</a:t>
            </a:r>
          </a:p>
          <a:p>
            <a:pPr lvl="1"/>
            <a:r>
              <a:rPr lang="en-US" dirty="0"/>
              <a:t>Ports and Adapters</a:t>
            </a:r>
          </a:p>
          <a:p>
            <a:endParaRPr lang="en-US" dirty="0"/>
          </a:p>
          <a:p>
            <a:r>
              <a:rPr lang="en-US" dirty="0"/>
              <a:t>A domain-centric approach to organizing dependencies</a:t>
            </a:r>
          </a:p>
          <a:p>
            <a:endParaRPr lang="en-US" dirty="0"/>
          </a:p>
          <a:p>
            <a:r>
              <a:rPr lang="en-US" dirty="0"/>
              <a:t>Dependence on infrastructure concerns is minimized; keeping focus on domain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>
            <a:normAutofit/>
          </a:bodyPr>
          <a:lstStyle/>
          <a:p>
            <a:r>
              <a:rPr lang="en-US" dirty="0"/>
              <a:t>When would you use Clean Architecture?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9278E-FE3D-1D1D-C0A7-8923432F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Practicing Domain-Driven Design and want focus on domain model, not infrastructure</a:t>
            </a:r>
          </a:p>
          <a:p>
            <a:endParaRPr lang="en-US" dirty="0"/>
          </a:p>
          <a:p>
            <a:r>
              <a:rPr lang="en-US" dirty="0"/>
              <a:t>Complex business logic warrants highly testable architecture</a:t>
            </a:r>
          </a:p>
          <a:p>
            <a:endParaRPr lang="en-US" dirty="0"/>
          </a:p>
          <a:p>
            <a:r>
              <a:rPr lang="en-US" dirty="0"/>
              <a:t>Want architecture to help enforce policies, rather than relying on contributors to consistently do the right thing</a:t>
            </a:r>
          </a:p>
          <a:p>
            <a:pPr lvl="1"/>
            <a:r>
              <a:rPr lang="en-US" dirty="0"/>
              <a:t>Similar to strong types or field visibility constraints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603A-AA13-4A49-9230-4688AE2E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Two approaches to layered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105EF-0D74-B130-645D-44D4173D4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12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Traditional “N-Tier”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B20CE2-2651-81BE-EEA8-8B63E5846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Clean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DDA9C2-EC3B-A436-5595-425FF1E747F2}"/>
              </a:ext>
            </a:extLst>
          </p:cNvPr>
          <p:cNvSpPr/>
          <p:nvPr/>
        </p:nvSpPr>
        <p:spPr>
          <a:xfrm>
            <a:off x="2213414" y="2372304"/>
            <a:ext cx="1695157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78B459-5583-B581-AB8D-1377A1BE9E7C}"/>
              </a:ext>
            </a:extLst>
          </p:cNvPr>
          <p:cNvSpPr/>
          <p:nvPr/>
        </p:nvSpPr>
        <p:spPr>
          <a:xfrm>
            <a:off x="2213414" y="3565092"/>
            <a:ext cx="1695157" cy="703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AB9C12-FDCF-5BA0-68C5-36221461C00D}"/>
              </a:ext>
            </a:extLst>
          </p:cNvPr>
          <p:cNvSpPr/>
          <p:nvPr/>
        </p:nvSpPr>
        <p:spPr>
          <a:xfrm>
            <a:off x="2213414" y="4705630"/>
            <a:ext cx="1695157" cy="7033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B65F2C6-FA98-9836-487E-2C6F93C77593}"/>
              </a:ext>
            </a:extLst>
          </p:cNvPr>
          <p:cNvSpPr/>
          <p:nvPr/>
        </p:nvSpPr>
        <p:spPr>
          <a:xfrm>
            <a:off x="2916798" y="3209619"/>
            <a:ext cx="288388" cy="27379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4FA3C8C-1A51-A299-12E1-9E30236248C3}"/>
              </a:ext>
            </a:extLst>
          </p:cNvPr>
          <p:cNvSpPr/>
          <p:nvPr/>
        </p:nvSpPr>
        <p:spPr>
          <a:xfrm>
            <a:off x="2916798" y="4350157"/>
            <a:ext cx="288388" cy="27379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518F946B-FEDF-3C6D-D47E-9774BA16D036}"/>
              </a:ext>
            </a:extLst>
          </p:cNvPr>
          <p:cNvSpPr/>
          <p:nvPr/>
        </p:nvSpPr>
        <p:spPr>
          <a:xfrm>
            <a:off x="2548154" y="5846168"/>
            <a:ext cx="1024569" cy="826265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5254833-4D99-9E4E-53A6-1EBC9790FD5A}"/>
              </a:ext>
            </a:extLst>
          </p:cNvPr>
          <p:cNvSpPr/>
          <p:nvPr/>
        </p:nvSpPr>
        <p:spPr>
          <a:xfrm>
            <a:off x="2916245" y="5490695"/>
            <a:ext cx="288388" cy="27379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FA55E6-3E99-2C7A-F51D-92496C0319A1}"/>
              </a:ext>
            </a:extLst>
          </p:cNvPr>
          <p:cNvSpPr/>
          <p:nvPr/>
        </p:nvSpPr>
        <p:spPr>
          <a:xfrm>
            <a:off x="6172200" y="2638241"/>
            <a:ext cx="1695157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BA5C1D-840B-DA38-5B3E-2CB619A22AA8}"/>
              </a:ext>
            </a:extLst>
          </p:cNvPr>
          <p:cNvSpPr/>
          <p:nvPr/>
        </p:nvSpPr>
        <p:spPr>
          <a:xfrm>
            <a:off x="6172201" y="3778781"/>
            <a:ext cx="3825551" cy="703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(Business)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F29223-23B3-5A21-65E3-B2DEDA5CA189}"/>
              </a:ext>
            </a:extLst>
          </p:cNvPr>
          <p:cNvSpPr/>
          <p:nvPr/>
        </p:nvSpPr>
        <p:spPr>
          <a:xfrm>
            <a:off x="8327764" y="2639665"/>
            <a:ext cx="1695157" cy="7033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br>
              <a:rPr lang="en-US" dirty="0"/>
            </a:br>
            <a:r>
              <a:rPr lang="en-US" sz="1600" dirty="0"/>
              <a:t>(inc. data access)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F88F103-0C3F-6CFE-5151-C68B6B3D3CE2}"/>
              </a:ext>
            </a:extLst>
          </p:cNvPr>
          <p:cNvSpPr/>
          <p:nvPr/>
        </p:nvSpPr>
        <p:spPr>
          <a:xfrm>
            <a:off x="6875585" y="3423307"/>
            <a:ext cx="288388" cy="27379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9839AD1-5B08-257B-8588-CA57CCE147B2}"/>
              </a:ext>
            </a:extLst>
          </p:cNvPr>
          <p:cNvSpPr/>
          <p:nvPr/>
        </p:nvSpPr>
        <p:spPr>
          <a:xfrm>
            <a:off x="9031149" y="3423309"/>
            <a:ext cx="288388" cy="27379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573E7AE0-31BF-1531-889C-0D9FA471FA3E}"/>
              </a:ext>
            </a:extLst>
          </p:cNvPr>
          <p:cNvSpPr/>
          <p:nvPr/>
        </p:nvSpPr>
        <p:spPr>
          <a:xfrm>
            <a:off x="10864413" y="2576800"/>
            <a:ext cx="1024569" cy="826265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48C3F2C-74C5-AB56-964C-4362A524E7AD}"/>
              </a:ext>
            </a:extLst>
          </p:cNvPr>
          <p:cNvSpPr/>
          <p:nvPr/>
        </p:nvSpPr>
        <p:spPr>
          <a:xfrm rot="16200000">
            <a:off x="10339134" y="2870679"/>
            <a:ext cx="288388" cy="27379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115180CF-5958-91EE-D7FC-E7C07E021723}"/>
              </a:ext>
            </a:extLst>
          </p:cNvPr>
          <p:cNvSpPr/>
          <p:nvPr/>
        </p:nvSpPr>
        <p:spPr>
          <a:xfrm>
            <a:off x="2980760" y="824753"/>
            <a:ext cx="6230471" cy="55312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DA41745-792C-293C-10F8-A6655E8C382D}"/>
              </a:ext>
            </a:extLst>
          </p:cNvPr>
          <p:cNvSpPr/>
          <p:nvPr/>
        </p:nvSpPr>
        <p:spPr>
          <a:xfrm>
            <a:off x="4644831" y="2377888"/>
            <a:ext cx="2902325" cy="2424953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Abstractions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53926C-E1A9-50A1-36AF-7A4E25D92805}"/>
              </a:ext>
            </a:extLst>
          </p:cNvPr>
          <p:cNvSpPr/>
          <p:nvPr/>
        </p:nvSpPr>
        <p:spPr>
          <a:xfrm rot="17783102">
            <a:off x="3446023" y="2392676"/>
            <a:ext cx="1792941" cy="5463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Web Project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B6212E-8A3F-722A-1B35-2FE60A857010}"/>
              </a:ext>
            </a:extLst>
          </p:cNvPr>
          <p:cNvSpPr/>
          <p:nvPr/>
        </p:nvSpPr>
        <p:spPr>
          <a:xfrm rot="3823015">
            <a:off x="6970293" y="2300422"/>
            <a:ext cx="1792941" cy="5875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Infrastructure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DE49D-9F26-F32A-7238-5C4F0D25B51D}"/>
              </a:ext>
            </a:extLst>
          </p:cNvPr>
          <p:cNvSpPr txBox="1"/>
          <p:nvPr/>
        </p:nvSpPr>
        <p:spPr>
          <a:xfrm>
            <a:off x="5105543" y="2594216"/>
            <a:ext cx="198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Core Project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FCD965-F458-68BD-492F-4B3A2B92DA1B}"/>
              </a:ext>
            </a:extLst>
          </p:cNvPr>
          <p:cNvSpPr/>
          <p:nvPr/>
        </p:nvSpPr>
        <p:spPr>
          <a:xfrm>
            <a:off x="5199522" y="5433903"/>
            <a:ext cx="1792941" cy="5463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Test Projects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04413E-9D11-85F2-1810-0599D6922999}"/>
              </a:ext>
            </a:extLst>
          </p:cNvPr>
          <p:cNvSpPr/>
          <p:nvPr/>
        </p:nvSpPr>
        <p:spPr>
          <a:xfrm rot="1778827">
            <a:off x="4622843" y="2723199"/>
            <a:ext cx="298492" cy="3165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5F4E74-DEAD-AB94-C3F1-CC7522E16AEA}"/>
              </a:ext>
            </a:extLst>
          </p:cNvPr>
          <p:cNvSpPr/>
          <p:nvPr/>
        </p:nvSpPr>
        <p:spPr>
          <a:xfrm rot="9175654">
            <a:off x="7259589" y="2651197"/>
            <a:ext cx="298492" cy="3165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0067794-753C-488C-189A-CB205A87963A}"/>
              </a:ext>
            </a:extLst>
          </p:cNvPr>
          <p:cNvSpPr/>
          <p:nvPr/>
        </p:nvSpPr>
        <p:spPr>
          <a:xfrm rot="16200000">
            <a:off x="5946746" y="4960114"/>
            <a:ext cx="298492" cy="3165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99C2B87-35AC-2D76-BF69-8DB65DE759A3}"/>
              </a:ext>
            </a:extLst>
          </p:cNvPr>
          <p:cNvSpPr/>
          <p:nvPr/>
        </p:nvSpPr>
        <p:spPr>
          <a:xfrm>
            <a:off x="9163348" y="510988"/>
            <a:ext cx="1116110" cy="960736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3A3018FC-1DF6-16A4-B6A5-9C0219C4A4BD}"/>
              </a:ext>
            </a:extLst>
          </p:cNvPr>
          <p:cNvSpPr/>
          <p:nvPr/>
        </p:nvSpPr>
        <p:spPr>
          <a:xfrm>
            <a:off x="10105169" y="1920721"/>
            <a:ext cx="1151967" cy="960736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DB</a:t>
            </a:r>
          </a:p>
          <a:p>
            <a:pPr algn="ctr"/>
            <a:r>
              <a:rPr lang="en-US" sz="1100" dirty="0"/>
              <a:t>(SQLite, In Memory)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87AFBAE-8751-F905-DCE9-2DF7951BC5B4}"/>
              </a:ext>
            </a:extLst>
          </p:cNvPr>
          <p:cNvSpPr/>
          <p:nvPr/>
        </p:nvSpPr>
        <p:spPr>
          <a:xfrm rot="19847740">
            <a:off x="7947669" y="1553672"/>
            <a:ext cx="1215729" cy="3165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0C36D90-76BA-9078-5768-DB9E03F36F18}"/>
              </a:ext>
            </a:extLst>
          </p:cNvPr>
          <p:cNvSpPr/>
          <p:nvPr/>
        </p:nvSpPr>
        <p:spPr>
          <a:xfrm rot="21045307">
            <a:off x="8361975" y="2407972"/>
            <a:ext cx="1602716" cy="3165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20DF623-4EDC-CFC6-523D-748AAEB9ECF8}"/>
              </a:ext>
            </a:extLst>
          </p:cNvPr>
          <p:cNvSpPr/>
          <p:nvPr/>
        </p:nvSpPr>
        <p:spPr>
          <a:xfrm rot="1713499">
            <a:off x="2404496" y="1859649"/>
            <a:ext cx="1697666" cy="3165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99A5E76-D6B7-8789-086B-95A8A402B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1572" y="599881"/>
            <a:ext cx="2590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1EA3-8892-1A18-0093-B4B79F73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546080" cy="1500187"/>
          </a:xfrm>
        </p:spPr>
        <p:txBody>
          <a:bodyPr>
            <a:normAutofit/>
          </a:bodyPr>
          <a:lstStyle/>
          <a:p>
            <a:r>
              <a:rPr lang="en-US" dirty="0"/>
              <a:t>Creating a New Clean Architecture Solution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/>
              <a:t>nuget.org/packages/</a:t>
            </a:r>
            <a:r>
              <a:rPr lang="en-US" b="1" dirty="0" err="1"/>
              <a:t>Ardalis.CleanArchitecture.Template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198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5AAB5-F655-CC08-B819-F8581266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 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D57A6-E4E5-FB8E-6644-B803BDB95430}"/>
              </a:ext>
            </a:extLst>
          </p:cNvPr>
          <p:cNvSpPr txBox="1"/>
          <p:nvPr/>
        </p:nvSpPr>
        <p:spPr>
          <a:xfrm>
            <a:off x="1004316" y="3747246"/>
            <a:ext cx="2581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Model all business rules and entities in the Core project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7B425C-B9F6-795F-3319-7DE2BB86A09D}"/>
              </a:ext>
            </a:extLst>
          </p:cNvPr>
          <p:cNvGrpSpPr/>
          <p:nvPr/>
        </p:nvGrpSpPr>
        <p:grpSpPr>
          <a:xfrm>
            <a:off x="421880" y="2967335"/>
            <a:ext cx="1397415" cy="923330"/>
            <a:chOff x="2923033" y="2330824"/>
            <a:chExt cx="1397415" cy="923330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555CBB3C-02CF-64A3-5030-06E4F0385E99}"/>
                </a:ext>
              </a:extLst>
            </p:cNvPr>
            <p:cNvSpPr/>
            <p:nvPr/>
          </p:nvSpPr>
          <p:spPr>
            <a:xfrm>
              <a:off x="3065929" y="2330824"/>
              <a:ext cx="1111624" cy="92333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AF92D0-5C4C-449C-AA76-298D0879785A}"/>
                </a:ext>
              </a:extLst>
            </p:cNvPr>
            <p:cNvSpPr/>
            <p:nvPr/>
          </p:nvSpPr>
          <p:spPr>
            <a:xfrm>
              <a:off x="2923033" y="2330824"/>
              <a:ext cx="139741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613E6E-F10D-C87A-4EA7-492F3D586A6C}"/>
              </a:ext>
            </a:extLst>
          </p:cNvPr>
          <p:cNvGrpSpPr/>
          <p:nvPr/>
        </p:nvGrpSpPr>
        <p:grpSpPr>
          <a:xfrm>
            <a:off x="4168588" y="2967335"/>
            <a:ext cx="1397415" cy="923330"/>
            <a:chOff x="5119386" y="2216944"/>
            <a:chExt cx="1397415" cy="92333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65AFC69-D352-1F88-07FF-C20CCA98C615}"/>
                </a:ext>
              </a:extLst>
            </p:cNvPr>
            <p:cNvSpPr/>
            <p:nvPr/>
          </p:nvSpPr>
          <p:spPr>
            <a:xfrm>
              <a:off x="5262282" y="2216944"/>
              <a:ext cx="1111624" cy="92333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E6528E-D3A1-73CB-E11B-78D2D39994ED}"/>
                </a:ext>
              </a:extLst>
            </p:cNvPr>
            <p:cNvSpPr/>
            <p:nvPr/>
          </p:nvSpPr>
          <p:spPr>
            <a:xfrm>
              <a:off x="5119386" y="2216944"/>
              <a:ext cx="139741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3088C0-51B4-69C4-1058-FFFFB7E0B719}"/>
              </a:ext>
            </a:extLst>
          </p:cNvPr>
          <p:cNvGrpSpPr/>
          <p:nvPr/>
        </p:nvGrpSpPr>
        <p:grpSpPr>
          <a:xfrm>
            <a:off x="7915296" y="2967335"/>
            <a:ext cx="1397415" cy="923330"/>
            <a:chOff x="5495904" y="3657600"/>
            <a:chExt cx="1397415" cy="923330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4E2562A1-35FE-39B5-49C7-1531D32181DE}"/>
                </a:ext>
              </a:extLst>
            </p:cNvPr>
            <p:cNvSpPr/>
            <p:nvPr/>
          </p:nvSpPr>
          <p:spPr>
            <a:xfrm>
              <a:off x="5638800" y="3657600"/>
              <a:ext cx="1111624" cy="92333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359123-8C6F-1616-01AE-CE8137F41850}"/>
                </a:ext>
              </a:extLst>
            </p:cNvPr>
            <p:cNvSpPr/>
            <p:nvPr/>
          </p:nvSpPr>
          <p:spPr>
            <a:xfrm>
              <a:off x="5495904" y="3657600"/>
              <a:ext cx="139741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36B6822-5203-F954-5C85-83D407AE6331}"/>
              </a:ext>
            </a:extLst>
          </p:cNvPr>
          <p:cNvSpPr txBox="1"/>
          <p:nvPr/>
        </p:nvSpPr>
        <p:spPr>
          <a:xfrm>
            <a:off x="4716247" y="3747246"/>
            <a:ext cx="2581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All dependencies flow toward the Core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39294-9D2C-4506-AA5E-C25C5A7C3536}"/>
              </a:ext>
            </a:extLst>
          </p:cNvPr>
          <p:cNvSpPr txBox="1"/>
          <p:nvPr/>
        </p:nvSpPr>
        <p:spPr>
          <a:xfrm>
            <a:off x="8639551" y="3756210"/>
            <a:ext cx="3130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Inner projects define interfaces; outer projects implement them</a:t>
            </a:r>
          </a:p>
        </p:txBody>
      </p:sp>
    </p:spTree>
    <p:extLst>
      <p:ext uri="{BB962C8B-B14F-4D97-AF65-F5344CB8AC3E}">
        <p14:creationId xmlns:p14="http://schemas.microsoft.com/office/powerpoint/2010/main" val="204368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10723-FB28-31BF-F470-014F3036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belongs in the </a:t>
            </a:r>
            <a:r>
              <a:rPr lang="en-US" dirty="0">
                <a:solidFill>
                  <a:schemeClr val="tx1"/>
                </a:solidFill>
              </a:rPr>
              <a:t>Core</a:t>
            </a:r>
            <a:r>
              <a:rPr lang="en-US" dirty="0"/>
              <a:t> project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707A8692-89DB-A8CE-5B0E-33F33E912898}"/>
              </a:ext>
            </a:extLst>
          </p:cNvPr>
          <p:cNvSpPr/>
          <p:nvPr/>
        </p:nvSpPr>
        <p:spPr>
          <a:xfrm>
            <a:off x="838200" y="1898122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02D8CDD3-1684-08A4-2B4B-AA840E381493}"/>
              </a:ext>
            </a:extLst>
          </p:cNvPr>
          <p:cNvSpPr/>
          <p:nvPr/>
        </p:nvSpPr>
        <p:spPr>
          <a:xfrm>
            <a:off x="2743200" y="2768496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2D586299-A860-A620-3C26-EB50B0085869}"/>
              </a:ext>
            </a:extLst>
          </p:cNvPr>
          <p:cNvSpPr/>
          <p:nvPr/>
        </p:nvSpPr>
        <p:spPr>
          <a:xfrm>
            <a:off x="838200" y="3638870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Objects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9EF71B21-3FC5-6CE8-04C4-89333760363C}"/>
              </a:ext>
            </a:extLst>
          </p:cNvPr>
          <p:cNvSpPr/>
          <p:nvPr/>
        </p:nvSpPr>
        <p:spPr>
          <a:xfrm>
            <a:off x="838200" y="2768496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F27BF51E-4FBE-25C4-70D6-2179D7320454}"/>
              </a:ext>
            </a:extLst>
          </p:cNvPr>
          <p:cNvSpPr/>
          <p:nvPr/>
        </p:nvSpPr>
        <p:spPr>
          <a:xfrm>
            <a:off x="838200" y="4509244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Domain Services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A692AAE0-5CCF-ADC1-45CA-965CF8234A3B}"/>
              </a:ext>
            </a:extLst>
          </p:cNvPr>
          <p:cNvSpPr/>
          <p:nvPr/>
        </p:nvSpPr>
        <p:spPr>
          <a:xfrm>
            <a:off x="6633882" y="1898122"/>
            <a:ext cx="1645920" cy="662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Events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B03EC74A-512B-F2D4-9525-0B49ABACA7BB}"/>
              </a:ext>
            </a:extLst>
          </p:cNvPr>
          <p:cNvSpPr/>
          <p:nvPr/>
        </p:nvSpPr>
        <p:spPr>
          <a:xfrm>
            <a:off x="838200" y="5379618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Domain Exceptions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6D81DB1C-E456-6F04-0915-74A9A8EDF893}"/>
              </a:ext>
            </a:extLst>
          </p:cNvPr>
          <p:cNvSpPr/>
          <p:nvPr/>
        </p:nvSpPr>
        <p:spPr>
          <a:xfrm>
            <a:off x="6633882" y="2768496"/>
            <a:ext cx="16459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Specifications</a:t>
            </a: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D3BF69A3-5F7D-9C11-6CAC-84DFC452A906}"/>
              </a:ext>
            </a:extLst>
          </p:cNvPr>
          <p:cNvSpPr/>
          <p:nvPr/>
        </p:nvSpPr>
        <p:spPr>
          <a:xfrm>
            <a:off x="8507506" y="1898122"/>
            <a:ext cx="1645920" cy="662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Handlers</a:t>
            </a: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DE8D5A67-443D-5AD8-2775-9FF01817C15F}"/>
              </a:ext>
            </a:extLst>
          </p:cNvPr>
          <p:cNvSpPr/>
          <p:nvPr/>
        </p:nvSpPr>
        <p:spPr>
          <a:xfrm>
            <a:off x="6633882" y="4509244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Enums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07FAE5A2-E44A-E373-F6E1-2DF4962F447A}"/>
              </a:ext>
            </a:extLst>
          </p:cNvPr>
          <p:cNvSpPr/>
          <p:nvPr/>
        </p:nvSpPr>
        <p:spPr>
          <a:xfrm>
            <a:off x="6633882" y="3638870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Validators</a:t>
            </a: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879DB5A7-7293-BD70-7921-CECB61D5DBD6}"/>
              </a:ext>
            </a:extLst>
          </p:cNvPr>
          <p:cNvSpPr/>
          <p:nvPr/>
        </p:nvSpPr>
        <p:spPr>
          <a:xfrm>
            <a:off x="6633882" y="5379618"/>
            <a:ext cx="1645920" cy="662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Guards</a:t>
            </a:r>
          </a:p>
        </p:txBody>
      </p:sp>
    </p:spTree>
    <p:extLst>
      <p:ext uri="{BB962C8B-B14F-4D97-AF65-F5344CB8AC3E}">
        <p14:creationId xmlns:p14="http://schemas.microsoft.com/office/powerpoint/2010/main" val="28440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ADF3F7F-AEE4-774E-88F4-612FB069A9FB}" vid="{DD83C3FB-08E2-7F4A-A5E3-C4C793359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456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Space Grotesk Medium</vt:lpstr>
      <vt:lpstr>Arial</vt:lpstr>
      <vt:lpstr>Open Sans</vt:lpstr>
      <vt:lpstr>1_Office Theme</vt:lpstr>
      <vt:lpstr>PowerPoint Presentation</vt:lpstr>
      <vt:lpstr>Clean Architecture with .NET 8</vt:lpstr>
      <vt:lpstr>What is Clean Architecture</vt:lpstr>
      <vt:lpstr>When would you use Clean Architecture?</vt:lpstr>
      <vt:lpstr>Two approaches to layered architecture</vt:lpstr>
      <vt:lpstr>PowerPoint Presentation</vt:lpstr>
      <vt:lpstr>Demo</vt:lpstr>
      <vt:lpstr>Clean Architecture Rules</vt:lpstr>
      <vt:lpstr>What belongs in the Core project</vt:lpstr>
      <vt:lpstr>Demo</vt:lpstr>
      <vt:lpstr>What belongs in the Infrastructure project</vt:lpstr>
      <vt:lpstr>Demo</vt:lpstr>
      <vt:lpstr>What belongs in the Web project</vt:lpstr>
      <vt:lpstr>Demo</vt:lpstr>
      <vt:lpstr>The Shared Kernel</vt:lpstr>
      <vt:lpstr>What belongs in the Shared Kernel project</vt:lpstr>
      <vt:lpstr>Demo</vt:lpstr>
      <vt:lpstr>Demo</vt:lpstr>
      <vt:lpstr>Resources</vt:lpstr>
      <vt:lpstr>Download .NET 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2023-12-07T21:50:52Z</dcterms:created>
  <dcterms:modified xsi:type="dcterms:W3CDTF">2023-12-07T22:01:25Z</dcterms:modified>
</cp:coreProperties>
</file>