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1" r:id="rId1"/>
  </p:sldMasterIdLst>
  <p:notesMasterIdLst>
    <p:notesMasterId r:id="rId30"/>
  </p:notesMasterIdLst>
  <p:sldIdLst>
    <p:sldId id="297" r:id="rId2"/>
    <p:sldId id="280" r:id="rId3"/>
    <p:sldId id="260" r:id="rId4"/>
    <p:sldId id="261" r:id="rId5"/>
    <p:sldId id="300" r:id="rId6"/>
    <p:sldId id="301" r:id="rId7"/>
    <p:sldId id="302" r:id="rId8"/>
    <p:sldId id="303" r:id="rId9"/>
    <p:sldId id="304" r:id="rId10"/>
    <p:sldId id="258" r:id="rId11"/>
    <p:sldId id="316" r:id="rId12"/>
    <p:sldId id="305" r:id="rId13"/>
    <p:sldId id="306" r:id="rId14"/>
    <p:sldId id="318" r:id="rId15"/>
    <p:sldId id="259" r:id="rId16"/>
    <p:sldId id="307" r:id="rId17"/>
    <p:sldId id="309" r:id="rId18"/>
    <p:sldId id="310" r:id="rId19"/>
    <p:sldId id="311" r:id="rId20"/>
    <p:sldId id="312" r:id="rId21"/>
    <p:sldId id="313" r:id="rId22"/>
    <p:sldId id="314" r:id="rId23"/>
    <p:sldId id="315" r:id="rId24"/>
    <p:sldId id="317" r:id="rId25"/>
    <p:sldId id="319" r:id="rId26"/>
    <p:sldId id="298" r:id="rId27"/>
    <p:sldId id="299" r:id="rId28"/>
    <p:sldId id="29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2BD3"/>
    <a:srgbClr val="ED35D1"/>
    <a:srgbClr val="8661C5"/>
    <a:srgbClr val="A073F8"/>
    <a:srgbClr val="D431BC"/>
    <a:srgbClr val="9169E2"/>
    <a:srgbClr val="8F2FFF"/>
    <a:srgbClr val="E500B8"/>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C09833-96C6-4C44-BAF9-4BC60AC7EF13}" v="81" dt="2023-12-08T00:53:26.774"/>
    <p1510:client id="{B7B19EF5-A075-4037-864F-15F8E2296631}" v="5" dt="2023-12-08T23:25:30.0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89" autoAdjust="0"/>
    <p:restoredTop sz="81974" autoAdjust="0"/>
  </p:normalViewPr>
  <p:slideViewPr>
    <p:cSldViewPr snapToGrid="0">
      <p:cViewPr varScale="1">
        <p:scale>
          <a:sx n="83" d="100"/>
          <a:sy n="83" d="100"/>
        </p:scale>
        <p:origin x="3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B755C2-91AC-4351-B63D-FA79FE96A58B}" type="doc">
      <dgm:prSet loTypeId="urn:microsoft.com/office/officeart/2005/8/layout/hChevron3" loCatId="process" qsTypeId="urn:microsoft.com/office/officeart/2005/8/quickstyle/simple1" qsCatId="simple" csTypeId="urn:microsoft.com/office/officeart/2005/8/colors/accent1_2" csCatId="accent1" phldr="1"/>
      <dgm:spPr/>
    </dgm:pt>
    <dgm:pt modelId="{E4F6BFAC-237A-4EF9-85DA-7822257AB474}">
      <dgm:prSet phldrT="[文本]"/>
      <dgm:spPr>
        <a:solidFill>
          <a:schemeClr val="tx1"/>
        </a:solidFill>
        <a:ln>
          <a:solidFill>
            <a:schemeClr val="bg1"/>
          </a:solidFill>
        </a:ln>
      </dgm:spPr>
      <dgm:t>
        <a:bodyPr/>
        <a:lstStyle/>
        <a:p>
          <a:r>
            <a:rPr lang="en-US" altLang="zh-CN" dirty="0">
              <a:solidFill>
                <a:srgbClr val="FF0000"/>
              </a:solidFill>
            </a:rPr>
            <a:t>data preparation</a:t>
          </a:r>
          <a:endParaRPr lang="zh-CN" altLang="en-US" dirty="0">
            <a:solidFill>
              <a:srgbClr val="FF0000"/>
            </a:solidFill>
          </a:endParaRPr>
        </a:p>
      </dgm:t>
    </dgm:pt>
    <dgm:pt modelId="{B6355432-7040-4A88-98B9-C5BA357F23AA}" type="parTrans" cxnId="{76520932-F822-4CC2-99F1-B964724D5C7F}">
      <dgm:prSet/>
      <dgm:spPr/>
      <dgm:t>
        <a:bodyPr/>
        <a:lstStyle/>
        <a:p>
          <a:endParaRPr lang="zh-CN" altLang="en-US"/>
        </a:p>
      </dgm:t>
    </dgm:pt>
    <dgm:pt modelId="{D2E6EC58-756C-4655-9FF4-C737BFDE3CAD}" type="sibTrans" cxnId="{76520932-F822-4CC2-99F1-B964724D5C7F}">
      <dgm:prSet/>
      <dgm:spPr/>
      <dgm:t>
        <a:bodyPr/>
        <a:lstStyle/>
        <a:p>
          <a:endParaRPr lang="zh-CN" altLang="en-US"/>
        </a:p>
      </dgm:t>
    </dgm:pt>
    <dgm:pt modelId="{161A4EC5-E759-49D7-9E87-7891E213CEED}">
      <dgm:prSet phldrT="[文本]"/>
      <dgm:spPr>
        <a:solidFill>
          <a:schemeClr val="tx1"/>
        </a:solidFill>
        <a:ln>
          <a:solidFill>
            <a:schemeClr val="bg1"/>
          </a:solidFill>
        </a:ln>
      </dgm:spPr>
      <dgm:t>
        <a:bodyPr/>
        <a:lstStyle/>
        <a:p>
          <a:pPr>
            <a:buFont typeface="Arial" panose="020B0604020202020204" pitchFamily="34" charset="0"/>
            <a:buChar char="•"/>
          </a:pPr>
          <a:r>
            <a:rPr lang="en-US" altLang="en-US" dirty="0">
              <a:solidFill>
                <a:schemeClr val="bg1"/>
              </a:solidFill>
            </a:rPr>
            <a:t>Making</a:t>
          </a:r>
          <a:r>
            <a:rPr lang="zh-TW" altLang="en-US" dirty="0">
              <a:solidFill>
                <a:schemeClr val="bg1"/>
              </a:solidFill>
            </a:rPr>
            <a:t>  </a:t>
          </a:r>
          <a:r>
            <a:rPr lang="en-US" altLang="zh-TW" dirty="0">
              <a:solidFill>
                <a:schemeClr val="bg1"/>
              </a:solidFill>
            </a:rPr>
            <a:t>Prompt</a:t>
          </a:r>
          <a:endParaRPr lang="zh-CN" altLang="en-US" dirty="0"/>
        </a:p>
      </dgm:t>
    </dgm:pt>
    <dgm:pt modelId="{AAB2D135-5B8D-41B5-868C-C97324659468}" type="parTrans" cxnId="{83C1D036-AD0E-4CAA-9AF0-2E9D3DA4EAEB}">
      <dgm:prSet/>
      <dgm:spPr/>
      <dgm:t>
        <a:bodyPr/>
        <a:lstStyle/>
        <a:p>
          <a:endParaRPr lang="zh-CN" altLang="en-US"/>
        </a:p>
      </dgm:t>
    </dgm:pt>
    <dgm:pt modelId="{AB412B59-404B-4AD3-86E4-57A75262CBEB}" type="sibTrans" cxnId="{83C1D036-AD0E-4CAA-9AF0-2E9D3DA4EAEB}">
      <dgm:prSet/>
      <dgm:spPr/>
      <dgm:t>
        <a:bodyPr/>
        <a:lstStyle/>
        <a:p>
          <a:endParaRPr lang="zh-CN" altLang="en-US"/>
        </a:p>
      </dgm:t>
    </dgm:pt>
    <dgm:pt modelId="{E33816A1-D0E8-4315-8B0F-0087C1CFB07A}">
      <dgm:prSet/>
      <dgm:spPr>
        <a:solidFill>
          <a:schemeClr val="tx1"/>
        </a:solidFill>
      </dgm:spPr>
      <dgm:t>
        <a:bodyPr/>
        <a:lstStyle/>
        <a:p>
          <a:r>
            <a:rPr lang="en-US" altLang="en-US" dirty="0">
              <a:solidFill>
                <a:schemeClr val="bg1"/>
              </a:solidFill>
            </a:rPr>
            <a:t>Execute using LLM</a:t>
          </a:r>
          <a:r>
            <a:rPr lang="zh-TW" altLang="en-US" dirty="0">
              <a:solidFill>
                <a:schemeClr val="bg1"/>
              </a:solidFill>
            </a:rPr>
            <a:t> </a:t>
          </a:r>
          <a:r>
            <a:rPr lang="en-US" altLang="zh-TW" dirty="0" err="1">
              <a:solidFill>
                <a:schemeClr val="bg1"/>
              </a:solidFill>
            </a:rPr>
            <a:t>APi</a:t>
          </a:r>
          <a:endParaRPr lang="en-US" altLang="zh-CN" dirty="0">
            <a:solidFill>
              <a:schemeClr val="bg1"/>
            </a:solidFill>
          </a:endParaRPr>
        </a:p>
      </dgm:t>
    </dgm:pt>
    <dgm:pt modelId="{6C3370D1-B30F-406F-B2EE-12E10062A66F}" type="parTrans" cxnId="{0DB0C8F4-F1AF-466D-8161-72CB5B8EDC4D}">
      <dgm:prSet/>
      <dgm:spPr/>
      <dgm:t>
        <a:bodyPr/>
        <a:lstStyle/>
        <a:p>
          <a:endParaRPr lang="zh-CN" altLang="en-US"/>
        </a:p>
      </dgm:t>
    </dgm:pt>
    <dgm:pt modelId="{01935A38-0F1B-480E-A461-FE9486CB8614}" type="sibTrans" cxnId="{0DB0C8F4-F1AF-466D-8161-72CB5B8EDC4D}">
      <dgm:prSet/>
      <dgm:spPr/>
      <dgm:t>
        <a:bodyPr/>
        <a:lstStyle/>
        <a:p>
          <a:endParaRPr lang="zh-CN" altLang="en-US"/>
        </a:p>
      </dgm:t>
    </dgm:pt>
    <dgm:pt modelId="{7B7079C3-7DB7-4385-9393-338A6F850A39}">
      <dgm:prSet/>
      <dgm:spPr>
        <a:solidFill>
          <a:schemeClr val="tx1"/>
        </a:solidFill>
      </dgm:spPr>
      <dgm:t>
        <a:bodyPr/>
        <a:lstStyle/>
        <a:p>
          <a:r>
            <a:rPr lang="en-US" altLang="en-US" dirty="0">
              <a:solidFill>
                <a:schemeClr val="bg1"/>
              </a:solidFill>
            </a:rPr>
            <a:t>Refine the generated content</a:t>
          </a:r>
          <a:endParaRPr lang="en-US" altLang="zh-CN" dirty="0">
            <a:solidFill>
              <a:schemeClr val="bg1"/>
            </a:solidFill>
          </a:endParaRPr>
        </a:p>
      </dgm:t>
    </dgm:pt>
    <dgm:pt modelId="{A408DE12-C689-4219-B79E-A3878A5EC664}" type="parTrans" cxnId="{BD95E821-B737-4F75-8522-CB75AEB295C5}">
      <dgm:prSet/>
      <dgm:spPr/>
      <dgm:t>
        <a:bodyPr/>
        <a:lstStyle/>
        <a:p>
          <a:endParaRPr lang="zh-CN" altLang="en-US"/>
        </a:p>
      </dgm:t>
    </dgm:pt>
    <dgm:pt modelId="{1A67ED20-F859-404C-9E20-9BBBFEE0D820}" type="sibTrans" cxnId="{BD95E821-B737-4F75-8522-CB75AEB295C5}">
      <dgm:prSet/>
      <dgm:spPr/>
      <dgm:t>
        <a:bodyPr/>
        <a:lstStyle/>
        <a:p>
          <a:endParaRPr lang="zh-CN" altLang="en-US"/>
        </a:p>
      </dgm:t>
    </dgm:pt>
    <dgm:pt modelId="{D5542EF1-9D79-4F64-9B26-E2C8B11FA2EC}">
      <dgm:prSet/>
      <dgm:spPr>
        <a:solidFill>
          <a:schemeClr val="tx1"/>
        </a:solidFill>
      </dgm:spPr>
      <dgm:t>
        <a:bodyPr/>
        <a:lstStyle/>
        <a:p>
          <a:r>
            <a:rPr lang="en-US" altLang="en-US" dirty="0">
              <a:solidFill>
                <a:schemeClr val="bg1"/>
              </a:solidFill>
            </a:rPr>
            <a:t>the challenges of iteration</a:t>
          </a:r>
          <a:endParaRPr lang="zh-CN" altLang="en-US" dirty="0">
            <a:solidFill>
              <a:schemeClr val="bg1"/>
            </a:solidFill>
          </a:endParaRPr>
        </a:p>
      </dgm:t>
    </dgm:pt>
    <dgm:pt modelId="{1BD7C257-380B-448F-BBE7-5A360A7028D2}" type="parTrans" cxnId="{70853972-50AF-476A-B0DB-C30EEB2EB187}">
      <dgm:prSet/>
      <dgm:spPr/>
      <dgm:t>
        <a:bodyPr/>
        <a:lstStyle/>
        <a:p>
          <a:endParaRPr lang="zh-CN" altLang="en-US"/>
        </a:p>
      </dgm:t>
    </dgm:pt>
    <dgm:pt modelId="{9B1B5131-0A4C-4081-80DE-33FBE58C1E89}" type="sibTrans" cxnId="{70853972-50AF-476A-B0DB-C30EEB2EB187}">
      <dgm:prSet/>
      <dgm:spPr/>
      <dgm:t>
        <a:bodyPr/>
        <a:lstStyle/>
        <a:p>
          <a:endParaRPr lang="zh-CN" altLang="en-US"/>
        </a:p>
      </dgm:t>
    </dgm:pt>
    <dgm:pt modelId="{1AC799D8-0E44-41FB-91FD-782E67CD9121}">
      <dgm:prSet/>
      <dgm:spPr>
        <a:solidFill>
          <a:schemeClr val="tx1"/>
        </a:solidFill>
      </dgm:spPr>
      <dgm:t>
        <a:bodyPr/>
        <a:lstStyle/>
        <a:p>
          <a:r>
            <a:rPr lang="en-US" altLang="zh-CN" dirty="0">
              <a:solidFill>
                <a:srgbClr val="FF0000"/>
              </a:solidFill>
            </a:rPr>
            <a:t>Production</a:t>
          </a:r>
          <a:endParaRPr lang="zh-CN" altLang="en-US" dirty="0">
            <a:solidFill>
              <a:srgbClr val="FF0000"/>
            </a:solidFill>
          </a:endParaRPr>
        </a:p>
      </dgm:t>
    </dgm:pt>
    <dgm:pt modelId="{4132E199-ADA6-45D1-B09D-BA1A399104C0}" type="parTrans" cxnId="{332C6D51-1C5F-421A-88B3-6074110407A3}">
      <dgm:prSet/>
      <dgm:spPr/>
      <dgm:t>
        <a:bodyPr/>
        <a:lstStyle/>
        <a:p>
          <a:endParaRPr lang="zh-CN" altLang="en-US"/>
        </a:p>
      </dgm:t>
    </dgm:pt>
    <dgm:pt modelId="{F48B0354-046D-4B8B-9082-A57B0A4E712B}" type="sibTrans" cxnId="{332C6D51-1C5F-421A-88B3-6074110407A3}">
      <dgm:prSet/>
      <dgm:spPr/>
      <dgm:t>
        <a:bodyPr/>
        <a:lstStyle/>
        <a:p>
          <a:endParaRPr lang="zh-CN" altLang="en-US"/>
        </a:p>
      </dgm:t>
    </dgm:pt>
    <dgm:pt modelId="{AA420DE6-B9FC-4D31-B60D-E72749CA707A}" type="pres">
      <dgm:prSet presAssocID="{7CB755C2-91AC-4351-B63D-FA79FE96A58B}" presName="Name0" presStyleCnt="0">
        <dgm:presLayoutVars>
          <dgm:dir/>
          <dgm:resizeHandles val="exact"/>
        </dgm:presLayoutVars>
      </dgm:prSet>
      <dgm:spPr/>
    </dgm:pt>
    <dgm:pt modelId="{55D104E3-8765-44B7-AF89-779F4308D68B}" type="pres">
      <dgm:prSet presAssocID="{E4F6BFAC-237A-4EF9-85DA-7822257AB474}" presName="parTxOnly" presStyleLbl="node1" presStyleIdx="0" presStyleCnt="6" custScaleX="58376">
        <dgm:presLayoutVars>
          <dgm:bulletEnabled val="1"/>
        </dgm:presLayoutVars>
      </dgm:prSet>
      <dgm:spPr/>
    </dgm:pt>
    <dgm:pt modelId="{BC18F790-81B1-4173-9B8E-5A6192C20FFB}" type="pres">
      <dgm:prSet presAssocID="{D2E6EC58-756C-4655-9FF4-C737BFDE3CAD}" presName="parSpace" presStyleCnt="0"/>
      <dgm:spPr/>
    </dgm:pt>
    <dgm:pt modelId="{828736C1-BD7F-48CA-8C91-0FF60B837391}" type="pres">
      <dgm:prSet presAssocID="{161A4EC5-E759-49D7-9E87-7891E213CEED}" presName="parTxOnly" presStyleLbl="node1" presStyleIdx="1" presStyleCnt="6">
        <dgm:presLayoutVars>
          <dgm:bulletEnabled val="1"/>
        </dgm:presLayoutVars>
      </dgm:prSet>
      <dgm:spPr/>
    </dgm:pt>
    <dgm:pt modelId="{9BEA8CA9-AD49-4C90-A46E-F2F1AB119079}" type="pres">
      <dgm:prSet presAssocID="{AB412B59-404B-4AD3-86E4-57A75262CBEB}" presName="parSpace" presStyleCnt="0"/>
      <dgm:spPr/>
    </dgm:pt>
    <dgm:pt modelId="{60787E38-EFD6-4B40-82B7-0732353466B4}" type="pres">
      <dgm:prSet presAssocID="{E33816A1-D0E8-4315-8B0F-0087C1CFB07A}" presName="parTxOnly" presStyleLbl="node1" presStyleIdx="2" presStyleCnt="6">
        <dgm:presLayoutVars>
          <dgm:bulletEnabled val="1"/>
        </dgm:presLayoutVars>
      </dgm:prSet>
      <dgm:spPr/>
    </dgm:pt>
    <dgm:pt modelId="{63E18948-6E7A-43CA-A9E8-41CCC02CE001}" type="pres">
      <dgm:prSet presAssocID="{01935A38-0F1B-480E-A461-FE9486CB8614}" presName="parSpace" presStyleCnt="0"/>
      <dgm:spPr/>
    </dgm:pt>
    <dgm:pt modelId="{55E8DCD0-3C9D-46CF-B8E9-C9B4C9D1B7D9}" type="pres">
      <dgm:prSet presAssocID="{7B7079C3-7DB7-4385-9393-338A6F850A39}" presName="parTxOnly" presStyleLbl="node1" presStyleIdx="3" presStyleCnt="6">
        <dgm:presLayoutVars>
          <dgm:bulletEnabled val="1"/>
        </dgm:presLayoutVars>
      </dgm:prSet>
      <dgm:spPr/>
    </dgm:pt>
    <dgm:pt modelId="{15E4B5E2-E110-4514-94EA-3031B86A65C9}" type="pres">
      <dgm:prSet presAssocID="{1A67ED20-F859-404C-9E20-9BBBFEE0D820}" presName="parSpace" presStyleCnt="0"/>
      <dgm:spPr/>
    </dgm:pt>
    <dgm:pt modelId="{FA39A8BA-4F32-49EE-B654-818E894203C5}" type="pres">
      <dgm:prSet presAssocID="{D5542EF1-9D79-4F64-9B26-E2C8B11FA2EC}" presName="parTxOnly" presStyleLbl="node1" presStyleIdx="4" presStyleCnt="6">
        <dgm:presLayoutVars>
          <dgm:bulletEnabled val="1"/>
        </dgm:presLayoutVars>
      </dgm:prSet>
      <dgm:spPr/>
    </dgm:pt>
    <dgm:pt modelId="{B9B7B868-D8E8-4B64-A3AE-271E923D540A}" type="pres">
      <dgm:prSet presAssocID="{9B1B5131-0A4C-4081-80DE-33FBE58C1E89}" presName="parSpace" presStyleCnt="0"/>
      <dgm:spPr/>
    </dgm:pt>
    <dgm:pt modelId="{568530C9-B1B8-48DB-983D-D48353697B30}" type="pres">
      <dgm:prSet presAssocID="{1AC799D8-0E44-41FB-91FD-782E67CD9121}" presName="parTxOnly" presStyleLbl="node1" presStyleIdx="5" presStyleCnt="6">
        <dgm:presLayoutVars>
          <dgm:bulletEnabled val="1"/>
        </dgm:presLayoutVars>
      </dgm:prSet>
      <dgm:spPr/>
    </dgm:pt>
  </dgm:ptLst>
  <dgm:cxnLst>
    <dgm:cxn modelId="{D3CB6B0B-6E3C-41B1-9272-7D92E7E424DD}" type="presOf" srcId="{7CB755C2-91AC-4351-B63D-FA79FE96A58B}" destId="{AA420DE6-B9FC-4D31-B60D-E72749CA707A}" srcOrd="0" destOrd="0" presId="urn:microsoft.com/office/officeart/2005/8/layout/hChevron3"/>
    <dgm:cxn modelId="{F2E35216-D626-4A45-AAA5-916C00C8E795}" type="presOf" srcId="{E33816A1-D0E8-4315-8B0F-0087C1CFB07A}" destId="{60787E38-EFD6-4B40-82B7-0732353466B4}" srcOrd="0" destOrd="0" presId="urn:microsoft.com/office/officeart/2005/8/layout/hChevron3"/>
    <dgm:cxn modelId="{BD95E821-B737-4F75-8522-CB75AEB295C5}" srcId="{7CB755C2-91AC-4351-B63D-FA79FE96A58B}" destId="{7B7079C3-7DB7-4385-9393-338A6F850A39}" srcOrd="3" destOrd="0" parTransId="{A408DE12-C689-4219-B79E-A3878A5EC664}" sibTransId="{1A67ED20-F859-404C-9E20-9BBBFEE0D820}"/>
    <dgm:cxn modelId="{76520932-F822-4CC2-99F1-B964724D5C7F}" srcId="{7CB755C2-91AC-4351-B63D-FA79FE96A58B}" destId="{E4F6BFAC-237A-4EF9-85DA-7822257AB474}" srcOrd="0" destOrd="0" parTransId="{B6355432-7040-4A88-98B9-C5BA357F23AA}" sibTransId="{D2E6EC58-756C-4655-9FF4-C737BFDE3CAD}"/>
    <dgm:cxn modelId="{83C1D036-AD0E-4CAA-9AF0-2E9D3DA4EAEB}" srcId="{7CB755C2-91AC-4351-B63D-FA79FE96A58B}" destId="{161A4EC5-E759-49D7-9E87-7891E213CEED}" srcOrd="1" destOrd="0" parTransId="{AAB2D135-5B8D-41B5-868C-C97324659468}" sibTransId="{AB412B59-404B-4AD3-86E4-57A75262CBEB}"/>
    <dgm:cxn modelId="{5B8AAA3A-F472-4A6A-A39B-69400EDCFC29}" type="presOf" srcId="{7B7079C3-7DB7-4385-9393-338A6F850A39}" destId="{55E8DCD0-3C9D-46CF-B8E9-C9B4C9D1B7D9}" srcOrd="0" destOrd="0" presId="urn:microsoft.com/office/officeart/2005/8/layout/hChevron3"/>
    <dgm:cxn modelId="{5AC61B63-6309-444F-B8DD-75B7DB6EC275}" type="presOf" srcId="{E4F6BFAC-237A-4EF9-85DA-7822257AB474}" destId="{55D104E3-8765-44B7-AF89-779F4308D68B}" srcOrd="0" destOrd="0" presId="urn:microsoft.com/office/officeart/2005/8/layout/hChevron3"/>
    <dgm:cxn modelId="{332C6D51-1C5F-421A-88B3-6074110407A3}" srcId="{7CB755C2-91AC-4351-B63D-FA79FE96A58B}" destId="{1AC799D8-0E44-41FB-91FD-782E67CD9121}" srcOrd="5" destOrd="0" parTransId="{4132E199-ADA6-45D1-B09D-BA1A399104C0}" sibTransId="{F48B0354-046D-4B8B-9082-A57B0A4E712B}"/>
    <dgm:cxn modelId="{70853972-50AF-476A-B0DB-C30EEB2EB187}" srcId="{7CB755C2-91AC-4351-B63D-FA79FE96A58B}" destId="{D5542EF1-9D79-4F64-9B26-E2C8B11FA2EC}" srcOrd="4" destOrd="0" parTransId="{1BD7C257-380B-448F-BBE7-5A360A7028D2}" sibTransId="{9B1B5131-0A4C-4081-80DE-33FBE58C1E89}"/>
    <dgm:cxn modelId="{A6985058-6006-4E86-82EF-D701AF01A439}" type="presOf" srcId="{D5542EF1-9D79-4F64-9B26-E2C8B11FA2EC}" destId="{FA39A8BA-4F32-49EE-B654-818E894203C5}" srcOrd="0" destOrd="0" presId="urn:microsoft.com/office/officeart/2005/8/layout/hChevron3"/>
    <dgm:cxn modelId="{1CAB4DC0-43A1-48E5-82DC-2B71D75B3F8E}" type="presOf" srcId="{161A4EC5-E759-49D7-9E87-7891E213CEED}" destId="{828736C1-BD7F-48CA-8C91-0FF60B837391}" srcOrd="0" destOrd="0" presId="urn:microsoft.com/office/officeart/2005/8/layout/hChevron3"/>
    <dgm:cxn modelId="{2760B6E9-5D3C-4975-A68E-A411E4765A1F}" type="presOf" srcId="{1AC799D8-0E44-41FB-91FD-782E67CD9121}" destId="{568530C9-B1B8-48DB-983D-D48353697B30}" srcOrd="0" destOrd="0" presId="urn:microsoft.com/office/officeart/2005/8/layout/hChevron3"/>
    <dgm:cxn modelId="{0DB0C8F4-F1AF-466D-8161-72CB5B8EDC4D}" srcId="{7CB755C2-91AC-4351-B63D-FA79FE96A58B}" destId="{E33816A1-D0E8-4315-8B0F-0087C1CFB07A}" srcOrd="2" destOrd="0" parTransId="{6C3370D1-B30F-406F-B2EE-12E10062A66F}" sibTransId="{01935A38-0F1B-480E-A461-FE9486CB8614}"/>
    <dgm:cxn modelId="{2D964591-ED04-4D80-9248-CFA6019575A1}" type="presParOf" srcId="{AA420DE6-B9FC-4D31-B60D-E72749CA707A}" destId="{55D104E3-8765-44B7-AF89-779F4308D68B}" srcOrd="0" destOrd="0" presId="urn:microsoft.com/office/officeart/2005/8/layout/hChevron3"/>
    <dgm:cxn modelId="{93BE9B9A-8685-42F2-B2EC-495AFC9CC631}" type="presParOf" srcId="{AA420DE6-B9FC-4D31-B60D-E72749CA707A}" destId="{BC18F790-81B1-4173-9B8E-5A6192C20FFB}" srcOrd="1" destOrd="0" presId="urn:microsoft.com/office/officeart/2005/8/layout/hChevron3"/>
    <dgm:cxn modelId="{24380DA1-0D4A-46E6-B579-22B3C300EFB8}" type="presParOf" srcId="{AA420DE6-B9FC-4D31-B60D-E72749CA707A}" destId="{828736C1-BD7F-48CA-8C91-0FF60B837391}" srcOrd="2" destOrd="0" presId="urn:microsoft.com/office/officeart/2005/8/layout/hChevron3"/>
    <dgm:cxn modelId="{8EF1E0B8-12C4-44AC-BF98-6F75C7064620}" type="presParOf" srcId="{AA420DE6-B9FC-4D31-B60D-E72749CA707A}" destId="{9BEA8CA9-AD49-4C90-A46E-F2F1AB119079}" srcOrd="3" destOrd="0" presId="urn:microsoft.com/office/officeart/2005/8/layout/hChevron3"/>
    <dgm:cxn modelId="{9385B8CA-20AA-4BE3-9D66-292F13E02CD4}" type="presParOf" srcId="{AA420DE6-B9FC-4D31-B60D-E72749CA707A}" destId="{60787E38-EFD6-4B40-82B7-0732353466B4}" srcOrd="4" destOrd="0" presId="urn:microsoft.com/office/officeart/2005/8/layout/hChevron3"/>
    <dgm:cxn modelId="{9B848D66-5B2E-4889-865B-68C115251B58}" type="presParOf" srcId="{AA420DE6-B9FC-4D31-B60D-E72749CA707A}" destId="{63E18948-6E7A-43CA-A9E8-41CCC02CE001}" srcOrd="5" destOrd="0" presId="urn:microsoft.com/office/officeart/2005/8/layout/hChevron3"/>
    <dgm:cxn modelId="{97867394-7ECD-42B2-AEA2-628D73714C3F}" type="presParOf" srcId="{AA420DE6-B9FC-4D31-B60D-E72749CA707A}" destId="{55E8DCD0-3C9D-46CF-B8E9-C9B4C9D1B7D9}" srcOrd="6" destOrd="0" presId="urn:microsoft.com/office/officeart/2005/8/layout/hChevron3"/>
    <dgm:cxn modelId="{D4F244DC-B30D-4742-9E53-E9B189E949B7}" type="presParOf" srcId="{AA420DE6-B9FC-4D31-B60D-E72749CA707A}" destId="{15E4B5E2-E110-4514-94EA-3031B86A65C9}" srcOrd="7" destOrd="0" presId="urn:microsoft.com/office/officeart/2005/8/layout/hChevron3"/>
    <dgm:cxn modelId="{99067FE6-9211-4D5E-AE5E-0217D21EB1A4}" type="presParOf" srcId="{AA420DE6-B9FC-4D31-B60D-E72749CA707A}" destId="{FA39A8BA-4F32-49EE-B654-818E894203C5}" srcOrd="8" destOrd="0" presId="urn:microsoft.com/office/officeart/2005/8/layout/hChevron3"/>
    <dgm:cxn modelId="{13D22A21-6262-478C-AF0F-A5A2D19E9D14}" type="presParOf" srcId="{AA420DE6-B9FC-4D31-B60D-E72749CA707A}" destId="{B9B7B868-D8E8-4B64-A3AE-271E923D540A}" srcOrd="9" destOrd="0" presId="urn:microsoft.com/office/officeart/2005/8/layout/hChevron3"/>
    <dgm:cxn modelId="{E64FC20D-33A4-4B32-9B0D-0109E5139511}" type="presParOf" srcId="{AA420DE6-B9FC-4D31-B60D-E72749CA707A}" destId="{568530C9-B1B8-48DB-983D-D48353697B30}" srcOrd="1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104E3-8765-44B7-AF89-779F4308D68B}">
      <dsp:nvSpPr>
        <dsp:cNvPr id="0" name=""/>
        <dsp:cNvSpPr/>
      </dsp:nvSpPr>
      <dsp:spPr>
        <a:xfrm>
          <a:off x="2232" y="345731"/>
          <a:ext cx="861480" cy="590297"/>
        </a:xfrm>
        <a:prstGeom prst="homePlate">
          <a:avLst/>
        </a:prstGeom>
        <a:solidFill>
          <a:schemeClr val="tx1"/>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13335" bIns="2667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solidFill>
                <a:srgbClr val="FF0000"/>
              </a:solidFill>
            </a:rPr>
            <a:t>data preparation</a:t>
          </a:r>
          <a:endParaRPr lang="zh-CN" altLang="en-US" sz="1000" kern="1200" dirty="0">
            <a:solidFill>
              <a:srgbClr val="FF0000"/>
            </a:solidFill>
          </a:endParaRPr>
        </a:p>
      </dsp:txBody>
      <dsp:txXfrm>
        <a:off x="2232" y="345731"/>
        <a:ext cx="713906" cy="590297"/>
      </dsp:txXfrm>
    </dsp:sp>
    <dsp:sp modelId="{828736C1-BD7F-48CA-8C91-0FF60B837391}">
      <dsp:nvSpPr>
        <dsp:cNvPr id="0" name=""/>
        <dsp:cNvSpPr/>
      </dsp:nvSpPr>
      <dsp:spPr>
        <a:xfrm>
          <a:off x="568564" y="345731"/>
          <a:ext cx="1475743" cy="590297"/>
        </a:xfrm>
        <a:prstGeom prst="chevron">
          <a:avLst/>
        </a:prstGeom>
        <a:solidFill>
          <a:schemeClr val="tx1"/>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altLang="en-US" sz="1000" kern="1200" dirty="0">
              <a:solidFill>
                <a:schemeClr val="bg1"/>
              </a:solidFill>
            </a:rPr>
            <a:t>Making</a:t>
          </a:r>
          <a:r>
            <a:rPr lang="zh-TW" altLang="en-US" sz="1000" kern="1200" dirty="0">
              <a:solidFill>
                <a:schemeClr val="bg1"/>
              </a:solidFill>
            </a:rPr>
            <a:t>  </a:t>
          </a:r>
          <a:r>
            <a:rPr lang="en-US" altLang="zh-TW" sz="1000" kern="1200" dirty="0">
              <a:solidFill>
                <a:schemeClr val="bg1"/>
              </a:solidFill>
            </a:rPr>
            <a:t>Prompt</a:t>
          </a:r>
          <a:endParaRPr lang="zh-CN" altLang="en-US" sz="1000" kern="1200" dirty="0"/>
        </a:p>
      </dsp:txBody>
      <dsp:txXfrm>
        <a:off x="863713" y="345731"/>
        <a:ext cx="885446" cy="590297"/>
      </dsp:txXfrm>
    </dsp:sp>
    <dsp:sp modelId="{60787E38-EFD6-4B40-82B7-0732353466B4}">
      <dsp:nvSpPr>
        <dsp:cNvPr id="0" name=""/>
        <dsp:cNvSpPr/>
      </dsp:nvSpPr>
      <dsp:spPr>
        <a:xfrm>
          <a:off x="1749159" y="345731"/>
          <a:ext cx="1475743" cy="590297"/>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altLang="en-US" sz="1000" kern="1200" dirty="0">
              <a:solidFill>
                <a:schemeClr val="bg1"/>
              </a:solidFill>
            </a:rPr>
            <a:t>Execute using LLM</a:t>
          </a:r>
          <a:r>
            <a:rPr lang="zh-TW" altLang="en-US" sz="1000" kern="1200" dirty="0">
              <a:solidFill>
                <a:schemeClr val="bg1"/>
              </a:solidFill>
            </a:rPr>
            <a:t> </a:t>
          </a:r>
          <a:r>
            <a:rPr lang="en-US" altLang="zh-TW" sz="1000" kern="1200" dirty="0" err="1">
              <a:solidFill>
                <a:schemeClr val="bg1"/>
              </a:solidFill>
            </a:rPr>
            <a:t>APi</a:t>
          </a:r>
          <a:endParaRPr lang="en-US" altLang="zh-CN" sz="1000" kern="1200" dirty="0">
            <a:solidFill>
              <a:schemeClr val="bg1"/>
            </a:solidFill>
          </a:endParaRPr>
        </a:p>
      </dsp:txBody>
      <dsp:txXfrm>
        <a:off x="2044308" y="345731"/>
        <a:ext cx="885446" cy="590297"/>
      </dsp:txXfrm>
    </dsp:sp>
    <dsp:sp modelId="{55E8DCD0-3C9D-46CF-B8E9-C9B4C9D1B7D9}">
      <dsp:nvSpPr>
        <dsp:cNvPr id="0" name=""/>
        <dsp:cNvSpPr/>
      </dsp:nvSpPr>
      <dsp:spPr>
        <a:xfrm>
          <a:off x="2929754" y="345731"/>
          <a:ext cx="1475743" cy="590297"/>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altLang="en-US" sz="1000" kern="1200" dirty="0">
              <a:solidFill>
                <a:schemeClr val="bg1"/>
              </a:solidFill>
            </a:rPr>
            <a:t>Refine the generated content</a:t>
          </a:r>
          <a:endParaRPr lang="en-US" altLang="zh-CN" sz="1000" kern="1200" dirty="0">
            <a:solidFill>
              <a:schemeClr val="bg1"/>
            </a:solidFill>
          </a:endParaRPr>
        </a:p>
      </dsp:txBody>
      <dsp:txXfrm>
        <a:off x="3224903" y="345731"/>
        <a:ext cx="885446" cy="590297"/>
      </dsp:txXfrm>
    </dsp:sp>
    <dsp:sp modelId="{FA39A8BA-4F32-49EE-B654-818E894203C5}">
      <dsp:nvSpPr>
        <dsp:cNvPr id="0" name=""/>
        <dsp:cNvSpPr/>
      </dsp:nvSpPr>
      <dsp:spPr>
        <a:xfrm>
          <a:off x="4110349" y="345731"/>
          <a:ext cx="1475743" cy="590297"/>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altLang="en-US" sz="1000" kern="1200" dirty="0">
              <a:solidFill>
                <a:schemeClr val="bg1"/>
              </a:solidFill>
            </a:rPr>
            <a:t>the challenges of iteration</a:t>
          </a:r>
          <a:endParaRPr lang="zh-CN" altLang="en-US" sz="1000" kern="1200" dirty="0">
            <a:solidFill>
              <a:schemeClr val="bg1"/>
            </a:solidFill>
          </a:endParaRPr>
        </a:p>
      </dsp:txBody>
      <dsp:txXfrm>
        <a:off x="4405498" y="345731"/>
        <a:ext cx="885446" cy="590297"/>
      </dsp:txXfrm>
    </dsp:sp>
    <dsp:sp modelId="{568530C9-B1B8-48DB-983D-D48353697B30}">
      <dsp:nvSpPr>
        <dsp:cNvPr id="0" name=""/>
        <dsp:cNvSpPr/>
      </dsp:nvSpPr>
      <dsp:spPr>
        <a:xfrm>
          <a:off x="5290945" y="345731"/>
          <a:ext cx="1475743" cy="590297"/>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solidFill>
                <a:srgbClr val="FF0000"/>
              </a:solidFill>
            </a:rPr>
            <a:t>Production</a:t>
          </a:r>
          <a:endParaRPr lang="zh-CN" altLang="en-US" sz="1000" kern="1200" dirty="0">
            <a:solidFill>
              <a:srgbClr val="FF0000"/>
            </a:solidFill>
          </a:endParaRPr>
        </a:p>
      </dsp:txBody>
      <dsp:txXfrm>
        <a:off x="5586094" y="345731"/>
        <a:ext cx="885446" cy="59029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1AC33-1ADE-3542-A5FF-45D908F98F9D}" type="datetimeFigureOut">
              <a:rPr lang="en-US" smtClean="0"/>
              <a:t>12/11/2023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E74FF-B95A-3049-B6BA-741949CDE00C}" type="slidenum">
              <a:rPr lang="en-US" smtClean="0"/>
              <a:t>‹#›</a:t>
            </a:fld>
            <a:endParaRPr lang="en-US"/>
          </a:p>
        </p:txBody>
      </p:sp>
    </p:spTree>
    <p:extLst>
      <p:ext uri="{BB962C8B-B14F-4D97-AF65-F5344CB8AC3E}">
        <p14:creationId xmlns:p14="http://schemas.microsoft.com/office/powerpoint/2010/main" val="3659631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lIns="0" tIns="0" rIns="0" bIns="0"/>
          <a:lstStyle/>
          <a:p>
            <a:r>
              <a:rPr lang="en-US" dirty="0"/>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lIns="0"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02139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609600" y="1709738"/>
            <a:ext cx="9486900" cy="2852737"/>
          </a:xfrm>
        </p:spPr>
        <p:txBody>
          <a:bodyPr lIns="0"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609600" y="4589463"/>
            <a:ext cx="9486900" cy="1500187"/>
          </a:xfrm>
        </p:spPr>
        <p:txBody>
          <a:bodyPr lIns="0"/>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51365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46C58A-A661-6D25-245D-ADBE6B2DD507}"/>
              </a:ext>
            </a:extLst>
          </p:cNvPr>
          <p:cNvSpPr txBox="1">
            <a:spLocks/>
          </p:cNvSpPr>
          <p:nvPr userDrawn="1"/>
        </p:nvSpPr>
        <p:spPr>
          <a:xfrm>
            <a:off x="609599" y="1143000"/>
            <a:ext cx="5486401" cy="2507169"/>
          </a:xfrm>
          <a:prstGeom prst="rect">
            <a:avLst/>
          </a:prstGeom>
        </p:spPr>
        <p:txBody>
          <a:bodyPr lIns="0" tIns="0" rIns="0" bIns="0" anchor="b" anchorCtr="0"/>
          <a:lstStyle>
            <a:lvl1pPr algn="l" defTabSz="914400" rtl="0" eaLnBrk="1" latinLnBrk="0" hangingPunct="1">
              <a:lnSpc>
                <a:spcPct val="90000"/>
              </a:lnSpc>
              <a:spcBef>
                <a:spcPct val="0"/>
              </a:spcBef>
              <a:buNone/>
              <a:defRPr sz="4400" b="0" i="0" kern="1200">
                <a:solidFill>
                  <a:schemeClr val="tx1">
                    <a:alpha val="80000"/>
                  </a:schemeClr>
                </a:solidFill>
                <a:latin typeface="Space Grotesk Medium" pitchFamily="2" charset="77"/>
                <a:ea typeface="Open Sans" panose="020B0606030504020204" pitchFamily="34" charset="0"/>
                <a:cs typeface="Space Grotesk Medium" pitchFamily="2" charset="77"/>
              </a:defRPr>
            </a:lvl1pPr>
          </a:lstStyle>
          <a:p>
            <a:r>
              <a:rPr lang="en-US" sz="6500" spc="-150" dirty="0">
                <a:solidFill>
                  <a:schemeClr val="tx2">
                    <a:lumMod val="50000"/>
                  </a:schemeClr>
                </a:solidFill>
              </a:rPr>
              <a:t>.NET Conf</a:t>
            </a:r>
          </a:p>
        </p:txBody>
      </p:sp>
    </p:spTree>
    <p:extLst>
      <p:ext uri="{BB962C8B-B14F-4D97-AF65-F5344CB8AC3E}">
        <p14:creationId xmlns:p14="http://schemas.microsoft.com/office/powerpoint/2010/main" val="421349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609600" y="609600"/>
            <a:ext cx="7918784" cy="3952875"/>
          </a:xfrm>
        </p:spPr>
        <p:txBody>
          <a:bodyPr lIns="0" tIns="0" rIns="0" bIns="0"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609600" y="4589463"/>
            <a:ext cx="7918784" cy="1500187"/>
          </a:xfrm>
        </p:spPr>
        <p:txBody>
          <a:bodyPr lIns="0" tIns="0" rIns="0" bIns="0"/>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4" name="Graphic 3">
            <a:extLst>
              <a:ext uri="{FF2B5EF4-FFF2-40B4-BE49-F238E27FC236}">
                <a16:creationId xmlns:a16="http://schemas.microsoft.com/office/drawing/2014/main" id="{2F6BF26A-DD1A-8E16-124C-2FD9EE844D67}"/>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r="28711"/>
          <a:stretch/>
        </p:blipFill>
        <p:spPr>
          <a:xfrm>
            <a:off x="8528384" y="5616418"/>
            <a:ext cx="3663616" cy="509825"/>
          </a:xfrm>
          <a:prstGeom prst="rect">
            <a:avLst/>
          </a:prstGeom>
        </p:spPr>
      </p:pic>
      <p:pic>
        <p:nvPicPr>
          <p:cNvPr id="5" name="Picture 4">
            <a:extLst>
              <a:ext uri="{FF2B5EF4-FFF2-40B4-BE49-F238E27FC236}">
                <a16:creationId xmlns:a16="http://schemas.microsoft.com/office/drawing/2014/main" id="{C45992D8-638A-ECD8-0C25-FF19852D43D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104018" y="3730580"/>
            <a:ext cx="1950607" cy="2323195"/>
          </a:xfrm>
          <a:prstGeom prst="rect">
            <a:avLst/>
          </a:prstGeom>
        </p:spPr>
      </p:pic>
    </p:spTree>
    <p:extLst>
      <p:ext uri="{BB962C8B-B14F-4D97-AF65-F5344CB8AC3E}">
        <p14:creationId xmlns:p14="http://schemas.microsoft.com/office/powerpoint/2010/main" val="422057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32" presetClass="emph" presetSubtype="0" fill="hold" nodeType="withEffect">
                                  <p:stCondLst>
                                    <p:cond delay="0"/>
                                  </p:stCondLst>
                                  <p:childTnLst>
                                    <p:animRot by="120000">
                                      <p:cBhvr>
                                        <p:cTn id="11" dur="100" fill="hold">
                                          <p:stCondLst>
                                            <p:cond delay="0"/>
                                          </p:stCondLst>
                                        </p:cTn>
                                        <p:tgtEl>
                                          <p:spTgt spid="5"/>
                                        </p:tgtEl>
                                        <p:attrNameLst>
                                          <p:attrName>r</p:attrName>
                                        </p:attrNameLst>
                                      </p:cBhvr>
                                    </p:animRot>
                                    <p:animRot by="-240000">
                                      <p:cBhvr>
                                        <p:cTn id="12" dur="200" fill="hold">
                                          <p:stCondLst>
                                            <p:cond delay="200"/>
                                          </p:stCondLst>
                                        </p:cTn>
                                        <p:tgtEl>
                                          <p:spTgt spid="5"/>
                                        </p:tgtEl>
                                        <p:attrNameLst>
                                          <p:attrName>r</p:attrName>
                                        </p:attrNameLst>
                                      </p:cBhvr>
                                    </p:animRot>
                                    <p:animRot by="240000">
                                      <p:cBhvr>
                                        <p:cTn id="13" dur="200" fill="hold">
                                          <p:stCondLst>
                                            <p:cond delay="400"/>
                                          </p:stCondLst>
                                        </p:cTn>
                                        <p:tgtEl>
                                          <p:spTgt spid="5"/>
                                        </p:tgtEl>
                                        <p:attrNameLst>
                                          <p:attrName>r</p:attrName>
                                        </p:attrNameLst>
                                      </p:cBhvr>
                                    </p:animRot>
                                    <p:animRot by="-240000">
                                      <p:cBhvr>
                                        <p:cTn id="14" dur="200" fill="hold">
                                          <p:stCondLst>
                                            <p:cond delay="600"/>
                                          </p:stCondLst>
                                        </p:cTn>
                                        <p:tgtEl>
                                          <p:spTgt spid="5"/>
                                        </p:tgtEl>
                                        <p:attrNameLst>
                                          <p:attrName>r</p:attrName>
                                        </p:attrNameLst>
                                      </p:cBhvr>
                                    </p:animRot>
                                    <p:animRot by="120000">
                                      <p:cBhvr>
                                        <p:cTn id="15" dur="200" fill="hold">
                                          <p:stCondLst>
                                            <p:cond delay="800"/>
                                          </p:stCondLst>
                                        </p:cTn>
                                        <p:tgtEl>
                                          <p:spTgt spid="5"/>
                                        </p:tgtEl>
                                        <p:attrNameLst>
                                          <p:attrName>r</p:attrName>
                                        </p:attrNameLst>
                                      </p:cBhvr>
                                    </p:animRot>
                                  </p:childTnLst>
                                </p:cTn>
                              </p:par>
                              <p:par>
                                <p:cTn id="16" presetID="10" presetClass="entr" presetSubtype="0" fill="hold" nodeType="withEffect">
                                  <p:stCondLst>
                                    <p:cond delay="100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3_Section Heade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E4674D5-7891-FFA5-9B51-0006EB74802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609600" y="1709738"/>
            <a:ext cx="7188200" cy="2852737"/>
          </a:xfrm>
        </p:spPr>
        <p:txBody>
          <a:bodyPr lIns="0" tIns="0" rIns="0" bIns="0"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609600" y="4589463"/>
            <a:ext cx="7188200" cy="1500187"/>
          </a:xfrm>
        </p:spPr>
        <p:txBody>
          <a:bodyPr lIns="0" tIns="0" rIns="0" bIns="0"/>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6841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5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609600" y="1709738"/>
            <a:ext cx="7696200" cy="2852737"/>
          </a:xfrm>
        </p:spPr>
        <p:txBody>
          <a:bodyPr lIns="0" tIns="0" rIns="0" bIns="0"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609600" y="4589463"/>
            <a:ext cx="7696200" cy="1500187"/>
          </a:xfrm>
        </p:spPr>
        <p:txBody>
          <a:bodyPr lIns="0" tIns="0" rIns="0" bIns="0"/>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2958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lIns="0" tIns="0" rIns="0" bIns="0"/>
          <a:lstStyle/>
          <a:p>
            <a:r>
              <a:rPr lang="en-US" dirty="0"/>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609600" y="1825625"/>
            <a:ext cx="5410200" cy="4351338"/>
          </a:xfrm>
        </p:spPr>
        <p:txBody>
          <a:bodyPr lIns="0"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410200" cy="4351338"/>
          </a:xfrm>
        </p:spPr>
        <p:txBody>
          <a:bodyPr lIns="0"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5372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lIns="0" tIns="0" rIns="0" bIns="0"/>
          <a:lstStyle/>
          <a:p>
            <a:r>
              <a:rPr lang="en-US" dirty="0"/>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lIns="0" tIns="0" rIns="0" bIns="0"/>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Tree>
    <p:extLst>
      <p:ext uri="{BB962C8B-B14F-4D97-AF65-F5344CB8AC3E}">
        <p14:creationId xmlns:p14="http://schemas.microsoft.com/office/powerpoint/2010/main" val="249131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609600" y="609599"/>
            <a:ext cx="10972800" cy="822960"/>
          </a:xfrm>
          <a:prstGeom prst="rect">
            <a:avLst/>
          </a:prstGeom>
        </p:spPr>
        <p:txBody>
          <a:bodyPr vert="horz" lIns="0" tIns="0" rIns="0" bIns="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609600" y="1825624"/>
            <a:ext cx="10972800" cy="4422775"/>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804425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99" r:id="rId3"/>
    <p:sldLayoutId id="2147483679" r:id="rId4"/>
    <p:sldLayoutId id="2147483680" r:id="rId5"/>
    <p:sldLayoutId id="2147483682" r:id="rId6"/>
    <p:sldLayoutId id="2147483665" r:id="rId7"/>
    <p:sldLayoutId id="2147483667" r:id="rId8"/>
  </p:sldLayoutIdLst>
  <p:txStyles>
    <p:titleStyle>
      <a:lvl1pPr algn="l" defTabSz="914400" rtl="0" eaLnBrk="1" latinLnBrk="0" hangingPunct="1">
        <a:lnSpc>
          <a:spcPct val="90000"/>
        </a:lnSpc>
        <a:spcBef>
          <a:spcPct val="0"/>
        </a:spcBef>
        <a:buNone/>
        <a:defRPr sz="4400" b="0" i="0" kern="1200" spc="-50" baseline="0">
          <a:solidFill>
            <a:schemeClr val="tx2">
              <a:lumMod val="50000"/>
            </a:schemeClr>
          </a:solidFill>
          <a:latin typeface="Space Grotesk Medium" pitchFamily="2" charset="77"/>
          <a:ea typeface="Open Sans" panose="020B0606030504020204" pitchFamily="34" charset="0"/>
          <a:cs typeface="Space Grotesk Medium"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92" userDrawn="1">
          <p15:clr>
            <a:srgbClr val="F26B43"/>
          </p15:clr>
        </p15:guide>
        <p15:guide id="4" pos="192" userDrawn="1">
          <p15:clr>
            <a:srgbClr val="F26B43"/>
          </p15:clr>
        </p15:guide>
        <p15:guide id="5" pos="7488" userDrawn="1">
          <p15:clr>
            <a:srgbClr val="F26B43"/>
          </p15:clr>
        </p15:guide>
        <p15:guide id="6" orient="horz" pos="4128" userDrawn="1">
          <p15:clr>
            <a:srgbClr val="F26B43"/>
          </p15:clr>
        </p15:guide>
        <p15:guide id="7" pos="384" userDrawn="1">
          <p15:clr>
            <a:srgbClr val="F26B43"/>
          </p15:clr>
        </p15:guide>
        <p15:guide id="8" orient="horz" pos="384" userDrawn="1">
          <p15:clr>
            <a:srgbClr val="F26B43"/>
          </p15:clr>
        </p15:guide>
        <p15:guide id="9" pos="7296" userDrawn="1">
          <p15:clr>
            <a:srgbClr val="F26B43"/>
          </p15:clr>
        </p15:guide>
        <p15:guide id="10"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kinfey/VSCodeEnterpriseCopilotWorkshop" TargetMode="External"/><Relationship Id="rId2" Type="http://schemas.openxmlformats.org/officeDocument/2006/relationships/hyperlink" Target="https://aka.ms/get-dotnet-8"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hyperlink" Target="https://aka.ms/get-dotnet-8"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443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DD991E-767D-FE4B-82AD-96DD0E4D1BDA}"/>
              </a:ext>
            </a:extLst>
          </p:cNvPr>
          <p:cNvSpPr>
            <a:spLocks noGrp="1"/>
          </p:cNvSpPr>
          <p:nvPr>
            <p:ph type="title"/>
          </p:nvPr>
        </p:nvSpPr>
        <p:spPr>
          <a:xfrm>
            <a:off x="609600" y="1709738"/>
            <a:ext cx="9486900" cy="2852737"/>
          </a:xfrm>
        </p:spPr>
        <p:txBody>
          <a:bodyPr/>
          <a:lstStyle/>
          <a:p>
            <a:r>
              <a:rPr lang="en-US" dirty="0"/>
              <a:t>Demo</a:t>
            </a:r>
          </a:p>
        </p:txBody>
      </p:sp>
    </p:spTree>
    <p:extLst>
      <p:ext uri="{BB962C8B-B14F-4D97-AF65-F5344CB8AC3E}">
        <p14:creationId xmlns:p14="http://schemas.microsoft.com/office/powerpoint/2010/main" val="335198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38C6-B4AC-8809-725F-ABCE13DF5B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3D513F-9ECB-D1C2-52A6-06A23643B42D}"/>
              </a:ext>
            </a:extLst>
          </p:cNvPr>
          <p:cNvSpPr>
            <a:spLocks noGrp="1"/>
          </p:cNvSpPr>
          <p:nvPr>
            <p:ph idx="1"/>
          </p:nvPr>
        </p:nvSpPr>
        <p:spPr/>
        <p:txBody>
          <a:bodyPr/>
          <a:lstStyle/>
          <a:p>
            <a:endParaRPr lang="en-US"/>
          </a:p>
        </p:txBody>
      </p:sp>
      <p:pic>
        <p:nvPicPr>
          <p:cNvPr id="4" name="Picture 2" descr="image">
            <a:extLst>
              <a:ext uri="{FF2B5EF4-FFF2-40B4-BE49-F238E27FC236}">
                <a16:creationId xmlns:a16="http://schemas.microsoft.com/office/drawing/2014/main" id="{120C8690-0834-1966-3C49-F14BB3173F53}"/>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4868" y="0"/>
            <a:ext cx="1228012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84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CC093A-D3D8-86F8-564C-EA43090A87A1}"/>
              </a:ext>
            </a:extLst>
          </p:cNvPr>
          <p:cNvSpPr txBox="1"/>
          <p:nvPr/>
        </p:nvSpPr>
        <p:spPr>
          <a:xfrm>
            <a:off x="549631" y="474418"/>
            <a:ext cx="10064165" cy="615553"/>
          </a:xfrm>
          <a:prstGeom prst="rect">
            <a:avLst/>
          </a:prstGeom>
          <a:noFill/>
        </p:spPr>
        <p:txBody>
          <a:bodyPr wrap="none" lIns="0" tIns="0" rIns="0" bIns="0" rtlCol="0">
            <a:spAutoFit/>
          </a:bodyPr>
          <a:lstStyle/>
          <a:p>
            <a:pPr algn="l"/>
            <a:r>
              <a:rPr lang="en-US" sz="4000" b="1" dirty="0">
                <a:latin typeface="Microsoft YaHei UI" panose="020B0503020204020204" pitchFamily="34" charset="-122"/>
                <a:ea typeface="Microsoft YaHei UI" panose="020B0503020204020204" pitchFamily="34" charset="-122"/>
              </a:rPr>
              <a:t>After being hijacked by</a:t>
            </a:r>
            <a:r>
              <a:rPr lang="zh-TW" altLang="en-US" sz="4000" b="1" dirty="0">
                <a:latin typeface="Microsoft YaHei UI" panose="020B0503020204020204" pitchFamily="34" charset="-122"/>
                <a:ea typeface="Microsoft YaHei UI" panose="020B0503020204020204" pitchFamily="34" charset="-122"/>
              </a:rPr>
              <a:t> </a:t>
            </a:r>
            <a:r>
              <a:rPr lang="en-US" altLang="zh-TW" sz="4000" b="1" dirty="0">
                <a:latin typeface="Microsoft YaHei UI" panose="020B0503020204020204" pitchFamily="34" charset="-122"/>
                <a:ea typeface="Microsoft YaHei UI" panose="020B0503020204020204" pitchFamily="34" charset="-122"/>
              </a:rPr>
              <a:t>GitHub</a:t>
            </a:r>
            <a:r>
              <a:rPr lang="en-US" sz="4000" b="1" dirty="0">
                <a:latin typeface="Microsoft YaHei UI" panose="020B0503020204020204" pitchFamily="34" charset="-122"/>
                <a:ea typeface="Microsoft YaHei UI" panose="020B0503020204020204" pitchFamily="34" charset="-122"/>
              </a:rPr>
              <a:t> Copilot</a:t>
            </a:r>
          </a:p>
        </p:txBody>
      </p:sp>
      <p:pic>
        <p:nvPicPr>
          <p:cNvPr id="13" name="Google Shape;9031;g224bffe7b09_0_16395">
            <a:extLst>
              <a:ext uri="{FF2B5EF4-FFF2-40B4-BE49-F238E27FC236}">
                <a16:creationId xmlns:a16="http://schemas.microsoft.com/office/drawing/2014/main" id="{DD07B982-48C9-3111-0FEF-43DF005E325C}"/>
              </a:ext>
            </a:extLst>
          </p:cNvPr>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078576" y="1986516"/>
            <a:ext cx="2163034" cy="2274829"/>
          </a:xfrm>
          <a:prstGeom prst="rect">
            <a:avLst/>
          </a:prstGeom>
          <a:noFill/>
          <a:ln>
            <a:noFill/>
          </a:ln>
          <a:effectLst>
            <a:outerShdw blurRad="292100" dist="139700" dir="2700000" algn="tl" rotWithShape="0">
              <a:srgbClr val="333333">
                <a:alpha val="64709"/>
              </a:srgbClr>
            </a:outerShdw>
          </a:effectLst>
        </p:spPr>
      </p:pic>
      <p:sp>
        <p:nvSpPr>
          <p:cNvPr id="14" name="TextBox 13">
            <a:extLst>
              <a:ext uri="{FF2B5EF4-FFF2-40B4-BE49-F238E27FC236}">
                <a16:creationId xmlns:a16="http://schemas.microsoft.com/office/drawing/2014/main" id="{64A4E9F8-71DA-6321-6831-A7ED26B2AB0B}"/>
              </a:ext>
            </a:extLst>
          </p:cNvPr>
          <p:cNvSpPr txBox="1"/>
          <p:nvPr/>
        </p:nvSpPr>
        <p:spPr>
          <a:xfrm>
            <a:off x="576967" y="4266319"/>
            <a:ext cx="3166251" cy="400110"/>
          </a:xfrm>
          <a:prstGeom prst="rect">
            <a:avLst/>
          </a:prstGeom>
          <a:noFill/>
        </p:spPr>
        <p:txBody>
          <a:bodyPr wrap="none" rtlCol="0">
            <a:spAutoFit/>
          </a:bodyPr>
          <a:lstStyle/>
          <a:p>
            <a:r>
              <a:rPr lang="en-US" sz="2000" b="1" dirty="0">
                <a:solidFill>
                  <a:srgbClr val="502BD3"/>
                </a:solidFill>
                <a:latin typeface="Space Grotesk" pitchFamily="2" charset="77"/>
                <a:ea typeface="Microsoft YaHei UI" panose="020B0503020204020204" pitchFamily="34" charset="-122"/>
                <a:cs typeface="Space Grotesk" pitchFamily="2" charset="77"/>
              </a:rPr>
              <a:t>Developer</a:t>
            </a:r>
            <a:r>
              <a:rPr lang="zh-TW" altLang="en-US" sz="2000" b="1" dirty="0">
                <a:solidFill>
                  <a:srgbClr val="502BD3"/>
                </a:solidFill>
                <a:latin typeface="Space Grotesk" pitchFamily="2" charset="77"/>
                <a:ea typeface="Microsoft YaHei UI" panose="020B0503020204020204" pitchFamily="34" charset="-122"/>
                <a:cs typeface="Space Grotesk" pitchFamily="2" charset="77"/>
              </a:rPr>
              <a:t>  ❤️ </a:t>
            </a:r>
            <a:r>
              <a:rPr lang="en-US" altLang="zh-TW" sz="2000" b="1" dirty="0">
                <a:solidFill>
                  <a:srgbClr val="502BD3"/>
                </a:solidFill>
                <a:latin typeface="Space Grotesk" pitchFamily="2" charset="77"/>
                <a:ea typeface="Microsoft YaHei UI" panose="020B0503020204020204" pitchFamily="34" charset="-122"/>
                <a:cs typeface="Space Grotesk" pitchFamily="2" charset="77"/>
              </a:rPr>
              <a:t>GH</a:t>
            </a:r>
            <a:r>
              <a:rPr lang="zh-TW" altLang="en-US" sz="2000" b="1" dirty="0">
                <a:solidFill>
                  <a:srgbClr val="502BD3"/>
                </a:solidFill>
                <a:latin typeface="Space Grotesk" pitchFamily="2" charset="77"/>
                <a:ea typeface="Microsoft YaHei UI" panose="020B0503020204020204" pitchFamily="34" charset="-122"/>
                <a:cs typeface="Space Grotesk" pitchFamily="2" charset="77"/>
              </a:rPr>
              <a:t> </a:t>
            </a:r>
            <a:r>
              <a:rPr lang="en-US" altLang="zh-TW" sz="2000" b="1" dirty="0">
                <a:solidFill>
                  <a:srgbClr val="502BD3"/>
                </a:solidFill>
                <a:latin typeface="Space Grotesk" pitchFamily="2" charset="77"/>
                <a:ea typeface="Microsoft YaHei UI" panose="020B0503020204020204" pitchFamily="34" charset="-122"/>
                <a:cs typeface="Space Grotesk" pitchFamily="2" charset="77"/>
              </a:rPr>
              <a:t>Copilot</a:t>
            </a:r>
            <a:endParaRPr lang="en-CN" sz="2000" b="1" dirty="0">
              <a:solidFill>
                <a:srgbClr val="502BD3"/>
              </a:solidFill>
              <a:latin typeface="Space Grotesk" pitchFamily="2" charset="77"/>
              <a:ea typeface="Microsoft YaHei UI" panose="020B0503020204020204" pitchFamily="34" charset="-122"/>
              <a:cs typeface="Space Grotesk" pitchFamily="2" charset="77"/>
            </a:endParaRPr>
          </a:p>
        </p:txBody>
      </p:sp>
      <p:sp>
        <p:nvSpPr>
          <p:cNvPr id="15" name="TextBox 14">
            <a:extLst>
              <a:ext uri="{FF2B5EF4-FFF2-40B4-BE49-F238E27FC236}">
                <a16:creationId xmlns:a16="http://schemas.microsoft.com/office/drawing/2014/main" id="{311CA7FB-BA5E-85C6-C0A8-316DEBE296B5}"/>
              </a:ext>
            </a:extLst>
          </p:cNvPr>
          <p:cNvSpPr txBox="1"/>
          <p:nvPr/>
        </p:nvSpPr>
        <p:spPr>
          <a:xfrm>
            <a:off x="6188556" y="2204072"/>
            <a:ext cx="3959738" cy="584775"/>
          </a:xfrm>
          <a:prstGeom prst="rect">
            <a:avLst/>
          </a:prstGeom>
          <a:noFill/>
        </p:spPr>
        <p:txBody>
          <a:bodyPr wrap="none" rtlCol="0">
            <a:spAutoFit/>
          </a:bodyPr>
          <a:lstStyle/>
          <a:p>
            <a:r>
              <a:rPr lang="en-US" sz="3200" b="1" dirty="0">
                <a:solidFill>
                  <a:srgbClr val="502BD3"/>
                </a:solidFill>
                <a:latin typeface="Space Grotesk" pitchFamily="2" charset="77"/>
                <a:ea typeface="Microsoft YaHei UI" panose="020B0503020204020204" pitchFamily="34" charset="-122"/>
                <a:cs typeface="Space Grotesk" pitchFamily="2" charset="77"/>
              </a:rPr>
              <a:t>Enterprise</a:t>
            </a:r>
            <a:r>
              <a:rPr lang="zh-TW" altLang="en-US" sz="3200" b="1" dirty="0">
                <a:solidFill>
                  <a:srgbClr val="502BD3"/>
                </a:solidFill>
                <a:latin typeface="Space Grotesk" pitchFamily="2" charset="77"/>
                <a:ea typeface="Microsoft YaHei UI" panose="020B0503020204020204" pitchFamily="34" charset="-122"/>
                <a:cs typeface="Space Grotesk" pitchFamily="2" charset="77"/>
              </a:rPr>
              <a:t> </a:t>
            </a:r>
            <a:r>
              <a:rPr lang="en-US" altLang="zh-TW" sz="3200" b="1" dirty="0">
                <a:solidFill>
                  <a:srgbClr val="502BD3"/>
                </a:solidFill>
                <a:latin typeface="Space Grotesk" pitchFamily="2" charset="77"/>
                <a:ea typeface="Microsoft YaHei UI" panose="020B0503020204020204" pitchFamily="34" charset="-122"/>
                <a:cs typeface="Space Grotesk" pitchFamily="2" charset="77"/>
              </a:rPr>
              <a:t>Problem</a:t>
            </a:r>
            <a:endParaRPr lang="en-CN" sz="2400" b="1" dirty="0">
              <a:solidFill>
                <a:srgbClr val="502BD3"/>
              </a:solidFill>
              <a:latin typeface="Space Grotesk" pitchFamily="2" charset="77"/>
              <a:ea typeface="Microsoft YaHei UI" panose="020B0503020204020204" pitchFamily="34" charset="-122"/>
              <a:cs typeface="Space Grotesk" pitchFamily="2" charset="77"/>
            </a:endParaRPr>
          </a:p>
        </p:txBody>
      </p:sp>
      <p:sp>
        <p:nvSpPr>
          <p:cNvPr id="16" name="Google Shape;9041;g224bffe7b09_0_16395">
            <a:extLst>
              <a:ext uri="{FF2B5EF4-FFF2-40B4-BE49-F238E27FC236}">
                <a16:creationId xmlns:a16="http://schemas.microsoft.com/office/drawing/2014/main" id="{CFF4B148-F09C-032A-3B17-D61147C9A99D}"/>
              </a:ext>
            </a:extLst>
          </p:cNvPr>
          <p:cNvSpPr/>
          <p:nvPr/>
        </p:nvSpPr>
        <p:spPr>
          <a:xfrm>
            <a:off x="5155521" y="3152245"/>
            <a:ext cx="2589169" cy="726794"/>
          </a:xfrm>
          <a:prstGeom prst="roundRect">
            <a:avLst>
              <a:gd name="adj" fmla="val 16667"/>
            </a:avLst>
          </a:prstGeom>
          <a:solidFill>
            <a:srgbClr val="A90152"/>
          </a:solidFill>
          <a:ln>
            <a:noFill/>
          </a:ln>
        </p:spPr>
        <p:txBody>
          <a:bodyPr spcFirstLastPara="1" wrap="square" lIns="121875" tIns="60925" rIns="121875" bIns="60925" anchor="ctr" anchorCtr="0">
            <a:noAutofit/>
          </a:bodyPr>
          <a:lstStyle/>
          <a:p>
            <a:pPr algn="ctr">
              <a:buClr>
                <a:srgbClr val="000000"/>
              </a:buClr>
              <a:buSzPts val="1400"/>
              <a:buFont typeface="Arial"/>
              <a:buNone/>
              <a:defRPr/>
            </a:pPr>
            <a:r>
              <a:rPr lang="en-US" sz="1400" b="1" kern="0" dirty="0">
                <a:solidFill>
                  <a:srgbClr val="FEFFFE"/>
                </a:solidFill>
                <a:latin typeface="Space Grotesk" pitchFamily="2" charset="77"/>
                <a:ea typeface="Microsoft YaHei UI" panose="020B0503020204020204" pitchFamily="34" charset="-122"/>
                <a:cs typeface="Space Grotesk" pitchFamily="2" charset="77"/>
                <a:sym typeface="Roboto"/>
              </a:rPr>
              <a:t>Enterprise coding style</a:t>
            </a:r>
            <a:endParaRPr sz="1400" b="1" kern="0" dirty="0">
              <a:solidFill>
                <a:srgbClr val="000000"/>
              </a:solidFill>
              <a:latin typeface="Space Grotesk" pitchFamily="2" charset="77"/>
              <a:ea typeface="Microsoft YaHei UI" panose="020B0503020204020204" pitchFamily="34" charset="-122"/>
              <a:cs typeface="Space Grotesk" pitchFamily="2" charset="77"/>
              <a:sym typeface="Arial"/>
            </a:endParaRPr>
          </a:p>
        </p:txBody>
      </p:sp>
      <p:sp>
        <p:nvSpPr>
          <p:cNvPr id="17" name="Google Shape;9041;g224bffe7b09_0_16395">
            <a:extLst>
              <a:ext uri="{FF2B5EF4-FFF2-40B4-BE49-F238E27FC236}">
                <a16:creationId xmlns:a16="http://schemas.microsoft.com/office/drawing/2014/main" id="{787B3BC6-029D-40DF-E46C-70004006CABB}"/>
              </a:ext>
            </a:extLst>
          </p:cNvPr>
          <p:cNvSpPr/>
          <p:nvPr/>
        </p:nvSpPr>
        <p:spPr>
          <a:xfrm>
            <a:off x="8168425" y="3152245"/>
            <a:ext cx="2589169" cy="726794"/>
          </a:xfrm>
          <a:prstGeom prst="roundRect">
            <a:avLst>
              <a:gd name="adj" fmla="val 16667"/>
            </a:avLst>
          </a:prstGeom>
          <a:solidFill>
            <a:srgbClr val="A90152"/>
          </a:solidFill>
          <a:ln>
            <a:noFill/>
          </a:ln>
        </p:spPr>
        <p:txBody>
          <a:bodyPr spcFirstLastPara="1" wrap="square" lIns="121875" tIns="60925" rIns="121875" bIns="60925" anchor="ctr" anchorCtr="0">
            <a:noAutofit/>
          </a:bodyPr>
          <a:lstStyle/>
          <a:p>
            <a:pPr algn="ctr">
              <a:buClr>
                <a:srgbClr val="000000"/>
              </a:buClr>
              <a:buSzPts val="1400"/>
              <a:buFont typeface="Arial"/>
              <a:buNone/>
              <a:defRPr/>
            </a:pPr>
            <a:r>
              <a:rPr lang="en-US" sz="1400" b="1" kern="0" dirty="0">
                <a:solidFill>
                  <a:srgbClr val="FEFFFE"/>
                </a:solidFill>
                <a:latin typeface="Space Grotesk" pitchFamily="2" charset="77"/>
                <a:ea typeface="Microsoft YaHei UI" panose="020B0503020204020204" pitchFamily="34" charset="-122"/>
                <a:cs typeface="Space Grotesk" pitchFamily="2" charset="77"/>
                <a:sym typeface="Roboto"/>
              </a:rPr>
              <a:t>Enterprise Docs</a:t>
            </a:r>
            <a:endParaRPr sz="1400" b="1" kern="0" dirty="0">
              <a:solidFill>
                <a:srgbClr val="000000"/>
              </a:solidFill>
              <a:latin typeface="Space Grotesk" pitchFamily="2" charset="77"/>
              <a:ea typeface="Microsoft YaHei UI" panose="020B0503020204020204" pitchFamily="34" charset="-122"/>
              <a:cs typeface="Space Grotesk" pitchFamily="2" charset="77"/>
              <a:sym typeface="Arial"/>
            </a:endParaRPr>
          </a:p>
        </p:txBody>
      </p:sp>
      <p:sp>
        <p:nvSpPr>
          <p:cNvPr id="18" name="Google Shape;9041;g224bffe7b09_0_16395">
            <a:extLst>
              <a:ext uri="{FF2B5EF4-FFF2-40B4-BE49-F238E27FC236}">
                <a16:creationId xmlns:a16="http://schemas.microsoft.com/office/drawing/2014/main" id="{867A0816-4A15-4DF4-171D-ECDEF78D4F50}"/>
              </a:ext>
            </a:extLst>
          </p:cNvPr>
          <p:cNvSpPr/>
          <p:nvPr/>
        </p:nvSpPr>
        <p:spPr>
          <a:xfrm>
            <a:off x="5155520" y="4242437"/>
            <a:ext cx="2589169" cy="726794"/>
          </a:xfrm>
          <a:prstGeom prst="roundRect">
            <a:avLst>
              <a:gd name="adj" fmla="val 16667"/>
            </a:avLst>
          </a:prstGeom>
          <a:solidFill>
            <a:srgbClr val="A90152"/>
          </a:solidFill>
          <a:ln>
            <a:noFill/>
          </a:ln>
        </p:spPr>
        <p:txBody>
          <a:bodyPr spcFirstLastPara="1" wrap="square" lIns="121875" tIns="60925" rIns="121875" bIns="60925" anchor="ctr" anchorCtr="0">
            <a:noAutofit/>
          </a:bodyPr>
          <a:lstStyle/>
          <a:p>
            <a:pPr algn="ctr">
              <a:buClr>
                <a:srgbClr val="000000"/>
              </a:buClr>
              <a:buSzPts val="1400"/>
              <a:buFont typeface="Arial"/>
              <a:buNone/>
              <a:defRPr/>
            </a:pPr>
            <a:r>
              <a:rPr lang="en-US" sz="1400" b="1" kern="0" dirty="0">
                <a:solidFill>
                  <a:srgbClr val="FEFFFE"/>
                </a:solidFill>
                <a:latin typeface="Space Grotesk" pitchFamily="2" charset="77"/>
                <a:ea typeface="Microsoft YaHei UI" panose="020B0503020204020204" pitchFamily="34" charset="-122"/>
                <a:cs typeface="Space Grotesk" pitchFamily="2" charset="77"/>
                <a:sym typeface="Roboto"/>
              </a:rPr>
              <a:t>Enterprise KB</a:t>
            </a:r>
            <a:endParaRPr sz="1400" b="1" kern="0" dirty="0">
              <a:solidFill>
                <a:srgbClr val="000000"/>
              </a:solidFill>
              <a:latin typeface="Space Grotesk" pitchFamily="2" charset="77"/>
              <a:ea typeface="Microsoft YaHei UI" panose="020B0503020204020204" pitchFamily="34" charset="-122"/>
              <a:cs typeface="Space Grotesk" pitchFamily="2" charset="77"/>
              <a:sym typeface="Arial"/>
            </a:endParaRPr>
          </a:p>
        </p:txBody>
      </p:sp>
      <p:sp>
        <p:nvSpPr>
          <p:cNvPr id="19" name="Google Shape;9041;g224bffe7b09_0_16395">
            <a:extLst>
              <a:ext uri="{FF2B5EF4-FFF2-40B4-BE49-F238E27FC236}">
                <a16:creationId xmlns:a16="http://schemas.microsoft.com/office/drawing/2014/main" id="{77D64B6F-23C2-D7A2-BDF2-CC7840A22971}"/>
              </a:ext>
            </a:extLst>
          </p:cNvPr>
          <p:cNvSpPr/>
          <p:nvPr/>
        </p:nvSpPr>
        <p:spPr>
          <a:xfrm>
            <a:off x="8168425" y="4242437"/>
            <a:ext cx="2589169" cy="726794"/>
          </a:xfrm>
          <a:prstGeom prst="roundRect">
            <a:avLst>
              <a:gd name="adj" fmla="val 16667"/>
            </a:avLst>
          </a:prstGeom>
          <a:solidFill>
            <a:srgbClr val="A90152"/>
          </a:solidFill>
          <a:ln>
            <a:noFill/>
          </a:ln>
        </p:spPr>
        <p:txBody>
          <a:bodyPr spcFirstLastPara="1" wrap="square" lIns="121875" tIns="60925" rIns="121875" bIns="60925" anchor="ctr" anchorCtr="0">
            <a:noAutofit/>
          </a:bodyPr>
          <a:lstStyle/>
          <a:p>
            <a:pPr algn="ctr">
              <a:buClr>
                <a:srgbClr val="000000"/>
              </a:buClr>
              <a:buSzPts val="1400"/>
              <a:buFont typeface="Arial"/>
              <a:buNone/>
              <a:defRPr/>
            </a:pPr>
            <a:r>
              <a:rPr lang="en-US" sz="1400" b="1" kern="0" dirty="0" err="1">
                <a:solidFill>
                  <a:srgbClr val="FEFFFE"/>
                </a:solidFill>
                <a:latin typeface="Space Grotesk" pitchFamily="2" charset="77"/>
                <a:ea typeface="Microsoft YaHei UI" panose="020B0503020204020204" pitchFamily="34" charset="-122"/>
                <a:cs typeface="Space Grotesk" pitchFamily="2" charset="77"/>
                <a:sym typeface="Roboto"/>
              </a:rPr>
              <a:t>Enpterprise</a:t>
            </a:r>
            <a:r>
              <a:rPr lang="en-US" sz="1400" b="1" kern="0" dirty="0">
                <a:solidFill>
                  <a:srgbClr val="FEFFFE"/>
                </a:solidFill>
                <a:latin typeface="Space Grotesk" pitchFamily="2" charset="77"/>
                <a:ea typeface="Microsoft YaHei UI" panose="020B0503020204020204" pitchFamily="34" charset="-122"/>
                <a:cs typeface="Space Grotesk" pitchFamily="2" charset="77"/>
                <a:sym typeface="Roboto"/>
              </a:rPr>
              <a:t> Demo</a:t>
            </a:r>
            <a:endParaRPr sz="1400" b="1" kern="0" dirty="0">
              <a:solidFill>
                <a:srgbClr val="000000"/>
              </a:solidFill>
              <a:latin typeface="Space Grotesk" pitchFamily="2" charset="77"/>
              <a:ea typeface="Microsoft YaHei UI" panose="020B0503020204020204" pitchFamily="34" charset="-122"/>
              <a:cs typeface="Space Grotesk" pitchFamily="2" charset="77"/>
              <a:sym typeface="Arial"/>
            </a:endParaRPr>
          </a:p>
        </p:txBody>
      </p:sp>
    </p:spTree>
    <p:extLst>
      <p:ext uri="{BB962C8B-B14F-4D97-AF65-F5344CB8AC3E}">
        <p14:creationId xmlns:p14="http://schemas.microsoft.com/office/powerpoint/2010/main" val="233500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8BB1EE4-7DF6-6D26-BC2F-5FC19E22B804}"/>
              </a:ext>
            </a:extLst>
          </p:cNvPr>
          <p:cNvGrpSpPr/>
          <p:nvPr/>
        </p:nvGrpSpPr>
        <p:grpSpPr>
          <a:xfrm>
            <a:off x="2355392" y="1732806"/>
            <a:ext cx="8438133" cy="3958573"/>
            <a:chOff x="3006436" y="2346144"/>
            <a:chExt cx="6328600" cy="2968930"/>
          </a:xfrm>
        </p:grpSpPr>
        <p:sp>
          <p:nvSpPr>
            <p:cNvPr id="5" name="TextBox 4">
              <a:extLst>
                <a:ext uri="{FF2B5EF4-FFF2-40B4-BE49-F238E27FC236}">
                  <a16:creationId xmlns:a16="http://schemas.microsoft.com/office/drawing/2014/main" id="{2E56BB84-BCBF-0597-4DD3-7915667359C9}"/>
                </a:ext>
              </a:extLst>
            </p:cNvPr>
            <p:cNvSpPr txBox="1"/>
            <p:nvPr/>
          </p:nvSpPr>
          <p:spPr>
            <a:xfrm>
              <a:off x="5388159" y="2859566"/>
              <a:ext cx="996908" cy="346249"/>
            </a:xfrm>
            <a:prstGeom prst="rect">
              <a:avLst/>
            </a:prstGeom>
            <a:noFill/>
          </p:spPr>
          <p:txBody>
            <a:bodyPr wrap="none" rtlCol="0">
              <a:spAutoFit/>
            </a:bodyPr>
            <a:lstStyle/>
            <a:p>
              <a:r>
                <a:rPr lang="en-US" sz="2400" dirty="0">
                  <a:latin typeface="Space Grotesk" pitchFamily="2" charset="77"/>
                  <a:ea typeface="Microsoft YaHei UI" panose="020B0503020204020204" pitchFamily="34" charset="-122"/>
                  <a:cs typeface="Space Grotesk" pitchFamily="2" charset="77"/>
                </a:rPr>
                <a:t>Internal</a:t>
              </a:r>
              <a:endParaRPr lang="en-CN" sz="2400" dirty="0">
                <a:latin typeface="Space Grotesk" pitchFamily="2" charset="77"/>
                <a:ea typeface="Microsoft YaHei UI" panose="020B0503020204020204" pitchFamily="34" charset="-122"/>
                <a:cs typeface="Space Grotesk" pitchFamily="2" charset="77"/>
              </a:endParaRPr>
            </a:p>
          </p:txBody>
        </p:sp>
        <p:sp>
          <p:nvSpPr>
            <p:cNvPr id="6" name="TextBox 5">
              <a:extLst>
                <a:ext uri="{FF2B5EF4-FFF2-40B4-BE49-F238E27FC236}">
                  <a16:creationId xmlns:a16="http://schemas.microsoft.com/office/drawing/2014/main" id="{681E966E-6E42-A9F4-4D69-8E8787CB540F}"/>
                </a:ext>
              </a:extLst>
            </p:cNvPr>
            <p:cNvSpPr txBox="1"/>
            <p:nvPr/>
          </p:nvSpPr>
          <p:spPr>
            <a:xfrm>
              <a:off x="7619999" y="2346144"/>
              <a:ext cx="1715037" cy="253916"/>
            </a:xfrm>
            <a:prstGeom prst="rect">
              <a:avLst/>
            </a:prstGeom>
            <a:noFill/>
          </p:spPr>
          <p:txBody>
            <a:bodyPr wrap="square" rtlCol="0">
              <a:spAutoFit/>
            </a:bodyPr>
            <a:lstStyle/>
            <a:p>
              <a:r>
                <a:rPr lang="en-US" sz="1600" dirty="0">
                  <a:latin typeface="Space Grotesk" pitchFamily="2" charset="77"/>
                  <a:ea typeface="Microsoft YaHei UI" panose="020B0503020204020204" pitchFamily="34" charset="-122"/>
                  <a:cs typeface="Space Grotesk" pitchFamily="2" charset="77"/>
                </a:rPr>
                <a:t>confidential data</a:t>
              </a:r>
              <a:endParaRPr lang="en-CN" sz="1600" dirty="0">
                <a:latin typeface="Space Grotesk" pitchFamily="2" charset="77"/>
                <a:ea typeface="Microsoft YaHei UI" panose="020B0503020204020204" pitchFamily="34" charset="-122"/>
                <a:cs typeface="Space Grotesk" pitchFamily="2" charset="77"/>
              </a:endParaRPr>
            </a:p>
          </p:txBody>
        </p:sp>
        <p:sp>
          <p:nvSpPr>
            <p:cNvPr id="7" name="TextBox 6">
              <a:extLst>
                <a:ext uri="{FF2B5EF4-FFF2-40B4-BE49-F238E27FC236}">
                  <a16:creationId xmlns:a16="http://schemas.microsoft.com/office/drawing/2014/main" id="{82E13349-7B23-193D-BFA9-3E43F1B75EEA}"/>
                </a:ext>
              </a:extLst>
            </p:cNvPr>
            <p:cNvSpPr txBox="1"/>
            <p:nvPr/>
          </p:nvSpPr>
          <p:spPr>
            <a:xfrm>
              <a:off x="7604425" y="3522833"/>
              <a:ext cx="1311898" cy="253916"/>
            </a:xfrm>
            <a:prstGeom prst="rect">
              <a:avLst/>
            </a:prstGeom>
            <a:noFill/>
          </p:spPr>
          <p:txBody>
            <a:bodyPr wrap="none" rtlCol="0">
              <a:spAutoFit/>
            </a:bodyPr>
            <a:lstStyle/>
            <a:p>
              <a:r>
                <a:rPr lang="en-US" sz="1600" dirty="0">
                  <a:latin typeface="Space Grotesk" pitchFamily="2" charset="77"/>
                  <a:ea typeface="Microsoft YaHei UI" panose="020B0503020204020204" pitchFamily="34" charset="-122"/>
                  <a:cs typeface="Space Grotesk" pitchFamily="2" charset="77"/>
                </a:rPr>
                <a:t>temporary data</a:t>
              </a:r>
              <a:endParaRPr lang="en-CN" sz="1600" dirty="0">
                <a:latin typeface="Space Grotesk" pitchFamily="2" charset="77"/>
                <a:ea typeface="Microsoft YaHei UI" panose="020B0503020204020204" pitchFamily="34" charset="-122"/>
                <a:cs typeface="Space Grotesk" pitchFamily="2" charset="77"/>
              </a:endParaRPr>
            </a:p>
          </p:txBody>
        </p:sp>
        <p:sp>
          <p:nvSpPr>
            <p:cNvPr id="8" name="TextBox 7">
              <a:extLst>
                <a:ext uri="{FF2B5EF4-FFF2-40B4-BE49-F238E27FC236}">
                  <a16:creationId xmlns:a16="http://schemas.microsoft.com/office/drawing/2014/main" id="{FFAB2FB2-547D-FAE4-C99F-A2CDFE1374C9}"/>
                </a:ext>
              </a:extLst>
            </p:cNvPr>
            <p:cNvSpPr txBox="1"/>
            <p:nvPr/>
          </p:nvSpPr>
          <p:spPr>
            <a:xfrm>
              <a:off x="5388159" y="4696839"/>
              <a:ext cx="1065437" cy="346249"/>
            </a:xfrm>
            <a:prstGeom prst="rect">
              <a:avLst/>
            </a:prstGeom>
            <a:noFill/>
          </p:spPr>
          <p:txBody>
            <a:bodyPr wrap="none" rtlCol="0">
              <a:spAutoFit/>
            </a:bodyPr>
            <a:lstStyle/>
            <a:p>
              <a:r>
                <a:rPr lang="en-US" sz="2400" dirty="0">
                  <a:latin typeface="Space Grotesk" pitchFamily="2" charset="77"/>
                  <a:ea typeface="Microsoft YaHei UI" panose="020B0503020204020204" pitchFamily="34" charset="-122"/>
                  <a:cs typeface="Space Grotesk" pitchFamily="2" charset="77"/>
                </a:rPr>
                <a:t>External</a:t>
              </a:r>
              <a:endParaRPr lang="en-CN" sz="2400" dirty="0">
                <a:latin typeface="Space Grotesk" pitchFamily="2" charset="77"/>
                <a:ea typeface="Microsoft YaHei UI" panose="020B0503020204020204" pitchFamily="34" charset="-122"/>
                <a:cs typeface="Space Grotesk" pitchFamily="2" charset="77"/>
              </a:endParaRPr>
            </a:p>
          </p:txBody>
        </p:sp>
        <p:cxnSp>
          <p:nvCxnSpPr>
            <p:cNvPr id="9" name="Straight Connector 8">
              <a:extLst>
                <a:ext uri="{FF2B5EF4-FFF2-40B4-BE49-F238E27FC236}">
                  <a16:creationId xmlns:a16="http://schemas.microsoft.com/office/drawing/2014/main" id="{26BC2698-8D25-5566-161F-F66FEC0EC1CD}"/>
                </a:ext>
              </a:extLst>
            </p:cNvPr>
            <p:cNvCxnSpPr/>
            <p:nvPr/>
          </p:nvCxnSpPr>
          <p:spPr>
            <a:xfrm>
              <a:off x="6996546" y="2478287"/>
              <a:ext cx="0" cy="1175266"/>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14FE9C4-9270-1C5F-337C-1B5F805C1EB3}"/>
                </a:ext>
              </a:extLst>
            </p:cNvPr>
            <p:cNvCxnSpPr>
              <a:cxnSpLocks/>
            </p:cNvCxnSpPr>
            <p:nvPr/>
          </p:nvCxnSpPr>
          <p:spPr>
            <a:xfrm flipV="1">
              <a:off x="6996546" y="2478287"/>
              <a:ext cx="58700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E1077EA-CB6E-DCCF-F4FD-4F8197FBEFC7}"/>
                </a:ext>
              </a:extLst>
            </p:cNvPr>
            <p:cNvCxnSpPr/>
            <p:nvPr/>
          </p:nvCxnSpPr>
          <p:spPr>
            <a:xfrm>
              <a:off x="6996546" y="3653553"/>
              <a:ext cx="62345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0D8310C-F6FF-B25D-8D32-6A532DC3F8D5}"/>
                </a:ext>
              </a:extLst>
            </p:cNvPr>
            <p:cNvCxnSpPr>
              <a:cxnSpLocks/>
            </p:cNvCxnSpPr>
            <p:nvPr/>
          </p:nvCxnSpPr>
          <p:spPr>
            <a:xfrm>
              <a:off x="5126000" y="3249746"/>
              <a:ext cx="187054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FC3F2B-38A5-7F85-A455-628FB9963288}"/>
                </a:ext>
              </a:extLst>
            </p:cNvPr>
            <p:cNvSpPr txBox="1"/>
            <p:nvPr/>
          </p:nvSpPr>
          <p:spPr>
            <a:xfrm>
              <a:off x="3306369" y="3668089"/>
              <a:ext cx="1700225" cy="346249"/>
            </a:xfrm>
            <a:prstGeom prst="rect">
              <a:avLst/>
            </a:prstGeom>
            <a:noFill/>
          </p:spPr>
          <p:txBody>
            <a:bodyPr wrap="none" rtlCol="0">
              <a:spAutoFit/>
            </a:bodyPr>
            <a:lstStyle/>
            <a:p>
              <a:r>
                <a:rPr lang="en-US" sz="2400" dirty="0">
                  <a:latin typeface="Space Grotesk" pitchFamily="2" charset="77"/>
                  <a:ea typeface="Microsoft YaHei UI" panose="020B0503020204020204" pitchFamily="34" charset="-122"/>
                  <a:cs typeface="Space Grotesk" pitchFamily="2" charset="77"/>
                </a:rPr>
                <a:t>business data</a:t>
              </a:r>
              <a:endParaRPr lang="en-CN" sz="2400" dirty="0">
                <a:latin typeface="Space Grotesk" pitchFamily="2" charset="77"/>
                <a:ea typeface="Microsoft YaHei UI" panose="020B0503020204020204" pitchFamily="34" charset="-122"/>
                <a:cs typeface="Space Grotesk" pitchFamily="2" charset="77"/>
              </a:endParaRPr>
            </a:p>
          </p:txBody>
        </p:sp>
        <p:sp>
          <p:nvSpPr>
            <p:cNvPr id="14" name="TextBox 13">
              <a:extLst>
                <a:ext uri="{FF2B5EF4-FFF2-40B4-BE49-F238E27FC236}">
                  <a16:creationId xmlns:a16="http://schemas.microsoft.com/office/drawing/2014/main" id="{6D8EB324-1B94-399B-1957-B802D132079A}"/>
                </a:ext>
              </a:extLst>
            </p:cNvPr>
            <p:cNvSpPr txBox="1"/>
            <p:nvPr/>
          </p:nvSpPr>
          <p:spPr>
            <a:xfrm>
              <a:off x="3286911" y="4968825"/>
              <a:ext cx="1679787" cy="346249"/>
            </a:xfrm>
            <a:prstGeom prst="rect">
              <a:avLst/>
            </a:prstGeom>
            <a:noFill/>
          </p:spPr>
          <p:txBody>
            <a:bodyPr wrap="none" rtlCol="0">
              <a:spAutoFit/>
            </a:bodyPr>
            <a:lstStyle/>
            <a:p>
              <a:r>
                <a:rPr lang="en-CN" sz="2400">
                  <a:latin typeface="Space Grotesk" pitchFamily="2" charset="77"/>
                  <a:ea typeface="Microsoft YaHei UI" panose="020B0503020204020204" pitchFamily="34" charset="-122"/>
                  <a:cs typeface="Space Grotesk" pitchFamily="2" charset="77"/>
                </a:rPr>
                <a:t>common data</a:t>
              </a:r>
              <a:endParaRPr lang="en-CN" sz="2400" dirty="0">
                <a:latin typeface="Space Grotesk" pitchFamily="2" charset="77"/>
                <a:ea typeface="Microsoft YaHei UI" panose="020B0503020204020204" pitchFamily="34" charset="-122"/>
                <a:cs typeface="Space Grotesk" pitchFamily="2" charset="77"/>
              </a:endParaRPr>
            </a:p>
          </p:txBody>
        </p:sp>
        <p:cxnSp>
          <p:nvCxnSpPr>
            <p:cNvPr id="15" name="Straight Arrow Connector 14">
              <a:extLst>
                <a:ext uri="{FF2B5EF4-FFF2-40B4-BE49-F238E27FC236}">
                  <a16:creationId xmlns:a16="http://schemas.microsoft.com/office/drawing/2014/main" id="{2BA30DD9-C31B-38C6-AE46-82CDA1DE09AD}"/>
                </a:ext>
              </a:extLst>
            </p:cNvPr>
            <p:cNvCxnSpPr>
              <a:cxnSpLocks/>
            </p:cNvCxnSpPr>
            <p:nvPr/>
          </p:nvCxnSpPr>
          <p:spPr>
            <a:xfrm flipH="1">
              <a:off x="3006436" y="4186443"/>
              <a:ext cx="214764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A6E848F-17A7-B4EE-B678-6ED2B66BCD18}"/>
                </a:ext>
              </a:extLst>
            </p:cNvPr>
            <p:cNvCxnSpPr>
              <a:cxnSpLocks/>
            </p:cNvCxnSpPr>
            <p:nvPr/>
          </p:nvCxnSpPr>
          <p:spPr>
            <a:xfrm flipH="1">
              <a:off x="3006436" y="4787949"/>
              <a:ext cx="209240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A69761-2E08-5E95-BEB3-C43FE72CF0F2}"/>
                </a:ext>
              </a:extLst>
            </p:cNvPr>
            <p:cNvCxnSpPr/>
            <p:nvPr/>
          </p:nvCxnSpPr>
          <p:spPr>
            <a:xfrm>
              <a:off x="5126000" y="4186443"/>
              <a:ext cx="0" cy="60150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9B0F9C-DFED-A616-4D44-006A599FC8F9}"/>
                </a:ext>
              </a:extLst>
            </p:cNvPr>
            <p:cNvCxnSpPr/>
            <p:nvPr/>
          </p:nvCxnSpPr>
          <p:spPr>
            <a:xfrm flipH="1">
              <a:off x="5126000" y="4583484"/>
              <a:ext cx="184246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9" name="Title 1">
            <a:extLst>
              <a:ext uri="{FF2B5EF4-FFF2-40B4-BE49-F238E27FC236}">
                <a16:creationId xmlns:a16="http://schemas.microsoft.com/office/drawing/2014/main" id="{E1A8BB13-C906-7DA5-EB43-AD64778DBDE5}"/>
              </a:ext>
            </a:extLst>
          </p:cNvPr>
          <p:cNvSpPr txBox="1">
            <a:spLocks/>
          </p:cNvSpPr>
          <p:nvPr/>
        </p:nvSpPr>
        <p:spPr>
          <a:xfrm>
            <a:off x="615124" y="447084"/>
            <a:ext cx="10937527" cy="662782"/>
          </a:xfrm>
          <a:prstGeom prst="rect">
            <a:avLst/>
          </a:prstGeom>
        </p:spPr>
        <p:txBody>
          <a:bodyPr/>
          <a:lstStyle>
            <a:lvl1pPr algn="l" defTabSz="833146" rtl="0" eaLnBrk="1" latinLnBrk="0" hangingPunct="1">
              <a:lnSpc>
                <a:spcPct val="100000"/>
              </a:lnSpc>
              <a:spcBef>
                <a:spcPct val="0"/>
              </a:spcBef>
              <a:buNone/>
              <a:defRPr lang="en-US" sz="3599" b="0" kern="1200" cap="none" spc="-45" baseline="0" dirty="0" smtClean="0">
                <a:ln w="3175">
                  <a:noFill/>
                </a:ln>
                <a:solidFill>
                  <a:schemeClr val="bg1"/>
                </a:solidFill>
                <a:effectLst/>
                <a:latin typeface="+mj-lt"/>
                <a:ea typeface="+mn-ea"/>
                <a:cs typeface="Segoe UI" pitchFamily="34" charset="0"/>
              </a:defRPr>
            </a:lvl1pPr>
          </a:lstStyle>
          <a:p>
            <a:r>
              <a:rPr lang="en-US" altLang="zh-TW" sz="3200" b="1" dirty="0">
                <a:solidFill>
                  <a:schemeClr val="tx1"/>
                </a:solidFill>
                <a:latin typeface="Space Grotesk" pitchFamily="2" charset="77"/>
                <a:ea typeface="Microsoft YaHei UI" panose="020B0503020204020204" pitchFamily="34" charset="-122"/>
                <a:cs typeface="Space Grotesk" pitchFamily="2" charset="77"/>
              </a:rPr>
              <a:t>Enterprise multi-model scenarios will be the future</a:t>
            </a:r>
            <a:endParaRPr lang="zh-TW" altLang="en-US" sz="3200" b="1" dirty="0">
              <a:solidFill>
                <a:schemeClr val="tx1"/>
              </a:solidFill>
              <a:latin typeface="Space Grotesk" pitchFamily="2" charset="77"/>
              <a:ea typeface="Microsoft YaHei UI" panose="020B0503020204020204" pitchFamily="34" charset="-122"/>
              <a:cs typeface="Space Grotesk" pitchFamily="2" charset="77"/>
            </a:endParaRPr>
          </a:p>
        </p:txBody>
      </p:sp>
      <p:pic>
        <p:nvPicPr>
          <p:cNvPr id="20" name="Picture 2" descr="OpenAI - YouTube">
            <a:extLst>
              <a:ext uri="{FF2B5EF4-FFF2-40B4-BE49-F238E27FC236}">
                <a16:creationId xmlns:a16="http://schemas.microsoft.com/office/drawing/2014/main" id="{F3C9277C-D00C-447A-1FCD-D2D34355014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681625" y="2000512"/>
            <a:ext cx="1074502" cy="107450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ugging Face - Current Openings">
            <a:extLst>
              <a:ext uri="{FF2B5EF4-FFF2-40B4-BE49-F238E27FC236}">
                <a16:creationId xmlns:a16="http://schemas.microsoft.com/office/drawing/2014/main" id="{5039A353-182E-E01C-A070-A714EC734C9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750331" y="2000507"/>
            <a:ext cx="1074507" cy="107450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OpenAI - YouTube">
            <a:extLst>
              <a:ext uri="{FF2B5EF4-FFF2-40B4-BE49-F238E27FC236}">
                <a16:creationId xmlns:a16="http://schemas.microsoft.com/office/drawing/2014/main" id="{3FB0E188-92FB-24AE-24B8-9BD38E08F29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2186" y="3918388"/>
            <a:ext cx="1325774" cy="132577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ugging Face - Current Openings">
            <a:extLst>
              <a:ext uri="{FF2B5EF4-FFF2-40B4-BE49-F238E27FC236}">
                <a16:creationId xmlns:a16="http://schemas.microsoft.com/office/drawing/2014/main" id="{D37D2F46-B1E5-CCE4-0020-CD846796DE6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352067" y="1439619"/>
            <a:ext cx="1242883" cy="124288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OpenAI - YouTube">
            <a:extLst>
              <a:ext uri="{FF2B5EF4-FFF2-40B4-BE49-F238E27FC236}">
                <a16:creationId xmlns:a16="http://schemas.microsoft.com/office/drawing/2014/main" id="{A654803F-88E5-8A60-0B04-1643E2D49EC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352067" y="2873957"/>
            <a:ext cx="1242883" cy="124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119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DD991E-767D-FE4B-82AD-96DD0E4D1BDA}"/>
              </a:ext>
            </a:extLst>
          </p:cNvPr>
          <p:cNvSpPr>
            <a:spLocks noGrp="1"/>
          </p:cNvSpPr>
          <p:nvPr>
            <p:ph type="title"/>
          </p:nvPr>
        </p:nvSpPr>
        <p:spPr>
          <a:xfrm>
            <a:off x="609600" y="1709738"/>
            <a:ext cx="9486900" cy="2852737"/>
          </a:xfrm>
        </p:spPr>
        <p:txBody>
          <a:bodyPr/>
          <a:lstStyle/>
          <a:p>
            <a:r>
              <a:rPr lang="en-US" dirty="0"/>
              <a:t>Demo</a:t>
            </a:r>
          </a:p>
        </p:txBody>
      </p:sp>
    </p:spTree>
    <p:extLst>
      <p:ext uri="{BB962C8B-B14F-4D97-AF65-F5344CB8AC3E}">
        <p14:creationId xmlns:p14="http://schemas.microsoft.com/office/powerpoint/2010/main" val="143877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42ECD6-2787-D9C3-7BB8-188DF94D85F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21545" y="2914423"/>
            <a:ext cx="2475548" cy="1386307"/>
          </a:xfrm>
          <a:prstGeom prst="rect">
            <a:avLst/>
          </a:prstGeom>
        </p:spPr>
      </p:pic>
      <p:pic>
        <p:nvPicPr>
          <p:cNvPr id="9" name="Picture 8">
            <a:extLst>
              <a:ext uri="{FF2B5EF4-FFF2-40B4-BE49-F238E27FC236}">
                <a16:creationId xmlns:a16="http://schemas.microsoft.com/office/drawing/2014/main" id="{98BA2D59-7420-4FA1-BA39-04F3598BAE32}"/>
              </a:ext>
            </a:extLst>
          </p:cNvPr>
          <p:cNvPicPr>
            <a:picLocks noChangeAspect="1"/>
          </p:cNvPicPr>
          <p:nvPr/>
        </p:nvPicPr>
        <p:blipFill>
          <a:blip r:embed="rId3"/>
          <a:stretch>
            <a:fillRect/>
          </a:stretch>
        </p:blipFill>
        <p:spPr>
          <a:xfrm>
            <a:off x="6529245" y="0"/>
            <a:ext cx="11042543" cy="6858000"/>
          </a:xfrm>
          <a:prstGeom prst="rect">
            <a:avLst/>
          </a:prstGeom>
        </p:spPr>
      </p:pic>
      <p:pic>
        <p:nvPicPr>
          <p:cNvPr id="10" name="Picture 9">
            <a:extLst>
              <a:ext uri="{FF2B5EF4-FFF2-40B4-BE49-F238E27FC236}">
                <a16:creationId xmlns:a16="http://schemas.microsoft.com/office/drawing/2014/main" id="{89948207-545C-3AD3-F898-5F49E429CE2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35238" y="2914423"/>
            <a:ext cx="1386307" cy="1386307"/>
          </a:xfrm>
          <a:prstGeom prst="rect">
            <a:avLst/>
          </a:prstGeom>
        </p:spPr>
      </p:pic>
      <p:sp>
        <p:nvSpPr>
          <p:cNvPr id="11" name="TextBox 10">
            <a:extLst>
              <a:ext uri="{FF2B5EF4-FFF2-40B4-BE49-F238E27FC236}">
                <a16:creationId xmlns:a16="http://schemas.microsoft.com/office/drawing/2014/main" id="{5B29D310-7758-50FD-AF5C-2C45AB81A0B4}"/>
              </a:ext>
            </a:extLst>
          </p:cNvPr>
          <p:cNvSpPr txBox="1"/>
          <p:nvPr/>
        </p:nvSpPr>
        <p:spPr>
          <a:xfrm>
            <a:off x="541655" y="764349"/>
            <a:ext cx="5629746" cy="615553"/>
          </a:xfrm>
          <a:prstGeom prst="rect">
            <a:avLst/>
          </a:prstGeom>
          <a:noFill/>
        </p:spPr>
        <p:txBody>
          <a:bodyPr wrap="none" lIns="0" tIns="0" rIns="0" bIns="0" rtlCol="0">
            <a:spAutoFit/>
          </a:bodyPr>
          <a:lstStyle/>
          <a:p>
            <a:pPr algn="l"/>
            <a:r>
              <a:rPr lang="en-US" sz="4000" b="1" dirty="0">
                <a:latin typeface="Space Grotesk" pitchFamily="2" charset="77"/>
                <a:ea typeface="Microsoft YaHei UI" panose="020B0503020204020204" pitchFamily="34" charset="-122"/>
                <a:cs typeface="Space Grotesk" pitchFamily="2" charset="77"/>
              </a:rPr>
              <a:t>LLMs generative code</a:t>
            </a:r>
          </a:p>
        </p:txBody>
      </p:sp>
    </p:spTree>
    <p:extLst>
      <p:ext uri="{BB962C8B-B14F-4D97-AF65-F5344CB8AC3E}">
        <p14:creationId xmlns:p14="http://schemas.microsoft.com/office/powerpoint/2010/main" val="1561872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F7F241D-FD54-5947-E4A0-5721B6E1E290}"/>
              </a:ext>
            </a:extLst>
          </p:cNvPr>
          <p:cNvSpPr txBox="1">
            <a:spLocks/>
          </p:cNvSpPr>
          <p:nvPr/>
        </p:nvSpPr>
        <p:spPr>
          <a:xfrm>
            <a:off x="519410" y="3097609"/>
            <a:ext cx="11672590" cy="662782"/>
          </a:xfrm>
          <a:prstGeom prst="rect">
            <a:avLst/>
          </a:prstGeom>
        </p:spPr>
        <p:txBody>
          <a:bodyPr>
            <a:noAutofit/>
          </a:bodyPr>
          <a:lstStyle>
            <a:lvl1pPr algn="l" defTabSz="833146" rtl="0" eaLnBrk="1" latinLnBrk="0" hangingPunct="1">
              <a:lnSpc>
                <a:spcPct val="100000"/>
              </a:lnSpc>
              <a:spcBef>
                <a:spcPct val="0"/>
              </a:spcBef>
              <a:buNone/>
              <a:defRPr lang="en-US" sz="3599" b="0" kern="1200" cap="none" spc="-45" baseline="0" dirty="0" smtClean="0">
                <a:ln w="3175">
                  <a:noFill/>
                </a:ln>
                <a:solidFill>
                  <a:schemeClr val="bg1"/>
                </a:solidFill>
                <a:effectLst/>
                <a:latin typeface="+mj-lt"/>
                <a:ea typeface="+mn-ea"/>
                <a:cs typeface="Segoe UI" pitchFamily="34" charset="0"/>
              </a:defRPr>
            </a:lvl1pPr>
          </a:lstStyle>
          <a:p>
            <a:pPr defTabSz="932742">
              <a:defRPr/>
            </a:pPr>
            <a:r>
              <a:rPr lang="en-US" altLang="zh-CN" sz="4000" b="1" spc="-50" dirty="0">
                <a:solidFill>
                  <a:schemeClr val="tx1"/>
                </a:solidFill>
                <a:latin typeface="Space Grotesk" pitchFamily="2" charset="77"/>
                <a:ea typeface="微软雅黑"/>
                <a:cs typeface="Space Grotesk" pitchFamily="2" charset="77"/>
              </a:rPr>
              <a:t>How to make stable output based on Prompt</a:t>
            </a:r>
            <a:endParaRPr lang="zh-TW" altLang="en-US" sz="4000" b="1" dirty="0">
              <a:solidFill>
                <a:schemeClr val="tx1"/>
              </a:solidFill>
              <a:latin typeface="Space Grotesk" pitchFamily="2" charset="77"/>
              <a:cs typeface="Space Grotesk" pitchFamily="2" charset="77"/>
            </a:endParaRPr>
          </a:p>
        </p:txBody>
      </p:sp>
    </p:spTree>
    <p:extLst>
      <p:ext uri="{BB962C8B-B14F-4D97-AF65-F5344CB8AC3E}">
        <p14:creationId xmlns:p14="http://schemas.microsoft.com/office/powerpoint/2010/main" val="3123717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3DEE93-5AEA-79EC-B592-ACD1B4512C6E}"/>
              </a:ext>
            </a:extLst>
          </p:cNvPr>
          <p:cNvSpPr txBox="1"/>
          <p:nvPr/>
        </p:nvSpPr>
        <p:spPr>
          <a:xfrm>
            <a:off x="460298" y="319500"/>
            <a:ext cx="2238297" cy="707886"/>
          </a:xfrm>
          <a:prstGeom prst="rect">
            <a:avLst/>
          </a:prstGeom>
          <a:noFill/>
        </p:spPr>
        <p:txBody>
          <a:bodyPr wrap="square" rtlCol="0">
            <a:spAutoFit/>
          </a:bodyPr>
          <a:lstStyle/>
          <a:p>
            <a:r>
              <a:rPr lang="en-US" sz="4000" dirty="0">
                <a:latin typeface="Space Grotesk Medium" pitchFamily="2" charset="77"/>
                <a:ea typeface="Microsoft YaHei UI" panose="020B0503020204020204" pitchFamily="34" charset="-122"/>
                <a:cs typeface="Space Grotesk Medium" pitchFamily="2" charset="77"/>
              </a:rPr>
              <a:t>Prompt</a:t>
            </a:r>
          </a:p>
        </p:txBody>
      </p:sp>
      <p:sp>
        <p:nvSpPr>
          <p:cNvPr id="5" name="文本框 16">
            <a:extLst>
              <a:ext uri="{FF2B5EF4-FFF2-40B4-BE49-F238E27FC236}">
                <a16:creationId xmlns:a16="http://schemas.microsoft.com/office/drawing/2014/main" id="{EE97C3E5-A981-CBB8-9D3A-EBF8A4F7FED7}"/>
              </a:ext>
            </a:extLst>
          </p:cNvPr>
          <p:cNvSpPr txBox="1"/>
          <p:nvPr/>
        </p:nvSpPr>
        <p:spPr>
          <a:xfrm>
            <a:off x="671112" y="1494089"/>
            <a:ext cx="5250186" cy="3207258"/>
          </a:xfrm>
          <a:prstGeom prst="rect">
            <a:avLst/>
          </a:prstGeom>
        </p:spPr>
        <p:txBody>
          <a:bodyPr vert="horz" lIns="91440" tIns="45720" rIns="91440" bIns="45720" rtlCol="0" anchor="t">
            <a:norm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u="none" strike="noStrike" kern="1200" cap="none" spc="0" normalizeH="0" baseline="0" noProof="0" dirty="0">
                <a:ln>
                  <a:noFill/>
                </a:ln>
                <a:effectLst/>
                <a:uLnTx/>
                <a:uFillTx/>
                <a:latin typeface="Space Grotesk Medium" pitchFamily="2" charset="77"/>
                <a:ea typeface="Microsoft YaHei" panose="020B0503020204020204" pitchFamily="34" charset="-122"/>
                <a:cs typeface="Space Grotesk Medium" pitchFamily="2" charset="77"/>
              </a:rPr>
              <a:t>Private data access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u="none" strike="noStrike" kern="1200" cap="none" spc="0" normalizeH="0" baseline="0" noProof="0" dirty="0">
                <a:ln>
                  <a:noFill/>
                </a:ln>
                <a:effectLst/>
                <a:uLnTx/>
                <a:uFillTx/>
                <a:latin typeface="Space Grotesk Medium" pitchFamily="2" charset="77"/>
                <a:ea typeface="Microsoft YaHei" panose="020B0503020204020204" pitchFamily="34" charset="-122"/>
                <a:cs typeface="Space Grotesk Medium" pitchFamily="2" charset="77"/>
              </a:rPr>
              <a:t>​Prompt Engineering</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u="none" strike="noStrike" kern="1200" cap="none" spc="0" normalizeH="0" baseline="0" noProof="0" dirty="0">
                <a:ln>
                  <a:noFill/>
                </a:ln>
                <a:effectLst/>
                <a:uLnTx/>
                <a:uFillTx/>
                <a:latin typeface="Space Grotesk Medium" pitchFamily="2" charset="77"/>
                <a:ea typeface="Microsoft YaHei" panose="020B0503020204020204" pitchFamily="34" charset="-122"/>
                <a:cs typeface="Space Grotesk Medium" pitchFamily="2" charset="77"/>
              </a:rPr>
              <a:t>​Performance and Evaluation​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u="none" strike="noStrike" kern="1200" cap="none" spc="0" normalizeH="0" baseline="0" noProof="0" dirty="0">
                <a:ln>
                  <a:noFill/>
                </a:ln>
                <a:effectLst/>
                <a:uLnTx/>
                <a:uFillTx/>
                <a:latin typeface="Space Grotesk Medium" pitchFamily="2" charset="77"/>
                <a:ea typeface="Microsoft YaHei" panose="020B0503020204020204" pitchFamily="34" charset="-122"/>
                <a:cs typeface="Space Grotesk Medium" pitchFamily="2" charset="77"/>
              </a:rPr>
              <a:t>Version control and reproducibility​</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u="none" strike="noStrike" kern="1200" cap="none" spc="0" normalizeH="0" baseline="0" noProof="0" dirty="0">
                <a:ln>
                  <a:noFill/>
                </a:ln>
                <a:effectLst/>
                <a:uLnTx/>
                <a:uFillTx/>
                <a:latin typeface="Space Grotesk Medium" pitchFamily="2" charset="77"/>
                <a:ea typeface="Microsoft YaHei" panose="020B0503020204020204" pitchFamily="34" charset="-122"/>
                <a:cs typeface="Space Grotesk Medium" pitchFamily="2" charset="77"/>
              </a:rPr>
              <a:t>AI</a:t>
            </a:r>
            <a:r>
              <a:rPr kumimoji="0" lang="zh-TW" altLang="en-US" u="none" strike="noStrike" kern="1200" cap="none" spc="0" normalizeH="0" baseline="0" noProof="0" dirty="0">
                <a:ln>
                  <a:noFill/>
                </a:ln>
                <a:effectLst/>
                <a:uLnTx/>
                <a:uFillTx/>
                <a:latin typeface="Space Grotesk Medium" pitchFamily="2" charset="77"/>
                <a:ea typeface="Microsoft YaHei" panose="020B0503020204020204" pitchFamily="34" charset="-122"/>
                <a:cs typeface="Space Grotesk Medium" pitchFamily="2" charset="77"/>
              </a:rPr>
              <a:t> </a:t>
            </a:r>
            <a:r>
              <a:rPr kumimoji="0" lang="en-US" altLang="zh-CN" u="none" strike="noStrike" kern="1200" cap="none" spc="0" normalizeH="0" baseline="0" noProof="0" dirty="0">
                <a:ln>
                  <a:noFill/>
                </a:ln>
                <a:effectLst/>
                <a:uLnTx/>
                <a:uFillTx/>
                <a:latin typeface="Space Grotesk Medium" pitchFamily="2" charset="77"/>
                <a:ea typeface="Microsoft YaHei" panose="020B0503020204020204" pitchFamily="34" charset="-122"/>
                <a:cs typeface="Space Grotesk Medium" pitchFamily="2" charset="77"/>
              </a:rPr>
              <a:t>Security</a:t>
            </a:r>
            <a:endParaRPr kumimoji="0" lang="en-US" u="none" strike="noStrike" kern="1200" cap="none" spc="0" normalizeH="0" baseline="0" noProof="0" dirty="0">
              <a:ln>
                <a:noFill/>
              </a:ln>
              <a:effectLst/>
              <a:uLnTx/>
              <a:uFillTx/>
              <a:latin typeface="Space Grotesk Medium" pitchFamily="2" charset="77"/>
              <a:ea typeface="Microsoft YaHei" panose="020B0503020204020204" pitchFamily="34" charset="-122"/>
              <a:cs typeface="Space Grotesk Medium" pitchFamily="2" charset="77"/>
            </a:endParaRPr>
          </a:p>
        </p:txBody>
      </p:sp>
      <p:sp>
        <p:nvSpPr>
          <p:cNvPr id="6" name="文本框 20">
            <a:extLst>
              <a:ext uri="{FF2B5EF4-FFF2-40B4-BE49-F238E27FC236}">
                <a16:creationId xmlns:a16="http://schemas.microsoft.com/office/drawing/2014/main" id="{D9A0BE8D-3B65-22B0-083D-E81B945E477D}"/>
              </a:ext>
            </a:extLst>
          </p:cNvPr>
          <p:cNvSpPr txBox="1"/>
          <p:nvPr/>
        </p:nvSpPr>
        <p:spPr>
          <a:xfrm>
            <a:off x="4390533" y="3701587"/>
            <a:ext cx="7661355" cy="58477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600" b="1" i="0" u="none" strike="noStrike" kern="1200" cap="none" spc="0" normalizeH="0" baseline="0" noProof="0" dirty="0">
                <a:ln>
                  <a:noFill/>
                </a:ln>
                <a:effectLst/>
                <a:uLnTx/>
                <a:uFillTx/>
                <a:latin typeface="Space Grotesk" pitchFamily="2" charset="77"/>
                <a:ea typeface="Microsoft YaHei" panose="020B0503020204020204" pitchFamily="34" charset="-122"/>
                <a:cs typeface="Space Grotesk" pitchFamily="2" charset="77"/>
              </a:rPr>
              <a:t>Prompts engineering processes need to be streamlined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600" b="1" i="0" u="none" strike="noStrike" kern="1200" cap="none" spc="0" normalizeH="0" baseline="0" noProof="0" dirty="0">
                <a:ln>
                  <a:noFill/>
                </a:ln>
                <a:effectLst/>
                <a:uLnTx/>
                <a:uFillTx/>
                <a:latin typeface="Space Grotesk" pitchFamily="2" charset="77"/>
                <a:ea typeface="Microsoft YaHei" panose="020B0503020204020204" pitchFamily="34" charset="-122"/>
                <a:cs typeface="Space Grotesk" pitchFamily="2" charset="77"/>
              </a:rPr>
              <a:t>Rapid engineering is iterative and challenging, involving multiple steps</a:t>
            </a:r>
          </a:p>
        </p:txBody>
      </p:sp>
      <p:grpSp>
        <p:nvGrpSpPr>
          <p:cNvPr id="13" name="组合 14">
            <a:extLst>
              <a:ext uri="{FF2B5EF4-FFF2-40B4-BE49-F238E27FC236}">
                <a16:creationId xmlns:a16="http://schemas.microsoft.com/office/drawing/2014/main" id="{2446B8BA-4824-BC17-3207-7C16B4C609B7}"/>
              </a:ext>
            </a:extLst>
          </p:cNvPr>
          <p:cNvGrpSpPr/>
          <p:nvPr/>
        </p:nvGrpSpPr>
        <p:grpSpPr>
          <a:xfrm>
            <a:off x="4524349" y="4758941"/>
            <a:ext cx="6768922" cy="1429796"/>
            <a:chOff x="5051985" y="4520765"/>
            <a:chExt cx="6768922" cy="1429796"/>
          </a:xfrm>
        </p:grpSpPr>
        <p:graphicFrame>
          <p:nvGraphicFramePr>
            <p:cNvPr id="14" name="图示 21">
              <a:extLst>
                <a:ext uri="{FF2B5EF4-FFF2-40B4-BE49-F238E27FC236}">
                  <a16:creationId xmlns:a16="http://schemas.microsoft.com/office/drawing/2014/main" id="{4FE1EB5A-35CF-07B5-E605-B8B8FF031001}"/>
                </a:ext>
              </a:extLst>
            </p:cNvPr>
            <p:cNvGraphicFramePr/>
            <p:nvPr>
              <p:extLst>
                <p:ext uri="{D42A27DB-BD31-4B8C-83A1-F6EECF244321}">
                  <p14:modId xmlns:p14="http://schemas.microsoft.com/office/powerpoint/2010/main" val="3782413430"/>
                </p:ext>
              </p:extLst>
            </p:nvPr>
          </p:nvGraphicFramePr>
          <p:xfrm>
            <a:off x="5051985" y="4520765"/>
            <a:ext cx="6768922" cy="1281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组合 10">
              <a:extLst>
                <a:ext uri="{FF2B5EF4-FFF2-40B4-BE49-F238E27FC236}">
                  <a16:creationId xmlns:a16="http://schemas.microsoft.com/office/drawing/2014/main" id="{69E138C8-3B58-975F-3FDF-02F1801D5FB8}"/>
                </a:ext>
              </a:extLst>
            </p:cNvPr>
            <p:cNvGrpSpPr/>
            <p:nvPr/>
          </p:nvGrpSpPr>
          <p:grpSpPr>
            <a:xfrm>
              <a:off x="7188631" y="5527092"/>
              <a:ext cx="3722914" cy="423469"/>
              <a:chOff x="7551179" y="6130667"/>
              <a:chExt cx="3722914" cy="423469"/>
            </a:xfrm>
          </p:grpSpPr>
          <p:sp>
            <p:nvSpPr>
              <p:cNvPr id="16" name="文本框 2">
                <a:extLst>
                  <a:ext uri="{FF2B5EF4-FFF2-40B4-BE49-F238E27FC236}">
                    <a16:creationId xmlns:a16="http://schemas.microsoft.com/office/drawing/2014/main" id="{52497E3D-12FE-CEFB-07FF-0BBA623EA421}"/>
                  </a:ext>
                </a:extLst>
              </p:cNvPr>
              <p:cNvSpPr txBox="1"/>
              <p:nvPr/>
            </p:nvSpPr>
            <p:spPr>
              <a:xfrm>
                <a:off x="7551179" y="6284959"/>
                <a:ext cx="3722914"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rgbClr val="502BD3"/>
                    </a:solidFill>
                    <a:effectLst/>
                    <a:uLnTx/>
                    <a:uFillTx/>
                    <a:latin typeface="Microsoft YaHei" panose="020B0503020204020204" pitchFamily="34" charset="-122"/>
                    <a:ea typeface="Microsoft YaHei" panose="020B0503020204020204" pitchFamily="34" charset="-122"/>
                    <a:cs typeface="+mn-cs"/>
                  </a:rPr>
                  <a:t>Design, evaluate, refine, optimize, produce</a:t>
                </a:r>
                <a:endParaRPr kumimoji="0" lang="zh-CN" altLang="en-US" sz="1100" b="1" i="0" u="none" strike="noStrike" kern="1200" cap="none" spc="0" normalizeH="0" baseline="0" noProof="0" dirty="0">
                  <a:ln>
                    <a:noFill/>
                  </a:ln>
                  <a:solidFill>
                    <a:srgbClr val="502BD3"/>
                  </a:solidFill>
                  <a:effectLst/>
                  <a:uLnTx/>
                  <a:uFillTx/>
                  <a:latin typeface="Microsoft YaHei" panose="020B0503020204020204" pitchFamily="34" charset="-122"/>
                  <a:ea typeface="Microsoft YaHei" panose="020B0503020204020204" pitchFamily="34" charset="-122"/>
                  <a:cs typeface="+mn-cs"/>
                </a:endParaRPr>
              </a:p>
            </p:txBody>
          </p:sp>
          <p:cxnSp>
            <p:nvCxnSpPr>
              <p:cNvPr id="17" name="连接符: 肘形 4">
                <a:extLst>
                  <a:ext uri="{FF2B5EF4-FFF2-40B4-BE49-F238E27FC236}">
                    <a16:creationId xmlns:a16="http://schemas.microsoft.com/office/drawing/2014/main" id="{28120691-A228-CE79-DA52-433C7884DFB3}"/>
                  </a:ext>
                </a:extLst>
              </p:cNvPr>
              <p:cNvCxnSpPr>
                <a:cxnSpLocks/>
              </p:cNvCxnSpPr>
              <p:nvPr/>
            </p:nvCxnSpPr>
            <p:spPr>
              <a:xfrm rot="5400000">
                <a:off x="9965208" y="6218893"/>
                <a:ext cx="367568" cy="302917"/>
              </a:xfrm>
              <a:prstGeom prst="bentConnector3">
                <a:avLst>
                  <a:gd name="adj1" fmla="val 10304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5">
                <a:extLst>
                  <a:ext uri="{FF2B5EF4-FFF2-40B4-BE49-F238E27FC236}">
                    <a16:creationId xmlns:a16="http://schemas.microsoft.com/office/drawing/2014/main" id="{66DA91C0-A16D-E488-0389-390AAD87799A}"/>
                  </a:ext>
                </a:extLst>
              </p:cNvPr>
              <p:cNvCxnSpPr>
                <a:cxnSpLocks/>
              </p:cNvCxnSpPr>
              <p:nvPr/>
            </p:nvCxnSpPr>
            <p:spPr>
              <a:xfrm rot="16200000" flipV="1">
                <a:off x="7909313" y="6286367"/>
                <a:ext cx="369735" cy="58335"/>
              </a:xfrm>
              <a:prstGeom prst="bentConnector3">
                <a:avLst>
                  <a:gd name="adj1" fmla="val 272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474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A0AFDD6-EEE6-FED0-148D-53B409C06B69}"/>
              </a:ext>
            </a:extLst>
          </p:cNvPr>
          <p:cNvSpPr>
            <a:spLocks noGrp="1"/>
          </p:cNvSpPr>
          <p:nvPr>
            <p:ph type="title"/>
          </p:nvPr>
        </p:nvSpPr>
        <p:spPr>
          <a:xfrm>
            <a:off x="247104" y="0"/>
            <a:ext cx="6912708" cy="1239012"/>
          </a:xfrm>
        </p:spPr>
        <p:txBody>
          <a:bodyPr vert="horz" lIns="91440" tIns="45720" rIns="91440" bIns="45720" rtlCol="0" anchor="ctr">
            <a:normAutofit/>
          </a:bodyPr>
          <a:lstStyle/>
          <a:p>
            <a:r>
              <a:rPr lang="en-US" altLang="zh-CN" sz="3200" b="1" i="0" kern="1200" dirty="0">
                <a:solidFill>
                  <a:srgbClr val="502BD3"/>
                </a:solidFill>
                <a:effectLst/>
                <a:latin typeface="Space Grotesk" pitchFamily="2" charset="77"/>
                <a:ea typeface="+mj-ea"/>
                <a:cs typeface="Space Grotesk" pitchFamily="2" charset="77"/>
              </a:rPr>
              <a:t>Iterative process for rapid design</a:t>
            </a:r>
            <a:endParaRPr lang="en-US" sz="3200" kern="1200" dirty="0">
              <a:solidFill>
                <a:srgbClr val="502BD3"/>
              </a:solidFill>
              <a:latin typeface="Space Grotesk" pitchFamily="2" charset="77"/>
              <a:ea typeface="+mj-ea"/>
              <a:cs typeface="Space Grotesk" pitchFamily="2" charset="77"/>
            </a:endParaRPr>
          </a:p>
        </p:txBody>
      </p:sp>
      <p:sp>
        <p:nvSpPr>
          <p:cNvPr id="5" name="文本框 16">
            <a:extLst>
              <a:ext uri="{FF2B5EF4-FFF2-40B4-BE49-F238E27FC236}">
                <a16:creationId xmlns:a16="http://schemas.microsoft.com/office/drawing/2014/main" id="{913307CD-F0BD-F5FB-2C40-15DB3EF8624E}"/>
              </a:ext>
            </a:extLst>
          </p:cNvPr>
          <p:cNvSpPr txBox="1"/>
          <p:nvPr/>
        </p:nvSpPr>
        <p:spPr>
          <a:xfrm>
            <a:off x="149448" y="1293986"/>
            <a:ext cx="6164817" cy="1704287"/>
          </a:xfrm>
          <a:prstGeom prst="rect">
            <a:avLst/>
          </a:prstGeom>
        </p:spPr>
        <p:txBody>
          <a:bodyPr vert="horz" lIns="91440" tIns="45720" rIns="91440" bIns="45720" rtlCol="0" anchor="t">
            <a:normAutofit/>
          </a:bodyPr>
          <a:lstStyle/>
          <a:p>
            <a:pPr marL="400050" marR="0" lvl="0" indent="-285750" algn="l" defTabSz="914400"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altLang="zh-CN" sz="1800" b="0" i="0" u="none" strike="noStrike" kern="1200" cap="none" spc="0" normalizeH="0" baseline="0" noProof="0" dirty="0">
                <a:ln>
                  <a:noFill/>
                </a:ln>
                <a:solidFill>
                  <a:srgbClr val="502BD3"/>
                </a:solidFill>
                <a:effectLst/>
                <a:uLnTx/>
                <a:uFillTx/>
                <a:latin typeface="Space Grotesk" pitchFamily="2" charset="77"/>
                <a:cs typeface="Space Grotesk" pitchFamily="2" charset="77"/>
              </a:rPr>
              <a:t>platform</a:t>
            </a:r>
          </a:p>
          <a:p>
            <a:pPr marL="400050" marR="0" lvl="0" indent="-285750" algn="l" defTabSz="914400" rtl="0" eaLnBrk="1" fontAlgn="auto" latinLnBrk="0" hangingPunct="1">
              <a:lnSpc>
                <a:spcPct val="90000"/>
              </a:lnSpc>
              <a:spcBef>
                <a:spcPts val="0"/>
              </a:spcBef>
              <a:spcAft>
                <a:spcPts val="600"/>
              </a:spcAft>
              <a:buClrTx/>
              <a:buSzTx/>
              <a:buFont typeface="Wingdings" panose="05000000000000000000" pitchFamily="2" charset="2"/>
              <a:buChar char="ü"/>
              <a:tabLst/>
              <a:defRPr/>
            </a:pPr>
            <a:r>
              <a:rPr kumimoji="0" lang="en-US" altLang="zh-CN" sz="1800" b="0" i="0" u="none" strike="noStrike" kern="1200" cap="none" spc="0" normalizeH="0" baseline="0" noProof="0" dirty="0">
                <a:ln>
                  <a:noFill/>
                </a:ln>
                <a:solidFill>
                  <a:srgbClr val="502BD3"/>
                </a:solidFill>
                <a:effectLst/>
                <a:uLnTx/>
                <a:uFillTx/>
                <a:latin typeface="Space Grotesk" pitchFamily="2" charset="77"/>
                <a:cs typeface="Space Grotesk" pitchFamily="2" charset="77"/>
              </a:rPr>
              <a:t>LLM-supported workflow optimized for adapting and iterating</a:t>
            </a:r>
            <a:endParaRPr kumimoji="0" lang="en-US" sz="1800" b="0" i="0" u="none" strike="noStrike" kern="1200" cap="none" spc="0" normalizeH="0" baseline="0" noProof="0" dirty="0">
              <a:ln>
                <a:noFill/>
              </a:ln>
              <a:solidFill>
                <a:srgbClr val="502BD3"/>
              </a:solidFill>
              <a:effectLst/>
              <a:uLnTx/>
              <a:uFillTx/>
              <a:latin typeface="Space Grotesk" pitchFamily="2" charset="77"/>
              <a:cs typeface="Space Grotesk" pitchFamily="2" charset="77"/>
            </a:endParaRPr>
          </a:p>
        </p:txBody>
      </p:sp>
      <p:sp>
        <p:nvSpPr>
          <p:cNvPr id="6" name="TextBox 5">
            <a:extLst>
              <a:ext uri="{FF2B5EF4-FFF2-40B4-BE49-F238E27FC236}">
                <a16:creationId xmlns:a16="http://schemas.microsoft.com/office/drawing/2014/main" id="{9E24F899-C062-EEC3-11DB-7FE0965665A4}"/>
              </a:ext>
            </a:extLst>
          </p:cNvPr>
          <p:cNvSpPr txBox="1"/>
          <p:nvPr/>
        </p:nvSpPr>
        <p:spPr>
          <a:xfrm>
            <a:off x="6912843" y="366697"/>
            <a:ext cx="444105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02BD3"/>
                </a:solidFill>
                <a:effectLst/>
                <a:uLnTx/>
                <a:uFillTx/>
                <a:latin typeface="Space Grotesk" pitchFamily="2" charset="77"/>
                <a:cs typeface="Space Grotesk" pitchFamily="2" charset="77"/>
              </a:rPr>
              <a:t>Azure Machine Learning Prompt Flow</a:t>
            </a:r>
          </a:p>
        </p:txBody>
      </p:sp>
      <p:sp>
        <p:nvSpPr>
          <p:cNvPr id="7" name="TextBox 6">
            <a:extLst>
              <a:ext uri="{FF2B5EF4-FFF2-40B4-BE49-F238E27FC236}">
                <a16:creationId xmlns:a16="http://schemas.microsoft.com/office/drawing/2014/main" id="{A765C4FF-B357-4B4F-A32B-858F2C1F15E6}"/>
              </a:ext>
            </a:extLst>
          </p:cNvPr>
          <p:cNvSpPr txBox="1"/>
          <p:nvPr/>
        </p:nvSpPr>
        <p:spPr>
          <a:xfrm>
            <a:off x="6912843" y="997823"/>
            <a:ext cx="476299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Azure Machine Learning Prompt Flow is a development tool designed to simplify the entire development cycle of AI applications powered by large language models (LLM), providing a comprehensive solution to simplify prototyping, experimentation, iteration and deployment process.</a:t>
            </a:r>
          </a:p>
        </p:txBody>
      </p:sp>
      <p:sp>
        <p:nvSpPr>
          <p:cNvPr id="8" name="TextBox 7">
            <a:extLst>
              <a:ext uri="{FF2B5EF4-FFF2-40B4-BE49-F238E27FC236}">
                <a16:creationId xmlns:a16="http://schemas.microsoft.com/office/drawing/2014/main" id="{54D6B0C2-713E-D8D9-A5A8-18E1B8661E68}"/>
              </a:ext>
            </a:extLst>
          </p:cNvPr>
          <p:cNvSpPr txBox="1"/>
          <p:nvPr/>
        </p:nvSpPr>
        <p:spPr>
          <a:xfrm>
            <a:off x="7082161" y="2275280"/>
            <a:ext cx="4424362" cy="4558171"/>
          </a:xfrm>
          <a:prstGeom prst="rect">
            <a:avLst/>
          </a:prstGeom>
          <a:noFill/>
        </p:spPr>
        <p:txBody>
          <a:bodyPr wrap="square" lIns="0" tIns="0" rIns="91440" bIns="45720" anchor="t">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2400" b="1" i="0" u="none" strike="noStrike" kern="1200" cap="none" spc="0" normalizeH="0" baseline="0" noProof="0" dirty="0" err="1">
                <a:ln>
                  <a:noFill/>
                </a:ln>
                <a:solidFill>
                  <a:srgbClr val="502BD3"/>
                </a:solidFill>
                <a:effectLst/>
                <a:uLnTx/>
                <a:uFillTx/>
                <a:latin typeface="Space Grotesk" pitchFamily="2" charset="77"/>
                <a:ea typeface="Microsoft YaHei" panose="020B0503020204020204" pitchFamily="34" charset="-122"/>
                <a:cs typeface="Space Grotesk" pitchFamily="2" charset="77"/>
              </a:rPr>
              <a:t>Promptflow</a:t>
            </a:r>
            <a:endParaRPr kumimoji="0" lang="en-US" sz="2400" b="1"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Enhance development workflow</a:t>
            </a:r>
            <a:endParaRPr kumimoji="0" lang="en-US"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a:p>
            <a:pPr marL="8001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Develop processes that connect to various language models, external data sources, tools, and custom code</a:t>
            </a:r>
            <a:endParaRPr kumimoji="0" lang="en-US"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Test and evaluate</a:t>
            </a:r>
            <a:endParaRPr kumimoji="0" lang="en-US"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a:p>
            <a:pPr marL="8001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Parallel test processes using large data sets</a:t>
            </a:r>
          </a:p>
          <a:p>
            <a:pPr marL="8001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Evaluate the AI ​​quality of your workflow using metrics such as performance, fundamentality, and accuracy</a:t>
            </a:r>
            <a:endParaRPr kumimoji="0" lang="en-US"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Prompt engineering adjustments</a:t>
            </a:r>
            <a:endParaRPr kumimoji="0" lang="en-US"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a:p>
            <a:pPr marL="8001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Easily adjust prompt projects and versions</a:t>
            </a:r>
            <a:endParaRPr kumimoji="0" lang="en-US"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Compare and deploy</a:t>
            </a:r>
            <a:endParaRPr kumimoji="0" lang="en-US"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a:p>
            <a:pPr marL="8001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Compare different results</a:t>
            </a:r>
          </a:p>
          <a:p>
            <a:pPr marL="8001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One-click deployment to managed endpoints for fast integration</a:t>
            </a:r>
            <a:endParaRPr kumimoji="0" lang="en-US" sz="14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p:txBody>
      </p:sp>
      <p:pic>
        <p:nvPicPr>
          <p:cNvPr id="9" name="Picture 8">
            <a:extLst>
              <a:ext uri="{FF2B5EF4-FFF2-40B4-BE49-F238E27FC236}">
                <a16:creationId xmlns:a16="http://schemas.microsoft.com/office/drawing/2014/main" id="{257EDE67-2AD3-395A-5BD1-4E2BA76B143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9045" y="2561981"/>
            <a:ext cx="6164818" cy="3790870"/>
          </a:xfrm>
          <a:prstGeom prst="rect">
            <a:avLst/>
          </a:prstGeom>
        </p:spPr>
      </p:pic>
    </p:spTree>
    <p:extLst>
      <p:ext uri="{BB962C8B-B14F-4D97-AF65-F5344CB8AC3E}">
        <p14:creationId xmlns:p14="http://schemas.microsoft.com/office/powerpoint/2010/main" val="199527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D7DDA61-F618-B828-A342-0266320BA9DA}"/>
              </a:ext>
            </a:extLst>
          </p:cNvPr>
          <p:cNvSpPr>
            <a:spLocks noGrp="1"/>
          </p:cNvSpPr>
          <p:nvPr>
            <p:ph type="title"/>
          </p:nvPr>
        </p:nvSpPr>
        <p:spPr>
          <a:xfrm>
            <a:off x="235953" y="345688"/>
            <a:ext cx="6912708" cy="1239012"/>
          </a:xfrm>
        </p:spPr>
        <p:txBody>
          <a:bodyPr vert="horz" lIns="91440" tIns="45720" rIns="91440" bIns="45720" rtlCol="0" anchor="ctr">
            <a:normAutofit/>
          </a:bodyPr>
          <a:lstStyle/>
          <a:p>
            <a:r>
              <a:rPr lang="en-US" altLang="zh-CN" sz="3200" b="1" i="0" kern="1200" dirty="0">
                <a:solidFill>
                  <a:srgbClr val="502BD3"/>
                </a:solidFill>
                <a:effectLst/>
                <a:latin typeface="Space Grotesk" pitchFamily="2" charset="77"/>
                <a:ea typeface="+mj-ea"/>
                <a:cs typeface="Space Grotesk" pitchFamily="2" charset="77"/>
              </a:rPr>
              <a:t>Concept</a:t>
            </a:r>
            <a:endParaRPr lang="en-US" sz="3200" kern="1200" dirty="0">
              <a:solidFill>
                <a:srgbClr val="502BD3"/>
              </a:solidFill>
              <a:latin typeface="Space Grotesk" pitchFamily="2" charset="77"/>
              <a:ea typeface="+mj-ea"/>
              <a:cs typeface="Space Grotesk" pitchFamily="2" charset="77"/>
            </a:endParaRPr>
          </a:p>
        </p:txBody>
      </p:sp>
      <p:sp>
        <p:nvSpPr>
          <p:cNvPr id="5" name="TextBox 4">
            <a:extLst>
              <a:ext uri="{FF2B5EF4-FFF2-40B4-BE49-F238E27FC236}">
                <a16:creationId xmlns:a16="http://schemas.microsoft.com/office/drawing/2014/main" id="{C9FF4BAE-C54B-CA9E-1BB7-46FA124028D4}"/>
              </a:ext>
            </a:extLst>
          </p:cNvPr>
          <p:cNvSpPr txBox="1"/>
          <p:nvPr/>
        </p:nvSpPr>
        <p:spPr>
          <a:xfrm>
            <a:off x="235953" y="1584700"/>
            <a:ext cx="11363979" cy="4437433"/>
          </a:xfrm>
          <a:prstGeom prst="rect">
            <a:avLst/>
          </a:prstGeom>
          <a:noFill/>
        </p:spPr>
        <p:txBody>
          <a:bodyPr wrap="square" lIns="0" tIns="0" rIns="91440" bIns="45720" anchor="t">
            <a:spAutoFit/>
          </a:bodyPr>
          <a:lstStyle/>
          <a:p>
            <a:pPr marL="114300" marR="0" lvl="0" indent="0" algn="l" defTabSz="914400" rtl="0" eaLnBrk="1" fontAlgn="auto" latinLnBrk="0" hangingPunct="1">
              <a:lnSpc>
                <a:spcPct val="90000"/>
              </a:lnSpc>
              <a:spcBef>
                <a:spcPts val="0"/>
              </a:spcBef>
              <a:spcAft>
                <a:spcPts val="600"/>
              </a:spcAft>
              <a:buClrTx/>
              <a:buSzTx/>
              <a:buFontTx/>
              <a:buNone/>
              <a:tabLst/>
              <a:defRPr/>
            </a:pPr>
            <a:r>
              <a:rPr kumimoji="0" lang="en-US" sz="1700" b="1" i="0" u="none" strike="noStrike" kern="1200" cap="none" spc="0" normalizeH="0" baseline="0" noProof="0" dirty="0">
                <a:ln>
                  <a:noFill/>
                </a:ln>
                <a:solidFill>
                  <a:srgbClr val="502BD3"/>
                </a:solidFill>
                <a:effectLst/>
                <a:uLnTx/>
                <a:uFillTx/>
                <a:latin typeface="Space Grotesk" pitchFamily="2" charset="77"/>
                <a:cs typeface="Space Grotesk" pitchFamily="2" charset="77"/>
              </a:rPr>
              <a:t>Connections</a:t>
            </a:r>
          </a:p>
          <a:p>
            <a:pPr marL="8001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502BD3"/>
                </a:solidFill>
                <a:effectLst/>
                <a:uLnTx/>
                <a:uFillTx/>
                <a:latin typeface="Space Grotesk" pitchFamily="2" charset="77"/>
                <a:cs typeface="Space Grotesk" pitchFamily="2" charset="77"/>
              </a:rPr>
              <a:t>A variety of pre-built connections are available for </a:t>
            </a:r>
            <a:r>
              <a:rPr kumimoji="0" lang="en-US" sz="1400" b="0" i="0" u="none" strike="noStrike" kern="1200" cap="none" spc="0" normalizeH="0" baseline="0" noProof="0" dirty="0" err="1">
                <a:ln>
                  <a:noFill/>
                </a:ln>
                <a:solidFill>
                  <a:srgbClr val="502BD3"/>
                </a:solidFill>
                <a:effectLst/>
                <a:uLnTx/>
                <a:uFillTx/>
                <a:latin typeface="Space Grotesk" pitchFamily="2" charset="77"/>
                <a:cs typeface="Space Grotesk" pitchFamily="2" charset="77"/>
              </a:rPr>
              <a:t>PromptFlow</a:t>
            </a:r>
            <a:r>
              <a:rPr kumimoji="0" lang="en-US" sz="1400" b="0" i="0" u="none" strike="noStrike" kern="1200" cap="none" spc="0" normalizeH="0" baseline="0" noProof="0" dirty="0">
                <a:ln>
                  <a:noFill/>
                </a:ln>
                <a:solidFill>
                  <a:srgbClr val="502BD3"/>
                </a:solidFill>
                <a:effectLst/>
                <a:uLnTx/>
                <a:uFillTx/>
                <a:latin typeface="Space Grotesk" pitchFamily="2" charset="77"/>
                <a:cs typeface="Space Grotesk" pitchFamily="2" charset="77"/>
              </a:rPr>
              <a:t>, including Azure Open AI, Open AI, and Azure Content Safety.</a:t>
            </a:r>
          </a:p>
          <a:p>
            <a:pPr marL="114317" marR="0" lvl="0" indent="0" algn="l" defTabSz="914400" rtl="0" eaLnBrk="1" fontAlgn="auto" latinLnBrk="0" hangingPunct="1">
              <a:lnSpc>
                <a:spcPct val="90000"/>
              </a:lnSpc>
              <a:spcBef>
                <a:spcPts val="0"/>
              </a:spcBef>
              <a:spcAft>
                <a:spcPts val="600"/>
              </a:spcAft>
              <a:buClrTx/>
              <a:buSzTx/>
              <a:buFontTx/>
              <a:buNone/>
              <a:tabLst/>
              <a:defRPr/>
            </a:pPr>
            <a:r>
              <a:rPr kumimoji="0" lang="en-US" sz="1700" b="1" i="0" u="none" strike="noStrike" kern="1200" cap="none" spc="0" normalizeH="0" baseline="0" noProof="0" dirty="0">
                <a:ln>
                  <a:noFill/>
                </a:ln>
                <a:solidFill>
                  <a:srgbClr val="502BD3"/>
                </a:solidFill>
                <a:effectLst/>
                <a:uLnTx/>
                <a:uFillTx/>
                <a:latin typeface="Space Grotesk" pitchFamily="2" charset="77"/>
                <a:cs typeface="Space Grotesk" pitchFamily="2" charset="77"/>
              </a:rPr>
              <a:t>Runtimes</a:t>
            </a:r>
          </a:p>
          <a:p>
            <a:pPr marL="8001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srgbClr val="502BD3"/>
                </a:solidFill>
                <a:effectLst/>
                <a:uLnTx/>
                <a:uFillTx/>
                <a:latin typeface="Space Grotesk" pitchFamily="2" charset="77"/>
                <a:cs typeface="Space Grotesk" pitchFamily="2" charset="77"/>
              </a:rPr>
              <a:t>The runtime provides pre-built Docker images that include our built-in tools, ensuring all necessary tools are ready to execute.</a:t>
            </a:r>
            <a:endParaRPr kumimoji="0" lang="en-US" sz="1400" b="0" i="0" u="none" strike="noStrike" kern="1200" cap="none" spc="0" normalizeH="0" baseline="0" noProof="0" dirty="0">
              <a:ln>
                <a:noFill/>
              </a:ln>
              <a:solidFill>
                <a:srgbClr val="502BD3"/>
              </a:solidFill>
              <a:effectLst/>
              <a:uLnTx/>
              <a:uFillTx/>
              <a:latin typeface="Space Grotesk" pitchFamily="2" charset="77"/>
              <a:cs typeface="Space Grotesk" pitchFamily="2" charset="77"/>
            </a:endParaRPr>
          </a:p>
          <a:p>
            <a:pPr marL="114317" marR="0" lvl="0" indent="0" algn="l" defTabSz="914400" rtl="0" eaLnBrk="1" fontAlgn="auto" latinLnBrk="0" hangingPunct="1">
              <a:lnSpc>
                <a:spcPct val="90000"/>
              </a:lnSpc>
              <a:spcBef>
                <a:spcPts val="0"/>
              </a:spcBef>
              <a:spcAft>
                <a:spcPts val="600"/>
              </a:spcAft>
              <a:buClrTx/>
              <a:buSzTx/>
              <a:buFontTx/>
              <a:buNone/>
              <a:tabLst/>
              <a:defRPr/>
            </a:pPr>
            <a:r>
              <a:rPr kumimoji="0" lang="en-US" sz="1700" b="1" i="0" u="none" strike="noStrike" kern="1200" cap="none" spc="0" normalizeH="0" baseline="0" noProof="0" dirty="0">
                <a:ln>
                  <a:noFill/>
                </a:ln>
                <a:solidFill>
                  <a:srgbClr val="502BD3"/>
                </a:solidFill>
                <a:effectLst/>
                <a:uLnTx/>
                <a:uFillTx/>
                <a:latin typeface="Space Grotesk" pitchFamily="2" charset="77"/>
                <a:cs typeface="Space Grotesk" pitchFamily="2" charset="77"/>
              </a:rPr>
              <a:t>Flows</a:t>
            </a:r>
          </a:p>
          <a:p>
            <a:pPr marL="8001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srgbClr val="502BD3"/>
                </a:solidFill>
                <a:effectLst/>
                <a:uLnTx/>
                <a:uFillTx/>
                <a:latin typeface="Space Grotesk" pitchFamily="2" charset="77"/>
                <a:cs typeface="Space Grotesk" pitchFamily="2" charset="77"/>
              </a:rPr>
              <a:t>Processes in Prompt Flow are available as executable workflows that simplify the development of LLM-based AI applications. It provides a comprehensive framework for managing data flow and processing within applications. In the process, nodes take center stage and represent specific tools with unique functionality. These nodes handle data processing, task execution, and algorithm operations through input and output. By connecting nodes, you can create a seamless chain of operations that guides the flow of data through your application.</a:t>
            </a:r>
            <a:endParaRPr kumimoji="0" lang="en-US" sz="1400" b="0" i="0" u="none" strike="noStrike" kern="1200" cap="none" spc="0" normalizeH="0" baseline="0" noProof="0" dirty="0">
              <a:ln>
                <a:noFill/>
              </a:ln>
              <a:solidFill>
                <a:srgbClr val="502BD3"/>
              </a:solidFill>
              <a:effectLst/>
              <a:uLnTx/>
              <a:uFillTx/>
              <a:latin typeface="Space Grotesk" pitchFamily="2" charset="77"/>
              <a:cs typeface="Space Grotesk" pitchFamily="2" charset="77"/>
            </a:endParaRPr>
          </a:p>
          <a:p>
            <a:pPr marL="114317" marR="0" lvl="0" indent="0" algn="l" defTabSz="914400" rtl="0" eaLnBrk="1" fontAlgn="auto" latinLnBrk="0" hangingPunct="1">
              <a:lnSpc>
                <a:spcPct val="90000"/>
              </a:lnSpc>
              <a:spcBef>
                <a:spcPts val="0"/>
              </a:spcBef>
              <a:spcAft>
                <a:spcPts val="600"/>
              </a:spcAft>
              <a:buClrTx/>
              <a:buSzTx/>
              <a:buFontTx/>
              <a:buNone/>
              <a:tabLst/>
              <a:defRPr/>
            </a:pPr>
            <a:r>
              <a:rPr kumimoji="0" lang="en-US" sz="1700" b="1" i="0" u="none" strike="noStrike" kern="1200" cap="none" spc="0" normalizeH="0" baseline="0" noProof="0" dirty="0">
                <a:ln>
                  <a:noFill/>
                </a:ln>
                <a:solidFill>
                  <a:srgbClr val="502BD3"/>
                </a:solidFill>
                <a:effectLst/>
                <a:uLnTx/>
                <a:uFillTx/>
                <a:latin typeface="Space Grotesk" pitchFamily="2" charset="77"/>
                <a:cs typeface="Space Grotesk" pitchFamily="2" charset="77"/>
              </a:rPr>
              <a:t>Tools</a:t>
            </a:r>
          </a:p>
          <a:p>
            <a:pPr marL="8001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srgbClr val="502BD3"/>
                </a:solidFill>
                <a:effectLst/>
                <a:uLnTx/>
                <a:uFillTx/>
                <a:latin typeface="Space Grotesk" pitchFamily="2" charset="77"/>
                <a:cs typeface="Space Grotesk" pitchFamily="2" charset="77"/>
              </a:rPr>
              <a:t>Tools are simple executable units with specific functions that allow users to perform various tasks. By combining different tools, users can create a process that achieves a wide range of goals. Prompt Flow provides different types of tools, including: LLM tools, Python tools, Prompt tools,</a:t>
            </a:r>
            <a:endParaRPr kumimoji="0" lang="en-US" sz="1400" b="0" i="0" u="none" strike="noStrike" kern="1200" cap="none" spc="0" normalizeH="0" baseline="0" noProof="0" dirty="0">
              <a:ln>
                <a:noFill/>
              </a:ln>
              <a:solidFill>
                <a:srgbClr val="502BD3"/>
              </a:solidFill>
              <a:effectLst/>
              <a:uLnTx/>
              <a:uFillTx/>
              <a:latin typeface="Space Grotesk" pitchFamily="2" charset="77"/>
              <a:cs typeface="Space Grotesk" pitchFamily="2" charset="77"/>
            </a:endParaRPr>
          </a:p>
          <a:p>
            <a:pPr marL="114317" marR="0" lvl="0" indent="0" algn="l" defTabSz="914400" rtl="0" eaLnBrk="1" fontAlgn="auto" latinLnBrk="0" hangingPunct="1">
              <a:lnSpc>
                <a:spcPct val="90000"/>
              </a:lnSpc>
              <a:spcBef>
                <a:spcPts val="0"/>
              </a:spcBef>
              <a:spcAft>
                <a:spcPts val="600"/>
              </a:spcAft>
              <a:buClrTx/>
              <a:buSzTx/>
              <a:buFontTx/>
              <a:buNone/>
              <a:tabLst/>
              <a:defRPr/>
            </a:pPr>
            <a:r>
              <a:rPr kumimoji="0" lang="en-US" sz="1700" b="1" i="0" u="none" strike="noStrike" kern="1200" cap="none" spc="0" normalizeH="0" baseline="0" noProof="0" dirty="0">
                <a:ln>
                  <a:noFill/>
                </a:ln>
                <a:solidFill>
                  <a:srgbClr val="502BD3"/>
                </a:solidFill>
                <a:effectLst/>
                <a:uLnTx/>
                <a:uFillTx/>
                <a:latin typeface="Space Grotesk" pitchFamily="2" charset="77"/>
                <a:cs typeface="Space Grotesk" pitchFamily="2" charset="77"/>
              </a:rPr>
              <a:t>Variants</a:t>
            </a:r>
          </a:p>
          <a:p>
            <a:pPr marL="8001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srgbClr val="502BD3"/>
                </a:solidFill>
                <a:effectLst/>
                <a:uLnTx/>
                <a:uFillTx/>
                <a:latin typeface="Space Grotesk" pitchFamily="2" charset="77"/>
                <a:cs typeface="Space Grotesk" pitchFamily="2" charset="77"/>
              </a:rPr>
              <a:t>Variants refer to specific versions of a tool node with different settings.</a:t>
            </a:r>
            <a:endParaRPr kumimoji="0" lang="en-US" sz="1400" b="0" i="0" u="none" strike="noStrike" kern="1200" cap="none" spc="0" normalizeH="0" baseline="0" noProof="0" dirty="0">
              <a:ln>
                <a:noFill/>
              </a:ln>
              <a:solidFill>
                <a:srgbClr val="502BD3"/>
              </a:solidFill>
              <a:effectLst/>
              <a:uLnTx/>
              <a:uFillTx/>
              <a:latin typeface="Space Grotesk" pitchFamily="2" charset="77"/>
              <a:cs typeface="Space Grotesk" pitchFamily="2" charset="77"/>
            </a:endParaRPr>
          </a:p>
        </p:txBody>
      </p:sp>
    </p:spTree>
    <p:extLst>
      <p:ext uri="{BB962C8B-B14F-4D97-AF65-F5344CB8AC3E}">
        <p14:creationId xmlns:p14="http://schemas.microsoft.com/office/powerpoint/2010/main" val="398974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5279-2990-3421-1E16-3202EAD8691E}"/>
              </a:ext>
            </a:extLst>
          </p:cNvPr>
          <p:cNvSpPr>
            <a:spLocks noGrp="1"/>
          </p:cNvSpPr>
          <p:nvPr>
            <p:ph type="title"/>
          </p:nvPr>
        </p:nvSpPr>
        <p:spPr>
          <a:xfrm>
            <a:off x="609599" y="609600"/>
            <a:ext cx="10924309" cy="3952875"/>
          </a:xfrm>
        </p:spPr>
        <p:txBody>
          <a:bodyPr>
            <a:normAutofit/>
          </a:bodyPr>
          <a:lstStyle/>
          <a:p>
            <a:pPr algn="l"/>
            <a:r>
              <a:rPr lang="en-US" sz="4000" u="none" strike="noStrike" dirty="0">
                <a:effectLst/>
              </a:rPr>
              <a:t>Create an enterprise Copilot</a:t>
            </a:r>
            <a:r>
              <a:rPr lang="zh-TW" altLang="en-US" sz="4000" u="none" strike="noStrike" dirty="0">
                <a:effectLst/>
              </a:rPr>
              <a:t> </a:t>
            </a:r>
            <a:r>
              <a:rPr lang="en-US" sz="4000" u="none" strike="noStrike" dirty="0">
                <a:effectLst/>
              </a:rPr>
              <a:t>extension </a:t>
            </a:r>
            <a:r>
              <a:rPr lang="zh-TW" altLang="en-US" sz="4000" u="none" strike="noStrike" dirty="0">
                <a:effectLst/>
              </a:rPr>
              <a:t>   </a:t>
            </a:r>
            <a:br>
              <a:rPr lang="en-US" altLang="zh-TW" sz="4000" u="none" strike="noStrike" dirty="0">
                <a:effectLst/>
              </a:rPr>
            </a:br>
            <a:r>
              <a:rPr lang="zh-TW" altLang="en-US" sz="4000" u="none" strike="noStrike" dirty="0">
                <a:effectLst/>
              </a:rPr>
              <a:t>            </a:t>
            </a:r>
            <a:r>
              <a:rPr lang="en-US" sz="4000" u="none" strike="noStrike" dirty="0">
                <a:effectLst/>
              </a:rPr>
              <a:t>for </a:t>
            </a:r>
            <a:r>
              <a:rPr lang="en-US" sz="4000" u="none" strike="noStrike" dirty="0" err="1">
                <a:effectLst/>
              </a:rPr>
              <a:t>VSCode</a:t>
            </a:r>
            <a:r>
              <a:rPr lang="en-US" sz="4000" u="none" strike="noStrike" dirty="0">
                <a:effectLst/>
              </a:rPr>
              <a:t> through Semantic Kernel</a:t>
            </a:r>
            <a:br>
              <a:rPr lang="en-US" b="1" i="0" u="none" strike="noStrike" dirty="0">
                <a:effectLst/>
                <a:latin typeface="var(--title-font-family)"/>
              </a:rPr>
            </a:br>
            <a:endParaRPr lang="en-US" b="1" i="0" u="none" strike="noStrike" dirty="0">
              <a:effectLst/>
              <a:latin typeface="var(--title-font-family)"/>
            </a:endParaRPr>
          </a:p>
        </p:txBody>
      </p:sp>
      <p:sp>
        <p:nvSpPr>
          <p:cNvPr id="3" name="Text Placeholder 2">
            <a:extLst>
              <a:ext uri="{FF2B5EF4-FFF2-40B4-BE49-F238E27FC236}">
                <a16:creationId xmlns:a16="http://schemas.microsoft.com/office/drawing/2014/main" id="{A15964E6-E7D3-8296-BCB1-3E50CA18CCC5}"/>
              </a:ext>
            </a:extLst>
          </p:cNvPr>
          <p:cNvSpPr>
            <a:spLocks noGrp="1"/>
          </p:cNvSpPr>
          <p:nvPr>
            <p:ph type="body" idx="1"/>
          </p:nvPr>
        </p:nvSpPr>
        <p:spPr>
          <a:xfrm>
            <a:off x="609600" y="4589463"/>
            <a:ext cx="7918784" cy="1500187"/>
          </a:xfrm>
        </p:spPr>
        <p:txBody>
          <a:bodyPr/>
          <a:lstStyle/>
          <a:p>
            <a:r>
              <a:rPr lang="en-US" dirty="0" err="1">
                <a:latin typeface="Space Grotesk Medium" pitchFamily="2" charset="77"/>
                <a:cs typeface="Space Grotesk Medium" pitchFamily="2" charset="77"/>
              </a:rPr>
              <a:t>Kinfey</a:t>
            </a:r>
            <a:r>
              <a:rPr lang="zh-TW" altLang="en-US" dirty="0">
                <a:latin typeface="Space Grotesk Medium" pitchFamily="2" charset="77"/>
                <a:cs typeface="Space Grotesk Medium" pitchFamily="2" charset="77"/>
              </a:rPr>
              <a:t> </a:t>
            </a:r>
            <a:r>
              <a:rPr lang="en-US" altLang="zh-TW" dirty="0">
                <a:latin typeface="Space Grotesk Medium" pitchFamily="2" charset="77"/>
                <a:cs typeface="Space Grotesk Medium" pitchFamily="2" charset="77"/>
              </a:rPr>
              <a:t>Lo</a:t>
            </a:r>
            <a:br>
              <a:rPr lang="en-US" altLang="zh-TW" dirty="0">
                <a:latin typeface="Space Grotesk Medium" pitchFamily="2" charset="77"/>
                <a:cs typeface="Space Grotesk Medium" pitchFamily="2" charset="77"/>
              </a:rPr>
            </a:br>
            <a:r>
              <a:rPr lang="en-US" altLang="zh-TW" dirty="0">
                <a:latin typeface="Space Grotesk Medium" pitchFamily="2" charset="77"/>
                <a:cs typeface="Space Grotesk Medium" pitchFamily="2" charset="77"/>
              </a:rPr>
              <a:t>Microsoft</a:t>
            </a:r>
            <a:r>
              <a:rPr lang="zh-TW" altLang="en-US" dirty="0">
                <a:latin typeface="Space Grotesk Medium" pitchFamily="2" charset="77"/>
                <a:cs typeface="Space Grotesk Medium" pitchFamily="2" charset="77"/>
              </a:rPr>
              <a:t> </a:t>
            </a:r>
            <a:r>
              <a:rPr lang="en-US" altLang="zh-TW" dirty="0">
                <a:latin typeface="Space Grotesk Medium" pitchFamily="2" charset="77"/>
                <a:cs typeface="Space Grotesk Medium" pitchFamily="2" charset="77"/>
              </a:rPr>
              <a:t>Senior</a:t>
            </a:r>
            <a:r>
              <a:rPr lang="zh-TW" altLang="en-US" dirty="0">
                <a:latin typeface="Space Grotesk Medium" pitchFamily="2" charset="77"/>
                <a:cs typeface="Space Grotesk Medium" pitchFamily="2" charset="77"/>
              </a:rPr>
              <a:t> </a:t>
            </a:r>
            <a:r>
              <a:rPr lang="en-US" altLang="zh-TW" dirty="0">
                <a:latin typeface="Space Grotesk Medium" pitchFamily="2" charset="77"/>
                <a:cs typeface="Space Grotesk Medium" pitchFamily="2" charset="77"/>
              </a:rPr>
              <a:t>Cloud</a:t>
            </a:r>
            <a:r>
              <a:rPr lang="zh-TW" altLang="en-US" dirty="0">
                <a:latin typeface="Space Grotesk Medium" pitchFamily="2" charset="77"/>
                <a:cs typeface="Space Grotesk Medium" pitchFamily="2" charset="77"/>
              </a:rPr>
              <a:t> </a:t>
            </a:r>
            <a:r>
              <a:rPr lang="en-US" altLang="zh-TW" dirty="0">
                <a:latin typeface="Space Grotesk Medium" pitchFamily="2" charset="77"/>
                <a:cs typeface="Space Grotesk Medium" pitchFamily="2" charset="77"/>
              </a:rPr>
              <a:t>Advocate</a:t>
            </a:r>
            <a:endParaRPr lang="en-US" dirty="0">
              <a:latin typeface="Space Grotesk Medium" pitchFamily="2" charset="77"/>
              <a:cs typeface="Space Grotesk Medium" pitchFamily="2" charset="77"/>
            </a:endParaRPr>
          </a:p>
        </p:txBody>
      </p:sp>
    </p:spTree>
    <p:extLst>
      <p:ext uri="{BB962C8B-B14F-4D97-AF65-F5344CB8AC3E}">
        <p14:creationId xmlns:p14="http://schemas.microsoft.com/office/powerpoint/2010/main" val="3127784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F66789-256C-538F-A7F1-55E710A3C4AF}"/>
              </a:ext>
            </a:extLst>
          </p:cNvPr>
          <p:cNvSpPr txBox="1"/>
          <p:nvPr/>
        </p:nvSpPr>
        <p:spPr>
          <a:xfrm>
            <a:off x="464634" y="1753414"/>
            <a:ext cx="11262732" cy="1077218"/>
          </a:xfrm>
          <a:prstGeom prst="rect">
            <a:avLst/>
          </a:prstGeom>
          <a:noFill/>
        </p:spPr>
        <p:txBody>
          <a:bodyPr wrap="square">
            <a:spAutoFit/>
          </a:bodyPr>
          <a:lstStyle/>
          <a:p>
            <a:r>
              <a:rPr lang="en-US" sz="3200" b="1" dirty="0">
                <a:latin typeface="Space Grotesk" pitchFamily="2" charset="77"/>
                <a:cs typeface="Space Grotesk" pitchFamily="2" charset="77"/>
              </a:rPr>
              <a:t>Through Prompt flow </a:t>
            </a:r>
          </a:p>
          <a:p>
            <a:r>
              <a:rPr lang="zh-TW" altLang="en-US" sz="3200" b="1" dirty="0">
                <a:latin typeface="Space Grotesk" pitchFamily="2" charset="77"/>
                <a:cs typeface="Space Grotesk" pitchFamily="2" charset="77"/>
              </a:rPr>
              <a:t>        </a:t>
            </a:r>
            <a:r>
              <a:rPr lang="en-US" sz="3200" b="1" dirty="0">
                <a:latin typeface="Space Grotesk" pitchFamily="2" charset="77"/>
                <a:cs typeface="Space Grotesk" pitchFamily="2" charset="77"/>
              </a:rPr>
              <a:t>you can use Prompt Engineering more efficiently</a:t>
            </a:r>
          </a:p>
        </p:txBody>
      </p:sp>
      <p:pic>
        <p:nvPicPr>
          <p:cNvPr id="6" name="Picture 2" descr="Cli Vector SVG Icon - SVG Repo">
            <a:extLst>
              <a:ext uri="{FF2B5EF4-FFF2-40B4-BE49-F238E27FC236}">
                <a16:creationId xmlns:a16="http://schemas.microsoft.com/office/drawing/2014/main" id="{79E3D125-530F-69F6-6FE6-128560D1023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608956" y="3831546"/>
            <a:ext cx="1810215" cy="18102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Microsoft Azure - Wikipedia">
            <a:extLst>
              <a:ext uri="{FF2B5EF4-FFF2-40B4-BE49-F238E27FC236}">
                <a16:creationId xmlns:a16="http://schemas.microsoft.com/office/drawing/2014/main" id="{577BA14A-042F-F7DB-C241-FA59A03BAB13}"/>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801449" y="3746482"/>
            <a:ext cx="2071688" cy="20716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Microsoft Apps">
            <a:extLst>
              <a:ext uri="{FF2B5EF4-FFF2-40B4-BE49-F238E27FC236}">
                <a16:creationId xmlns:a16="http://schemas.microsoft.com/office/drawing/2014/main" id="{C70D336F-2E5C-D24F-62A7-41DE00D5FAB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266502" y="3746482"/>
            <a:ext cx="1810215" cy="181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211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itHub - microsoft/semantic-kernel: Integrate cutting-edge LLM technology  quickly and easily into your apps">
            <a:extLst>
              <a:ext uri="{FF2B5EF4-FFF2-40B4-BE49-F238E27FC236}">
                <a16:creationId xmlns:a16="http://schemas.microsoft.com/office/drawing/2014/main" id="{54265279-492E-9B8B-BDBE-1B4B20E1786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000248" y="3021626"/>
            <a:ext cx="3162516" cy="15812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Inside LangChain: The Open Source Large Language Model Framework Everyone  is Talking About | by Jesus Rodriguez | Towards AI">
            <a:extLst>
              <a:ext uri="{FF2B5EF4-FFF2-40B4-BE49-F238E27FC236}">
                <a16:creationId xmlns:a16="http://schemas.microsoft.com/office/drawing/2014/main" id="{543AEECA-A9F5-3FC7-27AF-53C54C2D227E}"/>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096000" y="3021626"/>
            <a:ext cx="3028950" cy="15812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5EB3937-35C4-8243-71E8-B8E1F8489798}"/>
              </a:ext>
            </a:extLst>
          </p:cNvPr>
          <p:cNvSpPr txBox="1"/>
          <p:nvPr/>
        </p:nvSpPr>
        <p:spPr>
          <a:xfrm>
            <a:off x="1730761" y="1608786"/>
            <a:ext cx="807081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02BD3"/>
                </a:solidFill>
                <a:effectLst/>
                <a:uLnTx/>
                <a:uFillTx/>
                <a:latin typeface="Microsoft YaHei UI" panose="020B0503020204020204" pitchFamily="34" charset="-122"/>
                <a:ea typeface="Microsoft YaHei UI" panose="020B0503020204020204" pitchFamily="34" charset="-122"/>
              </a:rPr>
              <a:t>Semantic</a:t>
            </a:r>
            <a:r>
              <a:rPr kumimoji="0" lang="en-US" altLang="zh-CN" sz="3600" b="1" i="0" u="none" strike="noStrike" kern="1200" cap="none" spc="0" normalizeH="0" baseline="0" noProof="0" dirty="0">
                <a:ln>
                  <a:noFill/>
                </a:ln>
                <a:solidFill>
                  <a:srgbClr val="502BD3"/>
                </a:solidFill>
                <a:effectLst/>
                <a:uLnTx/>
                <a:uFillTx/>
                <a:latin typeface="Microsoft YaHei UI" panose="020B0503020204020204" pitchFamily="34" charset="-122"/>
                <a:ea typeface="Microsoft YaHei UI" panose="020B0503020204020204" pitchFamily="34" charset="-122"/>
              </a:rPr>
              <a:t> </a:t>
            </a:r>
            <a:r>
              <a:rPr kumimoji="0" lang="en-US" sz="3600" b="1" i="0" u="none" strike="noStrike" kern="1200" cap="none" spc="0" normalizeH="0" baseline="0" noProof="0" dirty="0">
                <a:ln>
                  <a:noFill/>
                </a:ln>
                <a:solidFill>
                  <a:srgbClr val="502BD3"/>
                </a:solidFill>
                <a:effectLst/>
                <a:uLnTx/>
                <a:uFillTx/>
                <a:latin typeface="Microsoft YaHei UI" panose="020B0503020204020204" pitchFamily="34" charset="-122"/>
                <a:ea typeface="Microsoft YaHei UI" panose="020B0503020204020204" pitchFamily="34" charset="-122"/>
              </a:rPr>
              <a:t>Kernel</a:t>
            </a:r>
            <a:r>
              <a:rPr kumimoji="0" lang="en-US" altLang="zh-CN" sz="3600" b="1" i="0" u="none" strike="noStrike" kern="1200" cap="none" spc="0" normalizeH="0" baseline="0" noProof="0" dirty="0">
                <a:ln>
                  <a:noFill/>
                </a:ln>
                <a:solidFill>
                  <a:srgbClr val="502BD3"/>
                </a:solidFill>
                <a:effectLst/>
                <a:uLnTx/>
                <a:uFillTx/>
                <a:latin typeface="Microsoft YaHei UI" panose="020B0503020204020204" pitchFamily="34" charset="-122"/>
                <a:ea typeface="Microsoft YaHei UI" panose="020B0503020204020204" pitchFamily="34" charset="-122"/>
              </a:rPr>
              <a:t> or</a:t>
            </a:r>
            <a:r>
              <a:rPr kumimoji="0" lang="zh-CN" altLang="en-US" sz="3600" b="1" i="0" u="none" strike="noStrike" kern="1200" cap="none" spc="0" normalizeH="0" baseline="0" noProof="0" dirty="0">
                <a:ln>
                  <a:noFill/>
                </a:ln>
                <a:solidFill>
                  <a:srgbClr val="502BD3"/>
                </a:solidFill>
                <a:effectLst/>
                <a:uLnTx/>
                <a:uFillTx/>
                <a:latin typeface="Microsoft YaHei UI" panose="020B0503020204020204" pitchFamily="34" charset="-122"/>
                <a:ea typeface="Microsoft YaHei UI" panose="020B0503020204020204" pitchFamily="34" charset="-122"/>
              </a:rPr>
              <a:t> </a:t>
            </a:r>
            <a:r>
              <a:rPr kumimoji="0" lang="en-US" sz="3600" b="1" i="0" u="none" strike="noStrike" kern="1200" cap="none" spc="0" normalizeH="0" baseline="0" noProof="0" dirty="0" err="1">
                <a:ln>
                  <a:noFill/>
                </a:ln>
                <a:solidFill>
                  <a:srgbClr val="502BD3"/>
                </a:solidFill>
                <a:effectLst/>
                <a:uLnTx/>
                <a:uFillTx/>
                <a:latin typeface="Microsoft YaHei UI" panose="020B0503020204020204" pitchFamily="34" charset="-122"/>
                <a:ea typeface="Microsoft YaHei UI" panose="020B0503020204020204" pitchFamily="34" charset="-122"/>
              </a:rPr>
              <a:t>LangChain</a:t>
            </a:r>
            <a:r>
              <a:rPr kumimoji="0" lang="en-US" altLang="zh-CN" sz="3600" b="1" i="0" u="none" strike="noStrike" kern="1200" cap="none" spc="0" normalizeH="0" baseline="0" noProof="0" dirty="0">
                <a:ln>
                  <a:noFill/>
                </a:ln>
                <a:solidFill>
                  <a:srgbClr val="502BD3"/>
                </a:solidFill>
                <a:effectLst/>
                <a:uLnTx/>
                <a:uFillTx/>
                <a:latin typeface="Microsoft YaHei UI" panose="020B0503020204020204" pitchFamily="34" charset="-122"/>
                <a:ea typeface="Microsoft YaHei UI" panose="020B0503020204020204" pitchFamily="34" charset="-122"/>
              </a:rPr>
              <a:t> </a:t>
            </a:r>
            <a:r>
              <a:rPr kumimoji="0" lang="zh-CN" altLang="en-US" sz="3600" b="1" i="0" u="none" strike="noStrike" kern="1200" cap="none" spc="0" normalizeH="0" baseline="0" noProof="0" dirty="0">
                <a:ln>
                  <a:noFill/>
                </a:ln>
                <a:solidFill>
                  <a:srgbClr val="502BD3"/>
                </a:solidFill>
                <a:effectLst/>
                <a:uLnTx/>
                <a:uFillTx/>
                <a:latin typeface="Microsoft YaHei UI" panose="020B0503020204020204" pitchFamily="34" charset="-122"/>
                <a:ea typeface="Microsoft YaHei UI" panose="020B0503020204020204" pitchFamily="34" charset="-122"/>
              </a:rPr>
              <a:t>？</a:t>
            </a:r>
            <a:r>
              <a:rPr kumimoji="0" lang="en-US" sz="3600" b="0" i="0" u="none" strike="noStrike" kern="1200" cap="none" spc="0" normalizeH="0" baseline="0" noProof="0" dirty="0">
                <a:ln>
                  <a:noFill/>
                </a:ln>
                <a:solidFill>
                  <a:srgbClr val="502BD3"/>
                </a:solidFill>
                <a:effectLst/>
                <a:uLnTx/>
                <a:uFillTx/>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1221770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D2CE33-3E93-A5F6-B9B3-7721201DC95A}"/>
              </a:ext>
            </a:extLst>
          </p:cNvPr>
          <p:cNvSpPr>
            <a:spLocks noGrp="1"/>
          </p:cNvSpPr>
          <p:nvPr>
            <p:ph type="title"/>
          </p:nvPr>
        </p:nvSpPr>
        <p:spPr>
          <a:xfrm>
            <a:off x="680310" y="1207210"/>
            <a:ext cx="10502240" cy="1107996"/>
          </a:xfrm>
        </p:spPr>
        <p:txBody>
          <a:bodyPr>
            <a:normAutofit fontScale="90000"/>
          </a:bodyPr>
          <a:lstStyle/>
          <a:p>
            <a:r>
              <a:rPr lang="en-US" altLang="zh-TW" b="1" dirty="0">
                <a:latin typeface="Space Grotesk" pitchFamily="2" charset="77"/>
                <a:ea typeface="Microsoft YaHei UI" panose="020B0503020204020204" pitchFamily="34" charset="-122"/>
                <a:cs typeface="Space Grotesk" pitchFamily="2" charset="77"/>
              </a:rPr>
              <a:t>For fixed business flows, </a:t>
            </a:r>
            <a:br>
              <a:rPr lang="en-US" altLang="zh-TW" b="1" dirty="0">
                <a:latin typeface="Space Grotesk" pitchFamily="2" charset="77"/>
                <a:ea typeface="Microsoft YaHei UI" panose="020B0503020204020204" pitchFamily="34" charset="-122"/>
                <a:cs typeface="Space Grotesk" pitchFamily="2" charset="77"/>
              </a:rPr>
            </a:br>
            <a:r>
              <a:rPr lang="zh-TW" altLang="en-US" b="1" dirty="0">
                <a:latin typeface="Space Grotesk" pitchFamily="2" charset="77"/>
                <a:ea typeface="Microsoft YaHei UI" panose="020B0503020204020204" pitchFamily="34" charset="-122"/>
                <a:cs typeface="Space Grotesk" pitchFamily="2" charset="77"/>
              </a:rPr>
              <a:t>                </a:t>
            </a:r>
            <a:r>
              <a:rPr lang="en-US" altLang="zh-TW" b="1" dirty="0">
                <a:latin typeface="Space Grotesk" pitchFamily="2" charset="77"/>
                <a:ea typeface="Microsoft YaHei UI" panose="020B0503020204020204" pitchFamily="34" charset="-122"/>
                <a:cs typeface="Space Grotesk" pitchFamily="2" charset="77"/>
              </a:rPr>
              <a:t>it is a simple fixed Prompt</a:t>
            </a:r>
            <a:endParaRPr lang="en-CN" b="1">
              <a:latin typeface="Space Grotesk" pitchFamily="2" charset="77"/>
              <a:ea typeface="Microsoft YaHei UI" panose="020B0503020204020204" pitchFamily="34" charset="-122"/>
              <a:cs typeface="Space Grotesk" pitchFamily="2" charset="77"/>
            </a:endParaRPr>
          </a:p>
        </p:txBody>
      </p:sp>
      <p:sp>
        <p:nvSpPr>
          <p:cNvPr id="5" name="Rectangle 4">
            <a:extLst>
              <a:ext uri="{FF2B5EF4-FFF2-40B4-BE49-F238E27FC236}">
                <a16:creationId xmlns:a16="http://schemas.microsoft.com/office/drawing/2014/main" id="{2C35DBAC-CF61-EB43-8248-1E946486386C}"/>
              </a:ext>
            </a:extLst>
          </p:cNvPr>
          <p:cNvSpPr/>
          <p:nvPr/>
        </p:nvSpPr>
        <p:spPr>
          <a:xfrm>
            <a:off x="4751181" y="3429001"/>
            <a:ext cx="1925782" cy="156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N" sz="1800" b="0" i="0" u="none" strike="noStrike" kern="1200" cap="none" spc="0" normalizeH="0" baseline="0" noProof="0">
                <a:ln>
                  <a:noFill/>
                </a:ln>
                <a:solidFill>
                  <a:srgbClr val="FFFFFF"/>
                </a:solidFill>
                <a:effectLst/>
                <a:uLnTx/>
                <a:uFillTx/>
                <a:latin typeface="Segoe UI"/>
                <a:ea typeface="+mn-ea"/>
                <a:cs typeface="+mn-cs"/>
              </a:rPr>
              <a:t>Prompt</a:t>
            </a:r>
          </a:p>
        </p:txBody>
      </p:sp>
      <p:sp>
        <p:nvSpPr>
          <p:cNvPr id="6" name="Rectangle 5">
            <a:extLst>
              <a:ext uri="{FF2B5EF4-FFF2-40B4-BE49-F238E27FC236}">
                <a16:creationId xmlns:a16="http://schemas.microsoft.com/office/drawing/2014/main" id="{3698301D-167F-02B1-0776-7F7ED56E03E2}"/>
              </a:ext>
            </a:extLst>
          </p:cNvPr>
          <p:cNvSpPr/>
          <p:nvPr/>
        </p:nvSpPr>
        <p:spPr>
          <a:xfrm>
            <a:off x="1879826" y="3429001"/>
            <a:ext cx="1925782" cy="156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docs</a:t>
            </a:r>
            <a:endParaRPr kumimoji="0" lang="en-CN" sz="1800" b="0" i="0" u="none" strike="noStrike" kern="1200" cap="none" spc="0" normalizeH="0" baseline="0" noProof="0">
              <a:ln>
                <a:noFill/>
              </a:ln>
              <a:solidFill>
                <a:srgbClr val="FFFFFF"/>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129734F5-0F42-85BE-A6CE-FC60C2E567AD}"/>
              </a:ext>
            </a:extLst>
          </p:cNvPr>
          <p:cNvSpPr/>
          <p:nvPr/>
        </p:nvSpPr>
        <p:spPr>
          <a:xfrm>
            <a:off x="7743763" y="3429000"/>
            <a:ext cx="1925782" cy="156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N" sz="1800" b="0" i="0" u="none" strike="noStrike" kern="1200" cap="none" spc="0" normalizeH="0" baseline="0" noProof="0">
                <a:ln>
                  <a:noFill/>
                </a:ln>
                <a:solidFill>
                  <a:srgbClr val="FFFFFF"/>
                </a:solidFill>
                <a:effectLst/>
                <a:uLnTx/>
                <a:uFillTx/>
                <a:latin typeface="Segoe UI"/>
                <a:ea typeface="+mn-ea"/>
                <a:cs typeface="+mn-cs"/>
              </a:rPr>
              <a:t>KB</a:t>
            </a:r>
          </a:p>
        </p:txBody>
      </p:sp>
      <p:cxnSp>
        <p:nvCxnSpPr>
          <p:cNvPr id="8" name="Straight Arrow Connector 7">
            <a:extLst>
              <a:ext uri="{FF2B5EF4-FFF2-40B4-BE49-F238E27FC236}">
                <a16:creationId xmlns:a16="http://schemas.microsoft.com/office/drawing/2014/main" id="{9A805229-ED6F-9176-4312-C56A36B636A8}"/>
              </a:ext>
            </a:extLst>
          </p:cNvPr>
          <p:cNvCxnSpPr>
            <a:endCxn id="5" idx="1"/>
          </p:cNvCxnSpPr>
          <p:nvPr/>
        </p:nvCxnSpPr>
        <p:spPr>
          <a:xfrm>
            <a:off x="3805608" y="4204855"/>
            <a:ext cx="945573" cy="69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F1F75B2-6A20-7BA0-6622-9946BD5A17C9}"/>
              </a:ext>
            </a:extLst>
          </p:cNvPr>
          <p:cNvCxnSpPr>
            <a:cxnSpLocks/>
            <a:endCxn id="7" idx="1"/>
          </p:cNvCxnSpPr>
          <p:nvPr/>
        </p:nvCxnSpPr>
        <p:spPr>
          <a:xfrm>
            <a:off x="6676963" y="4211781"/>
            <a:ext cx="1066800"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182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6B09B9-7223-EFDA-481A-B0D326370A8D}"/>
              </a:ext>
            </a:extLst>
          </p:cNvPr>
          <p:cNvSpPr>
            <a:spLocks noGrp="1"/>
          </p:cNvSpPr>
          <p:nvPr/>
        </p:nvSpPr>
        <p:spPr>
          <a:xfrm>
            <a:off x="333265" y="4856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4400" b="1"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Command combination</a:t>
            </a:r>
            <a:endParaRPr kumimoji="0" lang="en-CN" sz="4400" b="0" i="0" u="none" strike="noStrike" kern="1200" cap="none" spc="0" normalizeH="0" baseline="0" noProof="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p:txBody>
      </p:sp>
      <p:grpSp>
        <p:nvGrpSpPr>
          <p:cNvPr id="5" name="Group 4">
            <a:extLst>
              <a:ext uri="{FF2B5EF4-FFF2-40B4-BE49-F238E27FC236}">
                <a16:creationId xmlns:a16="http://schemas.microsoft.com/office/drawing/2014/main" id="{23AC716B-291E-185E-EA58-6EFBA3D8B152}"/>
              </a:ext>
            </a:extLst>
          </p:cNvPr>
          <p:cNvGrpSpPr/>
          <p:nvPr/>
        </p:nvGrpSpPr>
        <p:grpSpPr>
          <a:xfrm>
            <a:off x="1036400" y="2052555"/>
            <a:ext cx="9339132" cy="4071210"/>
            <a:chOff x="857813" y="2043545"/>
            <a:chExt cx="9339132" cy="4071210"/>
          </a:xfrm>
        </p:grpSpPr>
        <p:sp>
          <p:nvSpPr>
            <p:cNvPr id="6" name="TextBox 3">
              <a:extLst>
                <a:ext uri="{FF2B5EF4-FFF2-40B4-BE49-F238E27FC236}">
                  <a16:creationId xmlns:a16="http://schemas.microsoft.com/office/drawing/2014/main" id="{59F0EB37-0ED8-95FD-05A6-3CE1676F8BEF}"/>
                </a:ext>
              </a:extLst>
            </p:cNvPr>
            <p:cNvSpPr txBox="1"/>
            <p:nvPr/>
          </p:nvSpPr>
          <p:spPr>
            <a:xfrm>
              <a:off x="1496291" y="2043545"/>
              <a:ext cx="8254183" cy="338554"/>
            </a:xfrm>
            <a:prstGeom prst="rect">
              <a:avLst/>
            </a:prstGeom>
            <a:noFill/>
          </p:spPr>
          <p:txBody>
            <a:bodyPr wrap="none"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       </a:t>
              </a:r>
              <a:r>
                <a:rPr kumimoji="0" lang="en-US" altLang="zh-TW" sz="16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according to requirement   to generation azure function </a:t>
              </a:r>
              <a:r>
                <a:rPr kumimoji="0" lang="zh-TW" altLang="en-US" sz="16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 </a:t>
              </a:r>
              <a:r>
                <a:rPr kumimoji="0" lang="en-US" altLang="zh-TW" sz="16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and deploy to cloud</a:t>
              </a:r>
              <a:endParaRPr kumimoji="0" lang="en-CN" sz="1600" b="0" i="0" u="none" strike="noStrike" kern="1200" cap="none" spc="0" normalizeH="0" baseline="0" noProof="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p:txBody>
        </p:sp>
        <p:sp>
          <p:nvSpPr>
            <p:cNvPr id="7" name="Rectangle 6">
              <a:extLst>
                <a:ext uri="{FF2B5EF4-FFF2-40B4-BE49-F238E27FC236}">
                  <a16:creationId xmlns:a16="http://schemas.microsoft.com/office/drawing/2014/main" id="{E7689301-1D94-1E58-F448-041CED2B6FEF}"/>
                </a:ext>
              </a:extLst>
            </p:cNvPr>
            <p:cNvSpPr/>
            <p:nvPr/>
          </p:nvSpPr>
          <p:spPr>
            <a:xfrm>
              <a:off x="1496291" y="2566765"/>
              <a:ext cx="3366654" cy="1417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N" sz="1800" b="0" i="0" u="none" strike="noStrike" kern="1200" cap="none" spc="0" normalizeH="0" baseline="0" noProof="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p:txBody>
        </p:sp>
        <p:sp>
          <p:nvSpPr>
            <p:cNvPr id="8" name="Rectangle 7">
              <a:extLst>
                <a:ext uri="{FF2B5EF4-FFF2-40B4-BE49-F238E27FC236}">
                  <a16:creationId xmlns:a16="http://schemas.microsoft.com/office/drawing/2014/main" id="{4C06018C-3D92-DB02-1030-7D119437FE1E}"/>
                </a:ext>
              </a:extLst>
            </p:cNvPr>
            <p:cNvSpPr/>
            <p:nvPr/>
          </p:nvSpPr>
          <p:spPr>
            <a:xfrm>
              <a:off x="4973781" y="2566765"/>
              <a:ext cx="1967346" cy="14179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N" sz="1800" b="0" i="0" u="none" strike="noStrike" kern="1200" cap="none" spc="0" normalizeH="0" baseline="0" noProof="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p:txBody>
        </p:sp>
        <p:sp>
          <p:nvSpPr>
            <p:cNvPr id="9" name="Rectangle 8">
              <a:extLst>
                <a:ext uri="{FF2B5EF4-FFF2-40B4-BE49-F238E27FC236}">
                  <a16:creationId xmlns:a16="http://schemas.microsoft.com/office/drawing/2014/main" id="{D2633DF5-376B-4EE8-258A-597D30BA9C2B}"/>
                </a:ext>
              </a:extLst>
            </p:cNvPr>
            <p:cNvSpPr/>
            <p:nvPr/>
          </p:nvSpPr>
          <p:spPr>
            <a:xfrm>
              <a:off x="7051963" y="2565139"/>
              <a:ext cx="3144982" cy="14179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N" sz="1800" b="0" i="0" u="none" strike="noStrike" kern="1200" cap="none" spc="0" normalizeH="0" baseline="0" noProof="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p:txBody>
        </p:sp>
        <p:cxnSp>
          <p:nvCxnSpPr>
            <p:cNvPr id="10" name="Straight Arrow Connector 9">
              <a:extLst>
                <a:ext uri="{FF2B5EF4-FFF2-40B4-BE49-F238E27FC236}">
                  <a16:creationId xmlns:a16="http://schemas.microsoft.com/office/drawing/2014/main" id="{90479C96-B100-BDA3-67E7-6449B17AE1EB}"/>
                </a:ext>
              </a:extLst>
            </p:cNvPr>
            <p:cNvCxnSpPr>
              <a:cxnSpLocks/>
            </p:cNvCxnSpPr>
            <p:nvPr/>
          </p:nvCxnSpPr>
          <p:spPr>
            <a:xfrm>
              <a:off x="3068781" y="2736272"/>
              <a:ext cx="6928" cy="12122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69FBB17-6DB9-EDE4-82A4-3A239B0BDF44}"/>
                </a:ext>
              </a:extLst>
            </p:cNvPr>
            <p:cNvCxnSpPr>
              <a:cxnSpLocks/>
            </p:cNvCxnSpPr>
            <p:nvPr/>
          </p:nvCxnSpPr>
          <p:spPr>
            <a:xfrm>
              <a:off x="5911238" y="2706937"/>
              <a:ext cx="0" cy="174221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27C0B69-0D3B-487A-3667-2EC755BA6D59}"/>
                </a:ext>
              </a:extLst>
            </p:cNvPr>
            <p:cNvCxnSpPr>
              <a:cxnSpLocks/>
            </p:cNvCxnSpPr>
            <p:nvPr/>
          </p:nvCxnSpPr>
          <p:spPr>
            <a:xfrm>
              <a:off x="8423563" y="2715479"/>
              <a:ext cx="0" cy="260466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D74168FF-AD42-1235-8403-B047B9DA5A97}"/>
                </a:ext>
              </a:extLst>
            </p:cNvPr>
            <p:cNvGrpSpPr/>
            <p:nvPr/>
          </p:nvGrpSpPr>
          <p:grpSpPr>
            <a:xfrm>
              <a:off x="857813" y="3373582"/>
              <a:ext cx="4210312" cy="2741173"/>
              <a:chOff x="688094" y="4213803"/>
              <a:chExt cx="4210312" cy="2741173"/>
            </a:xfrm>
          </p:grpSpPr>
          <p:sp>
            <p:nvSpPr>
              <p:cNvPr id="22" name="Rectangle 21">
                <a:extLst>
                  <a:ext uri="{FF2B5EF4-FFF2-40B4-BE49-F238E27FC236}">
                    <a16:creationId xmlns:a16="http://schemas.microsoft.com/office/drawing/2014/main" id="{5CA78B1B-4495-74F4-8DE2-F22DEED8B0F7}"/>
                  </a:ext>
                </a:extLst>
              </p:cNvPr>
              <p:cNvSpPr/>
              <p:nvPr/>
            </p:nvSpPr>
            <p:spPr>
              <a:xfrm>
                <a:off x="2410691" y="4788766"/>
                <a:ext cx="997520" cy="1030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N" sz="1000" b="0" i="0" u="none" strike="noStrike" kern="1200" cap="none" spc="0" normalizeH="0" baseline="0" noProof="0">
                    <a:ln>
                      <a:noFill/>
                    </a:ln>
                    <a:solidFill>
                      <a:schemeClr val="bg1"/>
                    </a:solidFill>
                    <a:effectLst/>
                    <a:uLnTx/>
                    <a:uFillTx/>
                    <a:latin typeface="Space Grotesk" pitchFamily="2" charset="77"/>
                    <a:ea typeface="Microsoft YaHei" panose="020B0503020204020204" pitchFamily="34" charset="-122"/>
                    <a:cs typeface="Space Grotesk" pitchFamily="2" charset="77"/>
                  </a:rPr>
                  <a:t>Prompt</a:t>
                </a:r>
              </a:p>
            </p:txBody>
          </p:sp>
          <p:sp>
            <p:nvSpPr>
              <p:cNvPr id="23" name="Rectangle 22">
                <a:extLst>
                  <a:ext uri="{FF2B5EF4-FFF2-40B4-BE49-F238E27FC236}">
                    <a16:creationId xmlns:a16="http://schemas.microsoft.com/office/drawing/2014/main" id="{D19A5418-2769-7B05-C10F-4347F71A7A20}"/>
                  </a:ext>
                </a:extLst>
              </p:cNvPr>
              <p:cNvSpPr/>
              <p:nvPr/>
            </p:nvSpPr>
            <p:spPr>
              <a:xfrm>
                <a:off x="688094" y="4810431"/>
                <a:ext cx="1067970" cy="1030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latin typeface="Space Grotesk" pitchFamily="2" charset="77"/>
                    <a:ea typeface="Microsoft YaHei" panose="020B0503020204020204" pitchFamily="34" charset="-122"/>
                    <a:cs typeface="Space Grotesk" pitchFamily="2" charset="77"/>
                  </a:rPr>
                  <a:t>file</a:t>
                </a:r>
                <a:endParaRPr kumimoji="0" lang="en-CN" sz="1000" b="0" i="0" u="none" strike="noStrike" kern="1200" cap="none" spc="0" normalizeH="0" baseline="0" noProof="0">
                  <a:ln>
                    <a:noFill/>
                  </a:ln>
                  <a:solidFill>
                    <a:schemeClr val="bg1"/>
                  </a:solidFill>
                  <a:effectLst/>
                  <a:uLnTx/>
                  <a:uFillTx/>
                  <a:latin typeface="Space Grotesk" pitchFamily="2" charset="77"/>
                  <a:ea typeface="Microsoft YaHei" panose="020B0503020204020204" pitchFamily="34" charset="-122"/>
                  <a:cs typeface="Space Grotesk" pitchFamily="2" charset="77"/>
                </a:endParaRPr>
              </a:p>
            </p:txBody>
          </p:sp>
          <p:sp>
            <p:nvSpPr>
              <p:cNvPr id="24" name="Rectangle 23">
                <a:extLst>
                  <a:ext uri="{FF2B5EF4-FFF2-40B4-BE49-F238E27FC236}">
                    <a16:creationId xmlns:a16="http://schemas.microsoft.com/office/drawing/2014/main" id="{0C8449BE-31B8-BF1B-27E0-7E3721104D52}"/>
                  </a:ext>
                </a:extLst>
              </p:cNvPr>
              <p:cNvSpPr/>
              <p:nvPr/>
            </p:nvSpPr>
            <p:spPr>
              <a:xfrm>
                <a:off x="3999306" y="4213803"/>
                <a:ext cx="899100" cy="27411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Space Grotesk" pitchFamily="2" charset="77"/>
                    <a:ea typeface="Microsoft YaHei" panose="020B0503020204020204" pitchFamily="34" charset="-122"/>
                    <a:cs typeface="Space Grotesk" pitchFamily="2" charset="77"/>
                  </a:rPr>
                  <a:t>requirement</a:t>
                </a:r>
                <a:endParaRPr kumimoji="0" lang="en-CN" sz="800" b="0" i="0" u="none" strike="noStrike" kern="1200" cap="none" spc="0" normalizeH="0" baseline="0" noProof="0">
                  <a:ln>
                    <a:noFill/>
                  </a:ln>
                  <a:solidFill>
                    <a:schemeClr val="bg1"/>
                  </a:solidFill>
                  <a:effectLst/>
                  <a:uLnTx/>
                  <a:uFillTx/>
                  <a:latin typeface="Space Grotesk" pitchFamily="2" charset="77"/>
                  <a:ea typeface="Microsoft YaHei" panose="020B0503020204020204" pitchFamily="34" charset="-122"/>
                  <a:cs typeface="Space Grotesk" pitchFamily="2" charset="77"/>
                </a:endParaRPr>
              </a:p>
            </p:txBody>
          </p:sp>
          <p:cxnSp>
            <p:nvCxnSpPr>
              <p:cNvPr id="25" name="Straight Arrow Connector 24">
                <a:extLst>
                  <a:ext uri="{FF2B5EF4-FFF2-40B4-BE49-F238E27FC236}">
                    <a16:creationId xmlns:a16="http://schemas.microsoft.com/office/drawing/2014/main" id="{34848213-81BC-B376-C8E5-E1DA4FC8C5F3}"/>
                  </a:ext>
                </a:extLst>
              </p:cNvPr>
              <p:cNvCxnSpPr>
                <a:cxnSpLocks/>
              </p:cNvCxnSpPr>
              <p:nvPr/>
            </p:nvCxnSpPr>
            <p:spPr>
              <a:xfrm>
                <a:off x="1759529" y="5300768"/>
                <a:ext cx="651162"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514D7-B02F-1948-950B-2DAF48BE3FBD}"/>
                  </a:ext>
                </a:extLst>
              </p:cNvPr>
              <p:cNvCxnSpPr>
                <a:cxnSpLocks/>
              </p:cNvCxnSpPr>
              <p:nvPr/>
            </p:nvCxnSpPr>
            <p:spPr>
              <a:xfrm>
                <a:off x="3408211" y="5300768"/>
                <a:ext cx="50324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E504B67B-D16D-225D-EF63-15943E5AB42B}"/>
                </a:ext>
              </a:extLst>
            </p:cNvPr>
            <p:cNvSpPr/>
            <p:nvPr/>
          </p:nvSpPr>
          <p:spPr>
            <a:xfrm>
              <a:off x="5412478" y="4524913"/>
              <a:ext cx="997520" cy="1030143"/>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N" sz="1000" b="0" i="0" u="none" strike="noStrike" kern="1200" cap="none" spc="0" normalizeH="0" baseline="0" noProof="0">
                  <a:ln>
                    <a:noFill/>
                  </a:ln>
                  <a:solidFill>
                    <a:srgbClr val="502BD3"/>
                  </a:solidFill>
                  <a:effectLst/>
                  <a:uLnTx/>
                  <a:uFillTx/>
                  <a:latin typeface="Space Grotesk" pitchFamily="2" charset="77"/>
                  <a:ea typeface="Microsoft YaHei" panose="020B0503020204020204" pitchFamily="34" charset="-122"/>
                  <a:cs typeface="Space Grotesk" pitchFamily="2" charset="77"/>
                </a:rPr>
                <a:t>Prompt</a:t>
              </a:r>
            </a:p>
          </p:txBody>
        </p:sp>
        <p:cxnSp>
          <p:nvCxnSpPr>
            <p:cNvPr id="15" name="Straight Arrow Connector 14">
              <a:extLst>
                <a:ext uri="{FF2B5EF4-FFF2-40B4-BE49-F238E27FC236}">
                  <a16:creationId xmlns:a16="http://schemas.microsoft.com/office/drawing/2014/main" id="{C1F895A4-9467-797A-7585-EFC16378E05D}"/>
                </a:ext>
              </a:extLst>
            </p:cNvPr>
            <p:cNvCxnSpPr>
              <a:cxnSpLocks/>
            </p:cNvCxnSpPr>
            <p:nvPr/>
          </p:nvCxnSpPr>
          <p:spPr>
            <a:xfrm>
              <a:off x="5068125" y="5000353"/>
              <a:ext cx="465230"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C678623-1730-5AD9-8684-CD6D27983257}"/>
                </a:ext>
              </a:extLst>
            </p:cNvPr>
            <p:cNvSpPr/>
            <p:nvPr/>
          </p:nvSpPr>
          <p:spPr>
            <a:xfrm>
              <a:off x="6928360" y="3745616"/>
              <a:ext cx="716979" cy="236913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Flask app</a:t>
              </a:r>
              <a:endParaRPr kumimoji="0" lang="en-CN" sz="1000" b="0" i="0" u="none" strike="noStrike" kern="1200" cap="none" spc="0" normalizeH="0" baseline="0" noProof="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p:txBody>
        </p:sp>
        <p:cxnSp>
          <p:nvCxnSpPr>
            <p:cNvPr id="17" name="Straight Arrow Connector 16">
              <a:extLst>
                <a:ext uri="{FF2B5EF4-FFF2-40B4-BE49-F238E27FC236}">
                  <a16:creationId xmlns:a16="http://schemas.microsoft.com/office/drawing/2014/main" id="{D06C21B1-F695-0625-0928-F7EB2CD47B41}"/>
                </a:ext>
              </a:extLst>
            </p:cNvPr>
            <p:cNvCxnSpPr>
              <a:cxnSpLocks/>
            </p:cNvCxnSpPr>
            <p:nvPr/>
          </p:nvCxnSpPr>
          <p:spPr>
            <a:xfrm>
              <a:off x="6399519" y="4978688"/>
              <a:ext cx="528841"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8E382C8-184F-58CD-B019-98CE1D4CE497}"/>
                </a:ext>
              </a:extLst>
            </p:cNvPr>
            <p:cNvSpPr/>
            <p:nvPr/>
          </p:nvSpPr>
          <p:spPr>
            <a:xfrm>
              <a:off x="7951320" y="5305674"/>
              <a:ext cx="1067979" cy="667283"/>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N" sz="1000" b="0" i="0" u="none" strike="noStrike" kern="1200" cap="none" spc="0" normalizeH="0" baseline="0" noProof="0">
                  <a:ln>
                    <a:noFill/>
                  </a:ln>
                  <a:solidFill>
                    <a:srgbClr val="502BD3"/>
                  </a:solidFill>
                  <a:effectLst/>
                  <a:uLnTx/>
                  <a:uFillTx/>
                  <a:latin typeface="Space Grotesk" pitchFamily="2" charset="77"/>
                  <a:ea typeface="Microsoft YaHei" panose="020B0503020204020204" pitchFamily="34" charset="-122"/>
                  <a:cs typeface="Space Grotesk" pitchFamily="2" charset="77"/>
                </a:rPr>
                <a:t>Prompt</a:t>
              </a:r>
            </a:p>
          </p:txBody>
        </p:sp>
        <p:cxnSp>
          <p:nvCxnSpPr>
            <p:cNvPr id="19" name="Straight Arrow Connector 18">
              <a:extLst>
                <a:ext uri="{FF2B5EF4-FFF2-40B4-BE49-F238E27FC236}">
                  <a16:creationId xmlns:a16="http://schemas.microsoft.com/office/drawing/2014/main" id="{D88DD8B2-6C4B-2966-C709-6E7F92BF6544}"/>
                </a:ext>
              </a:extLst>
            </p:cNvPr>
            <p:cNvCxnSpPr>
              <a:cxnSpLocks/>
            </p:cNvCxnSpPr>
            <p:nvPr/>
          </p:nvCxnSpPr>
          <p:spPr>
            <a:xfrm>
              <a:off x="7645339" y="5639315"/>
              <a:ext cx="305981" cy="1"/>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9920569-653C-E9C5-6745-A4D8055C9B99}"/>
                </a:ext>
              </a:extLst>
            </p:cNvPr>
            <p:cNvCxnSpPr>
              <a:cxnSpLocks/>
            </p:cNvCxnSpPr>
            <p:nvPr/>
          </p:nvCxnSpPr>
          <p:spPr>
            <a:xfrm>
              <a:off x="9019299" y="5639315"/>
              <a:ext cx="305981" cy="1"/>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915AF8B-D9AE-0E65-4C4C-86486A515876}"/>
                </a:ext>
              </a:extLst>
            </p:cNvPr>
            <p:cNvSpPr/>
            <p:nvPr/>
          </p:nvSpPr>
          <p:spPr>
            <a:xfrm>
              <a:off x="9325280" y="4232159"/>
              <a:ext cx="716979" cy="1854271"/>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azure</a:t>
              </a:r>
              <a:endParaRPr kumimoji="0" lang="en-CN" sz="1000" b="0" i="0" u="none" strike="noStrike" kern="1200" cap="none" spc="0" normalizeH="0" baseline="0" noProof="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p:txBody>
        </p:sp>
      </p:grpSp>
      <p:cxnSp>
        <p:nvCxnSpPr>
          <p:cNvPr id="27" name="Straight Connector 26">
            <a:extLst>
              <a:ext uri="{FF2B5EF4-FFF2-40B4-BE49-F238E27FC236}">
                <a16:creationId xmlns:a16="http://schemas.microsoft.com/office/drawing/2014/main" id="{9D2DBDD7-0F7B-99AD-80C8-47A56A0311A7}"/>
              </a:ext>
            </a:extLst>
          </p:cNvPr>
          <p:cNvCxnSpPr>
            <a:cxnSpLocks/>
          </p:cNvCxnSpPr>
          <p:nvPr/>
        </p:nvCxnSpPr>
        <p:spPr>
          <a:xfrm>
            <a:off x="137023" y="3185164"/>
            <a:ext cx="12192000" cy="0"/>
          </a:xfrm>
          <a:prstGeom prst="line">
            <a:avLst/>
          </a:prstGeom>
          <a:ln w="476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8" name="TextBox 25">
            <a:extLst>
              <a:ext uri="{FF2B5EF4-FFF2-40B4-BE49-F238E27FC236}">
                <a16:creationId xmlns:a16="http://schemas.microsoft.com/office/drawing/2014/main" id="{DBDD77C6-BDC4-1691-BF2B-BD0A3350A81B}"/>
              </a:ext>
            </a:extLst>
          </p:cNvPr>
          <p:cNvSpPr txBox="1"/>
          <p:nvPr/>
        </p:nvSpPr>
        <p:spPr>
          <a:xfrm>
            <a:off x="331081" y="2008833"/>
            <a:ext cx="1317990" cy="369332"/>
          </a:xfrm>
          <a:prstGeom prst="rect">
            <a:avLst/>
          </a:prstGeom>
          <a:noFill/>
        </p:spPr>
        <p:txBody>
          <a:bodyPr wrap="none"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502BD3"/>
                </a:solidFill>
                <a:effectLst/>
                <a:uLnTx/>
                <a:uFillTx/>
                <a:latin typeface="Space Grotesk" pitchFamily="2" charset="77"/>
                <a:ea typeface="Microsoft YaHei" panose="020B0503020204020204" pitchFamily="34" charset="-122"/>
                <a:cs typeface="Space Grotesk" pitchFamily="2" charset="77"/>
              </a:rPr>
              <a:t>Fornt</a:t>
            </a:r>
            <a:r>
              <a:rPr kumimoji="0" lang="en-US" sz="1800" b="0" i="0" u="none" strike="noStrike" kern="1200" cap="none" spc="0" normalizeH="0" baseline="0" noProof="0" dirty="0">
                <a:ln>
                  <a:noFill/>
                </a:ln>
                <a:solidFill>
                  <a:srgbClr val="502BD3"/>
                </a:solidFill>
                <a:effectLst/>
                <a:uLnTx/>
                <a:uFillTx/>
                <a:latin typeface="Space Grotesk" pitchFamily="2" charset="77"/>
                <a:ea typeface="Microsoft YaHei" panose="020B0503020204020204" pitchFamily="34" charset="-122"/>
                <a:cs typeface="Space Grotesk" pitchFamily="2" charset="77"/>
              </a:rPr>
              <a:t>-end</a:t>
            </a:r>
            <a:endParaRPr kumimoji="0" lang="en-CN" sz="1800" b="0" i="0" u="none" strike="noStrike" kern="1200" cap="none" spc="0" normalizeH="0" baseline="0" noProof="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p:txBody>
      </p:sp>
      <p:sp>
        <p:nvSpPr>
          <p:cNvPr id="29" name="TextBox 26">
            <a:extLst>
              <a:ext uri="{FF2B5EF4-FFF2-40B4-BE49-F238E27FC236}">
                <a16:creationId xmlns:a16="http://schemas.microsoft.com/office/drawing/2014/main" id="{5B6CBFFF-D25B-E963-4AA1-A7918F3F4B17}"/>
              </a:ext>
            </a:extLst>
          </p:cNvPr>
          <p:cNvSpPr txBox="1"/>
          <p:nvPr/>
        </p:nvSpPr>
        <p:spPr>
          <a:xfrm>
            <a:off x="331081" y="3645840"/>
            <a:ext cx="1263487" cy="369332"/>
          </a:xfrm>
          <a:prstGeom prst="rect">
            <a:avLst/>
          </a:prstGeom>
          <a:noFill/>
        </p:spPr>
        <p:txBody>
          <a:bodyPr wrap="none" rtlCol="0">
            <a:sp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502BD3"/>
                </a:solidFill>
                <a:effectLst/>
                <a:uLnTx/>
                <a:uFillTx/>
                <a:latin typeface="Space Grotesk" pitchFamily="2" charset="77"/>
                <a:ea typeface="Microsoft YaHei" panose="020B0503020204020204" pitchFamily="34" charset="-122"/>
                <a:cs typeface="Space Grotesk" pitchFamily="2" charset="77"/>
              </a:rPr>
              <a:t>Back-end</a:t>
            </a:r>
            <a:endParaRPr kumimoji="0" lang="en-CN" sz="1800" b="0" i="0" u="none" strike="noStrike" kern="1200" cap="none" spc="0" normalizeH="0" baseline="0" noProof="0">
              <a:ln>
                <a:noFill/>
              </a:ln>
              <a:solidFill>
                <a:srgbClr val="502BD3"/>
              </a:solidFill>
              <a:effectLst/>
              <a:uLnTx/>
              <a:uFillTx/>
              <a:latin typeface="Space Grotesk" pitchFamily="2" charset="77"/>
              <a:ea typeface="Microsoft YaHei" panose="020B0503020204020204" pitchFamily="34" charset="-122"/>
              <a:cs typeface="Space Grotesk" pitchFamily="2" charset="77"/>
            </a:endParaRPr>
          </a:p>
        </p:txBody>
      </p:sp>
      <p:pic>
        <p:nvPicPr>
          <p:cNvPr id="30" name="Picture 2" descr="GitHub - microsoft/semantic-kernel: Integrate cutting-edge LLM technology  quickly and easily into your apps">
            <a:extLst>
              <a:ext uri="{FF2B5EF4-FFF2-40B4-BE49-F238E27FC236}">
                <a16:creationId xmlns:a16="http://schemas.microsoft.com/office/drawing/2014/main" id="{DB999F9F-913B-CE9B-00C7-EC2D238C389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663896" y="737186"/>
            <a:ext cx="1358993" cy="67949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Inside LangChain: The Open Source Large Language Model Framework Everyone  is Talking About | by Jesus Rodriguez | Towards AI">
            <a:extLst>
              <a:ext uri="{FF2B5EF4-FFF2-40B4-BE49-F238E27FC236}">
                <a16:creationId xmlns:a16="http://schemas.microsoft.com/office/drawing/2014/main" id="{EBC3DEB4-C506-6FD7-D561-A6228CE7DED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220846" y="737753"/>
            <a:ext cx="1358993" cy="70946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87EDCF06-5B77-08FF-691D-33CF639C8AD1}"/>
              </a:ext>
            </a:extLst>
          </p:cNvPr>
          <p:cNvSpPr txBox="1"/>
          <p:nvPr/>
        </p:nvSpPr>
        <p:spPr>
          <a:xfrm>
            <a:off x="2521616" y="5267691"/>
            <a:ext cx="105208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err="1">
                <a:ln>
                  <a:noFill/>
                </a:ln>
                <a:solidFill>
                  <a:srgbClr val="502BD3"/>
                </a:solidFill>
                <a:effectLst/>
                <a:uLnTx/>
                <a:uFillTx/>
                <a:latin typeface="Space Grotesk" pitchFamily="2" charset="77"/>
                <a:cs typeface="Space Grotesk" pitchFamily="2" charset="77"/>
              </a:rPr>
              <a:t>Promptflow</a:t>
            </a:r>
            <a:endParaRPr kumimoji="0" lang="en-US" altLang="zh-CN" sz="1200" b="1" i="0" u="none" strike="noStrike" kern="1200" cap="none" spc="0" normalizeH="0" baseline="0" noProof="0">
              <a:ln>
                <a:noFill/>
              </a:ln>
              <a:solidFill>
                <a:srgbClr val="502BD3"/>
              </a:solidFill>
              <a:effectLst/>
              <a:uLnTx/>
              <a:uFillTx/>
              <a:latin typeface="Space Grotesk" pitchFamily="2" charset="77"/>
              <a:cs typeface="Space Grotesk" pitchFamily="2" charset="77"/>
            </a:endParaRPr>
          </a:p>
        </p:txBody>
      </p:sp>
      <p:sp>
        <p:nvSpPr>
          <p:cNvPr id="33" name="TextBox 32">
            <a:extLst>
              <a:ext uri="{FF2B5EF4-FFF2-40B4-BE49-F238E27FC236}">
                <a16:creationId xmlns:a16="http://schemas.microsoft.com/office/drawing/2014/main" id="{9CE1E292-35D9-F60A-CF0C-0A0544F89BF3}"/>
              </a:ext>
            </a:extLst>
          </p:cNvPr>
          <p:cNvSpPr txBox="1"/>
          <p:nvPr/>
        </p:nvSpPr>
        <p:spPr>
          <a:xfrm>
            <a:off x="5655556" y="5766142"/>
            <a:ext cx="105208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err="1">
                <a:ln>
                  <a:noFill/>
                </a:ln>
                <a:solidFill>
                  <a:srgbClr val="502BD3"/>
                </a:solidFill>
                <a:effectLst/>
                <a:uLnTx/>
                <a:uFillTx/>
                <a:latin typeface="Space Grotesk" pitchFamily="2" charset="77"/>
                <a:cs typeface="Space Grotesk" pitchFamily="2" charset="77"/>
              </a:rPr>
              <a:t>Promptflow</a:t>
            </a:r>
            <a:endParaRPr kumimoji="0" lang="en-US" altLang="zh-CN" sz="1200" b="1" i="0" u="none" strike="noStrike" kern="1200" cap="none" spc="0" normalizeH="0" baseline="0" noProof="0">
              <a:ln>
                <a:noFill/>
              </a:ln>
              <a:solidFill>
                <a:srgbClr val="502BD3"/>
              </a:solidFill>
              <a:effectLst/>
              <a:uLnTx/>
              <a:uFillTx/>
              <a:latin typeface="Space Grotesk" pitchFamily="2" charset="77"/>
              <a:cs typeface="Space Grotesk" pitchFamily="2" charset="77"/>
            </a:endParaRPr>
          </a:p>
        </p:txBody>
      </p:sp>
      <p:sp>
        <p:nvSpPr>
          <p:cNvPr id="34" name="TextBox 33">
            <a:extLst>
              <a:ext uri="{FF2B5EF4-FFF2-40B4-BE49-F238E27FC236}">
                <a16:creationId xmlns:a16="http://schemas.microsoft.com/office/drawing/2014/main" id="{CD7EC2F5-F52F-91B1-7CE1-4BE9337A9037}"/>
              </a:ext>
            </a:extLst>
          </p:cNvPr>
          <p:cNvSpPr txBox="1"/>
          <p:nvPr/>
        </p:nvSpPr>
        <p:spPr>
          <a:xfrm>
            <a:off x="8067601" y="6046879"/>
            <a:ext cx="105208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err="1">
                <a:ln>
                  <a:noFill/>
                </a:ln>
                <a:solidFill>
                  <a:srgbClr val="502BD3"/>
                </a:solidFill>
                <a:effectLst/>
                <a:uLnTx/>
                <a:uFillTx/>
                <a:latin typeface="Space Grotesk" pitchFamily="2" charset="77"/>
                <a:cs typeface="Space Grotesk" pitchFamily="2" charset="77"/>
              </a:rPr>
              <a:t>Promptflow</a:t>
            </a:r>
            <a:endParaRPr kumimoji="0" lang="en-US" altLang="zh-CN" sz="1200" b="1" i="0" u="none" strike="noStrike" kern="1200" cap="none" spc="0" normalizeH="0" baseline="0" noProof="0">
              <a:ln>
                <a:noFill/>
              </a:ln>
              <a:solidFill>
                <a:srgbClr val="502BD3"/>
              </a:solidFill>
              <a:effectLst/>
              <a:uLnTx/>
              <a:uFillTx/>
              <a:latin typeface="Space Grotesk" pitchFamily="2" charset="77"/>
              <a:cs typeface="Space Grotesk" pitchFamily="2" charset="77"/>
            </a:endParaRPr>
          </a:p>
        </p:txBody>
      </p:sp>
    </p:spTree>
    <p:extLst>
      <p:ext uri="{BB962C8B-B14F-4D97-AF65-F5344CB8AC3E}">
        <p14:creationId xmlns:p14="http://schemas.microsoft.com/office/powerpoint/2010/main" val="1760347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72853-2147-3C6A-F0CD-DD376364F4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9D5C67-F987-F2C2-BA21-69F809496EC4}"/>
              </a:ext>
            </a:extLst>
          </p:cNvPr>
          <p:cNvSpPr>
            <a:spLocks noGrp="1"/>
          </p:cNvSpPr>
          <p:nvPr>
            <p:ph idx="1"/>
          </p:nvPr>
        </p:nvSpPr>
        <p:spPr/>
        <p:txBody>
          <a:bodyPr/>
          <a:lstStyle/>
          <a:p>
            <a:endParaRPr lang="en-US"/>
          </a:p>
        </p:txBody>
      </p:sp>
      <p:pic>
        <p:nvPicPr>
          <p:cNvPr id="4" name="Picture 2" descr="image">
            <a:extLst>
              <a:ext uri="{FF2B5EF4-FFF2-40B4-BE49-F238E27FC236}">
                <a16:creationId xmlns:a16="http://schemas.microsoft.com/office/drawing/2014/main" id="{E06B012E-B829-111A-43E6-0A80E2624AB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258417"/>
            <a:ext cx="1232033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39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DD991E-767D-FE4B-82AD-96DD0E4D1BDA}"/>
              </a:ext>
            </a:extLst>
          </p:cNvPr>
          <p:cNvSpPr>
            <a:spLocks noGrp="1"/>
          </p:cNvSpPr>
          <p:nvPr>
            <p:ph type="title"/>
          </p:nvPr>
        </p:nvSpPr>
        <p:spPr>
          <a:xfrm>
            <a:off x="609600" y="1709738"/>
            <a:ext cx="9486900" cy="2852737"/>
          </a:xfrm>
        </p:spPr>
        <p:txBody>
          <a:bodyPr/>
          <a:lstStyle/>
          <a:p>
            <a:r>
              <a:rPr lang="en-US" dirty="0"/>
              <a:t>Demo</a:t>
            </a:r>
          </a:p>
        </p:txBody>
      </p:sp>
    </p:spTree>
    <p:extLst>
      <p:ext uri="{BB962C8B-B14F-4D97-AF65-F5344CB8AC3E}">
        <p14:creationId xmlns:p14="http://schemas.microsoft.com/office/powerpoint/2010/main" val="3158211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3A9DB-38EB-57FE-C100-3EB918E10C8A}"/>
              </a:ext>
            </a:extLst>
          </p:cNvPr>
          <p:cNvSpPr>
            <a:spLocks noGrp="1"/>
          </p:cNvSpPr>
          <p:nvPr>
            <p:ph type="title"/>
          </p:nvPr>
        </p:nvSpPr>
        <p:spPr/>
        <p:txBody>
          <a:bodyPr/>
          <a:lstStyle/>
          <a:p>
            <a:r>
              <a:rPr lang="en-US" dirty="0"/>
              <a:t>Resources</a:t>
            </a:r>
          </a:p>
        </p:txBody>
      </p:sp>
      <p:sp>
        <p:nvSpPr>
          <p:cNvPr id="4" name="Content Placeholder 3">
            <a:extLst>
              <a:ext uri="{FF2B5EF4-FFF2-40B4-BE49-F238E27FC236}">
                <a16:creationId xmlns:a16="http://schemas.microsoft.com/office/drawing/2014/main" id="{42289DC5-BCF7-775E-BC2C-083414B6E35C}"/>
              </a:ext>
            </a:extLst>
          </p:cNvPr>
          <p:cNvSpPr>
            <a:spLocks noGrp="1"/>
          </p:cNvSpPr>
          <p:nvPr>
            <p:ph idx="1"/>
          </p:nvPr>
        </p:nvSpPr>
        <p:spPr/>
        <p:txBody>
          <a:bodyPr/>
          <a:lstStyle/>
          <a:p>
            <a:pPr marL="0" indent="0">
              <a:spcBef>
                <a:spcPts val="3000"/>
              </a:spcBef>
              <a:buNone/>
            </a:pPr>
            <a:r>
              <a:rPr lang="en-US" dirty="0"/>
              <a:t>Download .NET 8 </a:t>
            </a:r>
            <a:br>
              <a:rPr lang="en-US" dirty="0"/>
            </a:br>
            <a:r>
              <a:rPr lang="en-US" dirty="0">
                <a:effectLst/>
                <a:hlinkClick r:id="rId2" tooltip="https://aka.ms/get-dotnet-8"/>
              </a:rPr>
              <a:t>aka.ms/get-dotnet-8</a:t>
            </a:r>
            <a:endParaRPr lang="en-US" dirty="0">
              <a:effectLst/>
            </a:endParaRPr>
          </a:p>
          <a:p>
            <a:pPr marL="0" indent="0">
              <a:spcBef>
                <a:spcPts val="3000"/>
              </a:spcBef>
              <a:buNone/>
            </a:pPr>
            <a:r>
              <a:rPr lang="en-US" dirty="0"/>
              <a:t>Demo</a:t>
            </a:r>
            <a:r>
              <a:rPr lang="zh-TW" altLang="en-US" dirty="0"/>
              <a:t> </a:t>
            </a:r>
            <a:r>
              <a:rPr lang="en-US" altLang="zh-TW" dirty="0"/>
              <a:t>&amp;</a:t>
            </a:r>
            <a:r>
              <a:rPr lang="zh-TW" altLang="en-US" dirty="0"/>
              <a:t> </a:t>
            </a:r>
            <a:r>
              <a:rPr lang="en-US" altLang="zh-TW" dirty="0"/>
              <a:t>Workshop</a:t>
            </a:r>
            <a:br>
              <a:rPr lang="en-US" dirty="0"/>
            </a:br>
            <a:r>
              <a:rPr lang="en-US" u="sng" dirty="0">
                <a:solidFill>
                  <a:srgbClr val="502BD3"/>
                </a:solidFill>
                <a:hlinkClick r:id="rId3"/>
              </a:rPr>
              <a:t>https://github.com/kinfey/VSCodeEnterpriseCopilotWorkshop</a:t>
            </a:r>
            <a:endParaRPr lang="en-US" u="sng" dirty="0">
              <a:solidFill>
                <a:srgbClr val="502BD3"/>
              </a:solidFill>
            </a:endParaRPr>
          </a:p>
        </p:txBody>
      </p:sp>
      <p:pic>
        <p:nvPicPr>
          <p:cNvPr id="5" name="Graphic 4">
            <a:extLst>
              <a:ext uri="{FF2B5EF4-FFF2-40B4-BE49-F238E27FC236}">
                <a16:creationId xmlns:a16="http://schemas.microsoft.com/office/drawing/2014/main" id="{4BD5B29B-D37A-0F55-E5FF-791D5010459C}"/>
              </a:ext>
            </a:extLst>
          </p:cNvPr>
          <p:cNvPicPr>
            <a:picLocks noChangeAspect="1"/>
          </p:cNvPicPr>
          <p:nvPr/>
        </p:nvPicPr>
        <p:blipFill rotWithShape="1">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r="28711"/>
          <a:stretch/>
        </p:blipFill>
        <p:spPr>
          <a:xfrm>
            <a:off x="8528384" y="5993486"/>
            <a:ext cx="3663616" cy="509825"/>
          </a:xfrm>
          <a:prstGeom prst="rect">
            <a:avLst/>
          </a:prstGeom>
        </p:spPr>
      </p:pic>
      <p:pic>
        <p:nvPicPr>
          <p:cNvPr id="6" name="Picture 5">
            <a:extLst>
              <a:ext uri="{FF2B5EF4-FFF2-40B4-BE49-F238E27FC236}">
                <a16:creationId xmlns:a16="http://schemas.microsoft.com/office/drawing/2014/main" id="{8FB7AE80-78AF-AD6F-83B6-69E8BE69C15B}"/>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081716" y="4180116"/>
            <a:ext cx="1950607" cy="2323195"/>
          </a:xfrm>
          <a:prstGeom prst="rect">
            <a:avLst/>
          </a:prstGeom>
        </p:spPr>
      </p:pic>
    </p:spTree>
    <p:extLst>
      <p:ext uri="{BB962C8B-B14F-4D97-AF65-F5344CB8AC3E}">
        <p14:creationId xmlns:p14="http://schemas.microsoft.com/office/powerpoint/2010/main" val="1794320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4E69F3-9071-D873-3526-EDE18B33DB02}"/>
              </a:ext>
            </a:extLst>
          </p:cNvPr>
          <p:cNvSpPr>
            <a:spLocks noGrp="1"/>
          </p:cNvSpPr>
          <p:nvPr>
            <p:ph type="title"/>
          </p:nvPr>
        </p:nvSpPr>
        <p:spPr>
          <a:xfrm>
            <a:off x="2135988" y="1613093"/>
            <a:ext cx="7920023" cy="2025631"/>
          </a:xfrm>
        </p:spPr>
        <p:txBody>
          <a:bodyPr>
            <a:noAutofit/>
          </a:bodyPr>
          <a:lstStyle/>
          <a:p>
            <a:pPr algn="ctr"/>
            <a:r>
              <a:rPr lang="en-US" sz="6600" dirty="0"/>
              <a:t>Download .NET 8</a:t>
            </a:r>
            <a:br>
              <a:rPr lang="en-US" sz="6600" dirty="0"/>
            </a:br>
            <a:endParaRPr lang="en-US" sz="6600" dirty="0"/>
          </a:p>
        </p:txBody>
      </p:sp>
      <p:sp>
        <p:nvSpPr>
          <p:cNvPr id="5" name="Text Placeholder 4">
            <a:extLst>
              <a:ext uri="{FF2B5EF4-FFF2-40B4-BE49-F238E27FC236}">
                <a16:creationId xmlns:a16="http://schemas.microsoft.com/office/drawing/2014/main" id="{D8C06A88-37EE-409B-3935-3F6C4FE1C198}"/>
              </a:ext>
            </a:extLst>
          </p:cNvPr>
          <p:cNvSpPr>
            <a:spLocks noGrp="1"/>
          </p:cNvSpPr>
          <p:nvPr>
            <p:ph type="body" idx="1"/>
          </p:nvPr>
        </p:nvSpPr>
        <p:spPr>
          <a:xfrm>
            <a:off x="1540777" y="3258296"/>
            <a:ext cx="9110444" cy="1500187"/>
          </a:xfrm>
        </p:spPr>
        <p:txBody>
          <a:bodyPr>
            <a:normAutofit/>
          </a:bodyPr>
          <a:lstStyle/>
          <a:p>
            <a:pPr algn="ctr"/>
            <a:r>
              <a:rPr lang="en-US" sz="5400" dirty="0">
                <a:hlinkClick r:id="rId2"/>
              </a:rPr>
              <a:t>https://aka.ms/get-dotnet-8</a:t>
            </a:r>
            <a:r>
              <a:rPr lang="en-US" sz="5400" dirty="0"/>
              <a:t> </a:t>
            </a:r>
          </a:p>
        </p:txBody>
      </p:sp>
    </p:spTree>
    <p:extLst>
      <p:ext uri="{BB962C8B-B14F-4D97-AF65-F5344CB8AC3E}">
        <p14:creationId xmlns:p14="http://schemas.microsoft.com/office/powerpoint/2010/main" val="1767585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4F8B-358E-6FC4-1367-43EDECF8FC0E}"/>
              </a:ext>
            </a:extLst>
          </p:cNvPr>
          <p:cNvSpPr>
            <a:spLocks noGrp="1"/>
          </p:cNvSpPr>
          <p:nvPr>
            <p:ph type="title"/>
          </p:nvPr>
        </p:nvSpPr>
        <p:spPr>
          <a:xfrm>
            <a:off x="609600" y="1709738"/>
            <a:ext cx="7696200" cy="2852737"/>
          </a:xfrm>
        </p:spPr>
        <p:txBody>
          <a:bodyPr/>
          <a:lstStyle/>
          <a:p>
            <a:r>
              <a:rPr lang="en-US" dirty="0"/>
              <a:t>Thank</a:t>
            </a:r>
            <a:r>
              <a:rPr lang="zh-TW" altLang="en-US" dirty="0"/>
              <a:t> </a:t>
            </a:r>
            <a:r>
              <a:rPr lang="en-US" altLang="zh-TW" dirty="0"/>
              <a:t>you</a:t>
            </a:r>
            <a:endParaRPr lang="en-US" dirty="0"/>
          </a:p>
        </p:txBody>
      </p:sp>
    </p:spTree>
    <p:extLst>
      <p:ext uri="{BB962C8B-B14F-4D97-AF65-F5344CB8AC3E}">
        <p14:creationId xmlns:p14="http://schemas.microsoft.com/office/powerpoint/2010/main" val="1023071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BB90-B9FF-ED4A-9587-76C518C2BC9E}"/>
              </a:ext>
            </a:extLst>
          </p:cNvPr>
          <p:cNvSpPr>
            <a:spLocks noGrp="1"/>
          </p:cNvSpPr>
          <p:nvPr>
            <p:ph type="title"/>
          </p:nvPr>
        </p:nvSpPr>
        <p:spPr>
          <a:xfrm>
            <a:off x="443345" y="463983"/>
            <a:ext cx="10972800" cy="822960"/>
          </a:xfrm>
        </p:spPr>
        <p:txBody>
          <a:bodyPr/>
          <a:lstStyle/>
          <a:p>
            <a:r>
              <a:rPr lang="en-US" b="1" dirty="0">
                <a:latin typeface="Microsoft YaHei UI" panose="020B0503020204020204" pitchFamily="34" charset="-122"/>
                <a:ea typeface="Microsoft YaHei UI" panose="020B0503020204020204" pitchFamily="34" charset="-122"/>
              </a:rPr>
              <a:t>All</a:t>
            </a:r>
            <a:r>
              <a:rPr lang="zh-TW" altLang="en-US" b="1" dirty="0">
                <a:latin typeface="Microsoft YaHei UI" panose="020B0503020204020204" pitchFamily="34" charset="-122"/>
                <a:ea typeface="Microsoft YaHei UI" panose="020B0503020204020204" pitchFamily="34" charset="-122"/>
              </a:rPr>
              <a:t> </a:t>
            </a:r>
            <a:r>
              <a:rPr lang="en-US" altLang="zh-TW" b="1" dirty="0">
                <a:latin typeface="Microsoft YaHei UI" panose="020B0503020204020204" pitchFamily="34" charset="-122"/>
                <a:ea typeface="Microsoft YaHei UI" panose="020B0503020204020204" pitchFamily="34" charset="-122"/>
              </a:rPr>
              <a:t>in</a:t>
            </a:r>
            <a:r>
              <a:rPr lang="zh-TW" altLang="en-US" b="1" dirty="0">
                <a:latin typeface="Microsoft YaHei UI" panose="020B0503020204020204" pitchFamily="34" charset="-122"/>
                <a:ea typeface="Microsoft YaHei UI" panose="020B0503020204020204" pitchFamily="34" charset="-122"/>
              </a:rPr>
              <a:t> </a:t>
            </a:r>
            <a:r>
              <a:rPr lang="en-US" altLang="zh-TW" b="1" dirty="0">
                <a:latin typeface="Microsoft YaHei UI" panose="020B0503020204020204" pitchFamily="34" charset="-122"/>
                <a:ea typeface="Microsoft YaHei UI" panose="020B0503020204020204" pitchFamily="34" charset="-122"/>
              </a:rPr>
              <a:t>Copilot</a:t>
            </a:r>
            <a:endParaRPr lang="en-US" b="1" dirty="0">
              <a:latin typeface="Microsoft YaHei UI" panose="020B0503020204020204" pitchFamily="34" charset="-122"/>
              <a:ea typeface="Microsoft YaHei UI" panose="020B0503020204020204" pitchFamily="34" charset="-122"/>
            </a:endParaRPr>
          </a:p>
        </p:txBody>
      </p:sp>
      <p:pic>
        <p:nvPicPr>
          <p:cNvPr id="4" name="Picture 3">
            <a:extLst>
              <a:ext uri="{FF2B5EF4-FFF2-40B4-BE49-F238E27FC236}">
                <a16:creationId xmlns:a16="http://schemas.microsoft.com/office/drawing/2014/main" id="{2B05461B-6B18-7556-CBF7-48DE6F4BC7BB}"/>
              </a:ext>
            </a:extLst>
          </p:cNvPr>
          <p:cNvPicPr>
            <a:picLocks noChangeAspect="1"/>
          </p:cNvPicPr>
          <p:nvPr/>
        </p:nvPicPr>
        <p:blipFill>
          <a:blip r:embed="rId2"/>
          <a:stretch>
            <a:fillRect/>
          </a:stretch>
        </p:blipFill>
        <p:spPr>
          <a:xfrm>
            <a:off x="1032163" y="1820294"/>
            <a:ext cx="2975263" cy="2975263"/>
          </a:xfrm>
          <a:prstGeom prst="rect">
            <a:avLst/>
          </a:prstGeom>
        </p:spPr>
      </p:pic>
      <p:sp>
        <p:nvSpPr>
          <p:cNvPr id="6" name="TextBox 5">
            <a:extLst>
              <a:ext uri="{FF2B5EF4-FFF2-40B4-BE49-F238E27FC236}">
                <a16:creationId xmlns:a16="http://schemas.microsoft.com/office/drawing/2014/main" id="{25085341-D4C7-AA7F-94C6-EAA9FD7EAD30}"/>
              </a:ext>
            </a:extLst>
          </p:cNvPr>
          <p:cNvSpPr txBox="1"/>
          <p:nvPr/>
        </p:nvSpPr>
        <p:spPr>
          <a:xfrm>
            <a:off x="1639786" y="5170378"/>
            <a:ext cx="1519968" cy="461665"/>
          </a:xfrm>
          <a:prstGeom prst="rect">
            <a:avLst/>
          </a:prstGeom>
          <a:noFill/>
        </p:spPr>
        <p:txBody>
          <a:bodyPr wrap="none" rtlCol="0">
            <a:spAutoFit/>
          </a:bodyPr>
          <a:lstStyle/>
          <a:p>
            <a:r>
              <a:rPr lang="en-US" sz="2400" b="1" dirty="0">
                <a:latin typeface="Space Grotesk" pitchFamily="2" charset="77"/>
                <a:cs typeface="Space Grotesk" pitchFamily="2" charset="77"/>
              </a:rPr>
              <a:t>Windows</a:t>
            </a:r>
          </a:p>
        </p:txBody>
      </p:sp>
      <p:pic>
        <p:nvPicPr>
          <p:cNvPr id="8" name="Picture 7">
            <a:extLst>
              <a:ext uri="{FF2B5EF4-FFF2-40B4-BE49-F238E27FC236}">
                <a16:creationId xmlns:a16="http://schemas.microsoft.com/office/drawing/2014/main" id="{7D48782F-F785-E05A-0BD1-EFA08DCF50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00898" y="2024943"/>
            <a:ext cx="2656314" cy="2656314"/>
          </a:xfrm>
          <a:prstGeom prst="rect">
            <a:avLst/>
          </a:prstGeom>
        </p:spPr>
      </p:pic>
      <p:sp>
        <p:nvSpPr>
          <p:cNvPr id="9" name="TextBox 8">
            <a:extLst>
              <a:ext uri="{FF2B5EF4-FFF2-40B4-BE49-F238E27FC236}">
                <a16:creationId xmlns:a16="http://schemas.microsoft.com/office/drawing/2014/main" id="{963126F1-9D5E-FC21-489B-63487B3D2A92}"/>
              </a:ext>
            </a:extLst>
          </p:cNvPr>
          <p:cNvSpPr txBox="1"/>
          <p:nvPr/>
        </p:nvSpPr>
        <p:spPr>
          <a:xfrm>
            <a:off x="5457437" y="5214608"/>
            <a:ext cx="1103187" cy="461665"/>
          </a:xfrm>
          <a:prstGeom prst="rect">
            <a:avLst/>
          </a:prstGeom>
          <a:noFill/>
        </p:spPr>
        <p:txBody>
          <a:bodyPr wrap="none" rtlCol="0">
            <a:spAutoFit/>
          </a:bodyPr>
          <a:lstStyle/>
          <a:p>
            <a:r>
              <a:rPr lang="en-US" sz="2400" b="1" dirty="0">
                <a:latin typeface="Space Grotesk" pitchFamily="2" charset="77"/>
                <a:cs typeface="Space Grotesk" pitchFamily="2" charset="77"/>
              </a:rPr>
              <a:t>Office</a:t>
            </a:r>
          </a:p>
        </p:txBody>
      </p:sp>
      <p:pic>
        <p:nvPicPr>
          <p:cNvPr id="13" name="Picture 12">
            <a:extLst>
              <a:ext uri="{FF2B5EF4-FFF2-40B4-BE49-F238E27FC236}">
                <a16:creationId xmlns:a16="http://schemas.microsoft.com/office/drawing/2014/main" id="{865BD61A-E38D-3498-9ACD-EBF74E38CC5E}"/>
              </a:ext>
            </a:extLst>
          </p:cNvPr>
          <p:cNvPicPr>
            <a:picLocks noChangeAspect="1"/>
          </p:cNvPicPr>
          <p:nvPr/>
        </p:nvPicPr>
        <p:blipFill>
          <a:blip r:embed="rId4"/>
          <a:stretch>
            <a:fillRect/>
          </a:stretch>
        </p:blipFill>
        <p:spPr>
          <a:xfrm>
            <a:off x="8243455" y="1944983"/>
            <a:ext cx="2968034" cy="2968034"/>
          </a:xfrm>
          <a:prstGeom prst="rect">
            <a:avLst/>
          </a:prstGeom>
        </p:spPr>
      </p:pic>
      <p:sp>
        <p:nvSpPr>
          <p:cNvPr id="14" name="TextBox 13">
            <a:extLst>
              <a:ext uri="{FF2B5EF4-FFF2-40B4-BE49-F238E27FC236}">
                <a16:creationId xmlns:a16="http://schemas.microsoft.com/office/drawing/2014/main" id="{DB4A44AD-2601-5421-D1E1-37A7C0CBE94E}"/>
              </a:ext>
            </a:extLst>
          </p:cNvPr>
          <p:cNvSpPr txBox="1"/>
          <p:nvPr/>
        </p:nvSpPr>
        <p:spPr>
          <a:xfrm>
            <a:off x="9128590" y="5186101"/>
            <a:ext cx="1197764" cy="461665"/>
          </a:xfrm>
          <a:prstGeom prst="rect">
            <a:avLst/>
          </a:prstGeom>
          <a:noFill/>
        </p:spPr>
        <p:txBody>
          <a:bodyPr wrap="none" rtlCol="0">
            <a:spAutoFit/>
          </a:bodyPr>
          <a:lstStyle/>
          <a:p>
            <a:r>
              <a:rPr lang="en-US" sz="2400" b="1" dirty="0">
                <a:latin typeface="Space Grotesk" pitchFamily="2" charset="77"/>
                <a:cs typeface="Space Grotesk" pitchFamily="2" charset="77"/>
              </a:rPr>
              <a:t>GitHub</a:t>
            </a:r>
          </a:p>
        </p:txBody>
      </p:sp>
    </p:spTree>
    <p:extLst>
      <p:ext uri="{BB962C8B-B14F-4D97-AF65-F5344CB8AC3E}">
        <p14:creationId xmlns:p14="http://schemas.microsoft.com/office/powerpoint/2010/main" val="110887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841381A-84B0-FE7D-60A6-7AF0AE968034}"/>
              </a:ext>
            </a:extLst>
          </p:cNvPr>
          <p:cNvSpPr txBox="1">
            <a:spLocks/>
          </p:cNvSpPr>
          <p:nvPr/>
        </p:nvSpPr>
        <p:spPr>
          <a:xfrm>
            <a:off x="685800" y="501217"/>
            <a:ext cx="10972800" cy="822960"/>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4400" b="0" i="0" kern="1200" spc="-50" baseline="0">
                <a:solidFill>
                  <a:schemeClr val="tx2">
                    <a:lumMod val="50000"/>
                  </a:schemeClr>
                </a:solidFill>
                <a:latin typeface="Space Grotesk Medium" pitchFamily="2" charset="77"/>
                <a:ea typeface="Open Sans" panose="020B0606030504020204" pitchFamily="34" charset="0"/>
                <a:cs typeface="Space Grotesk Medium" pitchFamily="2" charset="77"/>
              </a:defRPr>
            </a:lvl1pPr>
          </a:lstStyle>
          <a:p>
            <a:r>
              <a:rPr lang="en-US" dirty="0"/>
              <a:t>.NET Developer need to </a:t>
            </a:r>
          </a:p>
        </p:txBody>
      </p:sp>
      <p:pic>
        <p:nvPicPr>
          <p:cNvPr id="2050" name="Picture 2">
            <a:extLst>
              <a:ext uri="{FF2B5EF4-FFF2-40B4-BE49-F238E27FC236}">
                <a16:creationId xmlns:a16="http://schemas.microsoft.com/office/drawing/2014/main" id="{A0684584-834B-FE1D-DEF3-F9E052D3738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12084" y="2410402"/>
            <a:ext cx="2037195" cy="20371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34AE12B-5416-B6A9-F8C8-B4C3319AB122}"/>
              </a:ext>
            </a:extLst>
          </p:cNvPr>
          <p:cNvSpPr txBox="1"/>
          <p:nvPr/>
        </p:nvSpPr>
        <p:spPr>
          <a:xfrm>
            <a:off x="1856219" y="4739939"/>
            <a:ext cx="2608696" cy="461665"/>
          </a:xfrm>
          <a:prstGeom prst="rect">
            <a:avLst/>
          </a:prstGeom>
          <a:noFill/>
        </p:spPr>
        <p:txBody>
          <a:bodyPr wrap="square">
            <a:spAutoFit/>
          </a:bodyPr>
          <a:lstStyle/>
          <a:p>
            <a:r>
              <a:rPr lang="en-US" sz="2400" b="1" dirty="0" err="1">
                <a:solidFill>
                  <a:srgbClr val="000000"/>
                </a:solidFill>
                <a:effectLst/>
                <a:latin typeface="Space Grotesk" pitchFamily="2" charset="77"/>
                <a:cs typeface="Space Grotesk" pitchFamily="2" charset="77"/>
              </a:rPr>
              <a:t>Azure.AI.OpenAI</a:t>
            </a:r>
            <a:endParaRPr lang="en-US" sz="2400" b="1" dirty="0">
              <a:solidFill>
                <a:srgbClr val="000000"/>
              </a:solidFill>
              <a:effectLst/>
              <a:latin typeface="Space Grotesk" pitchFamily="2" charset="77"/>
              <a:cs typeface="Space Grotesk" pitchFamily="2" charset="77"/>
            </a:endParaRPr>
          </a:p>
        </p:txBody>
      </p:sp>
      <p:pic>
        <p:nvPicPr>
          <p:cNvPr id="11" name="Picture 10">
            <a:extLst>
              <a:ext uri="{FF2B5EF4-FFF2-40B4-BE49-F238E27FC236}">
                <a16:creationId xmlns:a16="http://schemas.microsoft.com/office/drawing/2014/main" id="{21FDE2DD-E0A4-DC58-8BF4-345E23D6471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88081" y="2574352"/>
            <a:ext cx="1798720" cy="1798720"/>
          </a:xfrm>
          <a:prstGeom prst="rect">
            <a:avLst/>
          </a:prstGeom>
        </p:spPr>
      </p:pic>
      <p:sp>
        <p:nvSpPr>
          <p:cNvPr id="14" name="TextBox 13">
            <a:extLst>
              <a:ext uri="{FF2B5EF4-FFF2-40B4-BE49-F238E27FC236}">
                <a16:creationId xmlns:a16="http://schemas.microsoft.com/office/drawing/2014/main" id="{80583270-9C6C-4E8C-4CA3-8BB653058443}"/>
              </a:ext>
            </a:extLst>
          </p:cNvPr>
          <p:cNvSpPr txBox="1"/>
          <p:nvPr/>
        </p:nvSpPr>
        <p:spPr>
          <a:xfrm>
            <a:off x="6557821" y="4739939"/>
            <a:ext cx="2608696" cy="461665"/>
          </a:xfrm>
          <a:prstGeom prst="rect">
            <a:avLst/>
          </a:prstGeom>
          <a:noFill/>
        </p:spPr>
        <p:txBody>
          <a:bodyPr wrap="square">
            <a:spAutoFit/>
          </a:bodyPr>
          <a:lstStyle/>
          <a:p>
            <a:r>
              <a:rPr lang="en-US" sz="2400" b="1" dirty="0">
                <a:solidFill>
                  <a:srgbClr val="000000"/>
                </a:solidFill>
                <a:effectLst/>
                <a:latin typeface="Space Grotesk" pitchFamily="2" charset="77"/>
                <a:cs typeface="Space Grotesk" pitchFamily="2" charset="77"/>
              </a:rPr>
              <a:t>Sematic Kernel</a:t>
            </a:r>
          </a:p>
        </p:txBody>
      </p:sp>
    </p:spTree>
    <p:extLst>
      <p:ext uri="{BB962C8B-B14F-4D97-AF65-F5344CB8AC3E}">
        <p14:creationId xmlns:p14="http://schemas.microsoft.com/office/powerpoint/2010/main" val="266848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9D82-190A-C1B5-E43B-6C1B33E6CB00}"/>
              </a:ext>
            </a:extLst>
          </p:cNvPr>
          <p:cNvSpPr>
            <a:spLocks noGrp="1"/>
          </p:cNvSpPr>
          <p:nvPr>
            <p:ph type="title"/>
          </p:nvPr>
        </p:nvSpPr>
        <p:spPr>
          <a:xfrm>
            <a:off x="412173" y="3029136"/>
            <a:ext cx="10972800" cy="822960"/>
          </a:xfrm>
        </p:spPr>
        <p:txBody>
          <a:bodyPr/>
          <a:lstStyle/>
          <a:p>
            <a:r>
              <a:rPr lang="en-US" b="1" dirty="0">
                <a:latin typeface="Space Grotesk" pitchFamily="2" charset="77"/>
                <a:cs typeface="Space Grotesk" pitchFamily="2" charset="77"/>
              </a:rPr>
              <a:t>Copilot Stack</a:t>
            </a:r>
          </a:p>
        </p:txBody>
      </p:sp>
      <p:sp>
        <p:nvSpPr>
          <p:cNvPr id="8" name="Rounded Rectangle 64" descr="Copilot stack: Starting at the bottom is AI infrastructure layer and above it is Foundation models layer. These two are grouped together">
            <a:extLst>
              <a:ext uri="{FF2B5EF4-FFF2-40B4-BE49-F238E27FC236}">
                <a16:creationId xmlns:a16="http://schemas.microsoft.com/office/drawing/2014/main" id="{2073AB5C-5CE6-30CB-9112-EA66152FFCBB}"/>
              </a:ext>
            </a:extLst>
          </p:cNvPr>
          <p:cNvSpPr/>
          <p:nvPr/>
        </p:nvSpPr>
        <p:spPr bwMode="auto">
          <a:xfrm>
            <a:off x="4322824" y="4137203"/>
            <a:ext cx="6677731" cy="1463693"/>
          </a:xfrm>
          <a:prstGeom prst="roundRect">
            <a:avLst>
              <a:gd name="adj" fmla="val 5937"/>
            </a:avLst>
          </a:prstGeom>
          <a:noFill/>
          <a:ln w="25400" cap="rnd">
            <a:gradFill flip="none" rotWithShape="1">
              <a:gsLst>
                <a:gs pos="10000">
                  <a:srgbClr val="D59ED7"/>
                </a:gs>
                <a:gs pos="40000">
                  <a:srgbClr val="8DC8E8"/>
                </a:gs>
              </a:gsLst>
              <a:path path="circle">
                <a:fillToRect l="100000" t="100000"/>
              </a:path>
              <a:tileRect r="-100000" b="-100000"/>
            </a:gradFill>
            <a:headEnd type="none" w="lg" len="med"/>
            <a:tailEnd type="none" w="lg" len="med"/>
          </a:ln>
          <a:effectLst>
            <a:outerShdw blurRad="190500" dist="381000" dir="2700000" algn="tl"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42221" tIns="113777" rIns="142221" bIns="113777" numCol="1" spcCol="0" rtlCol="0" fromWordArt="0" anchor="ctr" anchorCtr="0" forceAA="0" compatLnSpc="1">
            <a:prstTxWarp prst="textNoShape">
              <a:avLst/>
            </a:prstTxWarp>
            <a:noAutofit/>
          </a:bodyPr>
          <a:lstStyle/>
          <a:p>
            <a:pPr algn="ctr" defTabSz="841140"/>
            <a:endParaRPr lang="en-US" sz="1100" err="1">
              <a:gradFill>
                <a:gsLst>
                  <a:gs pos="25287">
                    <a:srgbClr val="FFFFFF"/>
                  </a:gs>
                  <a:gs pos="45000">
                    <a:srgbClr val="FFFFFF"/>
                  </a:gs>
                </a:gsLst>
                <a:lin ang="5400000" scaled="1"/>
              </a:gradFill>
              <a:latin typeface="Space Grotesk" pitchFamily="2" charset="77"/>
              <a:cs typeface="Space Grotesk" pitchFamily="2" charset="77"/>
            </a:endParaRPr>
          </a:p>
        </p:txBody>
      </p:sp>
      <p:sp>
        <p:nvSpPr>
          <p:cNvPr id="9" name="Rectangle: Rounded Corners 36">
            <a:extLst>
              <a:ext uri="{FF2B5EF4-FFF2-40B4-BE49-F238E27FC236}">
                <a16:creationId xmlns:a16="http://schemas.microsoft.com/office/drawing/2014/main" id="{FA618A99-44D3-317E-BD99-44BF393DEE9A}"/>
              </a:ext>
            </a:extLst>
          </p:cNvPr>
          <p:cNvSpPr/>
          <p:nvPr/>
        </p:nvSpPr>
        <p:spPr>
          <a:xfrm>
            <a:off x="4469783" y="4921067"/>
            <a:ext cx="6383818" cy="470262"/>
          </a:xfrm>
          <a:prstGeom prst="roundRect">
            <a:avLst>
              <a:gd name="adj" fmla="val 50000"/>
            </a:avLst>
          </a:prstGeom>
          <a:solidFill>
            <a:srgbClr val="3A49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14694" numCol="1" spcCol="0" rtlCol="0" fromWordArt="0" anchor="ctr" anchorCtr="0" forceAA="0" compatLnSpc="1">
            <a:prstTxWarp prst="textNoShape">
              <a:avLst/>
            </a:prstTxWarp>
            <a:noAutofit/>
          </a:bodyPr>
          <a:lstStyle/>
          <a:p>
            <a:pPr algn="ctr" defTabSz="725188" fontAlgn="base">
              <a:spcBef>
                <a:spcPct val="0"/>
              </a:spcBef>
              <a:spcAft>
                <a:spcPct val="0"/>
              </a:spcAft>
            </a:pPr>
            <a:r>
              <a:rPr lang="en-GB">
                <a:gradFill>
                  <a:gsLst>
                    <a:gs pos="74138">
                      <a:srgbClr val="FFFFFF"/>
                    </a:gs>
                    <a:gs pos="55000">
                      <a:srgbClr val="FFFFFF"/>
                    </a:gs>
                  </a:gsLst>
                  <a:path path="circle">
                    <a:fillToRect l="100000" t="100000"/>
                  </a:path>
                </a:gradFill>
                <a:latin typeface="Space Grotesk" pitchFamily="2" charset="77"/>
                <a:cs typeface="Space Grotesk" pitchFamily="2" charset="77"/>
              </a:rPr>
              <a:t>AI infrastructure</a:t>
            </a:r>
          </a:p>
        </p:txBody>
      </p:sp>
      <p:sp>
        <p:nvSpPr>
          <p:cNvPr id="10" name="Rectangle: Rounded Corners 36">
            <a:extLst>
              <a:ext uri="{FF2B5EF4-FFF2-40B4-BE49-F238E27FC236}">
                <a16:creationId xmlns:a16="http://schemas.microsoft.com/office/drawing/2014/main" id="{D69D5187-7E2B-CD73-F181-607F03862C72}"/>
              </a:ext>
            </a:extLst>
          </p:cNvPr>
          <p:cNvSpPr/>
          <p:nvPr/>
        </p:nvSpPr>
        <p:spPr>
          <a:xfrm>
            <a:off x="4469783" y="4346777"/>
            <a:ext cx="6383818" cy="470262"/>
          </a:xfrm>
          <a:prstGeom prst="roundRect">
            <a:avLst>
              <a:gd name="adj" fmla="val 50000"/>
            </a:avLst>
          </a:prstGeom>
          <a:solidFill>
            <a:srgbClr val="3A49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14694" numCol="1" spcCol="0" rtlCol="0" fromWordArt="0" anchor="ctr" anchorCtr="0" forceAA="0" compatLnSpc="1">
            <a:prstTxWarp prst="textNoShape">
              <a:avLst/>
            </a:prstTxWarp>
            <a:noAutofit/>
          </a:bodyPr>
          <a:lstStyle/>
          <a:p>
            <a:pPr algn="ctr" defTabSz="725188" fontAlgn="base">
              <a:spcBef>
                <a:spcPct val="0"/>
              </a:spcBef>
              <a:spcAft>
                <a:spcPct val="0"/>
              </a:spcAft>
            </a:pPr>
            <a:r>
              <a:rPr lang="en-GB">
                <a:gradFill>
                  <a:gsLst>
                    <a:gs pos="74138">
                      <a:srgbClr val="FFFFFF"/>
                    </a:gs>
                    <a:gs pos="55000">
                      <a:srgbClr val="FFFFFF"/>
                    </a:gs>
                  </a:gsLst>
                  <a:path path="circle">
                    <a:fillToRect l="100000" t="100000"/>
                  </a:path>
                </a:gradFill>
                <a:latin typeface="Space Grotesk" pitchFamily="2" charset="77"/>
                <a:cs typeface="Space Grotesk" pitchFamily="2" charset="77"/>
              </a:rPr>
              <a:t>Foundation models</a:t>
            </a:r>
          </a:p>
        </p:txBody>
      </p:sp>
      <p:grpSp>
        <p:nvGrpSpPr>
          <p:cNvPr id="11" name="!!Arrow3" descr="Bilateral arrow going from foundation layer to AI orchestration layer">
            <a:extLst>
              <a:ext uri="{FF2B5EF4-FFF2-40B4-BE49-F238E27FC236}">
                <a16:creationId xmlns:a16="http://schemas.microsoft.com/office/drawing/2014/main" id="{43B0929F-CBA1-20E5-3714-85DA22D473C6}"/>
              </a:ext>
            </a:extLst>
          </p:cNvPr>
          <p:cNvGrpSpPr/>
          <p:nvPr/>
        </p:nvGrpSpPr>
        <p:grpSpPr>
          <a:xfrm>
            <a:off x="7580721" y="3757434"/>
            <a:ext cx="161942" cy="276904"/>
            <a:chOff x="28566061" y="10694569"/>
            <a:chExt cx="503816" cy="861480"/>
          </a:xfrm>
        </p:grpSpPr>
        <p:cxnSp>
          <p:nvCxnSpPr>
            <p:cNvPr id="12" name="Straight Arrow Connector 11">
              <a:extLst>
                <a:ext uri="{FF2B5EF4-FFF2-40B4-BE49-F238E27FC236}">
                  <a16:creationId xmlns:a16="http://schemas.microsoft.com/office/drawing/2014/main" id="{F6D05119-E2A0-9B1B-A649-A9FC84A4AAA0}"/>
                </a:ext>
                <a:ext uri="{C183D7F6-B498-43B3-948B-1728B52AA6E4}">
                  <adec:decorative xmlns:adec="http://schemas.microsoft.com/office/drawing/2017/decorative" val="1"/>
                </a:ext>
              </a:extLst>
            </p:cNvPr>
            <p:cNvCxnSpPr>
              <a:cxnSpLocks/>
            </p:cNvCxnSpPr>
            <p:nvPr/>
          </p:nvCxnSpPr>
          <p:spPr>
            <a:xfrm flipV="1">
              <a:off x="28566061" y="10694569"/>
              <a:ext cx="0" cy="548640"/>
            </a:xfrm>
            <a:prstGeom prst="straightConnector1">
              <a:avLst/>
            </a:prstGeom>
            <a:solidFill>
              <a:srgbClr val="3A4953"/>
            </a:solidFill>
            <a:ln w="25400" cap="rnd">
              <a:gradFill flip="none" rotWithShape="1">
                <a:gsLst>
                  <a:gs pos="15000">
                    <a:srgbClr val="D59ED7"/>
                  </a:gs>
                  <a:gs pos="57000">
                    <a:srgbClr val="8DC8E8"/>
                  </a:gs>
                </a:gsLst>
                <a:lin ang="8100000" scaled="1"/>
                <a:tileRect/>
              </a:gradFill>
              <a:headEnd type="none" w="lg" len="sm"/>
              <a:tailEnd type="arrow" w="lg"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F21EED-2654-A539-DBB7-1302326A5F70}"/>
                </a:ext>
                <a:ext uri="{C183D7F6-B498-43B3-948B-1728B52AA6E4}">
                  <adec:decorative xmlns:adec="http://schemas.microsoft.com/office/drawing/2017/decorative" val="1"/>
                </a:ext>
              </a:extLst>
            </p:cNvPr>
            <p:cNvCxnSpPr>
              <a:cxnSpLocks/>
            </p:cNvCxnSpPr>
            <p:nvPr/>
          </p:nvCxnSpPr>
          <p:spPr>
            <a:xfrm>
              <a:off x="29069877" y="11007409"/>
              <a:ext cx="0" cy="548640"/>
            </a:xfrm>
            <a:prstGeom prst="straightConnector1">
              <a:avLst/>
            </a:prstGeom>
            <a:solidFill>
              <a:srgbClr val="3A4953"/>
            </a:solidFill>
            <a:ln w="25400" cap="rnd">
              <a:gradFill flip="none" rotWithShape="1">
                <a:gsLst>
                  <a:gs pos="15000">
                    <a:srgbClr val="D59ED7"/>
                  </a:gs>
                  <a:gs pos="57000">
                    <a:srgbClr val="8DC8E8"/>
                  </a:gs>
                </a:gsLst>
                <a:lin ang="8100000" scaled="1"/>
                <a:tileRect/>
              </a:gradFill>
              <a:headEnd type="none" w="lg" len="sm"/>
              <a:tailEnd type="arrow" w="lg" len="sm"/>
            </a:ln>
          </p:spPr>
          <p:style>
            <a:lnRef idx="1">
              <a:schemeClr val="accent1"/>
            </a:lnRef>
            <a:fillRef idx="0">
              <a:schemeClr val="accent1"/>
            </a:fillRef>
            <a:effectRef idx="0">
              <a:schemeClr val="accent1"/>
            </a:effectRef>
            <a:fontRef idx="minor">
              <a:schemeClr val="tx1"/>
            </a:fontRef>
          </p:style>
        </p:cxnSp>
      </p:grpSp>
      <p:sp>
        <p:nvSpPr>
          <p:cNvPr id="14" name="!!Orchestration 1">
            <a:extLst>
              <a:ext uri="{FF2B5EF4-FFF2-40B4-BE49-F238E27FC236}">
                <a16:creationId xmlns:a16="http://schemas.microsoft.com/office/drawing/2014/main" id="{67D10981-F045-18D4-053E-8C06797D6D43}"/>
              </a:ext>
              <a:ext uri="{C183D7F6-B498-43B3-948B-1728B52AA6E4}">
                <adec:decorative xmlns:adec="http://schemas.microsoft.com/office/drawing/2017/decorative" val="1"/>
              </a:ext>
            </a:extLst>
          </p:cNvPr>
          <p:cNvSpPr/>
          <p:nvPr/>
        </p:nvSpPr>
        <p:spPr bwMode="auto">
          <a:xfrm>
            <a:off x="4469783" y="3284871"/>
            <a:ext cx="6383818" cy="262996"/>
          </a:xfrm>
          <a:prstGeom prst="roundRect">
            <a:avLst>
              <a:gd name="adj" fmla="val 3467"/>
            </a:avLst>
          </a:prstGeom>
          <a:gradFill>
            <a:gsLst>
              <a:gs pos="10000">
                <a:srgbClr val="D59ED7">
                  <a:alpha val="0"/>
                </a:srgbClr>
              </a:gs>
              <a:gs pos="40000">
                <a:srgbClr val="8DC8E8">
                  <a:alpha val="0"/>
                </a:srgbClr>
              </a:gs>
            </a:gsLst>
            <a:path path="circle">
              <a:fillToRect l="100000" t="100000"/>
            </a:path>
          </a:gradFill>
          <a:ln w="44450" cap="rnd">
            <a:solidFill>
              <a:srgbClr val="B1B3B3"/>
            </a:solidFill>
            <a:headEnd type="none" w="lg" len="med"/>
            <a:tailEnd type="none" w="lg" len="med"/>
          </a:ln>
          <a:effectLst>
            <a:outerShdw blurRad="190500" dist="381000" dir="2700000" algn="tl"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42241" tIns="0" rIns="142241" bIns="0" numCol="1" spcCol="0" rtlCol="0" fromWordArt="0" anchor="ctr" anchorCtr="0" forceAA="0" compatLnSpc="1">
            <a:prstTxWarp prst="textNoShape">
              <a:avLst/>
            </a:prstTxWarp>
            <a:noAutofit/>
          </a:bodyPr>
          <a:lstStyle/>
          <a:p>
            <a:pPr algn="ctr" defTabSz="724901" fontAlgn="base">
              <a:spcBef>
                <a:spcPct val="0"/>
              </a:spcBef>
              <a:spcAft>
                <a:spcPct val="0"/>
              </a:spcAft>
            </a:pPr>
            <a:endParaRPr lang="en-US" sz="1736">
              <a:gradFill>
                <a:gsLst>
                  <a:gs pos="5172">
                    <a:srgbClr val="291817"/>
                  </a:gs>
                  <a:gs pos="25287">
                    <a:srgbClr val="291817"/>
                  </a:gs>
                </a:gsLst>
                <a:lin ang="5400000" scaled="1"/>
              </a:gradFill>
              <a:latin typeface="Space Grotesk" pitchFamily="2" charset="77"/>
              <a:ea typeface="Open Sans" panose="020B0606030504020204" pitchFamily="34" charset="0"/>
              <a:cs typeface="Space Grotesk" pitchFamily="2" charset="77"/>
            </a:endParaRPr>
          </a:p>
        </p:txBody>
      </p:sp>
      <p:sp>
        <p:nvSpPr>
          <p:cNvPr id="15" name="Rounded Rectangle 62">
            <a:extLst>
              <a:ext uri="{FF2B5EF4-FFF2-40B4-BE49-F238E27FC236}">
                <a16:creationId xmlns:a16="http://schemas.microsoft.com/office/drawing/2014/main" id="{93A491E4-2C9C-E967-C647-A96D1751789B}"/>
              </a:ext>
            </a:extLst>
          </p:cNvPr>
          <p:cNvSpPr/>
          <p:nvPr/>
        </p:nvSpPr>
        <p:spPr bwMode="auto">
          <a:xfrm>
            <a:off x="4322824" y="3184323"/>
            <a:ext cx="6677731" cy="470262"/>
          </a:xfrm>
          <a:prstGeom prst="roundRect">
            <a:avLst>
              <a:gd name="adj" fmla="val 48481"/>
            </a:avLst>
          </a:prstGeom>
          <a:gradFill>
            <a:gsLst>
              <a:gs pos="10000">
                <a:srgbClr val="D59ED7"/>
              </a:gs>
              <a:gs pos="40000">
                <a:srgbClr val="FFADD6"/>
              </a:gs>
            </a:gsLst>
            <a:path path="circle">
              <a:fillToRect l="100000" t="100000"/>
            </a:path>
          </a:gradFill>
          <a:ln w="44450" cap="rnd">
            <a:noFill/>
            <a:headEnd type="none" w="lg" len="med"/>
            <a:tailEnd type="none" w="lg" len="med"/>
          </a:ln>
          <a:effectLst>
            <a:outerShdw blurRad="63500" dist="127000" dir="2700000" algn="tl"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29388" numCol="1" spcCol="0" rtlCol="0" fromWordArt="0" anchor="ctr" anchorCtr="0" forceAA="0" compatLnSpc="1">
            <a:prstTxWarp prst="textNoShape">
              <a:avLst/>
            </a:prstTxWarp>
            <a:noAutofit/>
          </a:bodyPr>
          <a:lstStyle/>
          <a:p>
            <a:pPr algn="ctr" defTabSz="725188" fontAlgn="base">
              <a:spcBef>
                <a:spcPct val="0"/>
              </a:spcBef>
              <a:spcAft>
                <a:spcPct val="0"/>
              </a:spcAft>
            </a:pPr>
            <a:r>
              <a:rPr lang="en-US">
                <a:gradFill>
                  <a:gsLst>
                    <a:gs pos="5172">
                      <a:srgbClr val="291817"/>
                    </a:gs>
                    <a:gs pos="25287">
                      <a:srgbClr val="291817"/>
                    </a:gs>
                  </a:gsLst>
                  <a:lin ang="5400000" scaled="1"/>
                </a:gradFill>
                <a:latin typeface="Space Grotesk" pitchFamily="2" charset="77"/>
                <a:ea typeface="Open Sans" panose="020B0606030504020204" pitchFamily="34" charset="0"/>
                <a:cs typeface="Space Grotesk" pitchFamily="2" charset="77"/>
              </a:rPr>
              <a:t>AI orchestration</a:t>
            </a:r>
          </a:p>
        </p:txBody>
      </p:sp>
      <p:sp>
        <p:nvSpPr>
          <p:cNvPr id="16" name="TextBox 15">
            <a:extLst>
              <a:ext uri="{FF2B5EF4-FFF2-40B4-BE49-F238E27FC236}">
                <a16:creationId xmlns:a16="http://schemas.microsoft.com/office/drawing/2014/main" id="{8545FB1C-9E68-0256-4D1A-C5715F8A3205}"/>
              </a:ext>
              <a:ext uri="{C183D7F6-B498-43B3-948B-1728B52AA6E4}">
                <adec:decorative xmlns:adec="http://schemas.microsoft.com/office/drawing/2017/decorative" val="1"/>
              </a:ext>
            </a:extLst>
          </p:cNvPr>
          <p:cNvSpPr txBox="1"/>
          <p:nvPr/>
        </p:nvSpPr>
        <p:spPr>
          <a:xfrm>
            <a:off x="7013693" y="3272833"/>
            <a:ext cx="1295985" cy="217880"/>
          </a:xfrm>
          <a:prstGeom prst="rect">
            <a:avLst/>
          </a:prstGeom>
          <a:solidFill>
            <a:srgbClr val="091F2C">
              <a:alpha val="0"/>
            </a:srgbClr>
          </a:solidFill>
          <a:ln w="25400" cap="rnd">
            <a:noFill/>
            <a:headEnd type="none" w="lg" len="sm"/>
            <a:tailEnd type="arrow" w="lg" len="sm"/>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lgn="ctr" defTabSz="724901" fontAlgn="base">
              <a:spcBef>
                <a:spcPct val="0"/>
              </a:spcBef>
              <a:spcAft>
                <a:spcPct val="0"/>
              </a:spcAft>
              <a:defRPr/>
            </a:pPr>
            <a:r>
              <a:rPr lang="en-US" sz="1416" b="1">
                <a:gradFill>
                  <a:gsLst>
                    <a:gs pos="74138">
                      <a:srgbClr val="FFFFFF">
                        <a:alpha val="0"/>
                      </a:srgbClr>
                    </a:gs>
                    <a:gs pos="55000">
                      <a:srgbClr val="FFFFFF">
                        <a:alpha val="0"/>
                      </a:srgbClr>
                    </a:gs>
                  </a:gsLst>
                  <a:path path="circle">
                    <a:fillToRect l="100000" t="100000"/>
                  </a:path>
                </a:gradFill>
                <a:latin typeface="Space Grotesk" pitchFamily="2" charset="77"/>
                <a:cs typeface="Space Grotesk" pitchFamily="2" charset="77"/>
              </a:rPr>
              <a:t>Orchestration</a:t>
            </a:r>
          </a:p>
        </p:txBody>
      </p:sp>
      <p:grpSp>
        <p:nvGrpSpPr>
          <p:cNvPr id="17" name="!!Arrow1" descr="Bilateral arrow going from AI orchestration layer to Apps layer">
            <a:extLst>
              <a:ext uri="{FF2B5EF4-FFF2-40B4-BE49-F238E27FC236}">
                <a16:creationId xmlns:a16="http://schemas.microsoft.com/office/drawing/2014/main" id="{DFA9F9DE-D2E6-FF84-65B0-93EC076A4018}"/>
              </a:ext>
            </a:extLst>
          </p:cNvPr>
          <p:cNvGrpSpPr/>
          <p:nvPr/>
        </p:nvGrpSpPr>
        <p:grpSpPr>
          <a:xfrm>
            <a:off x="7580721" y="2804549"/>
            <a:ext cx="161942" cy="276904"/>
            <a:chOff x="28566061" y="10694569"/>
            <a:chExt cx="503816" cy="861480"/>
          </a:xfrm>
        </p:grpSpPr>
        <p:cxnSp>
          <p:nvCxnSpPr>
            <p:cNvPr id="18" name="Straight Arrow Connector 17">
              <a:extLst>
                <a:ext uri="{FF2B5EF4-FFF2-40B4-BE49-F238E27FC236}">
                  <a16:creationId xmlns:a16="http://schemas.microsoft.com/office/drawing/2014/main" id="{0C682338-C5F3-AA8E-0EAD-7B9B92EAF826}"/>
                </a:ext>
                <a:ext uri="{C183D7F6-B498-43B3-948B-1728B52AA6E4}">
                  <adec:decorative xmlns:adec="http://schemas.microsoft.com/office/drawing/2017/decorative" val="1"/>
                </a:ext>
              </a:extLst>
            </p:cNvPr>
            <p:cNvCxnSpPr>
              <a:cxnSpLocks/>
            </p:cNvCxnSpPr>
            <p:nvPr/>
          </p:nvCxnSpPr>
          <p:spPr>
            <a:xfrm flipV="1">
              <a:off x="28566061" y="10694569"/>
              <a:ext cx="0" cy="548640"/>
            </a:xfrm>
            <a:prstGeom prst="straightConnector1">
              <a:avLst/>
            </a:prstGeom>
            <a:solidFill>
              <a:srgbClr val="3A4953"/>
            </a:solidFill>
            <a:ln w="25400" cap="rnd">
              <a:gradFill flip="none" rotWithShape="1">
                <a:gsLst>
                  <a:gs pos="15000">
                    <a:srgbClr val="D59ED7"/>
                  </a:gs>
                  <a:gs pos="57000">
                    <a:srgbClr val="8DC8E8"/>
                  </a:gs>
                </a:gsLst>
                <a:lin ang="8100000" scaled="1"/>
                <a:tileRect/>
              </a:gradFill>
              <a:headEnd type="none" w="lg" len="sm"/>
              <a:tailEnd type="arrow" w="lg"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910B3F3-8D69-7C76-A41A-29D66A8A9F44}"/>
                </a:ext>
                <a:ext uri="{C183D7F6-B498-43B3-948B-1728B52AA6E4}">
                  <adec:decorative xmlns:adec="http://schemas.microsoft.com/office/drawing/2017/decorative" val="1"/>
                </a:ext>
              </a:extLst>
            </p:cNvPr>
            <p:cNvCxnSpPr>
              <a:cxnSpLocks/>
            </p:cNvCxnSpPr>
            <p:nvPr/>
          </p:nvCxnSpPr>
          <p:spPr>
            <a:xfrm>
              <a:off x="29069877" y="11007409"/>
              <a:ext cx="0" cy="548640"/>
            </a:xfrm>
            <a:prstGeom prst="straightConnector1">
              <a:avLst/>
            </a:prstGeom>
            <a:solidFill>
              <a:srgbClr val="3A4953"/>
            </a:solidFill>
            <a:ln w="25400" cap="rnd">
              <a:gradFill flip="none" rotWithShape="1">
                <a:gsLst>
                  <a:gs pos="15000">
                    <a:srgbClr val="D59ED7"/>
                  </a:gs>
                  <a:gs pos="57000">
                    <a:srgbClr val="8DC8E8"/>
                  </a:gs>
                </a:gsLst>
                <a:lin ang="8100000" scaled="1"/>
                <a:tileRect/>
              </a:gradFill>
              <a:headEnd type="none" w="lg" len="sm"/>
              <a:tailEnd type="arrow" w="lg" len="sm"/>
            </a:ln>
          </p:spPr>
          <p:style>
            <a:lnRef idx="1">
              <a:schemeClr val="accent1"/>
            </a:lnRef>
            <a:fillRef idx="0">
              <a:schemeClr val="accent1"/>
            </a:fillRef>
            <a:effectRef idx="0">
              <a:schemeClr val="accent1"/>
            </a:effectRef>
            <a:fontRef idx="minor">
              <a:schemeClr val="tx1"/>
            </a:fontRef>
          </p:style>
        </p:cxnSp>
      </p:grpSp>
      <p:sp>
        <p:nvSpPr>
          <p:cNvPr id="20" name="Rounded Rectangle 55" descr="Apps layer: Contains Copilots layer and above it is the Plugin extensibility layer">
            <a:extLst>
              <a:ext uri="{FF2B5EF4-FFF2-40B4-BE49-F238E27FC236}">
                <a16:creationId xmlns:a16="http://schemas.microsoft.com/office/drawing/2014/main" id="{3A81D41F-9E10-EB77-DA32-6767468DACDC}"/>
              </a:ext>
            </a:extLst>
          </p:cNvPr>
          <p:cNvSpPr/>
          <p:nvPr/>
        </p:nvSpPr>
        <p:spPr bwMode="auto">
          <a:xfrm>
            <a:off x="4322824" y="1238266"/>
            <a:ext cx="6677731" cy="1463433"/>
          </a:xfrm>
          <a:prstGeom prst="roundRect">
            <a:avLst>
              <a:gd name="adj" fmla="val 5923"/>
            </a:avLst>
          </a:prstGeom>
          <a:noFill/>
          <a:ln w="25400" cap="rnd">
            <a:gradFill flip="none" rotWithShape="1">
              <a:gsLst>
                <a:gs pos="10000">
                  <a:srgbClr val="D59ED7"/>
                </a:gs>
                <a:gs pos="40000">
                  <a:srgbClr val="8DC8E8"/>
                </a:gs>
              </a:gsLst>
              <a:path path="circle">
                <a:fillToRect l="100000" t="100000"/>
              </a:path>
              <a:tileRect r="-100000" b="-100000"/>
            </a:gradFill>
            <a:headEnd type="none" w="lg" len="med"/>
            <a:tailEnd type="none" w="lg" len="med"/>
          </a:ln>
          <a:effectLst>
            <a:outerShdw blurRad="190500" dist="381000" dir="2700000" algn="tl"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42221" tIns="113777" rIns="142221" bIns="113777" numCol="1" spcCol="0" rtlCol="0" fromWordArt="0" anchor="ctr" anchorCtr="0" forceAA="0" compatLnSpc="1">
            <a:prstTxWarp prst="textNoShape">
              <a:avLst/>
            </a:prstTxWarp>
            <a:noAutofit/>
          </a:bodyPr>
          <a:lstStyle/>
          <a:p>
            <a:pPr algn="ctr" defTabSz="841140"/>
            <a:endParaRPr lang="en-US" sz="1100" err="1">
              <a:gradFill>
                <a:gsLst>
                  <a:gs pos="25287">
                    <a:srgbClr val="FFFFFF"/>
                  </a:gs>
                  <a:gs pos="45000">
                    <a:srgbClr val="FFFFFF"/>
                  </a:gs>
                </a:gsLst>
                <a:lin ang="5400000" scaled="1"/>
              </a:gradFill>
              <a:latin typeface="Space Grotesk" pitchFamily="2" charset="77"/>
              <a:cs typeface="Space Grotesk" pitchFamily="2" charset="77"/>
            </a:endParaRPr>
          </a:p>
        </p:txBody>
      </p:sp>
      <p:sp>
        <p:nvSpPr>
          <p:cNvPr id="21" name="Rectangle: Rounded Corners 36">
            <a:extLst>
              <a:ext uri="{FF2B5EF4-FFF2-40B4-BE49-F238E27FC236}">
                <a16:creationId xmlns:a16="http://schemas.microsoft.com/office/drawing/2014/main" id="{7B285930-A8E5-048B-8178-75B13F233034}"/>
              </a:ext>
            </a:extLst>
          </p:cNvPr>
          <p:cNvSpPr/>
          <p:nvPr/>
        </p:nvSpPr>
        <p:spPr>
          <a:xfrm>
            <a:off x="4469783" y="2021996"/>
            <a:ext cx="6383818" cy="470262"/>
          </a:xfrm>
          <a:prstGeom prst="roundRect">
            <a:avLst>
              <a:gd name="adj" fmla="val 50000"/>
            </a:avLst>
          </a:prstGeom>
          <a:solidFill>
            <a:srgbClr val="3A49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14694" numCol="1" spcCol="0" rtlCol="0" fromWordArt="0" anchor="ctr" anchorCtr="0" forceAA="0" compatLnSpc="1">
            <a:prstTxWarp prst="textNoShape">
              <a:avLst/>
            </a:prstTxWarp>
            <a:noAutofit/>
          </a:bodyPr>
          <a:lstStyle/>
          <a:p>
            <a:pPr algn="ctr" defTabSz="725188" fontAlgn="base">
              <a:spcBef>
                <a:spcPct val="0"/>
              </a:spcBef>
              <a:spcAft>
                <a:spcPct val="0"/>
              </a:spcAft>
            </a:pPr>
            <a:r>
              <a:rPr lang="en-GB">
                <a:gradFill>
                  <a:gsLst>
                    <a:gs pos="74138">
                      <a:srgbClr val="FFFFFF"/>
                    </a:gs>
                    <a:gs pos="55000">
                      <a:srgbClr val="FFFFFF"/>
                    </a:gs>
                  </a:gsLst>
                  <a:path path="circle">
                    <a:fillToRect l="100000" t="100000"/>
                  </a:path>
                </a:gradFill>
                <a:latin typeface="Space Grotesk" pitchFamily="2" charset="77"/>
                <a:cs typeface="Space Grotesk" pitchFamily="2" charset="77"/>
              </a:rPr>
              <a:t>Copilots</a:t>
            </a:r>
          </a:p>
        </p:txBody>
      </p:sp>
      <p:sp>
        <p:nvSpPr>
          <p:cNvPr id="22" name="Rectangle: Rounded Corners 36">
            <a:extLst>
              <a:ext uri="{FF2B5EF4-FFF2-40B4-BE49-F238E27FC236}">
                <a16:creationId xmlns:a16="http://schemas.microsoft.com/office/drawing/2014/main" id="{73DF495C-0299-891B-C3D5-1AC71FB498AF}"/>
              </a:ext>
            </a:extLst>
          </p:cNvPr>
          <p:cNvSpPr/>
          <p:nvPr/>
        </p:nvSpPr>
        <p:spPr>
          <a:xfrm>
            <a:off x="4469783" y="1447702"/>
            <a:ext cx="6383818" cy="470262"/>
          </a:xfrm>
          <a:prstGeom prst="roundRect">
            <a:avLst>
              <a:gd name="adj" fmla="val 50000"/>
            </a:avLst>
          </a:prstGeom>
          <a:solidFill>
            <a:srgbClr val="3A49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14694" numCol="1" spcCol="0" rtlCol="0" fromWordArt="0" anchor="ctr" anchorCtr="0" forceAA="0" compatLnSpc="1">
            <a:prstTxWarp prst="textNoShape">
              <a:avLst/>
            </a:prstTxWarp>
            <a:noAutofit/>
          </a:bodyPr>
          <a:lstStyle/>
          <a:p>
            <a:pPr algn="ctr" defTabSz="725188" fontAlgn="base">
              <a:spcBef>
                <a:spcPct val="0"/>
              </a:spcBef>
              <a:spcAft>
                <a:spcPct val="0"/>
              </a:spcAft>
            </a:pPr>
            <a:r>
              <a:rPr lang="en-GB">
                <a:gradFill>
                  <a:gsLst>
                    <a:gs pos="74138">
                      <a:srgbClr val="FFFFFF"/>
                    </a:gs>
                    <a:gs pos="55000">
                      <a:srgbClr val="FFFFFF"/>
                    </a:gs>
                  </a:gsLst>
                  <a:path path="circle">
                    <a:fillToRect l="100000" t="100000"/>
                  </a:path>
                </a:gradFill>
                <a:latin typeface="Space Grotesk" pitchFamily="2" charset="77"/>
                <a:cs typeface="Space Grotesk" pitchFamily="2" charset="77"/>
              </a:rPr>
              <a:t>Plugin extensibility</a:t>
            </a:r>
          </a:p>
        </p:txBody>
      </p:sp>
      <p:sp>
        <p:nvSpPr>
          <p:cNvPr id="23" name="TextBox 22">
            <a:extLst>
              <a:ext uri="{FF2B5EF4-FFF2-40B4-BE49-F238E27FC236}">
                <a16:creationId xmlns:a16="http://schemas.microsoft.com/office/drawing/2014/main" id="{3B6C55BD-27E5-DD65-DAE4-E1922CCEE388}"/>
              </a:ext>
              <a:ext uri="{C183D7F6-B498-43B3-948B-1728B52AA6E4}">
                <adec:decorative xmlns:adec="http://schemas.microsoft.com/office/drawing/2017/decorative" val="1"/>
              </a:ext>
            </a:extLst>
          </p:cNvPr>
          <p:cNvSpPr txBox="1"/>
          <p:nvPr/>
        </p:nvSpPr>
        <p:spPr>
          <a:xfrm>
            <a:off x="7375193" y="1077501"/>
            <a:ext cx="573001" cy="267106"/>
          </a:xfrm>
          <a:prstGeom prst="rect">
            <a:avLst/>
          </a:prstGeom>
          <a:solidFill>
            <a:srgbClr val="091F2C"/>
          </a:solidFill>
          <a:ln w="25400" cap="rnd">
            <a:noFill/>
            <a:headEnd type="none" w="lg" len="sm"/>
            <a:tailEnd type="arrow" w="lg" len="sm"/>
          </a:ln>
        </p:spPr>
        <p:style>
          <a:lnRef idx="1">
            <a:schemeClr val="accent1"/>
          </a:lnRef>
          <a:fillRef idx="0">
            <a:schemeClr val="accent1"/>
          </a:fillRef>
          <a:effectRef idx="0">
            <a:schemeClr val="accent1"/>
          </a:effectRef>
          <a:fontRef idx="minor">
            <a:schemeClr val="tx1"/>
          </a:fontRef>
        </p:style>
        <p:txBody>
          <a:bodyPr wrap="square" lIns="0" tIns="0" rIns="0" bIns="0" rtlCol="0" anchor="t">
            <a:noAutofit/>
          </a:bodyPr>
          <a:lstStyle>
            <a:defPPr>
              <a:defRPr lang="en-US"/>
            </a:defPPr>
            <a:lvl1pPr marR="0" lvl="0" indent="0" algn="ctr" defTabSz="725254" fontAlgn="base">
              <a:lnSpc>
                <a:spcPct val="100000"/>
              </a:lnSpc>
              <a:spcBef>
                <a:spcPct val="0"/>
              </a:spcBef>
              <a:spcAft>
                <a:spcPct val="0"/>
              </a:spcAft>
              <a:buClrTx/>
              <a:buSzTx/>
              <a:buFontTx/>
              <a:buNone/>
              <a:tabLst/>
              <a:defRPr kumimoji="0" sz="1400" b="0" i="0" u="none" strike="noStrike" cap="none" spc="0" normalizeH="0" baseline="0">
                <a:ln>
                  <a:noFill/>
                </a:ln>
                <a:gradFill>
                  <a:gsLst>
                    <a:gs pos="74138">
                      <a:srgbClr val="FFFFFF"/>
                    </a:gs>
                    <a:gs pos="55000">
                      <a:srgbClr val="FFFFFF"/>
                    </a:gs>
                  </a:gsLst>
                  <a:path path="circle">
                    <a:fillToRect l="100000" t="100000"/>
                  </a:path>
                </a:gradFill>
                <a:effectLst/>
                <a:uLnTx/>
                <a:uFillTx/>
                <a:latin typeface="Segoe UI Semibold"/>
                <a:cs typeface="Segoe UI"/>
              </a:defRPr>
            </a:lvl1pPr>
          </a:lstStyle>
          <a:p>
            <a:pPr defTabSz="724901">
              <a:defRPr/>
            </a:pPr>
            <a:endParaRPr lang="en-US" sz="1736">
              <a:gradFill>
                <a:gsLst>
                  <a:gs pos="74138">
                    <a:srgbClr val="FFFFFF"/>
                  </a:gs>
                  <a:gs pos="57000">
                    <a:srgbClr val="FFFFFF"/>
                  </a:gs>
                </a:gsLst>
                <a:path path="circle">
                  <a:fillToRect l="100000" t="100000"/>
                </a:path>
              </a:gradFill>
              <a:latin typeface="Space Grotesk" pitchFamily="2" charset="77"/>
              <a:ea typeface="Open Sans" panose="020B0606030504020204" pitchFamily="34" charset="0"/>
              <a:cs typeface="Space Grotesk" pitchFamily="2" charset="77"/>
            </a:endParaRPr>
          </a:p>
        </p:txBody>
      </p:sp>
      <p:sp>
        <p:nvSpPr>
          <p:cNvPr id="24" name="TextBox 23">
            <a:extLst>
              <a:ext uri="{FF2B5EF4-FFF2-40B4-BE49-F238E27FC236}">
                <a16:creationId xmlns:a16="http://schemas.microsoft.com/office/drawing/2014/main" id="{C3E8F4CF-1E58-87B1-1908-FE612340985A}"/>
              </a:ext>
            </a:extLst>
          </p:cNvPr>
          <p:cNvSpPr txBox="1"/>
          <p:nvPr/>
        </p:nvSpPr>
        <p:spPr>
          <a:xfrm>
            <a:off x="7375193" y="1077501"/>
            <a:ext cx="573001" cy="276999"/>
          </a:xfrm>
          <a:prstGeom prst="rect">
            <a:avLst/>
          </a:prstGeom>
          <a:solidFill>
            <a:srgbClr val="091F2C"/>
          </a:solidFill>
          <a:ln w="25400" cap="rnd">
            <a:noFill/>
            <a:headEnd type="none" w="lg" len="sm"/>
            <a:tailEnd type="arrow" w="lg" len="sm"/>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defPPr>
              <a:defRPr lang="en-US"/>
            </a:defPPr>
            <a:lvl1pPr marR="0" lvl="0" indent="0" algn="ctr" defTabSz="725254" fontAlgn="base">
              <a:lnSpc>
                <a:spcPct val="100000"/>
              </a:lnSpc>
              <a:spcBef>
                <a:spcPct val="0"/>
              </a:spcBef>
              <a:spcAft>
                <a:spcPct val="0"/>
              </a:spcAft>
              <a:buClrTx/>
              <a:buSzTx/>
              <a:buFontTx/>
              <a:buNone/>
              <a:tabLst/>
              <a:defRPr kumimoji="0" sz="1400" b="0" i="0" u="none" strike="noStrike" cap="none" spc="0" normalizeH="0" baseline="0">
                <a:ln>
                  <a:noFill/>
                </a:ln>
                <a:gradFill>
                  <a:gsLst>
                    <a:gs pos="74138">
                      <a:srgbClr val="FFFFFF"/>
                    </a:gs>
                    <a:gs pos="55000">
                      <a:srgbClr val="FFFFFF"/>
                    </a:gs>
                  </a:gsLst>
                  <a:path path="circle">
                    <a:fillToRect l="100000" t="100000"/>
                  </a:path>
                </a:gradFill>
                <a:effectLst/>
                <a:uLnTx/>
                <a:uFillTx/>
                <a:latin typeface="Segoe UI Semibold"/>
                <a:cs typeface="Segoe UI"/>
              </a:defRPr>
            </a:lvl1pPr>
          </a:lstStyle>
          <a:p>
            <a:pPr defTabSz="724901">
              <a:defRPr/>
            </a:pPr>
            <a:r>
              <a:rPr lang="en-US" sz="1800">
                <a:gradFill>
                  <a:gsLst>
                    <a:gs pos="74138">
                      <a:srgbClr val="FFFFFF"/>
                    </a:gs>
                    <a:gs pos="57000">
                      <a:srgbClr val="FFFFFF"/>
                    </a:gs>
                  </a:gsLst>
                  <a:path path="circle">
                    <a:fillToRect l="100000" t="100000"/>
                  </a:path>
                </a:gradFill>
                <a:latin typeface="Space Grotesk" pitchFamily="2" charset="77"/>
                <a:ea typeface="Open Sans" panose="020B0606030504020204" pitchFamily="34" charset="0"/>
                <a:cs typeface="Space Grotesk" pitchFamily="2" charset="77"/>
              </a:rPr>
              <a:t>Apps</a:t>
            </a:r>
          </a:p>
        </p:txBody>
      </p:sp>
    </p:spTree>
    <p:extLst>
      <p:ext uri="{BB962C8B-B14F-4D97-AF65-F5344CB8AC3E}">
        <p14:creationId xmlns:p14="http://schemas.microsoft.com/office/powerpoint/2010/main" val="1041831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2">
            <a:extLst>
              <a:ext uri="{FF2B5EF4-FFF2-40B4-BE49-F238E27FC236}">
                <a16:creationId xmlns:a16="http://schemas.microsoft.com/office/drawing/2014/main" id="{3194FE54-B999-5587-5685-21EF385C39ED}"/>
              </a:ext>
            </a:extLst>
          </p:cNvPr>
          <p:cNvSpPr/>
          <p:nvPr/>
        </p:nvSpPr>
        <p:spPr bwMode="auto">
          <a:xfrm>
            <a:off x="4319650" y="2789468"/>
            <a:ext cx="6677731" cy="470262"/>
          </a:xfrm>
          <a:prstGeom prst="roundRect">
            <a:avLst>
              <a:gd name="adj" fmla="val 48481"/>
            </a:avLst>
          </a:prstGeom>
          <a:gradFill>
            <a:gsLst>
              <a:gs pos="10000">
                <a:srgbClr val="D59ED7"/>
              </a:gs>
              <a:gs pos="40000">
                <a:srgbClr val="FFADD6"/>
              </a:gs>
            </a:gsLst>
            <a:path path="circle">
              <a:fillToRect l="100000" t="100000"/>
            </a:path>
          </a:gradFill>
          <a:ln w="44450" cap="rnd">
            <a:noFill/>
            <a:headEnd type="none" w="lg" len="med"/>
            <a:tailEnd type="none" w="lg" len="med"/>
          </a:ln>
          <a:effectLst>
            <a:outerShdw blurRad="63500" dist="127000" dir="2700000" algn="tl"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29388" numCol="1" spcCol="0" rtlCol="0" fromWordArt="0" anchor="ctr" anchorCtr="0" forceAA="0" compatLnSpc="1">
            <a:prstTxWarp prst="textNoShape">
              <a:avLst/>
            </a:prstTxWarp>
            <a:noAutofit/>
          </a:bodyPr>
          <a:lstStyle/>
          <a:p>
            <a:pPr algn="ctr" defTabSz="725188" fontAlgn="base">
              <a:spcBef>
                <a:spcPct val="0"/>
              </a:spcBef>
              <a:spcAft>
                <a:spcPct val="0"/>
              </a:spcAft>
            </a:pPr>
            <a:r>
              <a:rPr lang="en-US" b="1">
                <a:solidFill>
                  <a:schemeClr val="tx2"/>
                </a:solidFill>
                <a:latin typeface="Space Grotesk" pitchFamily="2" charset="77"/>
                <a:ea typeface="Open Sans" panose="020B0606030504020204" pitchFamily="34" charset="0"/>
                <a:cs typeface="Space Grotesk" pitchFamily="2" charset="77"/>
              </a:rPr>
              <a:t>AI orchestration</a:t>
            </a:r>
          </a:p>
        </p:txBody>
      </p:sp>
      <p:sp>
        <p:nvSpPr>
          <p:cNvPr id="8" name="Rectangle: Rounded Corners 5">
            <a:extLst>
              <a:ext uri="{FF2B5EF4-FFF2-40B4-BE49-F238E27FC236}">
                <a16:creationId xmlns:a16="http://schemas.microsoft.com/office/drawing/2014/main" id="{02A53A0E-8E3A-87B0-DB56-D30FECD5F5EE}"/>
              </a:ext>
            </a:extLst>
          </p:cNvPr>
          <p:cNvSpPr txBox="1">
            <a:spLocks/>
          </p:cNvSpPr>
          <p:nvPr/>
        </p:nvSpPr>
        <p:spPr bwMode="auto">
          <a:xfrm>
            <a:off x="2753960" y="2619807"/>
            <a:ext cx="6677731" cy="828675"/>
          </a:xfrm>
          <a:prstGeom prst="roundRect">
            <a:avLst>
              <a:gd name="adj" fmla="val 50000"/>
            </a:avLst>
          </a:prstGeom>
          <a:gradFill flip="none" rotWithShape="1">
            <a:gsLst>
              <a:gs pos="40000">
                <a:srgbClr val="FFADD6"/>
              </a:gs>
              <a:gs pos="10000">
                <a:srgbClr val="D59ED7"/>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878" rIns="0" bIns="14696" numCol="1" spcCol="0" rtlCol="0" fromWordArt="0" anchor="t" anchorCtr="0" forceAA="0" compatLnSpc="1">
            <a:prstTxWarp prst="textNoShape">
              <a:avLst/>
            </a:prstTxWarp>
            <a:spAutoFit/>
          </a:bodyPr>
          <a:lstStyle>
            <a:lvl1pPr algn="l" defTabSz="932462" rtl="0" eaLnBrk="1" latinLnBrk="0" hangingPunct="1">
              <a:lnSpc>
                <a:spcPct val="100000"/>
              </a:lnSpc>
              <a:spcBef>
                <a:spcPct val="0"/>
              </a:spcBef>
              <a:buNone/>
              <a:defRPr lang="en-US" sz="3599" b="0" kern="1200" cap="none" spc="-50"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299579" fontAlgn="base">
              <a:spcAft>
                <a:spcPct val="0"/>
              </a:spcAft>
              <a:defRPr/>
            </a:pPr>
            <a:r>
              <a:rPr lang="en-US" sz="3697" b="1" spc="0">
                <a:ln>
                  <a:noFill/>
                </a:ln>
                <a:solidFill>
                  <a:schemeClr val="tx2"/>
                </a:solidFill>
                <a:latin typeface="Space Grotesk" pitchFamily="2" charset="77"/>
                <a:cs typeface="Space Grotesk" pitchFamily="2" charset="77"/>
              </a:rPr>
              <a:t>Semantic Kernel</a:t>
            </a:r>
          </a:p>
        </p:txBody>
      </p:sp>
      <p:sp>
        <p:nvSpPr>
          <p:cNvPr id="9" name="TextBox 8">
            <a:extLst>
              <a:ext uri="{FF2B5EF4-FFF2-40B4-BE49-F238E27FC236}">
                <a16:creationId xmlns:a16="http://schemas.microsoft.com/office/drawing/2014/main" id="{66F23D20-0060-ACED-C64F-7D72A139F89A}"/>
              </a:ext>
            </a:extLst>
          </p:cNvPr>
          <p:cNvSpPr txBox="1"/>
          <p:nvPr/>
        </p:nvSpPr>
        <p:spPr>
          <a:xfrm>
            <a:off x="1166813" y="660616"/>
            <a:ext cx="9848850" cy="1741502"/>
          </a:xfrm>
          <a:prstGeom prst="rect">
            <a:avLst/>
          </a:prstGeom>
          <a:noFill/>
        </p:spPr>
        <p:txBody>
          <a:bodyPr wrap="square" lIns="0" tIns="0" rIns="0" bIns="0" rtlCol="0">
            <a:spAutoFit/>
          </a:bodyPr>
          <a:lstStyle/>
          <a:p>
            <a:pPr algn="ctr" defTabSz="3364871"/>
            <a:r>
              <a:rPr lang="en-US" sz="2829" b="1">
                <a:solidFill>
                  <a:schemeClr val="tx2"/>
                </a:solidFill>
                <a:latin typeface="Space Grotesk" pitchFamily="2" charset="77"/>
                <a:cs typeface="Space Grotesk" pitchFamily="2" charset="77"/>
              </a:rPr>
              <a:t>Semantic Kernel is a lightweight open-source orchestration SDK that lets you easily mix-and-match AI prompts with conventional programming languages like C# and Python.</a:t>
            </a:r>
          </a:p>
        </p:txBody>
      </p:sp>
      <p:sp>
        <p:nvSpPr>
          <p:cNvPr id="10" name="Rectangle: Rounded Corners 5">
            <a:extLst>
              <a:ext uri="{FF2B5EF4-FFF2-40B4-BE49-F238E27FC236}">
                <a16:creationId xmlns:a16="http://schemas.microsoft.com/office/drawing/2014/main" id="{49307BD2-A12D-27B8-90F3-5801FA3D0886}"/>
              </a:ext>
            </a:extLst>
          </p:cNvPr>
          <p:cNvSpPr/>
          <p:nvPr/>
        </p:nvSpPr>
        <p:spPr bwMode="auto">
          <a:xfrm>
            <a:off x="1166812" y="4082455"/>
            <a:ext cx="3213029" cy="8915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878" rIns="0" bIns="14696" numCol="1" spcCol="0" rtlCol="0" fromWordArt="0" anchor="t" anchorCtr="0" forceAA="0" compatLnSpc="1">
            <a:prstTxWarp prst="textNoShape">
              <a:avLst/>
            </a:prstTxWarp>
            <a:spAutoFit/>
          </a:bodyPr>
          <a:lstStyle/>
          <a:p>
            <a:pPr algn="ctr" defTabSz="299579" fontAlgn="base">
              <a:spcBef>
                <a:spcPct val="0"/>
              </a:spcBef>
              <a:spcAft>
                <a:spcPct val="0"/>
              </a:spcAft>
              <a:defRPr/>
            </a:pPr>
            <a:r>
              <a:rPr lang="en-US" sz="2829" b="1">
                <a:solidFill>
                  <a:schemeClr val="tx2"/>
                </a:solidFill>
                <a:latin typeface="Space Grotesk" pitchFamily="2" charset="77"/>
                <a:cs typeface="Space Grotesk" pitchFamily="2" charset="77"/>
              </a:rPr>
              <a:t>Open Source</a:t>
            </a:r>
            <a:br>
              <a:rPr lang="en-US" sz="2829" b="1">
                <a:solidFill>
                  <a:schemeClr val="tx2"/>
                </a:solidFill>
                <a:latin typeface="Space Grotesk" pitchFamily="2" charset="77"/>
                <a:cs typeface="Space Grotesk" pitchFamily="2" charset="77"/>
              </a:rPr>
            </a:br>
            <a:r>
              <a:rPr lang="en-US" sz="2829" b="1">
                <a:solidFill>
                  <a:schemeClr val="tx2"/>
                </a:solidFill>
                <a:latin typeface="Space Grotesk" pitchFamily="2" charset="77"/>
                <a:cs typeface="Space Grotesk" pitchFamily="2" charset="77"/>
              </a:rPr>
              <a:t>&amp; Trustworthy</a:t>
            </a:r>
          </a:p>
        </p:txBody>
      </p:sp>
      <p:sp>
        <p:nvSpPr>
          <p:cNvPr id="11" name="Rectangle: Rounded Corners 6">
            <a:extLst>
              <a:ext uri="{FF2B5EF4-FFF2-40B4-BE49-F238E27FC236}">
                <a16:creationId xmlns:a16="http://schemas.microsoft.com/office/drawing/2014/main" id="{3CC2E93A-876A-3981-E07E-5BD390EE87F5}"/>
              </a:ext>
            </a:extLst>
          </p:cNvPr>
          <p:cNvSpPr/>
          <p:nvPr/>
        </p:nvSpPr>
        <p:spPr bwMode="auto">
          <a:xfrm>
            <a:off x="4838580" y="4082455"/>
            <a:ext cx="2508505" cy="8915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878" rIns="0" bIns="14696" numCol="1" spcCol="0" rtlCol="0" fromWordArt="0" anchor="t" anchorCtr="0" forceAA="0" compatLnSpc="1">
            <a:prstTxWarp prst="textNoShape">
              <a:avLst/>
            </a:prstTxWarp>
            <a:spAutoFit/>
          </a:bodyPr>
          <a:lstStyle/>
          <a:p>
            <a:pPr algn="ctr" defTabSz="299579" fontAlgn="base">
              <a:spcBef>
                <a:spcPct val="0"/>
              </a:spcBef>
              <a:spcAft>
                <a:spcPct val="0"/>
              </a:spcAft>
              <a:defRPr/>
            </a:pPr>
            <a:r>
              <a:rPr lang="en-US" sz="2829" b="1">
                <a:solidFill>
                  <a:schemeClr val="tx2"/>
                </a:solidFill>
                <a:latin typeface="Space Grotesk" pitchFamily="2" charset="77"/>
                <a:cs typeface="Space Grotesk" pitchFamily="2" charset="77"/>
              </a:rPr>
              <a:t>Reliable</a:t>
            </a:r>
            <a:br>
              <a:rPr lang="en-US" sz="2829" b="1">
                <a:solidFill>
                  <a:schemeClr val="tx2"/>
                </a:solidFill>
                <a:latin typeface="Space Grotesk" pitchFamily="2" charset="77"/>
                <a:cs typeface="Space Grotesk" pitchFamily="2" charset="77"/>
              </a:rPr>
            </a:br>
            <a:r>
              <a:rPr lang="en-US" sz="2829" b="1">
                <a:solidFill>
                  <a:schemeClr val="tx2"/>
                </a:solidFill>
                <a:latin typeface="Space Grotesk" pitchFamily="2" charset="77"/>
                <a:cs typeface="Space Grotesk" pitchFamily="2" charset="77"/>
              </a:rPr>
              <a:t>&amp; Performant</a:t>
            </a:r>
          </a:p>
        </p:txBody>
      </p:sp>
      <p:sp>
        <p:nvSpPr>
          <p:cNvPr id="12" name="Rectangle: Rounded Corners 7">
            <a:extLst>
              <a:ext uri="{FF2B5EF4-FFF2-40B4-BE49-F238E27FC236}">
                <a16:creationId xmlns:a16="http://schemas.microsoft.com/office/drawing/2014/main" id="{D31031AA-45FD-F05C-B25C-69A039A8F2CF}"/>
              </a:ext>
            </a:extLst>
          </p:cNvPr>
          <p:cNvSpPr/>
          <p:nvPr/>
        </p:nvSpPr>
        <p:spPr bwMode="auto">
          <a:xfrm>
            <a:off x="8066598" y="4082455"/>
            <a:ext cx="2439051" cy="8915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878" rIns="0" bIns="14696" numCol="1" spcCol="0" rtlCol="0" fromWordArt="0" anchor="t" anchorCtr="0" forceAA="0" compatLnSpc="1">
            <a:prstTxWarp prst="textNoShape">
              <a:avLst/>
            </a:prstTxWarp>
            <a:spAutoFit/>
          </a:bodyPr>
          <a:lstStyle/>
          <a:p>
            <a:pPr algn="ctr" defTabSz="299579" fontAlgn="base">
              <a:spcBef>
                <a:spcPct val="0"/>
              </a:spcBef>
              <a:spcAft>
                <a:spcPct val="0"/>
              </a:spcAft>
              <a:defRPr/>
            </a:pPr>
            <a:r>
              <a:rPr lang="en-US" sz="2829" b="1">
                <a:solidFill>
                  <a:schemeClr val="tx2"/>
                </a:solidFill>
                <a:latin typeface="Space Grotesk" pitchFamily="2" charset="77"/>
                <a:cs typeface="Space Grotesk" pitchFamily="2" charset="77"/>
              </a:rPr>
              <a:t>Latest AI</a:t>
            </a:r>
          </a:p>
          <a:p>
            <a:pPr algn="ctr" defTabSz="299579" fontAlgn="base">
              <a:spcBef>
                <a:spcPct val="0"/>
              </a:spcBef>
              <a:spcAft>
                <a:spcPct val="0"/>
              </a:spcAft>
              <a:defRPr/>
            </a:pPr>
            <a:r>
              <a:rPr lang="en-US" sz="2829" b="1">
                <a:solidFill>
                  <a:schemeClr val="tx2"/>
                </a:solidFill>
                <a:latin typeface="Space Grotesk" pitchFamily="2" charset="77"/>
                <a:cs typeface="Space Grotesk" pitchFamily="2" charset="77"/>
              </a:rPr>
              <a:t>Innovations</a:t>
            </a:r>
          </a:p>
        </p:txBody>
      </p:sp>
      <p:cxnSp>
        <p:nvCxnSpPr>
          <p:cNvPr id="13" name="Straight Connector 12">
            <a:extLst>
              <a:ext uri="{FF2B5EF4-FFF2-40B4-BE49-F238E27FC236}">
                <a16:creationId xmlns:a16="http://schemas.microsoft.com/office/drawing/2014/main" id="{2FF4CCE8-5FB0-8B79-6857-9C24C5C1C0C1}"/>
              </a:ext>
              <a:ext uri="{C183D7F6-B498-43B3-948B-1728B52AA6E4}">
                <adec:decorative xmlns:adec="http://schemas.microsoft.com/office/drawing/2017/decorative" val="1"/>
              </a:ext>
            </a:extLst>
          </p:cNvPr>
          <p:cNvCxnSpPr>
            <a:cxnSpLocks/>
          </p:cNvCxnSpPr>
          <p:nvPr/>
        </p:nvCxnSpPr>
        <p:spPr>
          <a:xfrm>
            <a:off x="4539209" y="3962192"/>
            <a:ext cx="0" cy="1118735"/>
          </a:xfrm>
          <a:prstGeom prst="line">
            <a:avLst/>
          </a:prstGeom>
          <a:ln w="25400" cap="rnd">
            <a:solidFill>
              <a:srgbClr val="3A495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45FD845-ECAD-E4CA-D661-9A361A976831}"/>
              </a:ext>
              <a:ext uri="{C183D7F6-B498-43B3-948B-1728B52AA6E4}">
                <adec:decorative xmlns:adec="http://schemas.microsoft.com/office/drawing/2017/decorative" val="1"/>
              </a:ext>
            </a:extLst>
          </p:cNvPr>
          <p:cNvCxnSpPr>
            <a:cxnSpLocks/>
          </p:cNvCxnSpPr>
          <p:nvPr/>
        </p:nvCxnSpPr>
        <p:spPr>
          <a:xfrm>
            <a:off x="7618779" y="3962192"/>
            <a:ext cx="0" cy="1118735"/>
          </a:xfrm>
          <a:prstGeom prst="line">
            <a:avLst/>
          </a:prstGeom>
          <a:ln w="25400" cap="rnd">
            <a:solidFill>
              <a:srgbClr val="3A495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FF6E812-5CBF-6869-ABB9-BE2856FAEE28}"/>
              </a:ext>
              <a:ext uri="{C183D7F6-B498-43B3-948B-1728B52AA6E4}">
                <adec:decorative xmlns:adec="http://schemas.microsoft.com/office/drawing/2017/decorative" val="1"/>
              </a:ext>
            </a:extLst>
          </p:cNvPr>
          <p:cNvCxnSpPr>
            <a:cxnSpLocks/>
          </p:cNvCxnSpPr>
          <p:nvPr/>
        </p:nvCxnSpPr>
        <p:spPr>
          <a:xfrm>
            <a:off x="1316949" y="5080927"/>
            <a:ext cx="9524090" cy="0"/>
          </a:xfrm>
          <a:prstGeom prst="line">
            <a:avLst/>
          </a:prstGeom>
          <a:ln w="25400" cap="rnd">
            <a:solidFill>
              <a:srgbClr val="3A495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Rounded Corners 7">
            <a:extLst>
              <a:ext uri="{FF2B5EF4-FFF2-40B4-BE49-F238E27FC236}">
                <a16:creationId xmlns:a16="http://schemas.microsoft.com/office/drawing/2014/main" id="{726BF094-2B50-51E6-FB59-96AC61278BA8}"/>
              </a:ext>
            </a:extLst>
          </p:cNvPr>
          <p:cNvSpPr/>
          <p:nvPr/>
        </p:nvSpPr>
        <p:spPr bwMode="auto">
          <a:xfrm>
            <a:off x="1345525" y="5292958"/>
            <a:ext cx="9002714" cy="8915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878" rIns="0" bIns="14696" numCol="1" spcCol="0" rtlCol="0" fromWordArt="0" anchor="t" anchorCtr="0" forceAA="0" compatLnSpc="1">
            <a:prstTxWarp prst="textNoShape">
              <a:avLst/>
            </a:prstTxWarp>
            <a:spAutoFit/>
          </a:bodyPr>
          <a:lstStyle/>
          <a:p>
            <a:pPr algn="ctr" defTabSz="299579" fontAlgn="base">
              <a:spcBef>
                <a:spcPct val="0"/>
              </a:spcBef>
              <a:spcAft>
                <a:spcPct val="0"/>
              </a:spcAft>
              <a:defRPr/>
            </a:pPr>
            <a:r>
              <a:rPr lang="en-US" sz="2829" b="1">
                <a:solidFill>
                  <a:schemeClr val="tx2"/>
                </a:solidFill>
                <a:latin typeface="Space Grotesk" pitchFamily="2" charset="77"/>
                <a:cs typeface="Space Grotesk" pitchFamily="2" charset="77"/>
              </a:rPr>
              <a:t>MS’ Powerful Enterprise Data and Software Ecosystem </a:t>
            </a:r>
          </a:p>
        </p:txBody>
      </p:sp>
    </p:spTree>
    <p:extLst>
      <p:ext uri="{BB962C8B-B14F-4D97-AF65-F5344CB8AC3E}">
        <p14:creationId xmlns:p14="http://schemas.microsoft.com/office/powerpoint/2010/main" val="2269769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167F40-9B8F-15DF-0D23-1D6757986860}"/>
              </a:ext>
            </a:extLst>
          </p:cNvPr>
          <p:cNvSpPr>
            <a:spLocks noGrp="1"/>
          </p:cNvSpPr>
          <p:nvPr>
            <p:ph type="title"/>
          </p:nvPr>
        </p:nvSpPr>
        <p:spPr>
          <a:xfrm>
            <a:off x="2165221" y="457200"/>
            <a:ext cx="7864604" cy="984885"/>
          </a:xfrm>
        </p:spPr>
        <p:txBody>
          <a:bodyPr/>
          <a:lstStyle/>
          <a:p>
            <a:pPr algn="ctr"/>
            <a:r>
              <a:rPr lang="en-US" sz="3200" b="1" dirty="0">
                <a:solidFill>
                  <a:srgbClr val="502BD3"/>
                </a:solidFill>
                <a:latin typeface="Space Grotesk" pitchFamily="2" charset="77"/>
                <a:cs typeface="Space Grotesk" pitchFamily="2" charset="77"/>
              </a:rPr>
              <a:t>Semantic Kernel </a:t>
            </a:r>
            <a:r>
              <a:rPr lang="en-US" sz="3200" dirty="0">
                <a:gradFill>
                  <a:gsLst>
                    <a:gs pos="100000">
                      <a:schemeClr val="tx1"/>
                    </a:gs>
                    <a:gs pos="0">
                      <a:schemeClr val="tx1"/>
                    </a:gs>
                  </a:gsLst>
                  <a:path path="circle">
                    <a:fillToRect l="100000" t="100000"/>
                  </a:path>
                </a:gradFill>
                <a:latin typeface="Space Grotesk" pitchFamily="2" charset="77"/>
                <a:cs typeface="Space Grotesk" pitchFamily="2" charset="77"/>
              </a:rPr>
              <a:t>makes it easier for </a:t>
            </a:r>
            <a:br>
              <a:rPr lang="en-US" sz="3200" dirty="0">
                <a:gradFill>
                  <a:gsLst>
                    <a:gs pos="100000">
                      <a:schemeClr val="tx1"/>
                    </a:gs>
                    <a:gs pos="0">
                      <a:schemeClr val="tx1"/>
                    </a:gs>
                  </a:gsLst>
                  <a:path path="circle">
                    <a:fillToRect l="100000" t="100000"/>
                  </a:path>
                </a:gradFill>
                <a:latin typeface="Space Grotesk" pitchFamily="2" charset="77"/>
                <a:cs typeface="Space Grotesk" pitchFamily="2" charset="77"/>
              </a:rPr>
            </a:br>
            <a:r>
              <a:rPr lang="en-US" sz="3200" dirty="0">
                <a:gradFill>
                  <a:gsLst>
                    <a:gs pos="100000">
                      <a:schemeClr val="tx1"/>
                    </a:gs>
                    <a:gs pos="0">
                      <a:schemeClr val="tx1"/>
                    </a:gs>
                  </a:gsLst>
                  <a:path path="circle">
                    <a:fillToRect l="100000" t="100000"/>
                  </a:path>
                </a:gradFill>
                <a:latin typeface="Space Grotesk" pitchFamily="2" charset="77"/>
                <a:cs typeface="Space Grotesk" pitchFamily="2" charset="77"/>
              </a:rPr>
              <a:t>AI App Devs to get going.</a:t>
            </a:r>
          </a:p>
        </p:txBody>
      </p:sp>
      <p:sp>
        <p:nvSpPr>
          <p:cNvPr id="6" name="Rounded Rectangle 5">
            <a:extLst>
              <a:ext uri="{FF2B5EF4-FFF2-40B4-BE49-F238E27FC236}">
                <a16:creationId xmlns:a16="http://schemas.microsoft.com/office/drawing/2014/main" id="{4467FAEE-AF4A-F18F-3259-0576C965E818}"/>
              </a:ext>
              <a:ext uri="{C183D7F6-B498-43B3-948B-1728B52AA6E4}">
                <adec:decorative xmlns:adec="http://schemas.microsoft.com/office/drawing/2017/decorative" val="1"/>
              </a:ext>
            </a:extLst>
          </p:cNvPr>
          <p:cNvSpPr/>
          <p:nvPr/>
        </p:nvSpPr>
        <p:spPr bwMode="auto">
          <a:xfrm>
            <a:off x="3523672" y="2474056"/>
            <a:ext cx="5212325" cy="2875220"/>
          </a:xfrm>
          <a:prstGeom prst="roundRect">
            <a:avLst>
              <a:gd name="adj" fmla="val 3364"/>
            </a:avLst>
          </a:prstGeom>
          <a:gradFill>
            <a:gsLst>
              <a:gs pos="38000">
                <a:srgbClr val="0078D4"/>
              </a:gs>
              <a:gs pos="100000">
                <a:srgbClr val="8DC9E8"/>
              </a:gs>
            </a:gsLst>
            <a:lin ang="2700000" scaled="1"/>
          </a:gradFill>
          <a:ln>
            <a:noFill/>
            <a:headEnd type="none" w="med" len="med"/>
            <a:tailEnd type="none" w="med" len="med"/>
          </a:ln>
          <a:effectLst>
            <a:outerShdw blurRad="127000" dist="127000" dir="2700000" algn="tl"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91F2C"/>
              </a:solidFill>
              <a:effectLst/>
              <a:uLnTx/>
              <a:uFillTx/>
              <a:latin typeface="Space Grotesk" pitchFamily="2" charset="77"/>
              <a:cs typeface="Space Grotesk" pitchFamily="2" charset="77"/>
            </a:endParaRPr>
          </a:p>
        </p:txBody>
      </p:sp>
      <p:pic>
        <p:nvPicPr>
          <p:cNvPr id="7" name="Graphic 6">
            <a:extLst>
              <a:ext uri="{FF2B5EF4-FFF2-40B4-BE49-F238E27FC236}">
                <a16:creationId xmlns:a16="http://schemas.microsoft.com/office/drawing/2014/main" id="{FDEEA33F-5E72-2D88-B545-00614A893EB6}"/>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786416" y="2530882"/>
            <a:ext cx="4686836" cy="2799395"/>
          </a:xfrm>
          <a:prstGeom prst="rect">
            <a:avLst/>
          </a:prstGeom>
        </p:spPr>
      </p:pic>
      <p:sp>
        <p:nvSpPr>
          <p:cNvPr id="8" name="Rounded Rectangle 7">
            <a:extLst>
              <a:ext uri="{FF2B5EF4-FFF2-40B4-BE49-F238E27FC236}">
                <a16:creationId xmlns:a16="http://schemas.microsoft.com/office/drawing/2014/main" id="{82B82CA5-89D8-62D1-C8B1-9BB966A1045B}"/>
              </a:ext>
              <a:ext uri="{C183D7F6-B498-43B3-948B-1728B52AA6E4}">
                <adec:decorative xmlns:adec="http://schemas.microsoft.com/office/drawing/2017/decorative" val="1"/>
              </a:ext>
            </a:extLst>
          </p:cNvPr>
          <p:cNvSpPr/>
          <p:nvPr/>
        </p:nvSpPr>
        <p:spPr bwMode="auto">
          <a:xfrm>
            <a:off x="3129185" y="2084166"/>
            <a:ext cx="5933630" cy="4014727"/>
          </a:xfrm>
          <a:prstGeom prst="roundRect">
            <a:avLst>
              <a:gd name="adj" fmla="val 7102"/>
            </a:avLst>
          </a:prstGeom>
          <a:noFill/>
          <a:ln w="50800">
            <a:gradFill flip="none" rotWithShape="1">
              <a:gsLst>
                <a:gs pos="79000">
                  <a:srgbClr val="8DC8E8"/>
                </a:gs>
                <a:gs pos="100000">
                  <a:srgbClr val="D59ED7"/>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solidFill>
                <a:srgbClr val="091F2C"/>
              </a:solidFill>
              <a:effectLst/>
              <a:uLnTx/>
              <a:uFillTx/>
              <a:latin typeface="Space Grotesk" pitchFamily="2" charset="77"/>
              <a:ea typeface="Segoe UI" pitchFamily="34" charset="0"/>
              <a:cs typeface="Space Grotesk" pitchFamily="2" charset="77"/>
            </a:endParaRPr>
          </a:p>
        </p:txBody>
      </p:sp>
      <p:sp>
        <p:nvSpPr>
          <p:cNvPr id="9" name="Rounded Rectangle 8">
            <a:extLst>
              <a:ext uri="{FF2B5EF4-FFF2-40B4-BE49-F238E27FC236}">
                <a16:creationId xmlns:a16="http://schemas.microsoft.com/office/drawing/2014/main" id="{4DA72777-42B2-A34C-0D01-79686228EEEF}"/>
              </a:ext>
              <a:ext uri="{C183D7F6-B498-43B3-948B-1728B52AA6E4}">
                <adec:decorative xmlns:adec="http://schemas.microsoft.com/office/drawing/2017/decorative" val="1"/>
              </a:ext>
            </a:extLst>
          </p:cNvPr>
          <p:cNvSpPr/>
          <p:nvPr/>
        </p:nvSpPr>
        <p:spPr bwMode="auto">
          <a:xfrm>
            <a:off x="3687252" y="4700836"/>
            <a:ext cx="4885164" cy="1040323"/>
          </a:xfrm>
          <a:prstGeom prst="roundRect">
            <a:avLst>
              <a:gd name="adj" fmla="val 4437"/>
            </a:avLst>
          </a:prstGeom>
          <a:gradFill>
            <a:gsLst>
              <a:gs pos="35000">
                <a:srgbClr val="C5B4E3"/>
              </a:gs>
              <a:gs pos="0">
                <a:srgbClr val="FFB3BB"/>
              </a:gs>
            </a:gsLst>
            <a:path path="circle">
              <a:fillToRect l="100000" t="100000"/>
            </a:path>
          </a:gradFill>
          <a:ln w="82153" cap="flat">
            <a:noFill/>
            <a:prstDash val="solid"/>
            <a:miter/>
          </a:ln>
          <a:effectLst>
            <a:outerShdw blurRad="127000" dist="127000" dir="2700000" algn="tl" rotWithShape="0">
              <a:prstClr val="black">
                <a:alpha val="5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91F2C"/>
              </a:solidFill>
              <a:effectLst/>
              <a:uLnTx/>
              <a:uFillTx/>
              <a:latin typeface="Space Grotesk" pitchFamily="2" charset="77"/>
              <a:cs typeface="Space Grotesk" pitchFamily="2" charset="77"/>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91F2C"/>
                </a:solidFill>
                <a:effectLst/>
                <a:uLnTx/>
                <a:uFillTx/>
                <a:latin typeface="Space Grotesk" pitchFamily="2" charset="77"/>
                <a:cs typeface="Space Grotesk" pitchFamily="2" charset="77"/>
              </a:rPr>
              <a:t>Foundation Models</a:t>
            </a:r>
          </a:p>
        </p:txBody>
      </p:sp>
      <p:cxnSp>
        <p:nvCxnSpPr>
          <p:cNvPr id="10" name="Straight Connector 9">
            <a:extLst>
              <a:ext uri="{FF2B5EF4-FFF2-40B4-BE49-F238E27FC236}">
                <a16:creationId xmlns:a16="http://schemas.microsoft.com/office/drawing/2014/main" id="{96CB9F68-3F00-B624-F432-41174595DD35}"/>
              </a:ext>
              <a:ext uri="{C183D7F6-B498-43B3-948B-1728B52AA6E4}">
                <adec:decorative xmlns:adec="http://schemas.microsoft.com/office/drawing/2017/decorative" val="1"/>
              </a:ext>
            </a:extLst>
          </p:cNvPr>
          <p:cNvCxnSpPr>
            <a:cxnSpLocks/>
          </p:cNvCxnSpPr>
          <p:nvPr/>
        </p:nvCxnSpPr>
        <p:spPr>
          <a:xfrm>
            <a:off x="1779373" y="4024139"/>
            <a:ext cx="685369" cy="0"/>
          </a:xfrm>
          <a:prstGeom prst="line">
            <a:avLst/>
          </a:prstGeom>
          <a:noFill/>
          <a:ln w="19050">
            <a:gradFill flip="none" rotWithShape="1">
              <a:gsLst>
                <a:gs pos="79000">
                  <a:srgbClr val="C5B4E3"/>
                </a:gs>
                <a:gs pos="100000">
                  <a:srgbClr val="FFB3BB"/>
                </a:gs>
              </a:gsLst>
              <a:lin ang="2700000" scaled="1"/>
              <a:tileRect/>
            </a:gra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11" name="Graphic 2">
            <a:extLst>
              <a:ext uri="{FF2B5EF4-FFF2-40B4-BE49-F238E27FC236}">
                <a16:creationId xmlns:a16="http://schemas.microsoft.com/office/drawing/2014/main" id="{E3EF7776-B471-8B15-9A89-466AE4ACE842}"/>
              </a:ext>
              <a:ext uri="{C183D7F6-B498-43B3-948B-1728B52AA6E4}">
                <adec:decorative xmlns:adec="http://schemas.microsoft.com/office/drawing/2017/decorative" val="1"/>
              </a:ext>
            </a:extLst>
          </p:cNvPr>
          <p:cNvSpPr/>
          <p:nvPr/>
        </p:nvSpPr>
        <p:spPr>
          <a:xfrm>
            <a:off x="809122" y="3234121"/>
            <a:ext cx="832646" cy="1040534"/>
          </a:xfrm>
          <a:custGeom>
            <a:avLst/>
            <a:gdLst>
              <a:gd name="connsiteX0" fmla="*/ 1134128 w 1319699"/>
              <a:gd name="connsiteY0" fmla="*/ 989383 h 1649190"/>
              <a:gd name="connsiteX1" fmla="*/ 1319699 w 1319699"/>
              <a:gd name="connsiteY1" fmla="*/ 1174789 h 1649190"/>
              <a:gd name="connsiteX2" fmla="*/ 1319699 w 1319699"/>
              <a:gd name="connsiteY2" fmla="*/ 1174871 h 1649190"/>
              <a:gd name="connsiteX3" fmla="*/ 1319699 w 1319699"/>
              <a:gd name="connsiteY3" fmla="*/ 1250584 h 1649190"/>
              <a:gd name="connsiteX4" fmla="*/ 1277389 w 1319699"/>
              <a:gd name="connsiteY4" fmla="*/ 1382464 h 1649190"/>
              <a:gd name="connsiteX5" fmla="*/ 659561 w 1319699"/>
              <a:gd name="connsiteY5" fmla="*/ 1649191 h 1649190"/>
              <a:gd name="connsiteX6" fmla="*/ 42063 w 1319699"/>
              <a:gd name="connsiteY6" fmla="*/ 1382216 h 1649190"/>
              <a:gd name="connsiteX7" fmla="*/ 0 w 1319699"/>
              <a:gd name="connsiteY7" fmla="*/ 1250667 h 1649190"/>
              <a:gd name="connsiteX8" fmla="*/ 0 w 1319699"/>
              <a:gd name="connsiteY8" fmla="*/ 1174789 h 1649190"/>
              <a:gd name="connsiteX9" fmla="*/ 185406 w 1319699"/>
              <a:gd name="connsiteY9" fmla="*/ 989218 h 1649190"/>
              <a:gd name="connsiteX10" fmla="*/ 185489 w 1319699"/>
              <a:gd name="connsiteY10" fmla="*/ 989218 h 1649190"/>
              <a:gd name="connsiteX11" fmla="*/ 1134046 w 1319699"/>
              <a:gd name="connsiteY11" fmla="*/ 989218 h 1649190"/>
              <a:gd name="connsiteX12" fmla="*/ 659561 w 1319699"/>
              <a:gd name="connsiteY12" fmla="*/ 0 h 1649190"/>
              <a:gd name="connsiteX13" fmla="*/ 1071941 w 1319699"/>
              <a:gd name="connsiteY13" fmla="*/ 412380 h 1649190"/>
              <a:gd name="connsiteX14" fmla="*/ 659561 w 1319699"/>
              <a:gd name="connsiteY14" fmla="*/ 824760 h 1649190"/>
              <a:gd name="connsiteX15" fmla="*/ 247181 w 1319699"/>
              <a:gd name="connsiteY15" fmla="*/ 412380 h 1649190"/>
              <a:gd name="connsiteX16" fmla="*/ 659561 w 1319699"/>
              <a:gd name="connsiteY16" fmla="*/ 0 h 164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9699" h="1649190">
                <a:moveTo>
                  <a:pt x="1134128" y="989383"/>
                </a:moveTo>
                <a:cubicBezTo>
                  <a:pt x="1236572" y="989333"/>
                  <a:pt x="1319650" y="1072345"/>
                  <a:pt x="1319699" y="1174789"/>
                </a:cubicBezTo>
                <a:cubicBezTo>
                  <a:pt x="1319699" y="1174814"/>
                  <a:pt x="1319699" y="1174846"/>
                  <a:pt x="1319699" y="1174871"/>
                </a:cubicBezTo>
                <a:lnTo>
                  <a:pt x="1319699" y="1250584"/>
                </a:lnTo>
                <a:cubicBezTo>
                  <a:pt x="1319691" y="1297876"/>
                  <a:pt x="1304895" y="1343988"/>
                  <a:pt x="1277389" y="1382464"/>
                </a:cubicBezTo>
                <a:cubicBezTo>
                  <a:pt x="1149881" y="1560859"/>
                  <a:pt x="941629" y="1649191"/>
                  <a:pt x="659561" y="1649191"/>
                </a:cubicBezTo>
                <a:cubicBezTo>
                  <a:pt x="377328" y="1649191"/>
                  <a:pt x="169241" y="1560777"/>
                  <a:pt x="42063" y="1382216"/>
                </a:cubicBezTo>
                <a:cubicBezTo>
                  <a:pt x="14707" y="1343807"/>
                  <a:pt x="5" y="1297827"/>
                  <a:pt x="0" y="1250667"/>
                </a:cubicBezTo>
                <a:lnTo>
                  <a:pt x="0" y="1174789"/>
                </a:lnTo>
                <a:cubicBezTo>
                  <a:pt x="-45" y="1072345"/>
                  <a:pt x="82964" y="989267"/>
                  <a:pt x="185406" y="989218"/>
                </a:cubicBezTo>
                <a:cubicBezTo>
                  <a:pt x="185433" y="989218"/>
                  <a:pt x="185461" y="989218"/>
                  <a:pt x="185489" y="989218"/>
                </a:cubicBezTo>
                <a:lnTo>
                  <a:pt x="1134046" y="989218"/>
                </a:lnTo>
                <a:close/>
                <a:moveTo>
                  <a:pt x="659561" y="0"/>
                </a:moveTo>
                <a:cubicBezTo>
                  <a:pt x="887310" y="0"/>
                  <a:pt x="1071941" y="184629"/>
                  <a:pt x="1071941" y="412380"/>
                </a:cubicBezTo>
                <a:cubicBezTo>
                  <a:pt x="1071941" y="640131"/>
                  <a:pt x="887310" y="824760"/>
                  <a:pt x="659561" y="824760"/>
                </a:cubicBezTo>
                <a:cubicBezTo>
                  <a:pt x="431810" y="824760"/>
                  <a:pt x="247181" y="640131"/>
                  <a:pt x="247181" y="412380"/>
                </a:cubicBezTo>
                <a:cubicBezTo>
                  <a:pt x="247181" y="184629"/>
                  <a:pt x="431810" y="0"/>
                  <a:pt x="659561" y="0"/>
                </a:cubicBezTo>
                <a:close/>
              </a:path>
            </a:pathLst>
          </a:custGeom>
          <a:gradFill>
            <a:gsLst>
              <a:gs pos="35000">
                <a:srgbClr val="C5B4E3"/>
              </a:gs>
              <a:gs pos="0">
                <a:srgbClr val="FFB3BB"/>
              </a:gs>
            </a:gsLst>
            <a:path path="circle">
              <a:fillToRect l="100000" t="100000"/>
            </a:path>
          </a:gradFill>
          <a:ln w="82153"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pace Grotesk" pitchFamily="2" charset="77"/>
              <a:cs typeface="Space Grotesk" pitchFamily="2" charset="77"/>
            </a:endParaRPr>
          </a:p>
        </p:txBody>
      </p:sp>
      <p:sp>
        <p:nvSpPr>
          <p:cNvPr id="12" name="TextBox 11">
            <a:extLst>
              <a:ext uri="{FF2B5EF4-FFF2-40B4-BE49-F238E27FC236}">
                <a16:creationId xmlns:a16="http://schemas.microsoft.com/office/drawing/2014/main" id="{22A74F7B-1620-B40F-2738-C4A62E94B88A}"/>
              </a:ext>
              <a:ext uri="{C183D7F6-B498-43B3-948B-1728B52AA6E4}">
                <adec:decorative xmlns:adec="http://schemas.microsoft.com/office/drawing/2017/decorative" val="1"/>
              </a:ext>
            </a:extLst>
          </p:cNvPr>
          <p:cNvSpPr txBox="1"/>
          <p:nvPr/>
        </p:nvSpPr>
        <p:spPr>
          <a:xfrm>
            <a:off x="964156" y="4415635"/>
            <a:ext cx="554639"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502BD3"/>
                </a:solidFill>
                <a:effectLst/>
                <a:uLnTx/>
                <a:uFillTx/>
                <a:latin typeface="Space Grotesk" pitchFamily="2" charset="77"/>
                <a:cs typeface="Space Grotesk" pitchFamily="2" charset="77"/>
              </a:rPr>
              <a:t>User</a:t>
            </a:r>
          </a:p>
        </p:txBody>
      </p:sp>
      <p:sp>
        <p:nvSpPr>
          <p:cNvPr id="13" name="TextBox 12">
            <a:extLst>
              <a:ext uri="{FF2B5EF4-FFF2-40B4-BE49-F238E27FC236}">
                <a16:creationId xmlns:a16="http://schemas.microsoft.com/office/drawing/2014/main" id="{ED821411-C1B6-0650-E0B5-0D790CE95DB5}"/>
              </a:ext>
              <a:ext uri="{C183D7F6-B498-43B3-948B-1728B52AA6E4}">
                <adec:decorative xmlns:adec="http://schemas.microsoft.com/office/drawing/2017/decorative" val="1"/>
              </a:ext>
            </a:extLst>
          </p:cNvPr>
          <p:cNvSpPr txBox="1"/>
          <p:nvPr/>
        </p:nvSpPr>
        <p:spPr>
          <a:xfrm>
            <a:off x="10269902" y="4415635"/>
            <a:ext cx="796693" cy="61555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502BD3"/>
                </a:solidFill>
                <a:effectLst/>
                <a:uLnTx/>
                <a:uFillTx/>
                <a:latin typeface="Space Grotesk" pitchFamily="2" charset="77"/>
                <a:cs typeface="Space Grotesk" pitchFamily="2" charset="77"/>
              </a:rPr>
              <a:t>AI App</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502BD3"/>
                </a:solidFill>
                <a:effectLst/>
                <a:uLnTx/>
                <a:uFillTx/>
                <a:latin typeface="Space Grotesk" pitchFamily="2" charset="77"/>
                <a:cs typeface="Space Grotesk" pitchFamily="2" charset="77"/>
              </a:rPr>
              <a:t>Devs</a:t>
            </a:r>
          </a:p>
        </p:txBody>
      </p:sp>
      <p:sp>
        <p:nvSpPr>
          <p:cNvPr id="14" name="Graphic 21">
            <a:extLst>
              <a:ext uri="{FF2B5EF4-FFF2-40B4-BE49-F238E27FC236}">
                <a16:creationId xmlns:a16="http://schemas.microsoft.com/office/drawing/2014/main" id="{0EB258B6-12F9-EDAF-96DF-C8F1B557EB49}"/>
              </a:ext>
              <a:ext uri="{C183D7F6-B498-43B3-948B-1728B52AA6E4}">
                <adec:decorative xmlns:adec="http://schemas.microsoft.com/office/drawing/2017/decorative" val="1"/>
              </a:ext>
            </a:extLst>
          </p:cNvPr>
          <p:cNvSpPr/>
          <p:nvPr/>
        </p:nvSpPr>
        <p:spPr>
          <a:xfrm>
            <a:off x="10134291" y="3234121"/>
            <a:ext cx="1087338" cy="1077316"/>
          </a:xfrm>
          <a:custGeom>
            <a:avLst/>
            <a:gdLst>
              <a:gd name="connsiteX0" fmla="*/ 52040 w 722134"/>
              <a:gd name="connsiteY0" fmla="*/ 381626 h 715479"/>
              <a:gd name="connsiteX1" fmla="*/ 375000 w 722134"/>
              <a:gd name="connsiteY1" fmla="*/ 381626 h 715479"/>
              <a:gd name="connsiteX2" fmla="*/ 312240 w 722134"/>
              <a:gd name="connsiteY2" fmla="*/ 537746 h 715479"/>
              <a:gd name="connsiteX3" fmla="*/ 337878 w 722134"/>
              <a:gd name="connsiteY3" fmla="*/ 642277 h 715479"/>
              <a:gd name="connsiteX4" fmla="*/ 225506 w 722134"/>
              <a:gd name="connsiteY4" fmla="*/ 659173 h 715479"/>
              <a:gd name="connsiteX5" fmla="*/ 173 w 722134"/>
              <a:gd name="connsiteY5" fmla="*/ 511032 h 715479"/>
              <a:gd name="connsiteX6" fmla="*/ 0 w 722134"/>
              <a:gd name="connsiteY6" fmla="*/ 503053 h 715479"/>
              <a:gd name="connsiteX7" fmla="*/ 0 w 722134"/>
              <a:gd name="connsiteY7" fmla="*/ 433666 h 715479"/>
              <a:gd name="connsiteX8" fmla="*/ 47044 w 722134"/>
              <a:gd name="connsiteY8" fmla="*/ 381869 h 715479"/>
              <a:gd name="connsiteX9" fmla="*/ 52040 w 722134"/>
              <a:gd name="connsiteY9" fmla="*/ 381626 h 715479"/>
              <a:gd name="connsiteX10" fmla="*/ 659173 w 722134"/>
              <a:gd name="connsiteY10" fmla="*/ 190813 h 715479"/>
              <a:gd name="connsiteX11" fmla="*/ 537746 w 722134"/>
              <a:gd name="connsiteY11" fmla="*/ 312240 h 715479"/>
              <a:gd name="connsiteX12" fmla="*/ 416320 w 722134"/>
              <a:gd name="connsiteY12" fmla="*/ 190813 h 715479"/>
              <a:gd name="connsiteX13" fmla="*/ 537746 w 722134"/>
              <a:gd name="connsiteY13" fmla="*/ 69387 h 715479"/>
              <a:gd name="connsiteX14" fmla="*/ 659173 w 722134"/>
              <a:gd name="connsiteY14" fmla="*/ 190813 h 715479"/>
              <a:gd name="connsiteX15" fmla="*/ 225506 w 722134"/>
              <a:gd name="connsiteY15" fmla="*/ 0 h 715479"/>
              <a:gd name="connsiteX16" fmla="*/ 381626 w 722134"/>
              <a:gd name="connsiteY16" fmla="*/ 156120 h 715479"/>
              <a:gd name="connsiteX17" fmla="*/ 225506 w 722134"/>
              <a:gd name="connsiteY17" fmla="*/ 312240 h 715479"/>
              <a:gd name="connsiteX18" fmla="*/ 69387 w 722134"/>
              <a:gd name="connsiteY18" fmla="*/ 156120 h 715479"/>
              <a:gd name="connsiteX19" fmla="*/ 225506 w 722134"/>
              <a:gd name="connsiteY19" fmla="*/ 0 h 715479"/>
              <a:gd name="connsiteX20" fmla="*/ 425930 w 722134"/>
              <a:gd name="connsiteY20" fmla="*/ 415452 h 715479"/>
              <a:gd name="connsiteX21" fmla="*/ 378545 w 722134"/>
              <a:gd name="connsiteY21" fmla="*/ 501381 h 715479"/>
              <a:gd name="connsiteX22" fmla="*/ 375937 w 722134"/>
              <a:gd name="connsiteY22" fmla="*/ 502081 h 715479"/>
              <a:gd name="connsiteX23" fmla="*/ 355676 w 722134"/>
              <a:gd name="connsiteY23" fmla="*/ 507077 h 715479"/>
              <a:gd name="connsiteX24" fmla="*/ 355884 w 722134"/>
              <a:gd name="connsiteY24" fmla="*/ 569768 h 715479"/>
              <a:gd name="connsiteX25" fmla="*/ 374618 w 722134"/>
              <a:gd name="connsiteY25" fmla="*/ 574278 h 715479"/>
              <a:gd name="connsiteX26" fmla="*/ 425825 w 722134"/>
              <a:gd name="connsiteY26" fmla="*/ 657983 h 715479"/>
              <a:gd name="connsiteX27" fmla="*/ 424923 w 722134"/>
              <a:gd name="connsiteY27" fmla="*/ 661358 h 715479"/>
              <a:gd name="connsiteX28" fmla="*/ 418436 w 722134"/>
              <a:gd name="connsiteY28" fmla="*/ 683284 h 715479"/>
              <a:gd name="connsiteX29" fmla="*/ 469955 w 722134"/>
              <a:gd name="connsiteY29" fmla="*/ 715237 h 715479"/>
              <a:gd name="connsiteX30" fmla="*/ 487059 w 722134"/>
              <a:gd name="connsiteY30" fmla="*/ 697266 h 715479"/>
              <a:gd name="connsiteX31" fmla="*/ 585154 w 722134"/>
              <a:gd name="connsiteY31" fmla="*/ 694785 h 715479"/>
              <a:gd name="connsiteX32" fmla="*/ 587635 w 722134"/>
              <a:gd name="connsiteY32" fmla="*/ 697266 h 715479"/>
              <a:gd name="connsiteX33" fmla="*/ 604947 w 722134"/>
              <a:gd name="connsiteY33" fmla="*/ 715480 h 715479"/>
              <a:gd name="connsiteX34" fmla="*/ 656362 w 722134"/>
              <a:gd name="connsiteY34" fmla="*/ 683805 h 715479"/>
              <a:gd name="connsiteX35" fmla="*/ 649493 w 722134"/>
              <a:gd name="connsiteY35" fmla="*/ 660005 h 715479"/>
              <a:gd name="connsiteX36" fmla="*/ 696929 w 722134"/>
              <a:gd name="connsiteY36" fmla="*/ 574105 h 715479"/>
              <a:gd name="connsiteX37" fmla="*/ 699521 w 722134"/>
              <a:gd name="connsiteY37" fmla="*/ 573411 h 715479"/>
              <a:gd name="connsiteX38" fmla="*/ 719747 w 722134"/>
              <a:gd name="connsiteY38" fmla="*/ 568415 h 715479"/>
              <a:gd name="connsiteX39" fmla="*/ 719539 w 722134"/>
              <a:gd name="connsiteY39" fmla="*/ 505689 h 715479"/>
              <a:gd name="connsiteX40" fmla="*/ 700805 w 722134"/>
              <a:gd name="connsiteY40" fmla="*/ 501179 h 715479"/>
              <a:gd name="connsiteX41" fmla="*/ 649635 w 722134"/>
              <a:gd name="connsiteY41" fmla="*/ 417447 h 715479"/>
              <a:gd name="connsiteX42" fmla="*/ 650534 w 722134"/>
              <a:gd name="connsiteY42" fmla="*/ 414099 h 715479"/>
              <a:gd name="connsiteX43" fmla="*/ 656987 w 722134"/>
              <a:gd name="connsiteY43" fmla="*/ 392242 h 715479"/>
              <a:gd name="connsiteX44" fmla="*/ 605502 w 722134"/>
              <a:gd name="connsiteY44" fmla="*/ 360220 h 715479"/>
              <a:gd name="connsiteX45" fmla="*/ 588398 w 722134"/>
              <a:gd name="connsiteY45" fmla="*/ 378226 h 715479"/>
              <a:gd name="connsiteX46" fmla="*/ 490303 w 722134"/>
              <a:gd name="connsiteY46" fmla="*/ 380742 h 715479"/>
              <a:gd name="connsiteX47" fmla="*/ 487788 w 722134"/>
              <a:gd name="connsiteY47" fmla="*/ 378226 h 715479"/>
              <a:gd name="connsiteX48" fmla="*/ 470510 w 722134"/>
              <a:gd name="connsiteY48" fmla="*/ 360012 h 715479"/>
              <a:gd name="connsiteX49" fmla="*/ 419060 w 722134"/>
              <a:gd name="connsiteY49" fmla="*/ 391653 h 715479"/>
              <a:gd name="connsiteX50" fmla="*/ 425930 w 722134"/>
              <a:gd name="connsiteY50" fmla="*/ 415452 h 715479"/>
              <a:gd name="connsiteX51" fmla="*/ 537746 w 722134"/>
              <a:gd name="connsiteY51" fmla="*/ 589786 h 715479"/>
              <a:gd name="connsiteX52" fmla="*/ 487441 w 722134"/>
              <a:gd name="connsiteY52" fmla="*/ 537746 h 715479"/>
              <a:gd name="connsiteX53" fmla="*/ 537746 w 722134"/>
              <a:gd name="connsiteY53" fmla="*/ 485706 h 715479"/>
              <a:gd name="connsiteX54" fmla="*/ 588051 w 722134"/>
              <a:gd name="connsiteY54" fmla="*/ 537746 h 715479"/>
              <a:gd name="connsiteX55" fmla="*/ 537746 w 722134"/>
              <a:gd name="connsiteY55" fmla="*/ 589786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22134" h="715479">
                <a:moveTo>
                  <a:pt x="52040" y="381626"/>
                </a:moveTo>
                <a:lnTo>
                  <a:pt x="375000" y="381626"/>
                </a:lnTo>
                <a:cubicBezTo>
                  <a:pt x="334652" y="423577"/>
                  <a:pt x="312156" y="479541"/>
                  <a:pt x="312240" y="537746"/>
                </a:cubicBezTo>
                <a:cubicBezTo>
                  <a:pt x="312240" y="575458"/>
                  <a:pt x="321503" y="611018"/>
                  <a:pt x="337878" y="642277"/>
                </a:cubicBezTo>
                <a:cubicBezTo>
                  <a:pt x="301450" y="654420"/>
                  <a:pt x="261275" y="659173"/>
                  <a:pt x="225506" y="659173"/>
                </a:cubicBezTo>
                <a:cubicBezTo>
                  <a:pt x="131071" y="659173"/>
                  <a:pt x="5724" y="626006"/>
                  <a:pt x="173" y="511032"/>
                </a:cubicBezTo>
                <a:lnTo>
                  <a:pt x="0" y="503053"/>
                </a:lnTo>
                <a:lnTo>
                  <a:pt x="0" y="433666"/>
                </a:lnTo>
                <a:cubicBezTo>
                  <a:pt x="1" y="406862"/>
                  <a:pt x="20363" y="384443"/>
                  <a:pt x="47044" y="381869"/>
                </a:cubicBezTo>
                <a:lnTo>
                  <a:pt x="52040" y="381626"/>
                </a:lnTo>
                <a:close/>
                <a:moveTo>
                  <a:pt x="659173" y="190813"/>
                </a:moveTo>
                <a:cubicBezTo>
                  <a:pt x="659173" y="257875"/>
                  <a:pt x="604808" y="312240"/>
                  <a:pt x="537746" y="312240"/>
                </a:cubicBezTo>
                <a:cubicBezTo>
                  <a:pt x="470684" y="312240"/>
                  <a:pt x="416320" y="257875"/>
                  <a:pt x="416320" y="190813"/>
                </a:cubicBezTo>
                <a:cubicBezTo>
                  <a:pt x="416320" y="123751"/>
                  <a:pt x="470684" y="69387"/>
                  <a:pt x="537746" y="69387"/>
                </a:cubicBezTo>
                <a:cubicBezTo>
                  <a:pt x="604808" y="69387"/>
                  <a:pt x="659173" y="123751"/>
                  <a:pt x="659173" y="190813"/>
                </a:cubicBezTo>
                <a:close/>
                <a:moveTo>
                  <a:pt x="225506" y="0"/>
                </a:moveTo>
                <a:cubicBezTo>
                  <a:pt x="311730" y="0"/>
                  <a:pt x="381626" y="69897"/>
                  <a:pt x="381626" y="156120"/>
                </a:cubicBezTo>
                <a:cubicBezTo>
                  <a:pt x="381626" y="242342"/>
                  <a:pt x="311730" y="312240"/>
                  <a:pt x="225506" y="312240"/>
                </a:cubicBezTo>
                <a:cubicBezTo>
                  <a:pt x="139284" y="312240"/>
                  <a:pt x="69387" y="242342"/>
                  <a:pt x="69387" y="156120"/>
                </a:cubicBezTo>
                <a:cubicBezTo>
                  <a:pt x="69387" y="69897"/>
                  <a:pt x="139284" y="0"/>
                  <a:pt x="225506" y="0"/>
                </a:cubicBezTo>
                <a:close/>
                <a:moveTo>
                  <a:pt x="425930" y="415452"/>
                </a:moveTo>
                <a:cubicBezTo>
                  <a:pt x="436573" y="452265"/>
                  <a:pt x="415358" y="490737"/>
                  <a:pt x="378545" y="501381"/>
                </a:cubicBezTo>
                <a:cubicBezTo>
                  <a:pt x="377682" y="501630"/>
                  <a:pt x="376811" y="501866"/>
                  <a:pt x="375937" y="502081"/>
                </a:cubicBezTo>
                <a:lnTo>
                  <a:pt x="355676" y="507077"/>
                </a:lnTo>
                <a:cubicBezTo>
                  <a:pt x="352428" y="527855"/>
                  <a:pt x="352498" y="549014"/>
                  <a:pt x="355884" y="569768"/>
                </a:cubicBezTo>
                <a:lnTo>
                  <a:pt x="374618" y="574278"/>
                </a:lnTo>
                <a:cubicBezTo>
                  <a:pt x="411875" y="583253"/>
                  <a:pt x="434801" y="620729"/>
                  <a:pt x="425825" y="657983"/>
                </a:cubicBezTo>
                <a:cubicBezTo>
                  <a:pt x="425555" y="659117"/>
                  <a:pt x="425253" y="660241"/>
                  <a:pt x="424923" y="661358"/>
                </a:cubicBezTo>
                <a:lnTo>
                  <a:pt x="418436" y="683284"/>
                </a:lnTo>
                <a:cubicBezTo>
                  <a:pt x="433701" y="696676"/>
                  <a:pt x="451048" y="707535"/>
                  <a:pt x="469955" y="715237"/>
                </a:cubicBezTo>
                <a:lnTo>
                  <a:pt x="487059" y="697266"/>
                </a:lnTo>
                <a:cubicBezTo>
                  <a:pt x="513464" y="669494"/>
                  <a:pt x="557382" y="668384"/>
                  <a:pt x="585154" y="694785"/>
                </a:cubicBezTo>
                <a:cubicBezTo>
                  <a:pt x="586001" y="695590"/>
                  <a:pt x="586830" y="696419"/>
                  <a:pt x="587635" y="697266"/>
                </a:cubicBezTo>
                <a:lnTo>
                  <a:pt x="604947" y="715480"/>
                </a:lnTo>
                <a:cubicBezTo>
                  <a:pt x="623719" y="707837"/>
                  <a:pt x="641094" y="697134"/>
                  <a:pt x="656362" y="683805"/>
                </a:cubicBezTo>
                <a:lnTo>
                  <a:pt x="649493" y="660005"/>
                </a:lnTo>
                <a:cubicBezTo>
                  <a:pt x="638870" y="623185"/>
                  <a:pt x="660109" y="584728"/>
                  <a:pt x="696929" y="574105"/>
                </a:cubicBezTo>
                <a:cubicBezTo>
                  <a:pt x="697790" y="573858"/>
                  <a:pt x="698654" y="573626"/>
                  <a:pt x="699521" y="573411"/>
                </a:cubicBezTo>
                <a:lnTo>
                  <a:pt x="719747" y="568415"/>
                </a:lnTo>
                <a:cubicBezTo>
                  <a:pt x="722998" y="547627"/>
                  <a:pt x="722928" y="526457"/>
                  <a:pt x="719539" y="505689"/>
                </a:cubicBezTo>
                <a:lnTo>
                  <a:pt x="700805" y="501179"/>
                </a:lnTo>
                <a:cubicBezTo>
                  <a:pt x="663554" y="492187"/>
                  <a:pt x="640643" y="454701"/>
                  <a:pt x="649635" y="417447"/>
                </a:cubicBezTo>
                <a:cubicBezTo>
                  <a:pt x="649906" y="416326"/>
                  <a:pt x="650208" y="415209"/>
                  <a:pt x="650534" y="414099"/>
                </a:cubicBezTo>
                <a:lnTo>
                  <a:pt x="656987" y="392242"/>
                </a:lnTo>
                <a:cubicBezTo>
                  <a:pt x="641725" y="378781"/>
                  <a:pt x="624323" y="367961"/>
                  <a:pt x="605502" y="360220"/>
                </a:cubicBezTo>
                <a:lnTo>
                  <a:pt x="588398" y="378226"/>
                </a:lnTo>
                <a:cubicBezTo>
                  <a:pt x="562004" y="406009"/>
                  <a:pt x="518085" y="407136"/>
                  <a:pt x="490303" y="380742"/>
                </a:cubicBezTo>
                <a:cubicBezTo>
                  <a:pt x="489443" y="379926"/>
                  <a:pt x="488603" y="379087"/>
                  <a:pt x="487788" y="378226"/>
                </a:cubicBezTo>
                <a:lnTo>
                  <a:pt x="470510" y="360012"/>
                </a:lnTo>
                <a:cubicBezTo>
                  <a:pt x="451637" y="367645"/>
                  <a:pt x="434291" y="378400"/>
                  <a:pt x="419060" y="391653"/>
                </a:cubicBezTo>
                <a:lnTo>
                  <a:pt x="425930" y="415452"/>
                </a:lnTo>
                <a:close/>
                <a:moveTo>
                  <a:pt x="537746" y="589786"/>
                </a:moveTo>
                <a:cubicBezTo>
                  <a:pt x="509991" y="589786"/>
                  <a:pt x="487441" y="566472"/>
                  <a:pt x="487441" y="537746"/>
                </a:cubicBezTo>
                <a:cubicBezTo>
                  <a:pt x="487441" y="508985"/>
                  <a:pt x="509991" y="485706"/>
                  <a:pt x="537746" y="485706"/>
                </a:cubicBezTo>
                <a:cubicBezTo>
                  <a:pt x="565501" y="485706"/>
                  <a:pt x="588051" y="508985"/>
                  <a:pt x="588051" y="537746"/>
                </a:cubicBezTo>
                <a:cubicBezTo>
                  <a:pt x="588051" y="566472"/>
                  <a:pt x="565501" y="589786"/>
                  <a:pt x="537746" y="589786"/>
                </a:cubicBezTo>
                <a:close/>
              </a:path>
            </a:pathLst>
          </a:custGeom>
          <a:gradFill>
            <a:gsLst>
              <a:gs pos="35000">
                <a:srgbClr val="C5B4E3"/>
              </a:gs>
              <a:gs pos="0">
                <a:srgbClr val="FFB3BB"/>
              </a:gs>
            </a:gsLst>
            <a:path path="circle">
              <a:fillToRect l="100000" t="100000"/>
            </a:path>
          </a:gradFill>
          <a:ln w="8215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pace Grotesk" pitchFamily="2" charset="77"/>
              <a:cs typeface="Space Grotesk" pitchFamily="2" charset="77"/>
            </a:endParaRPr>
          </a:p>
        </p:txBody>
      </p:sp>
      <p:cxnSp>
        <p:nvCxnSpPr>
          <p:cNvPr id="15" name="Straight Connector 14">
            <a:extLst>
              <a:ext uri="{FF2B5EF4-FFF2-40B4-BE49-F238E27FC236}">
                <a16:creationId xmlns:a16="http://schemas.microsoft.com/office/drawing/2014/main" id="{4129A7D6-FC0B-2546-1E7E-055AAC26F02B}"/>
              </a:ext>
              <a:ext uri="{C183D7F6-B498-43B3-948B-1728B52AA6E4}">
                <adec:decorative xmlns:adec="http://schemas.microsoft.com/office/drawing/2017/decorative" val="1"/>
              </a:ext>
            </a:extLst>
          </p:cNvPr>
          <p:cNvCxnSpPr>
            <a:cxnSpLocks/>
          </p:cNvCxnSpPr>
          <p:nvPr/>
        </p:nvCxnSpPr>
        <p:spPr>
          <a:xfrm>
            <a:off x="9069859" y="4091529"/>
            <a:ext cx="894143" cy="0"/>
          </a:xfrm>
          <a:prstGeom prst="line">
            <a:avLst/>
          </a:prstGeom>
          <a:noFill/>
          <a:ln w="50800">
            <a:gradFill flip="none" rotWithShape="1">
              <a:gsLst>
                <a:gs pos="79000">
                  <a:srgbClr val="C5B4E3"/>
                </a:gs>
                <a:gs pos="100000">
                  <a:srgbClr val="FFB3BB"/>
                </a:gs>
              </a:gsLst>
              <a:lin ang="2700000" scaled="1"/>
              <a:tileRect/>
            </a:gra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16" name="Group 15" descr="AI UX: Copilot chat">
            <a:extLst>
              <a:ext uri="{FF2B5EF4-FFF2-40B4-BE49-F238E27FC236}">
                <a16:creationId xmlns:a16="http://schemas.microsoft.com/office/drawing/2014/main" id="{73C75C06-1635-061F-6A28-B26F014F3AEF}"/>
              </a:ext>
            </a:extLst>
          </p:cNvPr>
          <p:cNvGrpSpPr/>
          <p:nvPr/>
        </p:nvGrpSpPr>
        <p:grpSpPr>
          <a:xfrm>
            <a:off x="1789829" y="3573178"/>
            <a:ext cx="1885356" cy="745742"/>
            <a:chOff x="959716" y="7189530"/>
            <a:chExt cx="1885356" cy="745742"/>
          </a:xfrm>
          <a:effectLst>
            <a:outerShdw blurRad="50800" dist="38100" dir="2700000" algn="tl" rotWithShape="0">
              <a:prstClr val="black">
                <a:alpha val="40000"/>
              </a:prstClr>
            </a:outerShdw>
          </a:effectLst>
        </p:grpSpPr>
        <p:grpSp>
          <p:nvGrpSpPr>
            <p:cNvPr id="17" name="Group 16">
              <a:extLst>
                <a:ext uri="{FF2B5EF4-FFF2-40B4-BE49-F238E27FC236}">
                  <a16:creationId xmlns:a16="http://schemas.microsoft.com/office/drawing/2014/main" id="{CDABEEFE-3338-BE62-C24F-5DF2D700DD8C}"/>
                </a:ext>
              </a:extLst>
            </p:cNvPr>
            <p:cNvGrpSpPr/>
            <p:nvPr/>
          </p:nvGrpSpPr>
          <p:grpSpPr>
            <a:xfrm>
              <a:off x="959716" y="7189530"/>
              <a:ext cx="1885356" cy="745742"/>
              <a:chOff x="1835086" y="3437720"/>
              <a:chExt cx="1885356" cy="745742"/>
            </a:xfrm>
          </p:grpSpPr>
          <p:sp>
            <p:nvSpPr>
              <p:cNvPr id="19" name="Rounded Rectangle 18">
                <a:extLst>
                  <a:ext uri="{FF2B5EF4-FFF2-40B4-BE49-F238E27FC236}">
                    <a16:creationId xmlns:a16="http://schemas.microsoft.com/office/drawing/2014/main" id="{60760AFA-BC07-4CDA-7147-7FB15943BE43}"/>
                  </a:ext>
                </a:extLst>
              </p:cNvPr>
              <p:cNvSpPr/>
              <p:nvPr/>
            </p:nvSpPr>
            <p:spPr bwMode="auto">
              <a:xfrm>
                <a:off x="1835086" y="3437720"/>
                <a:ext cx="1885356" cy="745742"/>
              </a:xfrm>
              <a:prstGeom prst="roundRect">
                <a:avLst>
                  <a:gd name="adj" fmla="val 8940"/>
                </a:avLst>
              </a:prstGeom>
              <a:solidFill>
                <a:srgbClr val="081F2C"/>
              </a:solidFill>
              <a:ln w="19050">
                <a:gradFill flip="none" rotWithShape="1">
                  <a:gsLst>
                    <a:gs pos="79000">
                      <a:srgbClr val="8DC8E8"/>
                    </a:gs>
                    <a:gs pos="100000">
                      <a:srgbClr val="D59ED7"/>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91F2C"/>
                  </a:solidFill>
                  <a:effectLst/>
                  <a:uLnTx/>
                  <a:uFillTx/>
                  <a:latin typeface="Space Grotesk" pitchFamily="2" charset="77"/>
                  <a:cs typeface="Space Grotesk" pitchFamily="2" charset="77"/>
                </a:endParaRPr>
              </a:p>
            </p:txBody>
          </p:sp>
          <p:sp>
            <p:nvSpPr>
              <p:cNvPr id="20" name="TextBox 19">
                <a:extLst>
                  <a:ext uri="{FF2B5EF4-FFF2-40B4-BE49-F238E27FC236}">
                    <a16:creationId xmlns:a16="http://schemas.microsoft.com/office/drawing/2014/main" id="{B8F1A40F-0B4F-A31F-B11C-5EC4B22F642C}"/>
                  </a:ext>
                </a:extLst>
              </p:cNvPr>
              <p:cNvSpPr txBox="1"/>
              <p:nvPr/>
            </p:nvSpPr>
            <p:spPr>
              <a:xfrm>
                <a:off x="2495510" y="3487425"/>
                <a:ext cx="1212257" cy="615553"/>
              </a:xfrm>
              <a:prstGeom prst="rect">
                <a:avLst/>
              </a:prstGeom>
              <a:noFill/>
            </p:spPr>
            <p:txBody>
              <a:bodyPr wrap="square">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8DC8E8"/>
                    </a:solidFill>
                    <a:effectLst/>
                    <a:uLnTx/>
                    <a:uFillTx/>
                    <a:latin typeface="Space Grotesk" pitchFamily="2" charset="77"/>
                    <a:cs typeface="Space Grotesk" pitchFamily="2" charset="77"/>
                  </a:rPr>
                  <a:t>AI UX</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D59ED7"/>
                    </a:solidFill>
                    <a:effectLst/>
                    <a:uLnTx/>
                    <a:uFillTx/>
                    <a:latin typeface="Space Grotesk" pitchFamily="2" charset="77"/>
                    <a:cs typeface="Space Grotesk" pitchFamily="2" charset="77"/>
                  </a:rPr>
                  <a:t>Samples</a:t>
                </a:r>
              </a:p>
            </p:txBody>
          </p:sp>
        </p:grpSp>
        <p:sp>
          <p:nvSpPr>
            <p:cNvPr id="18" name="Graphic 88">
              <a:extLst>
                <a:ext uri="{FF2B5EF4-FFF2-40B4-BE49-F238E27FC236}">
                  <a16:creationId xmlns:a16="http://schemas.microsoft.com/office/drawing/2014/main" id="{249972AF-E7EA-31E2-A1CA-E6934F2B1518}"/>
                </a:ext>
              </a:extLst>
            </p:cNvPr>
            <p:cNvSpPr/>
            <p:nvPr/>
          </p:nvSpPr>
          <p:spPr>
            <a:xfrm>
              <a:off x="1104775" y="7347307"/>
              <a:ext cx="414740" cy="410896"/>
            </a:xfrm>
            <a:custGeom>
              <a:avLst/>
              <a:gdLst>
                <a:gd name="connsiteX0" fmla="*/ 199242 w 414740"/>
                <a:gd name="connsiteY0" fmla="*/ 0 h 410896"/>
                <a:gd name="connsiteX1" fmla="*/ 398484 w 414740"/>
                <a:gd name="connsiteY1" fmla="*/ 199242 h 410896"/>
                <a:gd name="connsiteX2" fmla="*/ 397886 w 414740"/>
                <a:gd name="connsiteY2" fmla="*/ 214783 h 410896"/>
                <a:gd name="connsiteX3" fmla="*/ 214783 w 414740"/>
                <a:gd name="connsiteY3" fmla="*/ 218957 h 410896"/>
                <a:gd name="connsiteX4" fmla="*/ 214783 w 414740"/>
                <a:gd name="connsiteY4" fmla="*/ 397886 h 410896"/>
                <a:gd name="connsiteX5" fmla="*/ 106694 w 414740"/>
                <a:gd name="connsiteY5" fmla="*/ 375730 h 410896"/>
                <a:gd name="connsiteX6" fmla="*/ 21219 w 414740"/>
                <a:gd name="connsiteY6" fmla="*/ 397985 h 410896"/>
                <a:gd name="connsiteX7" fmla="*/ 598 w 414740"/>
                <a:gd name="connsiteY7" fmla="*/ 385804 h 410896"/>
                <a:gd name="connsiteX8" fmla="*/ 598 w 414740"/>
                <a:gd name="connsiteY8" fmla="*/ 377364 h 410896"/>
                <a:gd name="connsiteX9" fmla="*/ 22833 w 414740"/>
                <a:gd name="connsiteY9" fmla="*/ 291909 h 410896"/>
                <a:gd name="connsiteX10" fmla="*/ 0 w 414740"/>
                <a:gd name="connsiteY10" fmla="*/ 199242 h 410896"/>
                <a:gd name="connsiteX11" fmla="*/ 199242 w 414740"/>
                <a:gd name="connsiteY11" fmla="*/ 0 h 410896"/>
                <a:gd name="connsiteX12" fmla="*/ 244629 w 414740"/>
                <a:gd name="connsiteY12" fmla="*/ 238612 h 410896"/>
                <a:gd name="connsiteX13" fmla="*/ 217393 w 414740"/>
                <a:gd name="connsiteY13" fmla="*/ 287948 h 410896"/>
                <a:gd name="connsiteX14" fmla="*/ 215918 w 414740"/>
                <a:gd name="connsiteY14" fmla="*/ 288343 h 410896"/>
                <a:gd name="connsiteX15" fmla="*/ 204283 w 414740"/>
                <a:gd name="connsiteY15" fmla="*/ 291212 h 410896"/>
                <a:gd name="connsiteX16" fmla="*/ 204402 w 414740"/>
                <a:gd name="connsiteY16" fmla="*/ 327215 h 410896"/>
                <a:gd name="connsiteX17" fmla="*/ 215161 w 414740"/>
                <a:gd name="connsiteY17" fmla="*/ 329805 h 410896"/>
                <a:gd name="connsiteX18" fmla="*/ 244569 w 414740"/>
                <a:gd name="connsiteY18" fmla="*/ 377876 h 410896"/>
                <a:gd name="connsiteX19" fmla="*/ 244051 w 414740"/>
                <a:gd name="connsiteY19" fmla="*/ 379814 h 410896"/>
                <a:gd name="connsiteX20" fmla="*/ 240325 w 414740"/>
                <a:gd name="connsiteY20" fmla="*/ 392406 h 410896"/>
                <a:gd name="connsiteX21" fmla="*/ 269893 w 414740"/>
                <a:gd name="connsiteY21" fmla="*/ 410777 h 410896"/>
                <a:gd name="connsiteX22" fmla="*/ 279735 w 414740"/>
                <a:gd name="connsiteY22" fmla="*/ 400416 h 410896"/>
                <a:gd name="connsiteX23" fmla="*/ 336071 w 414740"/>
                <a:gd name="connsiteY23" fmla="*/ 399011 h 410896"/>
                <a:gd name="connsiteX24" fmla="*/ 337496 w 414740"/>
                <a:gd name="connsiteY24" fmla="*/ 400436 h 410896"/>
                <a:gd name="connsiteX25" fmla="*/ 347418 w 414740"/>
                <a:gd name="connsiteY25" fmla="*/ 410896 h 410896"/>
                <a:gd name="connsiteX26" fmla="*/ 376965 w 414740"/>
                <a:gd name="connsiteY26" fmla="*/ 392705 h 410896"/>
                <a:gd name="connsiteX27" fmla="*/ 373020 w 414740"/>
                <a:gd name="connsiteY27" fmla="*/ 379037 h 410896"/>
                <a:gd name="connsiteX28" fmla="*/ 400257 w 414740"/>
                <a:gd name="connsiteY28" fmla="*/ 329701 h 410896"/>
                <a:gd name="connsiteX29" fmla="*/ 401731 w 414740"/>
                <a:gd name="connsiteY29" fmla="*/ 329307 h 410896"/>
                <a:gd name="connsiteX30" fmla="*/ 413367 w 414740"/>
                <a:gd name="connsiteY30" fmla="*/ 326438 h 410896"/>
                <a:gd name="connsiteX31" fmla="*/ 413247 w 414740"/>
                <a:gd name="connsiteY31" fmla="*/ 290415 h 410896"/>
                <a:gd name="connsiteX32" fmla="*/ 402488 w 414740"/>
                <a:gd name="connsiteY32" fmla="*/ 287825 h 410896"/>
                <a:gd name="connsiteX33" fmla="*/ 373080 w 414740"/>
                <a:gd name="connsiteY33" fmla="*/ 239753 h 410896"/>
                <a:gd name="connsiteX34" fmla="*/ 373598 w 414740"/>
                <a:gd name="connsiteY34" fmla="*/ 237815 h 410896"/>
                <a:gd name="connsiteX35" fmla="*/ 377324 w 414740"/>
                <a:gd name="connsiteY35" fmla="*/ 225263 h 410896"/>
                <a:gd name="connsiteX36" fmla="*/ 347757 w 414740"/>
                <a:gd name="connsiteY36" fmla="*/ 206893 h 410896"/>
                <a:gd name="connsiteX37" fmla="*/ 337934 w 414740"/>
                <a:gd name="connsiteY37" fmla="*/ 217213 h 410896"/>
                <a:gd name="connsiteX38" fmla="*/ 281598 w 414740"/>
                <a:gd name="connsiteY38" fmla="*/ 218658 h 410896"/>
                <a:gd name="connsiteX39" fmla="*/ 280154 w 414740"/>
                <a:gd name="connsiteY39" fmla="*/ 217213 h 410896"/>
                <a:gd name="connsiteX40" fmla="*/ 270232 w 414740"/>
                <a:gd name="connsiteY40" fmla="*/ 206753 h 410896"/>
                <a:gd name="connsiteX41" fmla="*/ 240684 w 414740"/>
                <a:gd name="connsiteY41" fmla="*/ 224924 h 410896"/>
                <a:gd name="connsiteX42" fmla="*/ 244629 w 414740"/>
                <a:gd name="connsiteY42" fmla="*/ 238612 h 410896"/>
                <a:gd name="connsiteX43" fmla="*/ 308825 w 414740"/>
                <a:gd name="connsiteY43" fmla="*/ 278938 h 410896"/>
                <a:gd name="connsiteX44" fmla="*/ 337715 w 414740"/>
                <a:gd name="connsiteY44" fmla="*/ 308825 h 410896"/>
                <a:gd name="connsiteX45" fmla="*/ 308825 w 414740"/>
                <a:gd name="connsiteY45" fmla="*/ 338711 h 410896"/>
                <a:gd name="connsiteX46" fmla="*/ 279935 w 414740"/>
                <a:gd name="connsiteY46" fmla="*/ 308825 h 410896"/>
                <a:gd name="connsiteX47" fmla="*/ 308825 w 414740"/>
                <a:gd name="connsiteY47" fmla="*/ 278938 h 41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4740" h="410896">
                  <a:moveTo>
                    <a:pt x="199242" y="0"/>
                  </a:moveTo>
                  <a:cubicBezTo>
                    <a:pt x="309283" y="0"/>
                    <a:pt x="398484" y="89201"/>
                    <a:pt x="398484" y="199242"/>
                  </a:cubicBezTo>
                  <a:cubicBezTo>
                    <a:pt x="398484" y="204482"/>
                    <a:pt x="398284" y="209662"/>
                    <a:pt x="397886" y="214783"/>
                  </a:cubicBezTo>
                  <a:cubicBezTo>
                    <a:pt x="346171" y="165373"/>
                    <a:pt x="264193" y="167241"/>
                    <a:pt x="214783" y="218957"/>
                  </a:cubicBezTo>
                  <a:cubicBezTo>
                    <a:pt x="166959" y="269012"/>
                    <a:pt x="166959" y="347830"/>
                    <a:pt x="214783" y="397886"/>
                  </a:cubicBezTo>
                  <a:cubicBezTo>
                    <a:pt x="177383" y="400866"/>
                    <a:pt x="139905" y="393184"/>
                    <a:pt x="106694" y="375730"/>
                  </a:cubicBezTo>
                  <a:lnTo>
                    <a:pt x="21219" y="397985"/>
                  </a:lnTo>
                  <a:cubicBezTo>
                    <a:pt x="12161" y="400316"/>
                    <a:pt x="2929" y="394863"/>
                    <a:pt x="598" y="385804"/>
                  </a:cubicBezTo>
                  <a:cubicBezTo>
                    <a:pt x="-114" y="383036"/>
                    <a:pt x="-114" y="380131"/>
                    <a:pt x="598" y="377364"/>
                  </a:cubicBezTo>
                  <a:lnTo>
                    <a:pt x="22833" y="291909"/>
                  </a:lnTo>
                  <a:cubicBezTo>
                    <a:pt x="7796" y="263338"/>
                    <a:pt x="-41" y="231529"/>
                    <a:pt x="0" y="199242"/>
                  </a:cubicBezTo>
                  <a:cubicBezTo>
                    <a:pt x="0" y="89201"/>
                    <a:pt x="89201" y="0"/>
                    <a:pt x="199242" y="0"/>
                  </a:cubicBezTo>
                  <a:close/>
                  <a:moveTo>
                    <a:pt x="244629" y="238612"/>
                  </a:moveTo>
                  <a:cubicBezTo>
                    <a:pt x="250732" y="259757"/>
                    <a:pt x="238538" y="281845"/>
                    <a:pt x="217393" y="287948"/>
                  </a:cubicBezTo>
                  <a:cubicBezTo>
                    <a:pt x="216905" y="288088"/>
                    <a:pt x="216412" y="288221"/>
                    <a:pt x="215918" y="288343"/>
                  </a:cubicBezTo>
                  <a:lnTo>
                    <a:pt x="204283" y="291212"/>
                  </a:lnTo>
                  <a:cubicBezTo>
                    <a:pt x="202418" y="303144"/>
                    <a:pt x="202458" y="315296"/>
                    <a:pt x="204402" y="327215"/>
                  </a:cubicBezTo>
                  <a:lnTo>
                    <a:pt x="215161" y="329805"/>
                  </a:lnTo>
                  <a:cubicBezTo>
                    <a:pt x="236558" y="334959"/>
                    <a:pt x="249724" y="356481"/>
                    <a:pt x="244569" y="377876"/>
                  </a:cubicBezTo>
                  <a:cubicBezTo>
                    <a:pt x="244414" y="378527"/>
                    <a:pt x="244241" y="379173"/>
                    <a:pt x="244051" y="379814"/>
                  </a:cubicBezTo>
                  <a:lnTo>
                    <a:pt x="240325" y="392406"/>
                  </a:lnTo>
                  <a:cubicBezTo>
                    <a:pt x="249092" y="400097"/>
                    <a:pt x="259054" y="406333"/>
                    <a:pt x="269893" y="410777"/>
                  </a:cubicBezTo>
                  <a:lnTo>
                    <a:pt x="279735" y="400416"/>
                  </a:lnTo>
                  <a:cubicBezTo>
                    <a:pt x="294904" y="384471"/>
                    <a:pt x="320128" y="383843"/>
                    <a:pt x="336071" y="399011"/>
                  </a:cubicBezTo>
                  <a:cubicBezTo>
                    <a:pt x="336559" y="399474"/>
                    <a:pt x="337033" y="399950"/>
                    <a:pt x="337496" y="400436"/>
                  </a:cubicBezTo>
                  <a:lnTo>
                    <a:pt x="347418" y="410896"/>
                  </a:lnTo>
                  <a:cubicBezTo>
                    <a:pt x="358207" y="406509"/>
                    <a:pt x="368191" y="400362"/>
                    <a:pt x="376965" y="392705"/>
                  </a:cubicBezTo>
                  <a:lnTo>
                    <a:pt x="373020" y="379037"/>
                  </a:lnTo>
                  <a:cubicBezTo>
                    <a:pt x="366918" y="357892"/>
                    <a:pt x="379111" y="335804"/>
                    <a:pt x="400257" y="329701"/>
                  </a:cubicBezTo>
                  <a:cubicBezTo>
                    <a:pt x="400745" y="329562"/>
                    <a:pt x="401237" y="329428"/>
                    <a:pt x="401731" y="329307"/>
                  </a:cubicBezTo>
                  <a:lnTo>
                    <a:pt x="413367" y="326438"/>
                  </a:lnTo>
                  <a:cubicBezTo>
                    <a:pt x="415238" y="314499"/>
                    <a:pt x="415198" y="302339"/>
                    <a:pt x="413247" y="290415"/>
                  </a:cubicBezTo>
                  <a:lnTo>
                    <a:pt x="402488" y="287825"/>
                  </a:lnTo>
                  <a:cubicBezTo>
                    <a:pt x="381092" y="282670"/>
                    <a:pt x="367926" y="261148"/>
                    <a:pt x="373080" y="239753"/>
                  </a:cubicBezTo>
                  <a:cubicBezTo>
                    <a:pt x="373236" y="239102"/>
                    <a:pt x="373409" y="238456"/>
                    <a:pt x="373598" y="237815"/>
                  </a:cubicBezTo>
                  <a:lnTo>
                    <a:pt x="377324" y="225263"/>
                  </a:lnTo>
                  <a:cubicBezTo>
                    <a:pt x="368557" y="217540"/>
                    <a:pt x="358563" y="211332"/>
                    <a:pt x="347757" y="206893"/>
                  </a:cubicBezTo>
                  <a:lnTo>
                    <a:pt x="337934" y="217213"/>
                  </a:lnTo>
                  <a:cubicBezTo>
                    <a:pt x="322776" y="233169"/>
                    <a:pt x="297554" y="233816"/>
                    <a:pt x="281598" y="218658"/>
                  </a:cubicBezTo>
                  <a:cubicBezTo>
                    <a:pt x="281104" y="218190"/>
                    <a:pt x="280622" y="217707"/>
                    <a:pt x="280154" y="217213"/>
                  </a:cubicBezTo>
                  <a:lnTo>
                    <a:pt x="270232" y="206753"/>
                  </a:lnTo>
                  <a:cubicBezTo>
                    <a:pt x="259445" y="211132"/>
                    <a:pt x="249461" y="217273"/>
                    <a:pt x="240684" y="224924"/>
                  </a:cubicBezTo>
                  <a:lnTo>
                    <a:pt x="244629" y="238612"/>
                  </a:lnTo>
                  <a:close/>
                  <a:moveTo>
                    <a:pt x="308825" y="278938"/>
                  </a:moveTo>
                  <a:cubicBezTo>
                    <a:pt x="324764" y="278938"/>
                    <a:pt x="337715" y="292327"/>
                    <a:pt x="337715" y="308825"/>
                  </a:cubicBezTo>
                  <a:cubicBezTo>
                    <a:pt x="337715" y="325322"/>
                    <a:pt x="324764" y="338711"/>
                    <a:pt x="308825" y="338711"/>
                  </a:cubicBezTo>
                  <a:cubicBezTo>
                    <a:pt x="292885" y="338711"/>
                    <a:pt x="279935" y="325322"/>
                    <a:pt x="279935" y="308825"/>
                  </a:cubicBezTo>
                  <a:cubicBezTo>
                    <a:pt x="279935" y="292327"/>
                    <a:pt x="292885" y="278938"/>
                    <a:pt x="308825" y="278938"/>
                  </a:cubicBezTo>
                  <a:close/>
                </a:path>
              </a:pathLst>
            </a:custGeom>
            <a:gradFill>
              <a:gsLst>
                <a:gs pos="35000">
                  <a:srgbClr val="8DC8E8"/>
                </a:gs>
                <a:gs pos="0">
                  <a:srgbClr val="D59ED7"/>
                </a:gs>
              </a:gsLst>
              <a:path path="circle">
                <a:fillToRect l="100000" t="100000"/>
              </a:path>
            </a:gradFill>
            <a:ln w="8215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w="3175">
                  <a:noFill/>
                </a:ln>
                <a:solidFill>
                  <a:srgbClr val="000000"/>
                </a:solidFill>
                <a:effectLst/>
                <a:uLnTx/>
                <a:uFillTx/>
                <a:latin typeface="Space Grotesk" pitchFamily="2" charset="77"/>
                <a:cs typeface="Space Grotesk" pitchFamily="2" charset="77"/>
              </a:endParaRPr>
            </a:p>
          </p:txBody>
        </p:sp>
      </p:grpSp>
      <p:sp>
        <p:nvSpPr>
          <p:cNvPr id="21" name="TextBox 20">
            <a:extLst>
              <a:ext uri="{FF2B5EF4-FFF2-40B4-BE49-F238E27FC236}">
                <a16:creationId xmlns:a16="http://schemas.microsoft.com/office/drawing/2014/main" id="{2865ABDB-E96D-3925-09DC-98023B61BB58}"/>
              </a:ext>
            </a:extLst>
          </p:cNvPr>
          <p:cNvSpPr txBox="1"/>
          <p:nvPr/>
        </p:nvSpPr>
        <p:spPr>
          <a:xfrm>
            <a:off x="2431872" y="3303524"/>
            <a:ext cx="1794487" cy="350562"/>
          </a:xfrm>
          <a:prstGeom prst="roundRect">
            <a:avLst>
              <a:gd name="adj" fmla="val 50000"/>
            </a:avLst>
          </a:prstGeom>
          <a:gradFill flip="none" rotWithShape="1">
            <a:gsLst>
              <a:gs pos="35000">
                <a:srgbClr val="0078D4"/>
              </a:gs>
              <a:gs pos="0">
                <a:srgbClr val="8DC8E8"/>
              </a:gs>
            </a:gsLst>
            <a:path path="circle">
              <a:fillToRect l="100000" t="100000"/>
            </a:path>
            <a:tileRect r="-100000" b="-100000"/>
          </a:gradFill>
          <a:effectLst>
            <a:outerShdw blurRad="63500" dist="33754" dir="2700000" algn="tl" rotWithShape="0">
              <a:srgbClr val="000000">
                <a:alpha val="49804"/>
              </a:srgbClr>
            </a:outerShdw>
          </a:effectLst>
        </p:spPr>
        <p:txBody>
          <a:bodyPr wrap="square" lIns="0" tIns="18288" rIns="0" bIns="45720" anchor="ctr" anchorCtr="0">
            <a:spAutoFit/>
          </a:bodyPr>
          <a:lstStyle>
            <a:defPPr>
              <a:defRPr lang="en-US"/>
            </a:defPPr>
            <a:lvl1pPr marR="0" lvl="0" indent="0" algn="ctr" defTabSz="914367" fontAlgn="base">
              <a:lnSpc>
                <a:spcPct val="100000"/>
              </a:lnSpc>
              <a:spcBef>
                <a:spcPct val="0"/>
              </a:spcBef>
              <a:spcAft>
                <a:spcPct val="0"/>
              </a:spcAft>
              <a:buClrTx/>
              <a:buSzTx/>
              <a:buFontTx/>
              <a:buNone/>
              <a:tabLst/>
              <a:defRPr kumimoji="0" sz="2000" b="1" i="0" u="none" strike="noStrike" cap="none" normalizeH="0">
                <a:ln w="3175">
                  <a:noFill/>
                </a:ln>
                <a:gradFill>
                  <a:gsLst>
                    <a:gs pos="17416">
                      <a:schemeClr val="bg1"/>
                    </a:gs>
                    <a:gs pos="42135">
                      <a:schemeClr val="bg1"/>
                    </a:gs>
                  </a:gsLst>
                  <a:path path="circle">
                    <a:fillToRect l="100000" b="100000"/>
                  </a:path>
                </a:gradFill>
                <a:effectLst/>
                <a:uLnTx/>
                <a:uFillTx/>
                <a:latin typeface="Segoe UI Variable Text Semibold" pitchFamily="2" charset="0"/>
                <a:cs typeface="Segoe UI" pitchFamily="34" charset="0"/>
              </a:defRPr>
            </a:lvl1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CA" sz="1200" b="0" i="0" u="none" strike="noStrike" kern="1200" cap="none" spc="0" normalizeH="0" baseline="0" noProof="0" dirty="0">
                <a:ln w="3175">
                  <a:noFill/>
                </a:ln>
                <a:solidFill>
                  <a:srgbClr val="FFFFFF"/>
                </a:solidFill>
                <a:effectLst/>
                <a:uLnTx/>
                <a:uFillTx/>
                <a:latin typeface="Space Grotesk" pitchFamily="2" charset="77"/>
                <a:cs typeface="Space Grotesk" pitchFamily="2" charset="77"/>
              </a:rPr>
              <a:t>Copilot</a:t>
            </a:r>
            <a:r>
              <a:rPr kumimoji="0" lang="en-CA" sz="1200" b="0" i="0" u="none" strike="noStrike" kern="1200" cap="none" spc="0" normalizeH="0" noProof="0" dirty="0">
                <a:ln w="3175">
                  <a:noFill/>
                </a:ln>
                <a:solidFill>
                  <a:srgbClr val="FFFFFF"/>
                </a:solidFill>
                <a:effectLst/>
                <a:uLnTx/>
                <a:uFillTx/>
                <a:latin typeface="Space Grotesk" pitchFamily="2" charset="77"/>
                <a:cs typeface="Space Grotesk" pitchFamily="2" charset="77"/>
              </a:rPr>
              <a:t> Chat</a:t>
            </a:r>
            <a:endParaRPr kumimoji="0" lang="en-CA" sz="1200" b="0" i="0" u="none" strike="noStrike" kern="1200" cap="none" spc="0" normalizeH="0" baseline="0" noProof="0" dirty="0">
              <a:ln w="3175">
                <a:noFill/>
              </a:ln>
              <a:solidFill>
                <a:srgbClr val="FFFFFF"/>
              </a:solidFill>
              <a:effectLst/>
              <a:uLnTx/>
              <a:uFillTx/>
              <a:latin typeface="Space Grotesk" pitchFamily="2" charset="77"/>
              <a:cs typeface="Space Grotesk" pitchFamily="2" charset="77"/>
            </a:endParaRPr>
          </a:p>
        </p:txBody>
      </p:sp>
      <p:grpSp>
        <p:nvGrpSpPr>
          <p:cNvPr id="22" name="Group 21" descr="State: memories">
            <a:extLst>
              <a:ext uri="{FF2B5EF4-FFF2-40B4-BE49-F238E27FC236}">
                <a16:creationId xmlns:a16="http://schemas.microsoft.com/office/drawing/2014/main" id="{9D48243E-349D-5234-BF6F-23A51730723F}"/>
              </a:ext>
            </a:extLst>
          </p:cNvPr>
          <p:cNvGrpSpPr/>
          <p:nvPr/>
        </p:nvGrpSpPr>
        <p:grpSpPr>
          <a:xfrm>
            <a:off x="3662510" y="1860970"/>
            <a:ext cx="2427353" cy="951740"/>
            <a:chOff x="5334952" y="2048017"/>
            <a:chExt cx="2695435" cy="1056852"/>
          </a:xfrm>
          <a:effectLst>
            <a:outerShdw blurRad="127000" dist="63500" dir="2700000" algn="tl" rotWithShape="0">
              <a:prstClr val="black">
                <a:alpha val="50000"/>
              </a:prstClr>
            </a:outerShdw>
          </a:effectLst>
        </p:grpSpPr>
        <p:sp>
          <p:nvSpPr>
            <p:cNvPr id="23" name="Rounded Rectangle 22">
              <a:extLst>
                <a:ext uri="{FF2B5EF4-FFF2-40B4-BE49-F238E27FC236}">
                  <a16:creationId xmlns:a16="http://schemas.microsoft.com/office/drawing/2014/main" id="{99DF0C6F-52A4-287F-5538-9E49F3979E22}"/>
                </a:ext>
              </a:extLst>
            </p:cNvPr>
            <p:cNvSpPr/>
            <p:nvPr/>
          </p:nvSpPr>
          <p:spPr bwMode="auto">
            <a:xfrm>
              <a:off x="5334952" y="2048017"/>
              <a:ext cx="2695435" cy="1056852"/>
            </a:xfrm>
            <a:prstGeom prst="roundRect">
              <a:avLst>
                <a:gd name="adj" fmla="val 8940"/>
              </a:avLst>
            </a:prstGeom>
            <a:solidFill>
              <a:srgbClr val="081F2C"/>
            </a:solidFill>
            <a:ln w="19050">
              <a:gradFill flip="none" rotWithShape="1">
                <a:gsLst>
                  <a:gs pos="79000">
                    <a:srgbClr val="8DC8E8"/>
                  </a:gs>
                  <a:gs pos="100000">
                    <a:srgbClr val="D59ED7"/>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91F2C"/>
                </a:solidFill>
                <a:effectLst/>
                <a:uLnTx/>
                <a:uFillTx/>
                <a:latin typeface="Space Grotesk" pitchFamily="2" charset="77"/>
                <a:cs typeface="Space Grotesk" pitchFamily="2" charset="77"/>
              </a:endParaRPr>
            </a:p>
          </p:txBody>
        </p:sp>
        <p:sp>
          <p:nvSpPr>
            <p:cNvPr id="24" name="TextBox 23">
              <a:extLst>
                <a:ext uri="{FF2B5EF4-FFF2-40B4-BE49-F238E27FC236}">
                  <a16:creationId xmlns:a16="http://schemas.microsoft.com/office/drawing/2014/main" id="{8A5564F2-DF7E-87EA-F6BB-7544348C38DF}"/>
                </a:ext>
              </a:extLst>
            </p:cNvPr>
            <p:cNvSpPr txBox="1"/>
            <p:nvPr/>
          </p:nvSpPr>
          <p:spPr>
            <a:xfrm>
              <a:off x="6222273" y="2205967"/>
              <a:ext cx="1628232" cy="683536"/>
            </a:xfrm>
            <a:prstGeom prst="rect">
              <a:avLst/>
            </a:prstGeom>
            <a:noFill/>
          </p:spPr>
          <p:txBody>
            <a:bodyPr wrap="square">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8DC8E8"/>
                  </a:solidFill>
                  <a:effectLst/>
                  <a:uLnTx/>
                  <a:uFillTx/>
                  <a:latin typeface="Space Grotesk" pitchFamily="2" charset="77"/>
                  <a:cs typeface="Space Grotesk" pitchFamily="2" charset="77"/>
                </a:rPr>
                <a:t>State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D59ED7"/>
                  </a:solidFill>
                  <a:effectLst/>
                  <a:uLnTx/>
                  <a:uFillTx/>
                  <a:latin typeface="Space Grotesk" pitchFamily="2" charset="77"/>
                  <a:cs typeface="Space Grotesk" pitchFamily="2" charset="77"/>
                </a:rPr>
                <a:t>Memories</a:t>
              </a:r>
            </a:p>
          </p:txBody>
        </p:sp>
        <p:sp>
          <p:nvSpPr>
            <p:cNvPr id="25" name="Graphic 19">
              <a:extLst>
                <a:ext uri="{FF2B5EF4-FFF2-40B4-BE49-F238E27FC236}">
                  <a16:creationId xmlns:a16="http://schemas.microsoft.com/office/drawing/2014/main" id="{669740CE-01CC-3DD5-D862-8BC034DE13B4}"/>
                </a:ext>
              </a:extLst>
            </p:cNvPr>
            <p:cNvSpPr/>
            <p:nvPr/>
          </p:nvSpPr>
          <p:spPr>
            <a:xfrm>
              <a:off x="5568211" y="2288328"/>
              <a:ext cx="520878" cy="520616"/>
            </a:xfrm>
            <a:custGeom>
              <a:avLst/>
              <a:gdLst>
                <a:gd name="connsiteX0" fmla="*/ 259811 w 638356"/>
                <a:gd name="connsiteY0" fmla="*/ 0 h 638037"/>
                <a:gd name="connsiteX1" fmla="*/ 295240 w 638356"/>
                <a:gd name="connsiteY1" fmla="*/ 45036 h 638037"/>
                <a:gd name="connsiteX2" fmla="*/ 295240 w 638356"/>
                <a:gd name="connsiteY2" fmla="*/ 183336 h 638037"/>
                <a:gd name="connsiteX3" fmla="*/ 266673 w 638356"/>
                <a:gd name="connsiteY3" fmla="*/ 183336 h 638037"/>
                <a:gd name="connsiteX4" fmla="*/ 183558 w 638356"/>
                <a:gd name="connsiteY4" fmla="*/ 148097 h 638037"/>
                <a:gd name="connsiteX5" fmla="*/ 148319 w 638356"/>
                <a:gd name="connsiteY5" fmla="*/ 231213 h 638037"/>
                <a:gd name="connsiteX6" fmla="*/ 231435 w 638356"/>
                <a:gd name="connsiteY6" fmla="*/ 266450 h 638037"/>
                <a:gd name="connsiteX7" fmla="*/ 266673 w 638356"/>
                <a:gd name="connsiteY7" fmla="*/ 231213 h 638037"/>
                <a:gd name="connsiteX8" fmla="*/ 295240 w 638356"/>
                <a:gd name="connsiteY8" fmla="*/ 231213 h 638037"/>
                <a:gd name="connsiteX9" fmla="*/ 295240 w 638356"/>
                <a:gd name="connsiteY9" fmla="*/ 579053 h 638037"/>
                <a:gd name="connsiteX10" fmla="*/ 270248 w 638356"/>
                <a:gd name="connsiteY10" fmla="*/ 625653 h 638037"/>
                <a:gd name="connsiteX11" fmla="*/ 220456 w 638356"/>
                <a:gd name="connsiteY11" fmla="*/ 638038 h 638037"/>
                <a:gd name="connsiteX12" fmla="*/ 113340 w 638356"/>
                <a:gd name="connsiteY12" fmla="*/ 584799 h 638037"/>
                <a:gd name="connsiteX13" fmla="*/ 80784 w 638356"/>
                <a:gd name="connsiteY13" fmla="*/ 516590 h 638037"/>
                <a:gd name="connsiteX14" fmla="*/ 40280 w 638356"/>
                <a:gd name="connsiteY14" fmla="*/ 494567 h 638037"/>
                <a:gd name="connsiteX15" fmla="*/ 0 w 638356"/>
                <a:gd name="connsiteY15" fmla="*/ 397696 h 638037"/>
                <a:gd name="connsiteX16" fmla="*/ 6064 w 638356"/>
                <a:gd name="connsiteY16" fmla="*/ 334946 h 638037"/>
                <a:gd name="connsiteX17" fmla="*/ 140438 w 638356"/>
                <a:gd name="connsiteY17" fmla="*/ 334946 h 638037"/>
                <a:gd name="connsiteX18" fmla="*/ 183049 w 638356"/>
                <a:gd name="connsiteY18" fmla="*/ 371683 h 638037"/>
                <a:gd name="connsiteX19" fmla="*/ 148465 w 638356"/>
                <a:gd name="connsiteY19" fmla="*/ 455075 h 638037"/>
                <a:gd name="connsiteX20" fmla="*/ 231855 w 638356"/>
                <a:gd name="connsiteY20" fmla="*/ 489658 h 638037"/>
                <a:gd name="connsiteX21" fmla="*/ 266441 w 638356"/>
                <a:gd name="connsiteY21" fmla="*/ 406266 h 638037"/>
                <a:gd name="connsiteX22" fmla="*/ 231149 w 638356"/>
                <a:gd name="connsiteY22" fmla="*/ 371396 h 638037"/>
                <a:gd name="connsiteX23" fmla="*/ 140438 w 638356"/>
                <a:gd name="connsiteY23" fmla="*/ 287069 h 638037"/>
                <a:gd name="connsiteX24" fmla="*/ 33195 w 638356"/>
                <a:gd name="connsiteY24" fmla="*/ 287069 h 638037"/>
                <a:gd name="connsiteX25" fmla="*/ 48994 w 638356"/>
                <a:gd name="connsiteY25" fmla="*/ 277430 h 638037"/>
                <a:gd name="connsiteX26" fmla="*/ 43313 w 638356"/>
                <a:gd name="connsiteY26" fmla="*/ 241458 h 638037"/>
                <a:gd name="connsiteX27" fmla="*/ 52728 w 638356"/>
                <a:gd name="connsiteY27" fmla="*/ 171846 h 638037"/>
                <a:gd name="connsiteX28" fmla="*/ 85859 w 638356"/>
                <a:gd name="connsiteY28" fmla="*/ 115223 h 638037"/>
                <a:gd name="connsiteX29" fmla="*/ 120841 w 638356"/>
                <a:gd name="connsiteY29" fmla="*/ 97126 h 638037"/>
                <a:gd name="connsiteX30" fmla="*/ 164026 w 638356"/>
                <a:gd name="connsiteY30" fmla="*/ 32109 h 638037"/>
                <a:gd name="connsiteX31" fmla="*/ 259779 w 638356"/>
                <a:gd name="connsiteY31" fmla="*/ 0 h 638037"/>
                <a:gd name="connsiteX32" fmla="*/ 343117 w 638356"/>
                <a:gd name="connsiteY32" fmla="*/ 478576 h 638037"/>
                <a:gd name="connsiteX33" fmla="*/ 395781 w 638356"/>
                <a:gd name="connsiteY33" fmla="*/ 478576 h 638037"/>
                <a:gd name="connsiteX34" fmla="*/ 486747 w 638356"/>
                <a:gd name="connsiteY34" fmla="*/ 387610 h 638037"/>
                <a:gd name="connsiteX35" fmla="*/ 486747 w 638356"/>
                <a:gd name="connsiteY35" fmla="*/ 330318 h 638037"/>
                <a:gd name="connsiteX36" fmla="*/ 521984 w 638356"/>
                <a:gd name="connsiteY36" fmla="*/ 247202 h 638037"/>
                <a:gd name="connsiteX37" fmla="*/ 438870 w 638356"/>
                <a:gd name="connsiteY37" fmla="*/ 211963 h 638037"/>
                <a:gd name="connsiteX38" fmla="*/ 403633 w 638356"/>
                <a:gd name="connsiteY38" fmla="*/ 295077 h 638037"/>
                <a:gd name="connsiteX39" fmla="*/ 438870 w 638356"/>
                <a:gd name="connsiteY39" fmla="*/ 330318 h 638037"/>
                <a:gd name="connsiteX40" fmla="*/ 438870 w 638356"/>
                <a:gd name="connsiteY40" fmla="*/ 387610 h 638037"/>
                <a:gd name="connsiteX41" fmla="*/ 395781 w 638356"/>
                <a:gd name="connsiteY41" fmla="*/ 430699 h 638037"/>
                <a:gd name="connsiteX42" fmla="*/ 343117 w 638356"/>
                <a:gd name="connsiteY42" fmla="*/ 430699 h 638037"/>
                <a:gd name="connsiteX43" fmla="*/ 343117 w 638356"/>
                <a:gd name="connsiteY43" fmla="*/ 45036 h 638037"/>
                <a:gd name="connsiteX44" fmla="*/ 378546 w 638356"/>
                <a:gd name="connsiteY44" fmla="*/ 0 h 638037"/>
                <a:gd name="connsiteX45" fmla="*/ 474331 w 638356"/>
                <a:gd name="connsiteY45" fmla="*/ 32109 h 638037"/>
                <a:gd name="connsiteX46" fmla="*/ 517516 w 638356"/>
                <a:gd name="connsiteY46" fmla="*/ 97126 h 638037"/>
                <a:gd name="connsiteX47" fmla="*/ 552498 w 638356"/>
                <a:gd name="connsiteY47" fmla="*/ 115223 h 638037"/>
                <a:gd name="connsiteX48" fmla="*/ 585628 w 638356"/>
                <a:gd name="connsiteY48" fmla="*/ 171846 h 638037"/>
                <a:gd name="connsiteX49" fmla="*/ 595044 w 638356"/>
                <a:gd name="connsiteY49" fmla="*/ 241458 h 638037"/>
                <a:gd name="connsiteX50" fmla="*/ 589363 w 638356"/>
                <a:gd name="connsiteY50" fmla="*/ 277430 h 638037"/>
                <a:gd name="connsiteX51" fmla="*/ 591469 w 638356"/>
                <a:gd name="connsiteY51" fmla="*/ 278387 h 638037"/>
                <a:gd name="connsiteX52" fmla="*/ 620004 w 638356"/>
                <a:gd name="connsiteY52" fmla="*/ 304241 h 638037"/>
                <a:gd name="connsiteX53" fmla="*/ 638357 w 638356"/>
                <a:gd name="connsiteY53" fmla="*/ 397696 h 638037"/>
                <a:gd name="connsiteX54" fmla="*/ 598076 w 638356"/>
                <a:gd name="connsiteY54" fmla="*/ 494567 h 638037"/>
                <a:gd name="connsiteX55" fmla="*/ 557541 w 638356"/>
                <a:gd name="connsiteY55" fmla="*/ 516590 h 638037"/>
                <a:gd name="connsiteX56" fmla="*/ 525016 w 638356"/>
                <a:gd name="connsiteY56" fmla="*/ 584799 h 638037"/>
                <a:gd name="connsiteX57" fmla="*/ 417868 w 638356"/>
                <a:gd name="connsiteY57" fmla="*/ 638038 h 638037"/>
                <a:gd name="connsiteX58" fmla="*/ 368076 w 638356"/>
                <a:gd name="connsiteY58" fmla="*/ 625685 h 638037"/>
                <a:gd name="connsiteX59" fmla="*/ 343117 w 638356"/>
                <a:gd name="connsiteY59" fmla="*/ 579053 h 638037"/>
                <a:gd name="connsiteX60" fmla="*/ 343117 w 638356"/>
                <a:gd name="connsiteY60" fmla="*/ 478576 h 638037"/>
                <a:gd name="connsiteX61" fmla="*/ 191507 w 638356"/>
                <a:gd name="connsiteY61" fmla="*/ 207274 h 638037"/>
                <a:gd name="connsiteX62" fmla="*/ 207466 w 638356"/>
                <a:gd name="connsiteY62" fmla="*/ 191315 h 638037"/>
                <a:gd name="connsiteX63" fmla="*/ 223425 w 638356"/>
                <a:gd name="connsiteY63" fmla="*/ 207274 h 638037"/>
                <a:gd name="connsiteX64" fmla="*/ 207466 w 638356"/>
                <a:gd name="connsiteY64" fmla="*/ 223233 h 638037"/>
                <a:gd name="connsiteX65" fmla="*/ 191507 w 638356"/>
                <a:gd name="connsiteY65" fmla="*/ 207274 h 638037"/>
                <a:gd name="connsiteX66" fmla="*/ 207466 w 638356"/>
                <a:gd name="connsiteY66" fmla="*/ 414740 h 638037"/>
                <a:gd name="connsiteX67" fmla="*/ 191507 w 638356"/>
                <a:gd name="connsiteY67" fmla="*/ 430699 h 638037"/>
                <a:gd name="connsiteX68" fmla="*/ 207466 w 638356"/>
                <a:gd name="connsiteY68" fmla="*/ 446658 h 638037"/>
                <a:gd name="connsiteX69" fmla="*/ 223425 w 638356"/>
                <a:gd name="connsiteY69" fmla="*/ 430699 h 638037"/>
                <a:gd name="connsiteX70" fmla="*/ 207466 w 638356"/>
                <a:gd name="connsiteY70" fmla="*/ 414740 h 638037"/>
                <a:gd name="connsiteX71" fmla="*/ 446850 w 638356"/>
                <a:gd name="connsiteY71" fmla="*/ 271110 h 638037"/>
                <a:gd name="connsiteX72" fmla="*/ 462809 w 638356"/>
                <a:gd name="connsiteY72" fmla="*/ 287069 h 638037"/>
                <a:gd name="connsiteX73" fmla="*/ 478768 w 638356"/>
                <a:gd name="connsiteY73" fmla="*/ 271110 h 638037"/>
                <a:gd name="connsiteX74" fmla="*/ 462809 w 638356"/>
                <a:gd name="connsiteY74" fmla="*/ 255151 h 638037"/>
                <a:gd name="connsiteX75" fmla="*/ 446850 w 638356"/>
                <a:gd name="connsiteY75" fmla="*/ 271110 h 63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638356" h="638037">
                  <a:moveTo>
                    <a:pt x="259811" y="0"/>
                  </a:moveTo>
                  <a:cubicBezTo>
                    <a:pt x="282377" y="0"/>
                    <a:pt x="295240" y="22470"/>
                    <a:pt x="295240" y="45036"/>
                  </a:cubicBezTo>
                  <a:lnTo>
                    <a:pt x="295240" y="183336"/>
                  </a:lnTo>
                  <a:lnTo>
                    <a:pt x="266673" y="183336"/>
                  </a:lnTo>
                  <a:cubicBezTo>
                    <a:pt x="253453" y="150653"/>
                    <a:pt x="216240" y="134876"/>
                    <a:pt x="183558" y="148097"/>
                  </a:cubicBezTo>
                  <a:cubicBezTo>
                    <a:pt x="150875" y="161318"/>
                    <a:pt x="135098" y="198530"/>
                    <a:pt x="148319" y="231213"/>
                  </a:cubicBezTo>
                  <a:cubicBezTo>
                    <a:pt x="161540" y="263897"/>
                    <a:pt x="198752" y="279674"/>
                    <a:pt x="231435" y="266450"/>
                  </a:cubicBezTo>
                  <a:cubicBezTo>
                    <a:pt x="247470" y="259964"/>
                    <a:pt x="260188" y="247248"/>
                    <a:pt x="266673" y="231213"/>
                  </a:cubicBezTo>
                  <a:lnTo>
                    <a:pt x="295240" y="231213"/>
                  </a:lnTo>
                  <a:lnTo>
                    <a:pt x="295240" y="579053"/>
                  </a:lnTo>
                  <a:cubicBezTo>
                    <a:pt x="295240" y="598076"/>
                    <a:pt x="287197" y="617004"/>
                    <a:pt x="270248" y="625653"/>
                  </a:cubicBezTo>
                  <a:cubicBezTo>
                    <a:pt x="254880" y="633703"/>
                    <a:pt x="237805" y="637951"/>
                    <a:pt x="220456" y="638038"/>
                  </a:cubicBezTo>
                  <a:cubicBezTo>
                    <a:pt x="172261" y="638038"/>
                    <a:pt x="136417" y="613652"/>
                    <a:pt x="113340" y="584799"/>
                  </a:cubicBezTo>
                  <a:cubicBezTo>
                    <a:pt x="97358" y="564888"/>
                    <a:pt x="86214" y="541537"/>
                    <a:pt x="80784" y="516590"/>
                  </a:cubicBezTo>
                  <a:cubicBezTo>
                    <a:pt x="65879" y="512192"/>
                    <a:pt x="52075" y="504685"/>
                    <a:pt x="40280" y="494567"/>
                  </a:cubicBezTo>
                  <a:cubicBezTo>
                    <a:pt x="17619" y="475065"/>
                    <a:pt x="0" y="443786"/>
                    <a:pt x="0" y="397696"/>
                  </a:cubicBezTo>
                  <a:cubicBezTo>
                    <a:pt x="0" y="373598"/>
                    <a:pt x="1724" y="352596"/>
                    <a:pt x="6064" y="334946"/>
                  </a:cubicBezTo>
                  <a:lnTo>
                    <a:pt x="140438" y="334946"/>
                  </a:lnTo>
                  <a:cubicBezTo>
                    <a:pt x="162079" y="334946"/>
                    <a:pt x="180017" y="350905"/>
                    <a:pt x="183049" y="371683"/>
                  </a:cubicBezTo>
                  <a:cubicBezTo>
                    <a:pt x="150471" y="385162"/>
                    <a:pt x="134988" y="422496"/>
                    <a:pt x="148465" y="455075"/>
                  </a:cubicBezTo>
                  <a:cubicBezTo>
                    <a:pt x="161942" y="487650"/>
                    <a:pt x="199277" y="503134"/>
                    <a:pt x="231855" y="489658"/>
                  </a:cubicBezTo>
                  <a:cubicBezTo>
                    <a:pt x="264433" y="476179"/>
                    <a:pt x="279916" y="438845"/>
                    <a:pt x="266441" y="406266"/>
                  </a:cubicBezTo>
                  <a:cubicBezTo>
                    <a:pt x="259859" y="390362"/>
                    <a:pt x="247133" y="377786"/>
                    <a:pt x="231149" y="371396"/>
                  </a:cubicBezTo>
                  <a:cubicBezTo>
                    <a:pt x="227671" y="323864"/>
                    <a:pt x="188097" y="287075"/>
                    <a:pt x="140438" y="287069"/>
                  </a:cubicBezTo>
                  <a:lnTo>
                    <a:pt x="33195" y="287069"/>
                  </a:lnTo>
                  <a:cubicBezTo>
                    <a:pt x="37974" y="283118"/>
                    <a:pt x="43295" y="279872"/>
                    <a:pt x="48994" y="277430"/>
                  </a:cubicBezTo>
                  <a:cubicBezTo>
                    <a:pt x="45704" y="265703"/>
                    <a:pt x="43797" y="253629"/>
                    <a:pt x="43313" y="241458"/>
                  </a:cubicBezTo>
                  <a:cubicBezTo>
                    <a:pt x="42259" y="217999"/>
                    <a:pt x="45770" y="193582"/>
                    <a:pt x="52728" y="171846"/>
                  </a:cubicBezTo>
                  <a:cubicBezTo>
                    <a:pt x="59623" y="150461"/>
                    <a:pt x="70538" y="129618"/>
                    <a:pt x="85859" y="115223"/>
                  </a:cubicBezTo>
                  <a:cubicBezTo>
                    <a:pt x="95469" y="105859"/>
                    <a:pt x="107645" y="99560"/>
                    <a:pt x="120841" y="97126"/>
                  </a:cubicBezTo>
                  <a:cubicBezTo>
                    <a:pt x="127193" y="70315"/>
                    <a:pt x="143375" y="48164"/>
                    <a:pt x="164026" y="32109"/>
                  </a:cubicBezTo>
                  <a:cubicBezTo>
                    <a:pt x="190549" y="11427"/>
                    <a:pt x="225308" y="0"/>
                    <a:pt x="259779" y="0"/>
                  </a:cubicBezTo>
                  <a:close/>
                  <a:moveTo>
                    <a:pt x="343117" y="478576"/>
                  </a:moveTo>
                  <a:lnTo>
                    <a:pt x="395781" y="478576"/>
                  </a:lnTo>
                  <a:cubicBezTo>
                    <a:pt x="446020" y="478576"/>
                    <a:pt x="486747" y="437849"/>
                    <a:pt x="486747" y="387610"/>
                  </a:cubicBezTo>
                  <a:lnTo>
                    <a:pt x="486747" y="330318"/>
                  </a:lnTo>
                  <a:cubicBezTo>
                    <a:pt x="519431" y="317097"/>
                    <a:pt x="535208" y="279884"/>
                    <a:pt x="521984" y="247202"/>
                  </a:cubicBezTo>
                  <a:cubicBezTo>
                    <a:pt x="508764" y="214519"/>
                    <a:pt x="471554" y="198742"/>
                    <a:pt x="438870" y="211963"/>
                  </a:cubicBezTo>
                  <a:cubicBezTo>
                    <a:pt x="406186" y="225184"/>
                    <a:pt x="390409" y="262397"/>
                    <a:pt x="403633" y="295077"/>
                  </a:cubicBezTo>
                  <a:cubicBezTo>
                    <a:pt x="410119" y="311116"/>
                    <a:pt x="422835" y="323832"/>
                    <a:pt x="438870" y="330318"/>
                  </a:cubicBezTo>
                  <a:lnTo>
                    <a:pt x="438870" y="387610"/>
                  </a:lnTo>
                  <a:cubicBezTo>
                    <a:pt x="438870" y="411408"/>
                    <a:pt x="419579" y="430699"/>
                    <a:pt x="395781" y="430699"/>
                  </a:cubicBezTo>
                  <a:lnTo>
                    <a:pt x="343117" y="430699"/>
                  </a:lnTo>
                  <a:lnTo>
                    <a:pt x="343117" y="45036"/>
                  </a:lnTo>
                  <a:cubicBezTo>
                    <a:pt x="343117" y="22470"/>
                    <a:pt x="355980" y="0"/>
                    <a:pt x="378546" y="0"/>
                  </a:cubicBezTo>
                  <a:cubicBezTo>
                    <a:pt x="413081" y="0"/>
                    <a:pt x="447807" y="11427"/>
                    <a:pt x="474331" y="32109"/>
                  </a:cubicBezTo>
                  <a:cubicBezTo>
                    <a:pt x="494982" y="48164"/>
                    <a:pt x="511164" y="70347"/>
                    <a:pt x="517516" y="97126"/>
                  </a:cubicBezTo>
                  <a:cubicBezTo>
                    <a:pt x="530921" y="99360"/>
                    <a:pt x="542859" y="106191"/>
                    <a:pt x="552498" y="115223"/>
                  </a:cubicBezTo>
                  <a:cubicBezTo>
                    <a:pt x="567818" y="129618"/>
                    <a:pt x="578734" y="150429"/>
                    <a:pt x="585628" y="171846"/>
                  </a:cubicBezTo>
                  <a:cubicBezTo>
                    <a:pt x="592587" y="193582"/>
                    <a:pt x="596098" y="217999"/>
                    <a:pt x="595044" y="241458"/>
                  </a:cubicBezTo>
                  <a:cubicBezTo>
                    <a:pt x="594502" y="253460"/>
                    <a:pt x="592746" y="265716"/>
                    <a:pt x="589363" y="277430"/>
                  </a:cubicBezTo>
                  <a:lnTo>
                    <a:pt x="591469" y="278387"/>
                  </a:lnTo>
                  <a:cubicBezTo>
                    <a:pt x="603279" y="283941"/>
                    <a:pt x="612854" y="292655"/>
                    <a:pt x="620004" y="304241"/>
                  </a:cubicBezTo>
                  <a:cubicBezTo>
                    <a:pt x="633569" y="326105"/>
                    <a:pt x="638357" y="357575"/>
                    <a:pt x="638357" y="397696"/>
                  </a:cubicBezTo>
                  <a:cubicBezTo>
                    <a:pt x="638357" y="443817"/>
                    <a:pt x="620738" y="475129"/>
                    <a:pt x="598076" y="494567"/>
                  </a:cubicBezTo>
                  <a:cubicBezTo>
                    <a:pt x="586273" y="504691"/>
                    <a:pt x="572456" y="512195"/>
                    <a:pt x="557541" y="516590"/>
                  </a:cubicBezTo>
                  <a:cubicBezTo>
                    <a:pt x="552118" y="541534"/>
                    <a:pt x="540985" y="564882"/>
                    <a:pt x="525016" y="584799"/>
                  </a:cubicBezTo>
                  <a:cubicBezTo>
                    <a:pt x="501940" y="613652"/>
                    <a:pt x="466096" y="638038"/>
                    <a:pt x="417868" y="638038"/>
                  </a:cubicBezTo>
                  <a:cubicBezTo>
                    <a:pt x="400521" y="637961"/>
                    <a:pt x="383448" y="633725"/>
                    <a:pt x="368076" y="625685"/>
                  </a:cubicBezTo>
                  <a:cubicBezTo>
                    <a:pt x="351160" y="617004"/>
                    <a:pt x="343117" y="598076"/>
                    <a:pt x="343117" y="579053"/>
                  </a:cubicBezTo>
                  <a:lnTo>
                    <a:pt x="343117" y="478576"/>
                  </a:lnTo>
                  <a:close/>
                  <a:moveTo>
                    <a:pt x="191507" y="207274"/>
                  </a:moveTo>
                  <a:cubicBezTo>
                    <a:pt x="191507" y="198461"/>
                    <a:pt x="198652" y="191315"/>
                    <a:pt x="207466" y="191315"/>
                  </a:cubicBezTo>
                  <a:cubicBezTo>
                    <a:pt x="216280" y="191315"/>
                    <a:pt x="223425" y="198461"/>
                    <a:pt x="223425" y="207274"/>
                  </a:cubicBezTo>
                  <a:cubicBezTo>
                    <a:pt x="223425" y="216088"/>
                    <a:pt x="216280" y="223233"/>
                    <a:pt x="207466" y="223233"/>
                  </a:cubicBezTo>
                  <a:cubicBezTo>
                    <a:pt x="198652" y="223233"/>
                    <a:pt x="191507" y="216088"/>
                    <a:pt x="191507" y="207274"/>
                  </a:cubicBezTo>
                  <a:close/>
                  <a:moveTo>
                    <a:pt x="207466" y="414740"/>
                  </a:moveTo>
                  <a:cubicBezTo>
                    <a:pt x="198652" y="414740"/>
                    <a:pt x="191507" y="421887"/>
                    <a:pt x="191507" y="430699"/>
                  </a:cubicBezTo>
                  <a:cubicBezTo>
                    <a:pt x="191507" y="439512"/>
                    <a:pt x="198652" y="446658"/>
                    <a:pt x="207466" y="446658"/>
                  </a:cubicBezTo>
                  <a:cubicBezTo>
                    <a:pt x="216280" y="446658"/>
                    <a:pt x="223425" y="439512"/>
                    <a:pt x="223425" y="430699"/>
                  </a:cubicBezTo>
                  <a:cubicBezTo>
                    <a:pt x="223425" y="421887"/>
                    <a:pt x="216280" y="414740"/>
                    <a:pt x="207466" y="414740"/>
                  </a:cubicBezTo>
                  <a:close/>
                  <a:moveTo>
                    <a:pt x="446850" y="271110"/>
                  </a:moveTo>
                  <a:cubicBezTo>
                    <a:pt x="446850" y="279923"/>
                    <a:pt x="453996" y="287069"/>
                    <a:pt x="462809" y="287069"/>
                  </a:cubicBezTo>
                  <a:cubicBezTo>
                    <a:pt x="471621" y="287069"/>
                    <a:pt x="478768" y="279923"/>
                    <a:pt x="478768" y="271110"/>
                  </a:cubicBezTo>
                  <a:cubicBezTo>
                    <a:pt x="478768" y="262298"/>
                    <a:pt x="471621" y="255151"/>
                    <a:pt x="462809" y="255151"/>
                  </a:cubicBezTo>
                  <a:cubicBezTo>
                    <a:pt x="453996" y="255151"/>
                    <a:pt x="446850" y="262298"/>
                    <a:pt x="446850" y="271110"/>
                  </a:cubicBezTo>
                  <a:close/>
                </a:path>
              </a:pathLst>
            </a:custGeom>
            <a:gradFill>
              <a:gsLst>
                <a:gs pos="35000">
                  <a:srgbClr val="8DC8E8"/>
                </a:gs>
                <a:gs pos="0">
                  <a:srgbClr val="D59ED7"/>
                </a:gs>
              </a:gsLst>
              <a:path path="circle">
                <a:fillToRect l="100000" t="100000"/>
              </a:path>
            </a:gradFill>
            <a:ln w="8215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w="3175">
                  <a:noFill/>
                </a:ln>
                <a:solidFill>
                  <a:srgbClr val="000000"/>
                </a:solidFill>
                <a:effectLst/>
                <a:uLnTx/>
                <a:uFillTx/>
                <a:latin typeface="Space Grotesk" pitchFamily="2" charset="77"/>
                <a:cs typeface="Space Grotesk" pitchFamily="2" charset="77"/>
              </a:endParaRPr>
            </a:p>
          </p:txBody>
        </p:sp>
      </p:grpSp>
      <p:sp>
        <p:nvSpPr>
          <p:cNvPr id="26" name="TextBox 25">
            <a:extLst>
              <a:ext uri="{FF2B5EF4-FFF2-40B4-BE49-F238E27FC236}">
                <a16:creationId xmlns:a16="http://schemas.microsoft.com/office/drawing/2014/main" id="{4B0B3E0A-2DC0-1CDC-D010-B982B4216217}"/>
              </a:ext>
            </a:extLst>
          </p:cNvPr>
          <p:cNvSpPr txBox="1"/>
          <p:nvPr/>
        </p:nvSpPr>
        <p:spPr>
          <a:xfrm>
            <a:off x="4313426" y="1632985"/>
            <a:ext cx="1794487" cy="350562"/>
          </a:xfrm>
          <a:prstGeom prst="roundRect">
            <a:avLst>
              <a:gd name="adj" fmla="val 50000"/>
            </a:avLst>
          </a:prstGeom>
          <a:gradFill flip="none" rotWithShape="1">
            <a:gsLst>
              <a:gs pos="35000">
                <a:srgbClr val="0078D4"/>
              </a:gs>
              <a:gs pos="0">
                <a:srgbClr val="8DC8E8"/>
              </a:gs>
            </a:gsLst>
            <a:path path="circle">
              <a:fillToRect l="100000" t="100000"/>
            </a:path>
            <a:tileRect r="-100000" b="-100000"/>
          </a:gradFill>
          <a:effectLst>
            <a:outerShdw blurRad="63500" dist="33754" dir="2700000" algn="tl" rotWithShape="0">
              <a:srgbClr val="000000">
                <a:alpha val="49804"/>
              </a:srgbClr>
            </a:outerShdw>
          </a:effectLst>
        </p:spPr>
        <p:txBody>
          <a:bodyPr wrap="square" lIns="0" tIns="18288" rIns="0" bIns="45720" anchor="ctr" anchorCtr="0">
            <a:spAutoFit/>
          </a:bodyPr>
          <a:lstStyle>
            <a:defPPr>
              <a:defRPr lang="en-US"/>
            </a:defPPr>
            <a:lvl1pPr marR="0" lvl="0" indent="0" algn="ctr" defTabSz="914367" fontAlgn="base">
              <a:lnSpc>
                <a:spcPct val="100000"/>
              </a:lnSpc>
              <a:spcBef>
                <a:spcPct val="0"/>
              </a:spcBef>
              <a:spcAft>
                <a:spcPct val="0"/>
              </a:spcAft>
              <a:buClrTx/>
              <a:buSzTx/>
              <a:buFontTx/>
              <a:buNone/>
              <a:tabLst/>
              <a:defRPr kumimoji="0" sz="2000" b="1" i="0" u="none" strike="noStrike" cap="none" normalizeH="0">
                <a:ln w="3175">
                  <a:noFill/>
                </a:ln>
                <a:gradFill>
                  <a:gsLst>
                    <a:gs pos="17416">
                      <a:schemeClr val="bg1"/>
                    </a:gs>
                    <a:gs pos="42135">
                      <a:schemeClr val="bg1"/>
                    </a:gs>
                  </a:gsLst>
                  <a:path path="circle">
                    <a:fillToRect l="100000" b="100000"/>
                  </a:path>
                </a:gradFill>
                <a:effectLst/>
                <a:uLnTx/>
                <a:uFillTx/>
                <a:latin typeface="Segoe UI Variable Text Semibold" pitchFamily="2" charset="0"/>
                <a:cs typeface="Segoe UI" pitchFamily="34" charset="0"/>
              </a:defRPr>
            </a:lvl1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CA" sz="1200" b="0" i="0" u="none" strike="noStrike" kern="1200" cap="none" spc="0" normalizeH="0" baseline="0" noProof="0" dirty="0" err="1">
                <a:ln w="3175">
                  <a:noFill/>
                </a:ln>
                <a:solidFill>
                  <a:srgbClr val="FFFFFF"/>
                </a:solidFill>
                <a:effectLst/>
                <a:uLnTx/>
                <a:uFillTx/>
                <a:latin typeface="Space Grotesk" pitchFamily="2" charset="77"/>
                <a:cs typeface="Space Grotesk" pitchFamily="2" charset="77"/>
              </a:rPr>
              <a:t>Qdrant</a:t>
            </a:r>
            <a:r>
              <a:rPr kumimoji="0" lang="en-CA" sz="1200" b="0" i="0" u="none" strike="noStrike" kern="1200" cap="none" spc="0" normalizeH="0" baseline="0" noProof="0" dirty="0">
                <a:ln w="3175">
                  <a:noFill/>
                </a:ln>
                <a:solidFill>
                  <a:srgbClr val="FFFFFF"/>
                </a:solidFill>
                <a:effectLst/>
                <a:uLnTx/>
                <a:uFillTx/>
                <a:latin typeface="Space Grotesk" pitchFamily="2" charset="77"/>
                <a:cs typeface="Space Grotesk" pitchFamily="2" charset="77"/>
              </a:rPr>
              <a:t> Vector</a:t>
            </a:r>
            <a:r>
              <a:rPr kumimoji="0" lang="en-CA" sz="1200" b="0" i="0" u="none" strike="noStrike" kern="1200" cap="none" spc="0" normalizeH="0" noProof="0" dirty="0">
                <a:ln w="3175">
                  <a:noFill/>
                </a:ln>
                <a:solidFill>
                  <a:srgbClr val="FFFFFF"/>
                </a:solidFill>
                <a:effectLst/>
                <a:uLnTx/>
                <a:uFillTx/>
                <a:latin typeface="Space Grotesk" pitchFamily="2" charset="77"/>
                <a:cs typeface="Space Grotesk" pitchFamily="2" charset="77"/>
              </a:rPr>
              <a:t> DB</a:t>
            </a:r>
            <a:endParaRPr kumimoji="0" lang="en-CA" sz="1200" b="0" i="0" u="none" strike="noStrike" kern="1200" cap="none" spc="0" normalizeH="0" baseline="0" noProof="0" dirty="0">
              <a:ln w="3175">
                <a:noFill/>
              </a:ln>
              <a:solidFill>
                <a:srgbClr val="FFFFFF"/>
              </a:solidFill>
              <a:effectLst/>
              <a:uLnTx/>
              <a:uFillTx/>
              <a:latin typeface="Space Grotesk" pitchFamily="2" charset="77"/>
              <a:cs typeface="Space Grotesk" pitchFamily="2" charset="77"/>
            </a:endParaRPr>
          </a:p>
        </p:txBody>
      </p:sp>
      <p:grpSp>
        <p:nvGrpSpPr>
          <p:cNvPr id="27" name="Group 26" descr="Side effects: plugins">
            <a:extLst>
              <a:ext uri="{FF2B5EF4-FFF2-40B4-BE49-F238E27FC236}">
                <a16:creationId xmlns:a16="http://schemas.microsoft.com/office/drawing/2014/main" id="{1AF5D081-300D-C5A8-C81D-A2DD8A98F19F}"/>
              </a:ext>
            </a:extLst>
          </p:cNvPr>
          <p:cNvGrpSpPr/>
          <p:nvPr/>
        </p:nvGrpSpPr>
        <p:grpSpPr>
          <a:xfrm>
            <a:off x="6187843" y="1860969"/>
            <a:ext cx="2489298" cy="971728"/>
            <a:chOff x="7989085" y="763033"/>
            <a:chExt cx="2764221" cy="1079048"/>
          </a:xfrm>
        </p:grpSpPr>
        <p:grpSp>
          <p:nvGrpSpPr>
            <p:cNvPr id="28" name="Group 27">
              <a:extLst>
                <a:ext uri="{FF2B5EF4-FFF2-40B4-BE49-F238E27FC236}">
                  <a16:creationId xmlns:a16="http://schemas.microsoft.com/office/drawing/2014/main" id="{DE0DB393-55BD-7777-9E47-268C02B72397}"/>
                </a:ext>
              </a:extLst>
            </p:cNvPr>
            <p:cNvGrpSpPr/>
            <p:nvPr/>
          </p:nvGrpSpPr>
          <p:grpSpPr>
            <a:xfrm>
              <a:off x="7989085" y="763033"/>
              <a:ext cx="2764221" cy="1079048"/>
              <a:chOff x="7924458" y="920251"/>
              <a:chExt cx="2764221" cy="1079048"/>
            </a:xfrm>
            <a:effectLst>
              <a:outerShdw blurRad="127000" dist="63500" dir="2700000" algn="tl" rotWithShape="0">
                <a:prstClr val="black">
                  <a:alpha val="50000"/>
                </a:prstClr>
              </a:outerShdw>
            </a:effectLst>
          </p:grpSpPr>
          <p:sp>
            <p:nvSpPr>
              <p:cNvPr id="30" name="Rounded Rectangle 29">
                <a:extLst>
                  <a:ext uri="{FF2B5EF4-FFF2-40B4-BE49-F238E27FC236}">
                    <a16:creationId xmlns:a16="http://schemas.microsoft.com/office/drawing/2014/main" id="{2D037A74-E8FA-E473-A40E-ABB00C610AB5}"/>
                  </a:ext>
                </a:extLst>
              </p:cNvPr>
              <p:cNvSpPr/>
              <p:nvPr/>
            </p:nvSpPr>
            <p:spPr bwMode="auto">
              <a:xfrm>
                <a:off x="7924458" y="920251"/>
                <a:ext cx="2620455" cy="1056851"/>
              </a:xfrm>
              <a:prstGeom prst="roundRect">
                <a:avLst>
                  <a:gd name="adj" fmla="val 7696"/>
                </a:avLst>
              </a:prstGeom>
              <a:solidFill>
                <a:srgbClr val="081F2C"/>
              </a:solidFill>
              <a:ln w="19050">
                <a:gradFill flip="none" rotWithShape="1">
                  <a:gsLst>
                    <a:gs pos="79000">
                      <a:srgbClr val="8DC8E8"/>
                    </a:gs>
                    <a:gs pos="100000">
                      <a:srgbClr val="D59ED7"/>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91F2C"/>
                  </a:solidFill>
                  <a:effectLst/>
                  <a:uLnTx/>
                  <a:uFillTx/>
                  <a:latin typeface="Space Grotesk" pitchFamily="2" charset="77"/>
                  <a:cs typeface="Space Grotesk" pitchFamily="2" charset="77"/>
                </a:endParaRPr>
              </a:p>
            </p:txBody>
          </p:sp>
          <p:sp>
            <p:nvSpPr>
              <p:cNvPr id="31" name="TextBox 30">
                <a:extLst>
                  <a:ext uri="{FF2B5EF4-FFF2-40B4-BE49-F238E27FC236}">
                    <a16:creationId xmlns:a16="http://schemas.microsoft.com/office/drawing/2014/main" id="{68C7728B-FA00-DF45-ED98-D2FF0BC45003}"/>
                  </a:ext>
                </a:extLst>
              </p:cNvPr>
              <p:cNvSpPr txBox="1"/>
              <p:nvPr/>
            </p:nvSpPr>
            <p:spPr>
              <a:xfrm>
                <a:off x="8791402" y="1076525"/>
                <a:ext cx="1897277" cy="922774"/>
              </a:xfrm>
              <a:prstGeom prst="rect">
                <a:avLst/>
              </a:prstGeom>
              <a:noFill/>
            </p:spPr>
            <p:txBody>
              <a:bodyPr wrap="square">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8DC8E8"/>
                    </a:solidFill>
                    <a:effectLst/>
                    <a:uLnTx/>
                    <a:uFillTx/>
                    <a:latin typeface="Space Grotesk" pitchFamily="2" charset="77"/>
                    <a:cs typeface="Space Grotesk" pitchFamily="2" charset="77"/>
                  </a:rPr>
                  <a:t>Side Effects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D59ED7"/>
                    </a:solidFill>
                    <a:effectLst/>
                    <a:uLnTx/>
                    <a:uFillTx/>
                    <a:latin typeface="Space Grotesk" pitchFamily="2" charset="77"/>
                    <a:cs typeface="Space Grotesk" pitchFamily="2" charset="77"/>
                  </a:rPr>
                  <a:t>Plugins &amp; Connectors</a:t>
                </a:r>
              </a:p>
            </p:txBody>
          </p:sp>
        </p:grpSp>
        <p:sp>
          <p:nvSpPr>
            <p:cNvPr id="29" name="Graphic 11">
              <a:extLst>
                <a:ext uri="{FF2B5EF4-FFF2-40B4-BE49-F238E27FC236}">
                  <a16:creationId xmlns:a16="http://schemas.microsoft.com/office/drawing/2014/main" id="{A2F05EE8-A3C0-F757-E23C-A14B1F78EBD3}"/>
                </a:ext>
              </a:extLst>
            </p:cNvPr>
            <p:cNvSpPr/>
            <p:nvPr/>
          </p:nvSpPr>
          <p:spPr>
            <a:xfrm>
              <a:off x="8184362" y="945807"/>
              <a:ext cx="633416" cy="640047"/>
            </a:xfrm>
            <a:custGeom>
              <a:avLst/>
              <a:gdLst>
                <a:gd name="connsiteX0" fmla="*/ 600953 w 814642"/>
                <a:gd name="connsiteY0" fmla="*/ 0 h 823170"/>
                <a:gd name="connsiteX1" fmla="*/ 387289 w 814642"/>
                <a:gd name="connsiteY1" fmla="*/ 213535 h 823170"/>
                <a:gd name="connsiteX2" fmla="*/ 397322 w 814642"/>
                <a:gd name="connsiteY2" fmla="*/ 278289 h 823170"/>
                <a:gd name="connsiteX3" fmla="*/ 28386 w 814642"/>
                <a:gd name="connsiteY3" fmla="*/ 659919 h 823170"/>
                <a:gd name="connsiteX4" fmla="*/ 27482 w 814642"/>
                <a:gd name="connsiteY4" fmla="*/ 794783 h 823170"/>
                <a:gd name="connsiteX5" fmla="*/ 162348 w 814642"/>
                <a:gd name="connsiteY5" fmla="*/ 795690 h 823170"/>
                <a:gd name="connsiteX6" fmla="*/ 165496 w 814642"/>
                <a:gd name="connsiteY6" fmla="*/ 792432 h 823170"/>
                <a:gd name="connsiteX7" fmla="*/ 530160 w 814642"/>
                <a:gd name="connsiteY7" fmla="*/ 415196 h 823170"/>
                <a:gd name="connsiteX8" fmla="*/ 802537 w 814642"/>
                <a:gd name="connsiteY8" fmla="*/ 284584 h 823170"/>
                <a:gd name="connsiteX9" fmla="*/ 806293 w 814642"/>
                <a:gd name="connsiteY9" fmla="*/ 154564 h 823170"/>
                <a:gd name="connsiteX10" fmla="*/ 768508 w 814642"/>
                <a:gd name="connsiteY10" fmla="*/ 133719 h 823170"/>
                <a:gd name="connsiteX11" fmla="*/ 755436 w 814642"/>
                <a:gd name="connsiteY11" fmla="*/ 141423 h 823170"/>
                <a:gd name="connsiteX12" fmla="*/ 625771 w 814642"/>
                <a:gd name="connsiteY12" fmla="*/ 270925 h 823170"/>
                <a:gd name="connsiteX13" fmla="*/ 541959 w 814642"/>
                <a:gd name="connsiteY13" fmla="*/ 187113 h 823170"/>
                <a:gd name="connsiteX14" fmla="*/ 670525 w 814642"/>
                <a:gd name="connsiteY14" fmla="*/ 58465 h 823170"/>
                <a:gd name="connsiteX15" fmla="*/ 670529 w 814642"/>
                <a:gd name="connsiteY15" fmla="*/ 15312 h 823170"/>
                <a:gd name="connsiteX16" fmla="*/ 656977 w 814642"/>
                <a:gd name="connsiteY16" fmla="*/ 7445 h 823170"/>
                <a:gd name="connsiteX17" fmla="*/ 600912 w 814642"/>
                <a:gd name="connsiteY17" fmla="*/ 0 h 82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4642" h="823170">
                  <a:moveTo>
                    <a:pt x="600953" y="0"/>
                  </a:moveTo>
                  <a:cubicBezTo>
                    <a:pt x="482985" y="-35"/>
                    <a:pt x="387325" y="95568"/>
                    <a:pt x="387289" y="213535"/>
                  </a:cubicBezTo>
                  <a:cubicBezTo>
                    <a:pt x="387285" y="235507"/>
                    <a:pt x="390666" y="257349"/>
                    <a:pt x="397322" y="278289"/>
                  </a:cubicBezTo>
                  <a:lnTo>
                    <a:pt x="28386" y="659919"/>
                  </a:lnTo>
                  <a:cubicBezTo>
                    <a:pt x="-9106" y="696910"/>
                    <a:pt x="-9511" y="757291"/>
                    <a:pt x="27482" y="794783"/>
                  </a:cubicBezTo>
                  <a:cubicBezTo>
                    <a:pt x="64475" y="832275"/>
                    <a:pt x="124856" y="832682"/>
                    <a:pt x="162348" y="795690"/>
                  </a:cubicBezTo>
                  <a:cubicBezTo>
                    <a:pt x="163423" y="794629"/>
                    <a:pt x="164473" y="793542"/>
                    <a:pt x="165496" y="792432"/>
                  </a:cubicBezTo>
                  <a:lnTo>
                    <a:pt x="530160" y="415196"/>
                  </a:lnTo>
                  <a:cubicBezTo>
                    <a:pt x="641443" y="454343"/>
                    <a:pt x="763390" y="395866"/>
                    <a:pt x="802537" y="284584"/>
                  </a:cubicBezTo>
                  <a:cubicBezTo>
                    <a:pt x="817278" y="242689"/>
                    <a:pt x="818588" y="197241"/>
                    <a:pt x="806293" y="154564"/>
                  </a:cubicBezTo>
                  <a:cubicBezTo>
                    <a:pt x="801614" y="138374"/>
                    <a:pt x="784697" y="129041"/>
                    <a:pt x="768508" y="133719"/>
                  </a:cubicBezTo>
                  <a:cubicBezTo>
                    <a:pt x="763573" y="135146"/>
                    <a:pt x="759073" y="137795"/>
                    <a:pt x="755436" y="141423"/>
                  </a:cubicBezTo>
                  <a:lnTo>
                    <a:pt x="625771" y="270925"/>
                  </a:lnTo>
                  <a:lnTo>
                    <a:pt x="541959" y="187113"/>
                  </a:lnTo>
                  <a:lnTo>
                    <a:pt x="670525" y="58465"/>
                  </a:lnTo>
                  <a:cubicBezTo>
                    <a:pt x="682442" y="46550"/>
                    <a:pt x="682446" y="27230"/>
                    <a:pt x="670529" y="15312"/>
                  </a:cubicBezTo>
                  <a:cubicBezTo>
                    <a:pt x="666774" y="11554"/>
                    <a:pt x="662103" y="8843"/>
                    <a:pt x="656977" y="7445"/>
                  </a:cubicBezTo>
                  <a:cubicBezTo>
                    <a:pt x="638701" y="2492"/>
                    <a:pt x="619847" y="-12"/>
                    <a:pt x="600912" y="0"/>
                  </a:cubicBezTo>
                  <a:close/>
                </a:path>
              </a:pathLst>
            </a:custGeom>
            <a:gradFill>
              <a:gsLst>
                <a:gs pos="35000">
                  <a:srgbClr val="8DC8E8"/>
                </a:gs>
                <a:gs pos="0">
                  <a:srgbClr val="D59ED7"/>
                </a:gs>
              </a:gsLst>
              <a:path path="circle">
                <a:fillToRect l="100000" t="100000"/>
              </a:path>
            </a:gradFill>
            <a:ln w="8215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w="3175">
                  <a:noFill/>
                </a:ln>
                <a:solidFill>
                  <a:srgbClr val="000000"/>
                </a:solidFill>
                <a:effectLst/>
                <a:uLnTx/>
                <a:uFillTx/>
                <a:latin typeface="Space Grotesk" pitchFamily="2" charset="77"/>
                <a:cs typeface="Space Grotesk" pitchFamily="2" charset="77"/>
              </a:endParaRPr>
            </a:p>
          </p:txBody>
        </p:sp>
      </p:grpSp>
      <p:sp>
        <p:nvSpPr>
          <p:cNvPr id="32" name="TextBox 31">
            <a:extLst>
              <a:ext uri="{FF2B5EF4-FFF2-40B4-BE49-F238E27FC236}">
                <a16:creationId xmlns:a16="http://schemas.microsoft.com/office/drawing/2014/main" id="{8B5EFD98-3679-5E26-5A40-7BA1D714DDD2}"/>
              </a:ext>
            </a:extLst>
          </p:cNvPr>
          <p:cNvSpPr txBox="1"/>
          <p:nvPr/>
        </p:nvSpPr>
        <p:spPr>
          <a:xfrm>
            <a:off x="6495083" y="1503148"/>
            <a:ext cx="2543786" cy="610237"/>
          </a:xfrm>
          <a:prstGeom prst="roundRect">
            <a:avLst>
              <a:gd name="adj" fmla="val 50000"/>
            </a:avLst>
          </a:prstGeom>
          <a:gradFill flip="none" rotWithShape="1">
            <a:gsLst>
              <a:gs pos="35000">
                <a:srgbClr val="0078D4"/>
              </a:gs>
              <a:gs pos="0">
                <a:srgbClr val="8DC8E8"/>
              </a:gs>
            </a:gsLst>
            <a:path path="circle">
              <a:fillToRect l="100000" t="100000"/>
            </a:path>
            <a:tileRect r="-100000" b="-100000"/>
          </a:gradFill>
          <a:effectLst>
            <a:outerShdw blurRad="63500" dist="33754" dir="2700000" algn="tl" rotWithShape="0">
              <a:srgbClr val="000000">
                <a:alpha val="49804"/>
              </a:srgbClr>
            </a:outerShdw>
          </a:effectLst>
        </p:spPr>
        <p:txBody>
          <a:bodyPr wrap="square" lIns="0" tIns="18288" rIns="0" bIns="45720" anchor="ctr" anchorCtr="0">
            <a:spAutoFit/>
          </a:bodyPr>
          <a:lstStyle>
            <a:defPPr>
              <a:defRPr lang="en-US"/>
            </a:defPPr>
            <a:lvl1pPr marR="0" lvl="0" indent="0" algn="ctr" defTabSz="914367" fontAlgn="base">
              <a:lnSpc>
                <a:spcPct val="100000"/>
              </a:lnSpc>
              <a:spcBef>
                <a:spcPct val="0"/>
              </a:spcBef>
              <a:spcAft>
                <a:spcPct val="0"/>
              </a:spcAft>
              <a:buClrTx/>
              <a:buSzTx/>
              <a:buFontTx/>
              <a:buNone/>
              <a:tabLst/>
              <a:defRPr kumimoji="0" sz="2000" b="1" i="0" u="none" strike="noStrike" cap="none" normalizeH="0">
                <a:ln w="3175">
                  <a:noFill/>
                </a:ln>
                <a:gradFill>
                  <a:gsLst>
                    <a:gs pos="17416">
                      <a:schemeClr val="bg1"/>
                    </a:gs>
                    <a:gs pos="42135">
                      <a:schemeClr val="bg1"/>
                    </a:gs>
                  </a:gsLst>
                  <a:path path="circle">
                    <a:fillToRect l="100000" b="100000"/>
                  </a:path>
                </a:gradFill>
                <a:effectLst/>
                <a:uLnTx/>
                <a:uFillTx/>
                <a:latin typeface="Segoe UI Variable Text Semibold" pitchFamily="2" charset="0"/>
                <a:cs typeface="Segoe UI" pitchFamily="34" charset="0"/>
              </a:defRPr>
            </a:lvl1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CA" sz="1200" b="0" i="0" u="none" strike="noStrike" kern="1200" cap="none" spc="0" normalizeH="0" baseline="0" noProof="0">
                <a:ln w="3175">
                  <a:noFill/>
                </a:ln>
                <a:solidFill>
                  <a:srgbClr val="FFFFFF"/>
                </a:solidFill>
                <a:effectLst/>
                <a:uLnTx/>
                <a:uFillTx/>
                <a:latin typeface="Space Grotesk" pitchFamily="2" charset="77"/>
                <a:cs typeface="Space Grotesk" pitchFamily="2" charset="77"/>
              </a:rPr>
              <a:t>1,400 Power Platform Connectors</a:t>
            </a:r>
          </a:p>
        </p:txBody>
      </p:sp>
      <p:grpSp>
        <p:nvGrpSpPr>
          <p:cNvPr id="33" name="Group 32" descr="Models: Azure AI models">
            <a:extLst>
              <a:ext uri="{FF2B5EF4-FFF2-40B4-BE49-F238E27FC236}">
                <a16:creationId xmlns:a16="http://schemas.microsoft.com/office/drawing/2014/main" id="{4CF77D2B-59E9-05F4-76BC-346AB5C9D911}"/>
              </a:ext>
            </a:extLst>
          </p:cNvPr>
          <p:cNvGrpSpPr/>
          <p:nvPr/>
        </p:nvGrpSpPr>
        <p:grpSpPr>
          <a:xfrm>
            <a:off x="5010465" y="4477592"/>
            <a:ext cx="2238738" cy="880702"/>
            <a:chOff x="5164385" y="4329439"/>
            <a:chExt cx="2238738" cy="880702"/>
          </a:xfrm>
          <a:effectLst>
            <a:outerShdw blurRad="50800" dist="38100" dir="2700000" algn="tl" rotWithShape="0">
              <a:prstClr val="black">
                <a:alpha val="40000"/>
              </a:prstClr>
            </a:outerShdw>
          </a:effectLst>
        </p:grpSpPr>
        <p:grpSp>
          <p:nvGrpSpPr>
            <p:cNvPr id="34" name="Group 33">
              <a:extLst>
                <a:ext uri="{FF2B5EF4-FFF2-40B4-BE49-F238E27FC236}">
                  <a16:creationId xmlns:a16="http://schemas.microsoft.com/office/drawing/2014/main" id="{13D8CDB0-6606-BF8C-F386-3FACD82D1EBC}"/>
                </a:ext>
              </a:extLst>
            </p:cNvPr>
            <p:cNvGrpSpPr/>
            <p:nvPr/>
          </p:nvGrpSpPr>
          <p:grpSpPr>
            <a:xfrm>
              <a:off x="5164385" y="4329439"/>
              <a:ext cx="2238738" cy="880702"/>
              <a:chOff x="1835086" y="3437720"/>
              <a:chExt cx="2238738" cy="880702"/>
            </a:xfrm>
          </p:grpSpPr>
          <p:sp>
            <p:nvSpPr>
              <p:cNvPr id="36" name="Rounded Rectangle 35">
                <a:extLst>
                  <a:ext uri="{FF2B5EF4-FFF2-40B4-BE49-F238E27FC236}">
                    <a16:creationId xmlns:a16="http://schemas.microsoft.com/office/drawing/2014/main" id="{6DA2CD38-2CEB-3019-D605-B3BA4737F8AA}"/>
                  </a:ext>
                </a:extLst>
              </p:cNvPr>
              <p:cNvSpPr/>
              <p:nvPr/>
            </p:nvSpPr>
            <p:spPr bwMode="auto">
              <a:xfrm>
                <a:off x="1835086" y="3437720"/>
                <a:ext cx="2238738" cy="745742"/>
              </a:xfrm>
              <a:prstGeom prst="roundRect">
                <a:avLst>
                  <a:gd name="adj" fmla="val 8940"/>
                </a:avLst>
              </a:prstGeom>
              <a:solidFill>
                <a:srgbClr val="081F2C"/>
              </a:solidFill>
              <a:ln w="19050">
                <a:gradFill flip="none" rotWithShape="1">
                  <a:gsLst>
                    <a:gs pos="79000">
                      <a:srgbClr val="8DC8E8"/>
                    </a:gs>
                    <a:gs pos="100000">
                      <a:srgbClr val="D59ED7"/>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91F2C"/>
                  </a:solidFill>
                  <a:effectLst/>
                  <a:uLnTx/>
                  <a:uFillTx/>
                  <a:latin typeface="Space Grotesk" pitchFamily="2" charset="77"/>
                  <a:cs typeface="Space Grotesk" pitchFamily="2" charset="77"/>
                </a:endParaRPr>
              </a:p>
            </p:txBody>
          </p:sp>
          <p:sp>
            <p:nvSpPr>
              <p:cNvPr id="37" name="TextBox 36">
                <a:extLst>
                  <a:ext uri="{FF2B5EF4-FFF2-40B4-BE49-F238E27FC236}">
                    <a16:creationId xmlns:a16="http://schemas.microsoft.com/office/drawing/2014/main" id="{334CD6E4-3AC5-5E9A-38EE-7C5C361A67D4}"/>
                  </a:ext>
                </a:extLst>
              </p:cNvPr>
              <p:cNvSpPr txBox="1"/>
              <p:nvPr/>
            </p:nvSpPr>
            <p:spPr>
              <a:xfrm>
                <a:off x="2539943" y="3487425"/>
                <a:ext cx="1488783" cy="830997"/>
              </a:xfrm>
              <a:prstGeom prst="rect">
                <a:avLst/>
              </a:prstGeom>
              <a:noFill/>
            </p:spPr>
            <p:txBody>
              <a:bodyPr wrap="square">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8DC8E8"/>
                    </a:solidFill>
                    <a:effectLst/>
                    <a:uLnTx/>
                    <a:uFillTx/>
                    <a:latin typeface="Space Grotesk" pitchFamily="2" charset="77"/>
                    <a:cs typeface="Space Grotesk" pitchFamily="2" charset="77"/>
                  </a:rPr>
                  <a:t>Models</a:t>
                </a:r>
                <a:endParaRPr kumimoji="0" lang="en-US" sz="1600" b="0" i="0" u="none" strike="noStrike" kern="1200" cap="none" spc="0" normalizeH="0" baseline="0" noProof="0" dirty="0">
                  <a:ln>
                    <a:noFill/>
                  </a:ln>
                  <a:solidFill>
                    <a:srgbClr val="8DC8E8"/>
                  </a:solidFill>
                  <a:effectLst/>
                  <a:uLnTx/>
                  <a:uFillTx/>
                  <a:latin typeface="Space Grotesk" pitchFamily="2" charset="77"/>
                  <a:cs typeface="Space Grotesk" pitchFamily="2" charset="77"/>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D59ED7"/>
                    </a:solidFill>
                    <a:effectLst/>
                    <a:uLnTx/>
                    <a:uFillTx/>
                    <a:latin typeface="Space Grotesk" pitchFamily="2" charset="77"/>
                    <a:cs typeface="Space Grotesk" pitchFamily="2" charset="77"/>
                  </a:rPr>
                  <a:t>Auto integration</a:t>
                </a:r>
              </a:p>
            </p:txBody>
          </p:sp>
        </p:grpSp>
        <p:sp>
          <p:nvSpPr>
            <p:cNvPr id="35" name="Graphic 85">
              <a:extLst>
                <a:ext uri="{FF2B5EF4-FFF2-40B4-BE49-F238E27FC236}">
                  <a16:creationId xmlns:a16="http://schemas.microsoft.com/office/drawing/2014/main" id="{9B7936E4-CE96-4BAF-293B-FCBB8C2AC261}"/>
                </a:ext>
              </a:extLst>
            </p:cNvPr>
            <p:cNvSpPr/>
            <p:nvPr/>
          </p:nvSpPr>
          <p:spPr>
            <a:xfrm>
              <a:off x="5364590" y="4493694"/>
              <a:ext cx="417232" cy="417232"/>
            </a:xfrm>
            <a:custGeom>
              <a:avLst/>
              <a:gdLst>
                <a:gd name="connsiteX0" fmla="*/ 301751 w 455472"/>
                <a:gd name="connsiteY0" fmla="*/ 0 h 455472"/>
                <a:gd name="connsiteX1" fmla="*/ 318671 w 455472"/>
                <a:gd name="connsiteY1" fmla="*/ 14757 h 455472"/>
                <a:gd name="connsiteX2" fmla="*/ 318831 w 455472"/>
                <a:gd name="connsiteY2" fmla="*/ 17080 h 455472"/>
                <a:gd name="connsiteX3" fmla="*/ 318831 w 455472"/>
                <a:gd name="connsiteY3" fmla="*/ 70029 h 455472"/>
                <a:gd name="connsiteX4" fmla="*/ 385466 w 455472"/>
                <a:gd name="connsiteY4" fmla="*/ 136756 h 455472"/>
                <a:gd name="connsiteX5" fmla="*/ 438392 w 455472"/>
                <a:gd name="connsiteY5" fmla="*/ 136756 h 455472"/>
                <a:gd name="connsiteX6" fmla="*/ 455468 w 455472"/>
                <a:gd name="connsiteY6" fmla="*/ 153841 h 455472"/>
                <a:gd name="connsiteX7" fmla="*/ 440715 w 455472"/>
                <a:gd name="connsiteY7" fmla="*/ 170757 h 455472"/>
                <a:gd name="connsiteX8" fmla="*/ 438392 w 455472"/>
                <a:gd name="connsiteY8" fmla="*/ 170916 h 455472"/>
                <a:gd name="connsiteX9" fmla="*/ 387152 w 455472"/>
                <a:gd name="connsiteY9" fmla="*/ 170893 h 455472"/>
                <a:gd name="connsiteX10" fmla="*/ 387152 w 455472"/>
                <a:gd name="connsiteY10" fmla="*/ 210747 h 455472"/>
                <a:gd name="connsiteX11" fmla="*/ 438392 w 455472"/>
                <a:gd name="connsiteY11" fmla="*/ 210747 h 455472"/>
                <a:gd name="connsiteX12" fmla="*/ 455313 w 455472"/>
                <a:gd name="connsiteY12" fmla="*/ 225550 h 455472"/>
                <a:gd name="connsiteX13" fmla="*/ 455473 w 455472"/>
                <a:gd name="connsiteY13" fmla="*/ 227827 h 455472"/>
                <a:gd name="connsiteX14" fmla="*/ 440715 w 455472"/>
                <a:gd name="connsiteY14" fmla="*/ 244771 h 455472"/>
                <a:gd name="connsiteX15" fmla="*/ 438392 w 455472"/>
                <a:gd name="connsiteY15" fmla="*/ 244930 h 455472"/>
                <a:gd name="connsiteX16" fmla="*/ 387152 w 455472"/>
                <a:gd name="connsiteY16" fmla="*/ 244908 h 455472"/>
                <a:gd name="connsiteX17" fmla="*/ 387152 w 455472"/>
                <a:gd name="connsiteY17" fmla="*/ 284761 h 455472"/>
                <a:gd name="connsiteX18" fmla="*/ 438392 w 455472"/>
                <a:gd name="connsiteY18" fmla="*/ 284761 h 455472"/>
                <a:gd name="connsiteX19" fmla="*/ 455313 w 455472"/>
                <a:gd name="connsiteY19" fmla="*/ 299564 h 455472"/>
                <a:gd name="connsiteX20" fmla="*/ 455473 w 455472"/>
                <a:gd name="connsiteY20" fmla="*/ 301842 h 455472"/>
                <a:gd name="connsiteX21" fmla="*/ 440715 w 455472"/>
                <a:gd name="connsiteY21" fmla="*/ 318785 h 455472"/>
                <a:gd name="connsiteX22" fmla="*/ 438392 w 455472"/>
                <a:gd name="connsiteY22" fmla="*/ 318945 h 455472"/>
                <a:gd name="connsiteX23" fmla="*/ 385421 w 455472"/>
                <a:gd name="connsiteY23" fmla="*/ 318945 h 455472"/>
                <a:gd name="connsiteX24" fmla="*/ 318831 w 455472"/>
                <a:gd name="connsiteY24" fmla="*/ 385444 h 455472"/>
                <a:gd name="connsiteX25" fmla="*/ 318831 w 455472"/>
                <a:gd name="connsiteY25" fmla="*/ 438392 h 455472"/>
                <a:gd name="connsiteX26" fmla="*/ 301746 w 455472"/>
                <a:gd name="connsiteY26" fmla="*/ 455468 h 455472"/>
                <a:gd name="connsiteX27" fmla="*/ 284830 w 455472"/>
                <a:gd name="connsiteY27" fmla="*/ 440715 h 455472"/>
                <a:gd name="connsiteX28" fmla="*/ 284670 w 455472"/>
                <a:gd name="connsiteY28" fmla="*/ 438392 h 455472"/>
                <a:gd name="connsiteX29" fmla="*/ 284670 w 455472"/>
                <a:gd name="connsiteY29" fmla="*/ 387129 h 455472"/>
                <a:gd name="connsiteX30" fmla="*/ 244794 w 455472"/>
                <a:gd name="connsiteY30" fmla="*/ 387129 h 455472"/>
                <a:gd name="connsiteX31" fmla="*/ 244816 w 455472"/>
                <a:gd name="connsiteY31" fmla="*/ 438392 h 455472"/>
                <a:gd name="connsiteX32" fmla="*/ 230059 w 455472"/>
                <a:gd name="connsiteY32" fmla="*/ 455313 h 455472"/>
                <a:gd name="connsiteX33" fmla="*/ 227736 w 455472"/>
                <a:gd name="connsiteY33" fmla="*/ 455473 h 455472"/>
                <a:gd name="connsiteX34" fmla="*/ 210815 w 455472"/>
                <a:gd name="connsiteY34" fmla="*/ 440715 h 455472"/>
                <a:gd name="connsiteX35" fmla="*/ 210656 w 455472"/>
                <a:gd name="connsiteY35" fmla="*/ 438392 h 455472"/>
                <a:gd name="connsiteX36" fmla="*/ 210633 w 455472"/>
                <a:gd name="connsiteY36" fmla="*/ 387129 h 455472"/>
                <a:gd name="connsiteX37" fmla="*/ 170802 w 455472"/>
                <a:gd name="connsiteY37" fmla="*/ 387129 h 455472"/>
                <a:gd name="connsiteX38" fmla="*/ 170802 w 455472"/>
                <a:gd name="connsiteY38" fmla="*/ 438392 h 455472"/>
                <a:gd name="connsiteX39" fmla="*/ 156045 w 455472"/>
                <a:gd name="connsiteY39" fmla="*/ 455313 h 455472"/>
                <a:gd name="connsiteX40" fmla="*/ 153722 w 455472"/>
                <a:gd name="connsiteY40" fmla="*/ 455473 h 455472"/>
                <a:gd name="connsiteX41" fmla="*/ 136801 w 455472"/>
                <a:gd name="connsiteY41" fmla="*/ 440715 h 455472"/>
                <a:gd name="connsiteX42" fmla="*/ 136642 w 455472"/>
                <a:gd name="connsiteY42" fmla="*/ 438392 h 455472"/>
                <a:gd name="connsiteX43" fmla="*/ 136642 w 455472"/>
                <a:gd name="connsiteY43" fmla="*/ 385444 h 455472"/>
                <a:gd name="connsiteX44" fmla="*/ 70029 w 455472"/>
                <a:gd name="connsiteY44" fmla="*/ 318831 h 455472"/>
                <a:gd name="connsiteX45" fmla="*/ 17080 w 455472"/>
                <a:gd name="connsiteY45" fmla="*/ 318831 h 455472"/>
                <a:gd name="connsiteX46" fmla="*/ 5 w 455472"/>
                <a:gd name="connsiteY46" fmla="*/ 301746 h 455472"/>
                <a:gd name="connsiteX47" fmla="*/ 14757 w 455472"/>
                <a:gd name="connsiteY47" fmla="*/ 284830 h 455472"/>
                <a:gd name="connsiteX48" fmla="*/ 17080 w 455472"/>
                <a:gd name="connsiteY48" fmla="*/ 284670 h 455472"/>
                <a:gd name="connsiteX49" fmla="*/ 68321 w 455472"/>
                <a:gd name="connsiteY49" fmla="*/ 284648 h 455472"/>
                <a:gd name="connsiteX50" fmla="*/ 68321 w 455472"/>
                <a:gd name="connsiteY50" fmla="*/ 244794 h 455472"/>
                <a:gd name="connsiteX51" fmla="*/ 17080 w 455472"/>
                <a:gd name="connsiteY51" fmla="*/ 244816 h 455472"/>
                <a:gd name="connsiteX52" fmla="*/ 159 w 455472"/>
                <a:gd name="connsiteY52" fmla="*/ 230059 h 455472"/>
                <a:gd name="connsiteX53" fmla="*/ 0 w 455472"/>
                <a:gd name="connsiteY53" fmla="*/ 227736 h 455472"/>
                <a:gd name="connsiteX54" fmla="*/ 14757 w 455472"/>
                <a:gd name="connsiteY54" fmla="*/ 210815 h 455472"/>
                <a:gd name="connsiteX55" fmla="*/ 17080 w 455472"/>
                <a:gd name="connsiteY55" fmla="*/ 210656 h 455472"/>
                <a:gd name="connsiteX56" fmla="*/ 68321 w 455472"/>
                <a:gd name="connsiteY56" fmla="*/ 210633 h 455472"/>
                <a:gd name="connsiteX57" fmla="*/ 68321 w 455472"/>
                <a:gd name="connsiteY57" fmla="*/ 170779 h 455472"/>
                <a:gd name="connsiteX58" fmla="*/ 17080 w 455472"/>
                <a:gd name="connsiteY58" fmla="*/ 170802 h 455472"/>
                <a:gd name="connsiteX59" fmla="*/ 159 w 455472"/>
                <a:gd name="connsiteY59" fmla="*/ 156045 h 455472"/>
                <a:gd name="connsiteX60" fmla="*/ 0 w 455472"/>
                <a:gd name="connsiteY60" fmla="*/ 153722 h 455472"/>
                <a:gd name="connsiteX61" fmla="*/ 14757 w 455472"/>
                <a:gd name="connsiteY61" fmla="*/ 136801 h 455472"/>
                <a:gd name="connsiteX62" fmla="*/ 17080 w 455472"/>
                <a:gd name="connsiteY62" fmla="*/ 136642 h 455472"/>
                <a:gd name="connsiteX63" fmla="*/ 70029 w 455472"/>
                <a:gd name="connsiteY63" fmla="*/ 136619 h 455472"/>
                <a:gd name="connsiteX64" fmla="*/ 136642 w 455472"/>
                <a:gd name="connsiteY64" fmla="*/ 70029 h 455472"/>
                <a:gd name="connsiteX65" fmla="*/ 136642 w 455472"/>
                <a:gd name="connsiteY65" fmla="*/ 17080 h 455472"/>
                <a:gd name="connsiteX66" fmla="*/ 153727 w 455472"/>
                <a:gd name="connsiteY66" fmla="*/ 5 h 455472"/>
                <a:gd name="connsiteX67" fmla="*/ 170643 w 455472"/>
                <a:gd name="connsiteY67" fmla="*/ 14757 h 455472"/>
                <a:gd name="connsiteX68" fmla="*/ 170802 w 455472"/>
                <a:gd name="connsiteY68" fmla="*/ 17080 h 455472"/>
                <a:gd name="connsiteX69" fmla="*/ 170802 w 455472"/>
                <a:gd name="connsiteY69" fmla="*/ 68298 h 455472"/>
                <a:gd name="connsiteX70" fmla="*/ 210633 w 455472"/>
                <a:gd name="connsiteY70" fmla="*/ 68298 h 455472"/>
                <a:gd name="connsiteX71" fmla="*/ 210656 w 455472"/>
                <a:gd name="connsiteY71" fmla="*/ 17080 h 455472"/>
                <a:gd name="connsiteX72" fmla="*/ 225413 w 455472"/>
                <a:gd name="connsiteY72" fmla="*/ 159 h 455472"/>
                <a:gd name="connsiteX73" fmla="*/ 227736 w 455472"/>
                <a:gd name="connsiteY73" fmla="*/ 0 h 455472"/>
                <a:gd name="connsiteX74" fmla="*/ 244657 w 455472"/>
                <a:gd name="connsiteY74" fmla="*/ 14757 h 455472"/>
                <a:gd name="connsiteX75" fmla="*/ 244816 w 455472"/>
                <a:gd name="connsiteY75" fmla="*/ 17080 h 455472"/>
                <a:gd name="connsiteX76" fmla="*/ 244794 w 455472"/>
                <a:gd name="connsiteY76" fmla="*/ 68298 h 455472"/>
                <a:gd name="connsiteX77" fmla="*/ 284670 w 455472"/>
                <a:gd name="connsiteY77" fmla="*/ 68298 h 455472"/>
                <a:gd name="connsiteX78" fmla="*/ 284670 w 455472"/>
                <a:gd name="connsiteY78" fmla="*/ 17080 h 455472"/>
                <a:gd name="connsiteX79" fmla="*/ 297196 w 455472"/>
                <a:gd name="connsiteY79" fmla="*/ 615 h 455472"/>
                <a:gd name="connsiteX80" fmla="*/ 299428 w 455472"/>
                <a:gd name="connsiteY80" fmla="*/ 159 h 455472"/>
                <a:gd name="connsiteX81" fmla="*/ 301751 w 455472"/>
                <a:gd name="connsiteY81" fmla="*/ 0 h 455472"/>
                <a:gd name="connsiteX82" fmla="*/ 227850 w 455472"/>
                <a:gd name="connsiteY82" fmla="*/ 159529 h 455472"/>
                <a:gd name="connsiteX83" fmla="*/ 159529 w 455472"/>
                <a:gd name="connsiteY83" fmla="*/ 227850 h 455472"/>
                <a:gd name="connsiteX84" fmla="*/ 227850 w 455472"/>
                <a:gd name="connsiteY84" fmla="*/ 296171 h 455472"/>
                <a:gd name="connsiteX85" fmla="*/ 296171 w 455472"/>
                <a:gd name="connsiteY85" fmla="*/ 227850 h 455472"/>
                <a:gd name="connsiteX86" fmla="*/ 227850 w 455472"/>
                <a:gd name="connsiteY86" fmla="*/ 159529 h 455472"/>
                <a:gd name="connsiteX87" fmla="*/ 227850 w 455472"/>
                <a:gd name="connsiteY87" fmla="*/ 193690 h 455472"/>
                <a:gd name="connsiteX88" fmla="*/ 262011 w 455472"/>
                <a:gd name="connsiteY88" fmla="*/ 227850 h 455472"/>
                <a:gd name="connsiteX89" fmla="*/ 227850 w 455472"/>
                <a:gd name="connsiteY89" fmla="*/ 262011 h 455472"/>
                <a:gd name="connsiteX90" fmla="*/ 193690 w 455472"/>
                <a:gd name="connsiteY90" fmla="*/ 227850 h 455472"/>
                <a:gd name="connsiteX91" fmla="*/ 227850 w 455472"/>
                <a:gd name="connsiteY91" fmla="*/ 193690 h 45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55472" h="455472">
                  <a:moveTo>
                    <a:pt x="301751" y="0"/>
                  </a:moveTo>
                  <a:cubicBezTo>
                    <a:pt x="310286" y="0"/>
                    <a:pt x="317510" y="6301"/>
                    <a:pt x="318671" y="14757"/>
                  </a:cubicBezTo>
                  <a:lnTo>
                    <a:pt x="318831" y="17080"/>
                  </a:lnTo>
                  <a:lnTo>
                    <a:pt x="318831" y="70029"/>
                  </a:lnTo>
                  <a:cubicBezTo>
                    <a:pt x="352410" y="76902"/>
                    <a:pt x="378639" y="103167"/>
                    <a:pt x="385466" y="136756"/>
                  </a:cubicBezTo>
                  <a:lnTo>
                    <a:pt x="438392" y="136756"/>
                  </a:lnTo>
                  <a:cubicBezTo>
                    <a:pt x="447825" y="136759"/>
                    <a:pt x="455470" y="144408"/>
                    <a:pt x="455468" y="153841"/>
                  </a:cubicBezTo>
                  <a:cubicBezTo>
                    <a:pt x="455466" y="162373"/>
                    <a:pt x="449167" y="169594"/>
                    <a:pt x="440715" y="170757"/>
                  </a:cubicBezTo>
                  <a:lnTo>
                    <a:pt x="438392" y="170916"/>
                  </a:lnTo>
                  <a:lnTo>
                    <a:pt x="387152" y="170893"/>
                  </a:lnTo>
                  <a:lnTo>
                    <a:pt x="387152" y="210747"/>
                  </a:lnTo>
                  <a:lnTo>
                    <a:pt x="438392" y="210747"/>
                  </a:lnTo>
                  <a:cubicBezTo>
                    <a:pt x="446944" y="210752"/>
                    <a:pt x="454172" y="217076"/>
                    <a:pt x="455313" y="225550"/>
                  </a:cubicBezTo>
                  <a:lnTo>
                    <a:pt x="455473" y="227827"/>
                  </a:lnTo>
                  <a:cubicBezTo>
                    <a:pt x="455484" y="236372"/>
                    <a:pt x="449180" y="243609"/>
                    <a:pt x="440715" y="244771"/>
                  </a:cubicBezTo>
                  <a:lnTo>
                    <a:pt x="438392" y="244930"/>
                  </a:lnTo>
                  <a:lnTo>
                    <a:pt x="387152" y="244908"/>
                  </a:lnTo>
                  <a:lnTo>
                    <a:pt x="387152" y="284761"/>
                  </a:lnTo>
                  <a:lnTo>
                    <a:pt x="438392" y="284761"/>
                  </a:lnTo>
                  <a:cubicBezTo>
                    <a:pt x="446944" y="284766"/>
                    <a:pt x="454172" y="291090"/>
                    <a:pt x="455313" y="299564"/>
                  </a:cubicBezTo>
                  <a:lnTo>
                    <a:pt x="455473" y="301842"/>
                  </a:lnTo>
                  <a:cubicBezTo>
                    <a:pt x="455484" y="310386"/>
                    <a:pt x="449180" y="317624"/>
                    <a:pt x="440715" y="318785"/>
                  </a:cubicBezTo>
                  <a:lnTo>
                    <a:pt x="438392" y="318945"/>
                  </a:lnTo>
                  <a:lnTo>
                    <a:pt x="385421" y="318945"/>
                  </a:lnTo>
                  <a:cubicBezTo>
                    <a:pt x="378514" y="352429"/>
                    <a:pt x="352326" y="378582"/>
                    <a:pt x="318831" y="385444"/>
                  </a:cubicBezTo>
                  <a:lnTo>
                    <a:pt x="318831" y="438392"/>
                  </a:lnTo>
                  <a:cubicBezTo>
                    <a:pt x="318828" y="447825"/>
                    <a:pt x="311179" y="455470"/>
                    <a:pt x="301746" y="455468"/>
                  </a:cubicBezTo>
                  <a:cubicBezTo>
                    <a:pt x="293213" y="455466"/>
                    <a:pt x="285993" y="449167"/>
                    <a:pt x="284830" y="440715"/>
                  </a:cubicBezTo>
                  <a:lnTo>
                    <a:pt x="284670" y="438392"/>
                  </a:lnTo>
                  <a:lnTo>
                    <a:pt x="284670" y="387129"/>
                  </a:lnTo>
                  <a:lnTo>
                    <a:pt x="244794" y="387129"/>
                  </a:lnTo>
                  <a:lnTo>
                    <a:pt x="244816" y="438392"/>
                  </a:lnTo>
                  <a:cubicBezTo>
                    <a:pt x="244816" y="446928"/>
                    <a:pt x="238515" y="454152"/>
                    <a:pt x="230059" y="455313"/>
                  </a:cubicBezTo>
                  <a:lnTo>
                    <a:pt x="227736" y="455473"/>
                  </a:lnTo>
                  <a:cubicBezTo>
                    <a:pt x="219201" y="455473"/>
                    <a:pt x="211977" y="449171"/>
                    <a:pt x="210815" y="440715"/>
                  </a:cubicBezTo>
                  <a:lnTo>
                    <a:pt x="210656" y="438392"/>
                  </a:lnTo>
                  <a:lnTo>
                    <a:pt x="210633" y="387129"/>
                  </a:lnTo>
                  <a:lnTo>
                    <a:pt x="170802" y="387129"/>
                  </a:lnTo>
                  <a:lnTo>
                    <a:pt x="170802" y="438392"/>
                  </a:lnTo>
                  <a:cubicBezTo>
                    <a:pt x="170802" y="446928"/>
                    <a:pt x="164501" y="454152"/>
                    <a:pt x="156045" y="455313"/>
                  </a:cubicBezTo>
                  <a:lnTo>
                    <a:pt x="153722" y="455473"/>
                  </a:lnTo>
                  <a:cubicBezTo>
                    <a:pt x="145187" y="455473"/>
                    <a:pt x="137962" y="449171"/>
                    <a:pt x="136801" y="440715"/>
                  </a:cubicBezTo>
                  <a:lnTo>
                    <a:pt x="136642" y="438392"/>
                  </a:lnTo>
                  <a:lnTo>
                    <a:pt x="136642" y="385444"/>
                  </a:lnTo>
                  <a:cubicBezTo>
                    <a:pt x="103103" y="378580"/>
                    <a:pt x="76894" y="352369"/>
                    <a:pt x="70029" y="318831"/>
                  </a:cubicBezTo>
                  <a:lnTo>
                    <a:pt x="17080" y="318831"/>
                  </a:lnTo>
                  <a:cubicBezTo>
                    <a:pt x="7647" y="318828"/>
                    <a:pt x="2" y="311179"/>
                    <a:pt x="5" y="301746"/>
                  </a:cubicBezTo>
                  <a:cubicBezTo>
                    <a:pt x="8" y="293213"/>
                    <a:pt x="6305" y="285993"/>
                    <a:pt x="14757" y="284830"/>
                  </a:cubicBezTo>
                  <a:lnTo>
                    <a:pt x="17080" y="284670"/>
                  </a:lnTo>
                  <a:lnTo>
                    <a:pt x="68321" y="284648"/>
                  </a:lnTo>
                  <a:lnTo>
                    <a:pt x="68321" y="244794"/>
                  </a:lnTo>
                  <a:lnTo>
                    <a:pt x="17080" y="244816"/>
                  </a:lnTo>
                  <a:cubicBezTo>
                    <a:pt x="8545" y="244816"/>
                    <a:pt x="1320" y="238515"/>
                    <a:pt x="159" y="230059"/>
                  </a:cubicBezTo>
                  <a:lnTo>
                    <a:pt x="0" y="227736"/>
                  </a:lnTo>
                  <a:cubicBezTo>
                    <a:pt x="0" y="219201"/>
                    <a:pt x="6301" y="211977"/>
                    <a:pt x="14757" y="210815"/>
                  </a:cubicBezTo>
                  <a:lnTo>
                    <a:pt x="17080" y="210656"/>
                  </a:lnTo>
                  <a:lnTo>
                    <a:pt x="68321" y="210633"/>
                  </a:lnTo>
                  <a:lnTo>
                    <a:pt x="68321" y="170779"/>
                  </a:lnTo>
                  <a:lnTo>
                    <a:pt x="17080" y="170802"/>
                  </a:lnTo>
                  <a:cubicBezTo>
                    <a:pt x="8545" y="170802"/>
                    <a:pt x="1320" y="164501"/>
                    <a:pt x="159" y="156045"/>
                  </a:cubicBezTo>
                  <a:lnTo>
                    <a:pt x="0" y="153722"/>
                  </a:lnTo>
                  <a:cubicBezTo>
                    <a:pt x="0" y="145187"/>
                    <a:pt x="6301" y="137962"/>
                    <a:pt x="14757" y="136801"/>
                  </a:cubicBezTo>
                  <a:lnTo>
                    <a:pt x="17080" y="136642"/>
                  </a:lnTo>
                  <a:lnTo>
                    <a:pt x="70029" y="136619"/>
                  </a:lnTo>
                  <a:cubicBezTo>
                    <a:pt x="76902" y="103089"/>
                    <a:pt x="103110" y="76890"/>
                    <a:pt x="136642" y="70029"/>
                  </a:cubicBezTo>
                  <a:lnTo>
                    <a:pt x="136642" y="17080"/>
                  </a:lnTo>
                  <a:cubicBezTo>
                    <a:pt x="136645" y="7647"/>
                    <a:pt x="144294" y="2"/>
                    <a:pt x="153727" y="5"/>
                  </a:cubicBezTo>
                  <a:cubicBezTo>
                    <a:pt x="162259" y="8"/>
                    <a:pt x="169480" y="6305"/>
                    <a:pt x="170643" y="14757"/>
                  </a:cubicBezTo>
                  <a:lnTo>
                    <a:pt x="170802" y="17080"/>
                  </a:lnTo>
                  <a:lnTo>
                    <a:pt x="170802" y="68298"/>
                  </a:lnTo>
                  <a:lnTo>
                    <a:pt x="210633" y="68298"/>
                  </a:lnTo>
                  <a:lnTo>
                    <a:pt x="210656" y="17080"/>
                  </a:lnTo>
                  <a:cubicBezTo>
                    <a:pt x="210656" y="8545"/>
                    <a:pt x="216958" y="1320"/>
                    <a:pt x="225413" y="159"/>
                  </a:cubicBezTo>
                  <a:lnTo>
                    <a:pt x="227736" y="0"/>
                  </a:lnTo>
                  <a:cubicBezTo>
                    <a:pt x="236272" y="0"/>
                    <a:pt x="243496" y="6301"/>
                    <a:pt x="244657" y="14757"/>
                  </a:cubicBezTo>
                  <a:lnTo>
                    <a:pt x="244816" y="17080"/>
                  </a:lnTo>
                  <a:lnTo>
                    <a:pt x="244794" y="68298"/>
                  </a:lnTo>
                  <a:lnTo>
                    <a:pt x="284670" y="68298"/>
                  </a:lnTo>
                  <a:lnTo>
                    <a:pt x="284670" y="17080"/>
                  </a:lnTo>
                  <a:cubicBezTo>
                    <a:pt x="284668" y="9400"/>
                    <a:pt x="289794" y="2663"/>
                    <a:pt x="297196" y="615"/>
                  </a:cubicBezTo>
                  <a:lnTo>
                    <a:pt x="299428" y="159"/>
                  </a:lnTo>
                  <a:lnTo>
                    <a:pt x="301751" y="0"/>
                  </a:lnTo>
                  <a:close/>
                  <a:moveTo>
                    <a:pt x="227850" y="159529"/>
                  </a:moveTo>
                  <a:cubicBezTo>
                    <a:pt x="190117" y="159529"/>
                    <a:pt x="159529" y="190117"/>
                    <a:pt x="159529" y="227850"/>
                  </a:cubicBezTo>
                  <a:cubicBezTo>
                    <a:pt x="159529" y="265584"/>
                    <a:pt x="190117" y="296171"/>
                    <a:pt x="227850" y="296171"/>
                  </a:cubicBezTo>
                  <a:cubicBezTo>
                    <a:pt x="265584" y="296171"/>
                    <a:pt x="296171" y="265584"/>
                    <a:pt x="296171" y="227850"/>
                  </a:cubicBezTo>
                  <a:cubicBezTo>
                    <a:pt x="296171" y="190117"/>
                    <a:pt x="265584" y="159529"/>
                    <a:pt x="227850" y="159529"/>
                  </a:cubicBezTo>
                  <a:close/>
                  <a:moveTo>
                    <a:pt x="227850" y="193690"/>
                  </a:moveTo>
                  <a:cubicBezTo>
                    <a:pt x="246716" y="193690"/>
                    <a:pt x="262011" y="208984"/>
                    <a:pt x="262011" y="227850"/>
                  </a:cubicBezTo>
                  <a:cubicBezTo>
                    <a:pt x="262011" y="246716"/>
                    <a:pt x="246716" y="262011"/>
                    <a:pt x="227850" y="262011"/>
                  </a:cubicBezTo>
                  <a:cubicBezTo>
                    <a:pt x="208984" y="262011"/>
                    <a:pt x="193690" y="246716"/>
                    <a:pt x="193690" y="227850"/>
                  </a:cubicBezTo>
                  <a:cubicBezTo>
                    <a:pt x="193690" y="208984"/>
                    <a:pt x="208984" y="193690"/>
                    <a:pt x="227850" y="193690"/>
                  </a:cubicBezTo>
                  <a:close/>
                </a:path>
              </a:pathLst>
            </a:custGeom>
            <a:gradFill>
              <a:gsLst>
                <a:gs pos="35000">
                  <a:srgbClr val="8DC8E8"/>
                </a:gs>
                <a:gs pos="0">
                  <a:srgbClr val="D59ED7"/>
                </a:gs>
              </a:gsLst>
              <a:path path="circle">
                <a:fillToRect l="100000" t="100000"/>
              </a:path>
            </a:gradFill>
            <a:ln w="8215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w="3175">
                  <a:noFill/>
                </a:ln>
                <a:solidFill>
                  <a:srgbClr val="000000"/>
                </a:solidFill>
                <a:effectLst/>
                <a:uLnTx/>
                <a:uFillTx/>
                <a:latin typeface="Space Grotesk" pitchFamily="2" charset="77"/>
                <a:cs typeface="Space Grotesk" pitchFamily="2" charset="77"/>
              </a:endParaRPr>
            </a:p>
          </p:txBody>
        </p:sp>
      </p:grpSp>
      <p:sp>
        <p:nvSpPr>
          <p:cNvPr id="38" name="TextBox 37">
            <a:extLst>
              <a:ext uri="{FF2B5EF4-FFF2-40B4-BE49-F238E27FC236}">
                <a16:creationId xmlns:a16="http://schemas.microsoft.com/office/drawing/2014/main" id="{94FE8E88-062D-B39C-431F-BB4186FA5511}"/>
              </a:ext>
            </a:extLst>
          </p:cNvPr>
          <p:cNvSpPr txBox="1"/>
          <p:nvPr/>
        </p:nvSpPr>
        <p:spPr>
          <a:xfrm>
            <a:off x="5539860" y="4199814"/>
            <a:ext cx="3007814" cy="350562"/>
          </a:xfrm>
          <a:prstGeom prst="roundRect">
            <a:avLst>
              <a:gd name="adj" fmla="val 50000"/>
            </a:avLst>
          </a:prstGeom>
          <a:gradFill flip="none" rotWithShape="1">
            <a:gsLst>
              <a:gs pos="35000">
                <a:srgbClr val="0078D4"/>
              </a:gs>
              <a:gs pos="0">
                <a:srgbClr val="8DC8E8"/>
              </a:gs>
            </a:gsLst>
            <a:path path="circle">
              <a:fillToRect l="100000" t="100000"/>
            </a:path>
            <a:tileRect r="-100000" b="-100000"/>
          </a:gradFill>
          <a:effectLst>
            <a:outerShdw blurRad="63500" dist="33754" dir="2700000" algn="tl" rotWithShape="0">
              <a:srgbClr val="000000">
                <a:alpha val="49804"/>
              </a:srgbClr>
            </a:outerShdw>
          </a:effectLst>
        </p:spPr>
        <p:txBody>
          <a:bodyPr wrap="square" lIns="0" tIns="18288" rIns="0" bIns="45720" anchor="ctr" anchorCtr="0">
            <a:spAutoFit/>
          </a:bodyPr>
          <a:lstStyle>
            <a:defPPr>
              <a:defRPr lang="en-US"/>
            </a:defPPr>
            <a:lvl1pPr marR="0" lvl="0" indent="0" algn="ctr" defTabSz="914367" fontAlgn="base">
              <a:lnSpc>
                <a:spcPct val="100000"/>
              </a:lnSpc>
              <a:spcBef>
                <a:spcPct val="0"/>
              </a:spcBef>
              <a:spcAft>
                <a:spcPct val="0"/>
              </a:spcAft>
              <a:buClrTx/>
              <a:buSzTx/>
              <a:buFontTx/>
              <a:buNone/>
              <a:tabLst/>
              <a:defRPr kumimoji="0" sz="2000" b="1" i="0" u="none" strike="noStrike" cap="none" normalizeH="0">
                <a:ln w="3175">
                  <a:noFill/>
                </a:ln>
                <a:gradFill>
                  <a:gsLst>
                    <a:gs pos="17416">
                      <a:schemeClr val="bg1"/>
                    </a:gs>
                    <a:gs pos="42135">
                      <a:schemeClr val="bg1"/>
                    </a:gs>
                  </a:gsLst>
                  <a:path path="circle">
                    <a:fillToRect l="100000" b="100000"/>
                  </a:path>
                </a:gradFill>
                <a:effectLst/>
                <a:uLnTx/>
                <a:uFillTx/>
                <a:latin typeface="Segoe UI Variable Text Semibold" pitchFamily="2" charset="0"/>
                <a:cs typeface="Segoe UI" pitchFamily="34" charset="0"/>
              </a:defRPr>
            </a:lvl1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CA" sz="1200" b="0" i="0" u="none" strike="noStrike" kern="1200" cap="none" spc="0" normalizeH="0" baseline="0" noProof="0" dirty="0">
                <a:ln w="3175">
                  <a:noFill/>
                </a:ln>
                <a:solidFill>
                  <a:srgbClr val="FFFFFF"/>
                </a:solidFill>
                <a:effectLst/>
                <a:uLnTx/>
                <a:uFillTx/>
                <a:latin typeface="Space Grotesk" pitchFamily="2" charset="77"/>
                <a:cs typeface="Space Grotesk" pitchFamily="2" charset="77"/>
              </a:rPr>
              <a:t>Open AI, Azure Open AI,</a:t>
            </a:r>
            <a:r>
              <a:rPr kumimoji="0" lang="en-CA" sz="1200" b="0" i="0" u="none" strike="noStrike" kern="1200" cap="none" spc="0" normalizeH="0" noProof="0" dirty="0">
                <a:ln w="3175">
                  <a:noFill/>
                </a:ln>
                <a:solidFill>
                  <a:srgbClr val="FFFFFF"/>
                </a:solidFill>
                <a:effectLst/>
                <a:uLnTx/>
                <a:uFillTx/>
                <a:latin typeface="Space Grotesk" pitchFamily="2" charset="77"/>
                <a:cs typeface="Space Grotesk" pitchFamily="2" charset="77"/>
              </a:rPr>
              <a:t> Hugging Face</a:t>
            </a:r>
            <a:endParaRPr kumimoji="0" lang="en-CA" sz="1200" b="0" i="0" u="none" strike="noStrike" kern="1200" cap="none" spc="0" normalizeH="0" baseline="0" noProof="0" dirty="0">
              <a:ln w="3175">
                <a:noFill/>
              </a:ln>
              <a:solidFill>
                <a:srgbClr val="FFFFFF"/>
              </a:solidFill>
              <a:effectLst/>
              <a:uLnTx/>
              <a:uFillTx/>
              <a:latin typeface="Space Grotesk" pitchFamily="2" charset="77"/>
              <a:cs typeface="Space Grotesk" pitchFamily="2" charset="77"/>
            </a:endParaRPr>
          </a:p>
        </p:txBody>
      </p:sp>
      <p:cxnSp>
        <p:nvCxnSpPr>
          <p:cNvPr id="39" name="Straight Connector 38">
            <a:extLst>
              <a:ext uri="{FF2B5EF4-FFF2-40B4-BE49-F238E27FC236}">
                <a16:creationId xmlns:a16="http://schemas.microsoft.com/office/drawing/2014/main" id="{D8ADBE84-070C-F582-1C32-0AB7117EAF5C}"/>
              </a:ext>
              <a:ext uri="{C183D7F6-B498-43B3-948B-1728B52AA6E4}">
                <adec:decorative xmlns:adec="http://schemas.microsoft.com/office/drawing/2017/decorative" val="1"/>
              </a:ext>
            </a:extLst>
          </p:cNvPr>
          <p:cNvCxnSpPr>
            <a:cxnSpLocks/>
          </p:cNvCxnSpPr>
          <p:nvPr/>
        </p:nvCxnSpPr>
        <p:spPr>
          <a:xfrm>
            <a:off x="5162602" y="3727975"/>
            <a:ext cx="685369" cy="0"/>
          </a:xfrm>
          <a:prstGeom prst="line">
            <a:avLst/>
          </a:prstGeom>
          <a:noFill/>
          <a:ln w="19050">
            <a:gradFill flip="none" rotWithShape="1">
              <a:gsLst>
                <a:gs pos="79000">
                  <a:srgbClr val="C5B4E3"/>
                </a:gs>
                <a:gs pos="100000">
                  <a:srgbClr val="FFB3BB"/>
                </a:gs>
              </a:gsLst>
              <a:lin ang="2700000" scaled="1"/>
              <a:tileRect/>
            </a:gra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40" name="Group 39">
            <a:extLst>
              <a:ext uri="{FF2B5EF4-FFF2-40B4-BE49-F238E27FC236}">
                <a16:creationId xmlns:a16="http://schemas.microsoft.com/office/drawing/2014/main" id="{D878FAA8-35B0-631E-64B8-9EED9CEF5AC7}"/>
              </a:ext>
            </a:extLst>
          </p:cNvPr>
          <p:cNvGrpSpPr/>
          <p:nvPr/>
        </p:nvGrpSpPr>
        <p:grpSpPr>
          <a:xfrm>
            <a:off x="5173058" y="3277014"/>
            <a:ext cx="1885356" cy="745742"/>
            <a:chOff x="1835086" y="3437720"/>
            <a:chExt cx="1885356" cy="745742"/>
          </a:xfrm>
        </p:grpSpPr>
        <p:sp>
          <p:nvSpPr>
            <p:cNvPr id="41" name="Rounded Rectangle 39">
              <a:extLst>
                <a:ext uri="{FF2B5EF4-FFF2-40B4-BE49-F238E27FC236}">
                  <a16:creationId xmlns:a16="http://schemas.microsoft.com/office/drawing/2014/main" id="{8753CF59-EB59-A031-65FF-BEC60551FAD8}"/>
                </a:ext>
              </a:extLst>
            </p:cNvPr>
            <p:cNvSpPr/>
            <p:nvPr/>
          </p:nvSpPr>
          <p:spPr bwMode="auto">
            <a:xfrm>
              <a:off x="1835086" y="3437720"/>
              <a:ext cx="1885356" cy="745742"/>
            </a:xfrm>
            <a:prstGeom prst="roundRect">
              <a:avLst>
                <a:gd name="adj" fmla="val 8940"/>
              </a:avLst>
            </a:prstGeom>
            <a:solidFill>
              <a:srgbClr val="081F2C"/>
            </a:solidFill>
            <a:ln w="19050">
              <a:gradFill flip="none" rotWithShape="1">
                <a:gsLst>
                  <a:gs pos="79000">
                    <a:srgbClr val="8DC8E8"/>
                  </a:gs>
                  <a:gs pos="100000">
                    <a:srgbClr val="D59ED7"/>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91F2C"/>
                </a:solidFill>
                <a:effectLst/>
                <a:uLnTx/>
                <a:uFillTx/>
                <a:latin typeface="Space Grotesk" pitchFamily="2" charset="77"/>
                <a:cs typeface="Space Grotesk" pitchFamily="2" charset="77"/>
              </a:endParaRPr>
            </a:p>
          </p:txBody>
        </p:sp>
        <p:sp>
          <p:nvSpPr>
            <p:cNvPr id="42" name="TextBox 41">
              <a:extLst>
                <a:ext uri="{FF2B5EF4-FFF2-40B4-BE49-F238E27FC236}">
                  <a16:creationId xmlns:a16="http://schemas.microsoft.com/office/drawing/2014/main" id="{E4DF9D8B-F491-1DAE-F1E4-B380E14C03CC}"/>
                </a:ext>
              </a:extLst>
            </p:cNvPr>
            <p:cNvSpPr txBox="1"/>
            <p:nvPr/>
          </p:nvSpPr>
          <p:spPr>
            <a:xfrm>
              <a:off x="2495510" y="3487425"/>
              <a:ext cx="1212257" cy="615553"/>
            </a:xfrm>
            <a:prstGeom prst="rect">
              <a:avLst/>
            </a:prstGeom>
            <a:noFill/>
          </p:spPr>
          <p:txBody>
            <a:bodyPr wrap="square">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2000" dirty="0">
                  <a:solidFill>
                    <a:srgbClr val="8DC8E8"/>
                  </a:solidFill>
                  <a:latin typeface="Space Grotesk" pitchFamily="2" charset="77"/>
                  <a:cs typeface="Space Grotesk" pitchFamily="2" charset="77"/>
                </a:rPr>
                <a:t>Actions</a:t>
              </a:r>
              <a:endParaRPr kumimoji="0" lang="en-US" sz="2000" b="0" i="0" u="none" strike="noStrike" kern="1200" cap="none" spc="0" normalizeH="0" baseline="0" noProof="0" dirty="0">
                <a:ln>
                  <a:noFill/>
                </a:ln>
                <a:solidFill>
                  <a:srgbClr val="8DC8E8"/>
                </a:solidFill>
                <a:effectLst/>
                <a:uLnTx/>
                <a:uFillTx/>
                <a:latin typeface="Space Grotesk" pitchFamily="2" charset="77"/>
                <a:cs typeface="Space Grotesk" pitchFamily="2" charset="77"/>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D59ED7"/>
                  </a:solidFill>
                  <a:effectLst/>
                  <a:uLnTx/>
                  <a:uFillTx/>
                  <a:latin typeface="Space Grotesk" pitchFamily="2" charset="77"/>
                  <a:cs typeface="Space Grotesk" pitchFamily="2" charset="77"/>
                </a:rPr>
                <a:t>Planner</a:t>
              </a:r>
            </a:p>
          </p:txBody>
        </p:sp>
      </p:grpSp>
      <p:sp>
        <p:nvSpPr>
          <p:cNvPr id="43" name="TextBox 42">
            <a:extLst>
              <a:ext uri="{FF2B5EF4-FFF2-40B4-BE49-F238E27FC236}">
                <a16:creationId xmlns:a16="http://schemas.microsoft.com/office/drawing/2014/main" id="{A40B53FD-399E-B4E0-22F5-6A14D0977EB7}"/>
              </a:ext>
            </a:extLst>
          </p:cNvPr>
          <p:cNvSpPr txBox="1"/>
          <p:nvPr/>
        </p:nvSpPr>
        <p:spPr>
          <a:xfrm>
            <a:off x="5815101" y="3007360"/>
            <a:ext cx="1794487" cy="350562"/>
          </a:xfrm>
          <a:prstGeom prst="roundRect">
            <a:avLst>
              <a:gd name="adj" fmla="val 50000"/>
            </a:avLst>
          </a:prstGeom>
          <a:gradFill flip="none" rotWithShape="1">
            <a:gsLst>
              <a:gs pos="35000">
                <a:srgbClr val="0078D4"/>
              </a:gs>
              <a:gs pos="0">
                <a:srgbClr val="8DC8E8"/>
              </a:gs>
            </a:gsLst>
            <a:path path="circle">
              <a:fillToRect l="100000" t="100000"/>
            </a:path>
            <a:tileRect r="-100000" b="-100000"/>
          </a:gradFill>
          <a:effectLst>
            <a:outerShdw blurRad="63500" dist="33754" dir="2700000" algn="tl" rotWithShape="0">
              <a:srgbClr val="000000">
                <a:alpha val="49804"/>
              </a:srgbClr>
            </a:outerShdw>
          </a:effectLst>
        </p:spPr>
        <p:txBody>
          <a:bodyPr wrap="square" lIns="0" tIns="18288" rIns="0" bIns="45720" anchor="ctr" anchorCtr="0">
            <a:spAutoFit/>
          </a:bodyPr>
          <a:lstStyle>
            <a:defPPr>
              <a:defRPr lang="en-US"/>
            </a:defPPr>
            <a:lvl1pPr marR="0" lvl="0" indent="0" algn="ctr" defTabSz="914367" fontAlgn="base">
              <a:lnSpc>
                <a:spcPct val="100000"/>
              </a:lnSpc>
              <a:spcBef>
                <a:spcPct val="0"/>
              </a:spcBef>
              <a:spcAft>
                <a:spcPct val="0"/>
              </a:spcAft>
              <a:buClrTx/>
              <a:buSzTx/>
              <a:buFontTx/>
              <a:buNone/>
              <a:tabLst/>
              <a:defRPr kumimoji="0" sz="2000" b="1" i="0" u="none" strike="noStrike" cap="none" normalizeH="0">
                <a:ln w="3175">
                  <a:noFill/>
                </a:ln>
                <a:gradFill>
                  <a:gsLst>
                    <a:gs pos="17416">
                      <a:schemeClr val="bg1"/>
                    </a:gs>
                    <a:gs pos="42135">
                      <a:schemeClr val="bg1"/>
                    </a:gs>
                  </a:gsLst>
                  <a:path path="circle">
                    <a:fillToRect l="100000" b="100000"/>
                  </a:path>
                </a:gradFill>
                <a:effectLst/>
                <a:uLnTx/>
                <a:uFillTx/>
                <a:latin typeface="Segoe UI Variable Text Semibold" pitchFamily="2" charset="0"/>
                <a:cs typeface="Segoe UI" pitchFamily="34" charset="0"/>
              </a:defRPr>
            </a:lvl1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CA" sz="1200" b="0" i="0" u="none" strike="noStrike" kern="1200" cap="none" spc="0" normalizeH="0" baseline="0" noProof="0" dirty="0">
                <a:ln w="3175">
                  <a:noFill/>
                </a:ln>
                <a:solidFill>
                  <a:srgbClr val="FFFFFF"/>
                </a:solidFill>
                <a:effectLst/>
                <a:uLnTx/>
                <a:uFillTx/>
                <a:latin typeface="Space Grotesk" pitchFamily="2" charset="77"/>
                <a:cs typeface="Space Grotesk" pitchFamily="2" charset="77"/>
              </a:rPr>
              <a:t>Sequential planner</a:t>
            </a:r>
          </a:p>
        </p:txBody>
      </p:sp>
      <p:sp>
        <p:nvSpPr>
          <p:cNvPr id="44" name="Lightning Bolt 43">
            <a:extLst>
              <a:ext uri="{FF2B5EF4-FFF2-40B4-BE49-F238E27FC236}">
                <a16:creationId xmlns:a16="http://schemas.microsoft.com/office/drawing/2014/main" id="{DF013138-2FF2-2A79-F098-377D8EEEC47E}"/>
              </a:ext>
            </a:extLst>
          </p:cNvPr>
          <p:cNvSpPr/>
          <p:nvPr/>
        </p:nvSpPr>
        <p:spPr bwMode="auto">
          <a:xfrm rot="1354537">
            <a:off x="5375988" y="3448346"/>
            <a:ext cx="418109" cy="364122"/>
          </a:xfrm>
          <a:prstGeom prst="lightningBolt">
            <a:avLst/>
          </a:prstGeom>
          <a:gradFill>
            <a:gsLst>
              <a:gs pos="35000">
                <a:srgbClr val="8DC8E8"/>
              </a:gs>
              <a:gs pos="0">
                <a:srgbClr val="D59ED7"/>
              </a:gs>
            </a:gsLst>
            <a:path path="circle">
              <a:fillToRect l="100000" t="100000"/>
            </a:path>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chemeClr val="bg1"/>
              </a:solidFill>
              <a:latin typeface="Space Grotesk" pitchFamily="2" charset="77"/>
              <a:ea typeface="Segoe UI" pitchFamily="34" charset="0"/>
              <a:cs typeface="Space Grotesk" pitchFamily="2" charset="77"/>
            </a:endParaRPr>
          </a:p>
        </p:txBody>
      </p:sp>
      <p:grpSp>
        <p:nvGrpSpPr>
          <p:cNvPr id="45" name="Group 44">
            <a:extLst>
              <a:ext uri="{FF2B5EF4-FFF2-40B4-BE49-F238E27FC236}">
                <a16:creationId xmlns:a16="http://schemas.microsoft.com/office/drawing/2014/main" id="{FA44BD9A-E0D4-8016-1A3D-63523AF6C7FE}"/>
              </a:ext>
            </a:extLst>
          </p:cNvPr>
          <p:cNvGrpSpPr/>
          <p:nvPr/>
        </p:nvGrpSpPr>
        <p:grpSpPr>
          <a:xfrm>
            <a:off x="9614697" y="2093954"/>
            <a:ext cx="1885356" cy="745742"/>
            <a:chOff x="1835086" y="3437720"/>
            <a:chExt cx="1885356" cy="745742"/>
          </a:xfrm>
        </p:grpSpPr>
        <p:sp>
          <p:nvSpPr>
            <p:cNvPr id="46" name="Rounded Rectangle 39">
              <a:extLst>
                <a:ext uri="{FF2B5EF4-FFF2-40B4-BE49-F238E27FC236}">
                  <a16:creationId xmlns:a16="http://schemas.microsoft.com/office/drawing/2014/main" id="{9C9E9295-51DE-5162-7B06-64E58DAB3E6D}"/>
                </a:ext>
              </a:extLst>
            </p:cNvPr>
            <p:cNvSpPr/>
            <p:nvPr/>
          </p:nvSpPr>
          <p:spPr bwMode="auto">
            <a:xfrm>
              <a:off x="1835086" y="3437720"/>
              <a:ext cx="1885356" cy="745742"/>
            </a:xfrm>
            <a:prstGeom prst="roundRect">
              <a:avLst>
                <a:gd name="adj" fmla="val 8940"/>
              </a:avLst>
            </a:prstGeom>
            <a:solidFill>
              <a:srgbClr val="081F2C"/>
            </a:solidFill>
            <a:ln w="19050">
              <a:gradFill flip="none" rotWithShape="1">
                <a:gsLst>
                  <a:gs pos="79000">
                    <a:srgbClr val="8DC8E8"/>
                  </a:gs>
                  <a:gs pos="100000">
                    <a:srgbClr val="D59ED7"/>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91F2C"/>
                </a:solidFill>
                <a:effectLst/>
                <a:uLnTx/>
                <a:uFillTx/>
                <a:latin typeface="Space Grotesk" pitchFamily="2" charset="77"/>
                <a:cs typeface="Space Grotesk" pitchFamily="2" charset="77"/>
              </a:endParaRPr>
            </a:p>
          </p:txBody>
        </p:sp>
        <p:sp>
          <p:nvSpPr>
            <p:cNvPr id="47" name="TextBox 46">
              <a:extLst>
                <a:ext uri="{FF2B5EF4-FFF2-40B4-BE49-F238E27FC236}">
                  <a16:creationId xmlns:a16="http://schemas.microsoft.com/office/drawing/2014/main" id="{579E2E48-3F86-0525-AE91-81991DCD5B7F}"/>
                </a:ext>
              </a:extLst>
            </p:cNvPr>
            <p:cNvSpPr txBox="1"/>
            <p:nvPr/>
          </p:nvSpPr>
          <p:spPr>
            <a:xfrm>
              <a:off x="2495510" y="3487425"/>
              <a:ext cx="1212257" cy="584775"/>
            </a:xfrm>
            <a:prstGeom prst="rect">
              <a:avLst/>
            </a:prstGeom>
            <a:noFill/>
          </p:spPr>
          <p:txBody>
            <a:bodyPr wrap="square">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600" dirty="0">
                  <a:solidFill>
                    <a:srgbClr val="8DC8E8"/>
                  </a:solidFill>
                  <a:latin typeface="Space Grotesk" pitchFamily="2" charset="77"/>
                  <a:cs typeface="Space Grotesk" pitchFamily="2" charset="77"/>
                </a:rPr>
                <a:t>Enterprise Ready</a:t>
              </a:r>
              <a:endParaRPr kumimoji="0" lang="en-US" sz="1600" b="0" i="0" u="none" strike="noStrike" kern="1200" cap="none" spc="0" normalizeH="0" baseline="0" noProof="0" dirty="0">
                <a:ln>
                  <a:noFill/>
                </a:ln>
                <a:solidFill>
                  <a:srgbClr val="8DC8E8"/>
                </a:solidFill>
                <a:effectLst/>
                <a:uLnTx/>
                <a:uFillTx/>
                <a:latin typeface="Space Grotesk" pitchFamily="2" charset="77"/>
                <a:cs typeface="Space Grotesk" pitchFamily="2" charset="77"/>
              </a:endParaRPr>
            </a:p>
          </p:txBody>
        </p:sp>
      </p:grpSp>
      <p:sp>
        <p:nvSpPr>
          <p:cNvPr id="48" name="Ribbon: Curved and Tilted Up 15">
            <a:extLst>
              <a:ext uri="{FF2B5EF4-FFF2-40B4-BE49-F238E27FC236}">
                <a16:creationId xmlns:a16="http://schemas.microsoft.com/office/drawing/2014/main" id="{368FBC9E-DB4E-1172-74FF-BFEC3D7B9ADE}"/>
              </a:ext>
            </a:extLst>
          </p:cNvPr>
          <p:cNvSpPr/>
          <p:nvPr/>
        </p:nvSpPr>
        <p:spPr bwMode="auto">
          <a:xfrm>
            <a:off x="9711893" y="2295223"/>
            <a:ext cx="563228" cy="328601"/>
          </a:xfrm>
          <a:prstGeom prst="ellipseRibbon2">
            <a:avLst/>
          </a:prstGeom>
          <a:gradFill>
            <a:gsLst>
              <a:gs pos="35000">
                <a:srgbClr val="8DC8E8"/>
              </a:gs>
              <a:gs pos="0">
                <a:srgbClr val="D59ED7"/>
              </a:gs>
            </a:gsLst>
            <a:path path="circle">
              <a:fillToRect l="100000" t="100000"/>
            </a:path>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chemeClr val="bg1"/>
              </a:solidFill>
              <a:latin typeface="Space Grotesk" pitchFamily="2" charset="77"/>
              <a:ea typeface="Segoe UI" pitchFamily="34" charset="0"/>
              <a:cs typeface="Space Grotesk" pitchFamily="2" charset="77"/>
            </a:endParaRPr>
          </a:p>
        </p:txBody>
      </p:sp>
      <p:grpSp>
        <p:nvGrpSpPr>
          <p:cNvPr id="49" name="Group 48">
            <a:extLst>
              <a:ext uri="{FF2B5EF4-FFF2-40B4-BE49-F238E27FC236}">
                <a16:creationId xmlns:a16="http://schemas.microsoft.com/office/drawing/2014/main" id="{B5BECAF1-20B2-E00B-4F2A-6F8EA25B4B5A}"/>
              </a:ext>
            </a:extLst>
          </p:cNvPr>
          <p:cNvGrpSpPr/>
          <p:nvPr/>
        </p:nvGrpSpPr>
        <p:grpSpPr>
          <a:xfrm>
            <a:off x="8769215" y="5646150"/>
            <a:ext cx="1885356" cy="765073"/>
            <a:chOff x="1835086" y="3437720"/>
            <a:chExt cx="1885356" cy="765073"/>
          </a:xfrm>
        </p:grpSpPr>
        <p:sp>
          <p:nvSpPr>
            <p:cNvPr id="50" name="Rounded Rectangle 39">
              <a:extLst>
                <a:ext uri="{FF2B5EF4-FFF2-40B4-BE49-F238E27FC236}">
                  <a16:creationId xmlns:a16="http://schemas.microsoft.com/office/drawing/2014/main" id="{2331AAD7-72ED-F641-D1DC-3A630F6E521E}"/>
                </a:ext>
              </a:extLst>
            </p:cNvPr>
            <p:cNvSpPr/>
            <p:nvPr/>
          </p:nvSpPr>
          <p:spPr bwMode="auto">
            <a:xfrm>
              <a:off x="1835086" y="3437720"/>
              <a:ext cx="1885356" cy="745742"/>
            </a:xfrm>
            <a:prstGeom prst="roundRect">
              <a:avLst>
                <a:gd name="adj" fmla="val 8940"/>
              </a:avLst>
            </a:prstGeom>
            <a:solidFill>
              <a:srgbClr val="081F2C"/>
            </a:solidFill>
            <a:ln w="19050">
              <a:gradFill flip="none" rotWithShape="1">
                <a:gsLst>
                  <a:gs pos="79000">
                    <a:srgbClr val="8DC8E8"/>
                  </a:gs>
                  <a:gs pos="100000">
                    <a:srgbClr val="D59ED7"/>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91F2C"/>
                </a:solidFill>
                <a:effectLst/>
                <a:uLnTx/>
                <a:uFillTx/>
                <a:latin typeface="Space Grotesk" pitchFamily="2" charset="77"/>
                <a:cs typeface="Space Grotesk" pitchFamily="2" charset="77"/>
              </a:endParaRPr>
            </a:p>
          </p:txBody>
        </p:sp>
        <p:sp>
          <p:nvSpPr>
            <p:cNvPr id="51" name="TextBox 50">
              <a:extLst>
                <a:ext uri="{FF2B5EF4-FFF2-40B4-BE49-F238E27FC236}">
                  <a16:creationId xmlns:a16="http://schemas.microsoft.com/office/drawing/2014/main" id="{7E5FEB85-C751-EBD0-D776-18BC88273A44}"/>
                </a:ext>
              </a:extLst>
            </p:cNvPr>
            <p:cNvSpPr txBox="1"/>
            <p:nvPr/>
          </p:nvSpPr>
          <p:spPr>
            <a:xfrm>
              <a:off x="2390422" y="3464129"/>
              <a:ext cx="1317346" cy="738664"/>
            </a:xfrm>
            <a:prstGeom prst="rect">
              <a:avLst/>
            </a:prstGeom>
            <a:noFill/>
          </p:spPr>
          <p:txBody>
            <a:bodyPr wrap="square">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dirty="0">
                  <a:solidFill>
                    <a:srgbClr val="8DC8E8"/>
                  </a:solidFill>
                  <a:latin typeface="Space Grotesk" pitchFamily="2" charset="77"/>
                  <a:cs typeface="Space Grotesk" pitchFamily="2" charset="77"/>
                </a:rPr>
                <a:t>Dev Cycle</a:t>
              </a:r>
            </a:p>
            <a:p>
              <a:pPr marL="0" marR="0" lvl="0" indent="0" algn="l" defTabSz="932472" rtl="0" eaLnBrk="1" fontAlgn="base" latinLnBrk="0" hangingPunct="1">
                <a:lnSpc>
                  <a:spcPct val="100000"/>
                </a:lnSpc>
                <a:spcBef>
                  <a:spcPct val="0"/>
                </a:spcBef>
                <a:spcAft>
                  <a:spcPct val="0"/>
                </a:spcAft>
                <a:buClrTx/>
                <a:buSzTx/>
                <a:buFontTx/>
                <a:buNone/>
                <a:tabLst/>
                <a:defRPr/>
              </a:pPr>
              <a:r>
                <a:rPr lang="en-US" sz="1200" dirty="0">
                  <a:solidFill>
                    <a:srgbClr val="D59ED7"/>
                  </a:solidFill>
                  <a:latin typeface="Space Grotesk" pitchFamily="2" charset="77"/>
                  <a:cs typeface="Space Grotesk" pitchFamily="2" charset="77"/>
                </a:rPr>
                <a:t>Telemetry &amp; Tooling</a:t>
              </a:r>
              <a:endParaRPr kumimoji="0" lang="en-US" b="0" i="0" u="none" strike="noStrike" kern="1200" cap="none" spc="0" normalizeH="0" baseline="0" noProof="0" dirty="0">
                <a:ln>
                  <a:noFill/>
                </a:ln>
                <a:solidFill>
                  <a:srgbClr val="D59ED7"/>
                </a:solidFill>
                <a:effectLst/>
                <a:uLnTx/>
                <a:uFillTx/>
                <a:latin typeface="Space Grotesk" pitchFamily="2" charset="77"/>
                <a:cs typeface="Space Grotesk" pitchFamily="2" charset="77"/>
              </a:endParaRPr>
            </a:p>
          </p:txBody>
        </p:sp>
      </p:grpSp>
      <p:sp>
        <p:nvSpPr>
          <p:cNvPr id="52" name="Arrow: Curved Right 38">
            <a:extLst>
              <a:ext uri="{FF2B5EF4-FFF2-40B4-BE49-F238E27FC236}">
                <a16:creationId xmlns:a16="http://schemas.microsoft.com/office/drawing/2014/main" id="{CB75B94E-4BDA-993F-28BF-3E3939199BE3}"/>
              </a:ext>
            </a:extLst>
          </p:cNvPr>
          <p:cNvSpPr/>
          <p:nvPr/>
        </p:nvSpPr>
        <p:spPr bwMode="auto">
          <a:xfrm>
            <a:off x="8922375" y="5799493"/>
            <a:ext cx="291515" cy="484644"/>
          </a:xfrm>
          <a:prstGeom prst="curvedRightArrow">
            <a:avLst/>
          </a:prstGeom>
          <a:gradFill>
            <a:gsLst>
              <a:gs pos="35000">
                <a:srgbClr val="8DC8E8"/>
              </a:gs>
              <a:gs pos="0">
                <a:srgbClr val="D59ED7"/>
              </a:gs>
            </a:gsLst>
            <a:path path="circle">
              <a:fillToRect l="100000" t="100000"/>
            </a:path>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chemeClr val="bg1"/>
              </a:solidFill>
              <a:latin typeface="Space Grotesk" pitchFamily="2" charset="77"/>
              <a:ea typeface="Segoe UI" pitchFamily="34" charset="0"/>
              <a:cs typeface="Space Grotesk" pitchFamily="2" charset="77"/>
            </a:endParaRPr>
          </a:p>
        </p:txBody>
      </p:sp>
      <p:sp>
        <p:nvSpPr>
          <p:cNvPr id="53" name="TextBox 52">
            <a:extLst>
              <a:ext uri="{FF2B5EF4-FFF2-40B4-BE49-F238E27FC236}">
                <a16:creationId xmlns:a16="http://schemas.microsoft.com/office/drawing/2014/main" id="{0723267E-9F3E-4691-CDFB-D34A41E025DA}"/>
              </a:ext>
            </a:extLst>
          </p:cNvPr>
          <p:cNvSpPr txBox="1"/>
          <p:nvPr/>
        </p:nvSpPr>
        <p:spPr>
          <a:xfrm>
            <a:off x="9504928" y="5362446"/>
            <a:ext cx="1317346" cy="350562"/>
          </a:xfrm>
          <a:prstGeom prst="roundRect">
            <a:avLst>
              <a:gd name="adj" fmla="val 50000"/>
            </a:avLst>
          </a:prstGeom>
          <a:gradFill flip="none" rotWithShape="1">
            <a:gsLst>
              <a:gs pos="35000">
                <a:srgbClr val="0078D4"/>
              </a:gs>
              <a:gs pos="0">
                <a:srgbClr val="8DC8E8"/>
              </a:gs>
            </a:gsLst>
            <a:path path="circle">
              <a:fillToRect l="100000" t="100000"/>
            </a:path>
            <a:tileRect r="-100000" b="-100000"/>
          </a:gradFill>
          <a:effectLst>
            <a:outerShdw blurRad="63500" dist="33754" dir="2700000" algn="tl" rotWithShape="0">
              <a:srgbClr val="000000">
                <a:alpha val="49804"/>
              </a:srgbClr>
            </a:outerShdw>
          </a:effectLst>
        </p:spPr>
        <p:txBody>
          <a:bodyPr wrap="square" lIns="0" tIns="18288" rIns="0" bIns="45720" anchor="ctr" anchorCtr="0">
            <a:spAutoFit/>
          </a:bodyPr>
          <a:lstStyle>
            <a:defPPr>
              <a:defRPr lang="en-US"/>
            </a:defPPr>
            <a:lvl1pPr marR="0" lvl="0" indent="0" algn="ctr" defTabSz="914367" fontAlgn="base">
              <a:lnSpc>
                <a:spcPct val="100000"/>
              </a:lnSpc>
              <a:spcBef>
                <a:spcPct val="0"/>
              </a:spcBef>
              <a:spcAft>
                <a:spcPct val="0"/>
              </a:spcAft>
              <a:buClrTx/>
              <a:buSzTx/>
              <a:buFontTx/>
              <a:buNone/>
              <a:tabLst/>
              <a:defRPr kumimoji="0" sz="2000" b="1" i="0" u="none" strike="noStrike" cap="none" normalizeH="0">
                <a:ln w="3175">
                  <a:noFill/>
                </a:ln>
                <a:gradFill>
                  <a:gsLst>
                    <a:gs pos="17416">
                      <a:schemeClr val="bg1"/>
                    </a:gs>
                    <a:gs pos="42135">
                      <a:schemeClr val="bg1"/>
                    </a:gs>
                  </a:gsLst>
                  <a:path path="circle">
                    <a:fillToRect l="100000" b="100000"/>
                  </a:path>
                </a:gradFill>
                <a:effectLst/>
                <a:uLnTx/>
                <a:uFillTx/>
                <a:latin typeface="Segoe UI Variable Text Semibold" pitchFamily="2" charset="0"/>
                <a:cs typeface="Segoe UI" pitchFamily="34" charset="0"/>
              </a:defRPr>
            </a:lvl1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CA" sz="1200" b="0" i="0" u="none" strike="noStrike" kern="1200" cap="none" spc="0" normalizeH="0" baseline="0" noProof="0" dirty="0">
                <a:ln w="3175">
                  <a:noFill/>
                </a:ln>
                <a:solidFill>
                  <a:srgbClr val="FFFFFF"/>
                </a:solidFill>
                <a:effectLst/>
                <a:uLnTx/>
                <a:uFillTx/>
                <a:latin typeface="Space Grotesk" pitchFamily="2" charset="77"/>
                <a:cs typeface="Space Grotesk" pitchFamily="2" charset="77"/>
              </a:rPr>
              <a:t>VS Code</a:t>
            </a:r>
          </a:p>
        </p:txBody>
      </p:sp>
      <p:sp>
        <p:nvSpPr>
          <p:cNvPr id="54" name="TextBox 53">
            <a:extLst>
              <a:ext uri="{FF2B5EF4-FFF2-40B4-BE49-F238E27FC236}">
                <a16:creationId xmlns:a16="http://schemas.microsoft.com/office/drawing/2014/main" id="{5FF540C0-4194-FFB8-7F61-F8D4D9FBC465}"/>
              </a:ext>
            </a:extLst>
          </p:cNvPr>
          <p:cNvSpPr txBox="1"/>
          <p:nvPr/>
        </p:nvSpPr>
        <p:spPr>
          <a:xfrm>
            <a:off x="10134292" y="1814475"/>
            <a:ext cx="1595530" cy="350562"/>
          </a:xfrm>
          <a:prstGeom prst="roundRect">
            <a:avLst>
              <a:gd name="adj" fmla="val 50000"/>
            </a:avLst>
          </a:prstGeom>
          <a:gradFill flip="none" rotWithShape="1">
            <a:gsLst>
              <a:gs pos="35000">
                <a:srgbClr val="0078D4"/>
              </a:gs>
              <a:gs pos="0">
                <a:srgbClr val="8DC8E8"/>
              </a:gs>
            </a:gsLst>
            <a:path path="circle">
              <a:fillToRect l="100000" t="100000"/>
            </a:path>
            <a:tileRect r="-100000" b="-100000"/>
          </a:gradFill>
          <a:effectLst>
            <a:outerShdw blurRad="63500" dist="33754" dir="2700000" algn="tl" rotWithShape="0">
              <a:srgbClr val="000000">
                <a:alpha val="49804"/>
              </a:srgbClr>
            </a:outerShdw>
          </a:effectLst>
        </p:spPr>
        <p:txBody>
          <a:bodyPr wrap="square" lIns="0" tIns="18288" rIns="0" bIns="45720" anchor="ctr" anchorCtr="0">
            <a:spAutoFit/>
          </a:bodyPr>
          <a:lstStyle>
            <a:defPPr>
              <a:defRPr lang="en-US"/>
            </a:defPPr>
            <a:lvl1pPr marR="0" lvl="0" indent="0" algn="ctr" defTabSz="914367" fontAlgn="base">
              <a:lnSpc>
                <a:spcPct val="100000"/>
              </a:lnSpc>
              <a:spcBef>
                <a:spcPct val="0"/>
              </a:spcBef>
              <a:spcAft>
                <a:spcPct val="0"/>
              </a:spcAft>
              <a:buClrTx/>
              <a:buSzTx/>
              <a:buFontTx/>
              <a:buNone/>
              <a:tabLst/>
              <a:defRPr kumimoji="0" sz="2000" b="1" i="0" u="none" strike="noStrike" cap="none" normalizeH="0">
                <a:ln w="3175">
                  <a:noFill/>
                </a:ln>
                <a:gradFill>
                  <a:gsLst>
                    <a:gs pos="17416">
                      <a:schemeClr val="bg1"/>
                    </a:gs>
                    <a:gs pos="42135">
                      <a:schemeClr val="bg1"/>
                    </a:gs>
                  </a:gsLst>
                  <a:path path="circle">
                    <a:fillToRect l="100000" b="100000"/>
                  </a:path>
                </a:gradFill>
                <a:effectLst/>
                <a:uLnTx/>
                <a:uFillTx/>
                <a:latin typeface="Segoe UI Variable Text Semibold" pitchFamily="2" charset="0"/>
                <a:cs typeface="Segoe UI" pitchFamily="34" charset="0"/>
              </a:defRPr>
            </a:lvl1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CA" sz="1200" b="0" i="0" u="none" strike="noStrike" kern="1200" cap="none" spc="0" normalizeH="0" baseline="0" noProof="0" dirty="0">
                <a:ln w="3175">
                  <a:noFill/>
                </a:ln>
                <a:solidFill>
                  <a:srgbClr val="FFFFFF"/>
                </a:solidFill>
                <a:effectLst/>
                <a:uLnTx/>
                <a:uFillTx/>
                <a:latin typeface="Space Grotesk" pitchFamily="2" charset="77"/>
                <a:cs typeface="Space Grotesk" pitchFamily="2" charset="77"/>
              </a:rPr>
              <a:t>Docs &amp; Support</a:t>
            </a:r>
          </a:p>
        </p:txBody>
      </p:sp>
    </p:spTree>
    <p:extLst>
      <p:ext uri="{BB962C8B-B14F-4D97-AF65-F5344CB8AC3E}">
        <p14:creationId xmlns:p14="http://schemas.microsoft.com/office/powerpoint/2010/main" val="652397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48D5E8-6020-14C6-11F5-18E83C8CA4ED}"/>
              </a:ext>
            </a:extLst>
          </p:cNvPr>
          <p:cNvSpPr>
            <a:spLocks noGrp="1"/>
          </p:cNvSpPr>
          <p:nvPr>
            <p:ph type="title"/>
          </p:nvPr>
        </p:nvSpPr>
        <p:spPr>
          <a:xfrm>
            <a:off x="586740" y="1083795"/>
            <a:ext cx="11018520" cy="553998"/>
          </a:xfrm>
        </p:spPr>
        <p:txBody>
          <a:bodyPr>
            <a:normAutofit/>
          </a:bodyPr>
          <a:lstStyle/>
          <a:p>
            <a:r>
              <a:rPr lang="en-US" sz="3600" dirty="0"/>
              <a:t>Meet the lightweight Kernel of Semantic Kernel</a:t>
            </a:r>
          </a:p>
        </p:txBody>
      </p:sp>
      <p:sp>
        <p:nvSpPr>
          <p:cNvPr id="6" name="TextBox 5">
            <a:extLst>
              <a:ext uri="{FF2B5EF4-FFF2-40B4-BE49-F238E27FC236}">
                <a16:creationId xmlns:a16="http://schemas.microsoft.com/office/drawing/2014/main" id="{5E1BD002-E43A-C3FE-037D-3E0799F56EDF}"/>
              </a:ext>
            </a:extLst>
          </p:cNvPr>
          <p:cNvSpPr txBox="1"/>
          <p:nvPr/>
        </p:nvSpPr>
        <p:spPr>
          <a:xfrm>
            <a:off x="9902879" y="1403966"/>
            <a:ext cx="65" cy="307777"/>
          </a:xfrm>
          <a:prstGeom prst="rect">
            <a:avLst/>
          </a:prstGeom>
          <a:noFill/>
        </p:spPr>
        <p:txBody>
          <a:bodyPr wrap="none" lIns="0" tIns="0" rIns="0" bIns="0" rtlCol="0">
            <a:spAutoFit/>
          </a:bodyPr>
          <a:lstStyle/>
          <a:p>
            <a:pPr algn="l"/>
            <a:endParaRPr lang="en-US" sz="2000"/>
          </a:p>
        </p:txBody>
      </p:sp>
      <p:grpSp>
        <p:nvGrpSpPr>
          <p:cNvPr id="7" name="Group 6">
            <a:extLst>
              <a:ext uri="{FF2B5EF4-FFF2-40B4-BE49-F238E27FC236}">
                <a16:creationId xmlns:a16="http://schemas.microsoft.com/office/drawing/2014/main" id="{57486411-6CED-D6F4-B7AE-82D5C7DDBCFD}"/>
              </a:ext>
            </a:extLst>
          </p:cNvPr>
          <p:cNvGrpSpPr/>
          <p:nvPr/>
        </p:nvGrpSpPr>
        <p:grpSpPr>
          <a:xfrm>
            <a:off x="887905" y="1992080"/>
            <a:ext cx="5565641" cy="2996489"/>
            <a:chOff x="908515" y="2386934"/>
            <a:chExt cx="5565641" cy="2996489"/>
          </a:xfrm>
        </p:grpSpPr>
        <p:sp>
          <p:nvSpPr>
            <p:cNvPr id="8" name="Cube 7">
              <a:extLst>
                <a:ext uri="{FF2B5EF4-FFF2-40B4-BE49-F238E27FC236}">
                  <a16:creationId xmlns:a16="http://schemas.microsoft.com/office/drawing/2014/main" id="{6B4661A9-E3DD-A631-9EDE-6BE1AEA45707}"/>
                </a:ext>
              </a:extLst>
            </p:cNvPr>
            <p:cNvSpPr/>
            <p:nvPr/>
          </p:nvSpPr>
          <p:spPr bwMode="auto">
            <a:xfrm>
              <a:off x="1445853" y="4207270"/>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rgbClr val="000000"/>
                  </a:solidFill>
                  <a:ea typeface="Segoe UI" pitchFamily="34" charset="0"/>
                  <a:cs typeface="Segoe UI" pitchFamily="34" charset="0"/>
                </a:rPr>
                <a:t> </a:t>
              </a:r>
            </a:p>
            <a:p>
              <a:pPr algn="l" defTabSz="932472" fontAlgn="base">
                <a:spcBef>
                  <a:spcPct val="0"/>
                </a:spcBef>
                <a:spcAft>
                  <a:spcPct val="0"/>
                </a:spcAft>
              </a:pPr>
              <a:r>
                <a:rPr lang="en-US" sz="2000" dirty="0">
                  <a:solidFill>
                    <a:srgbClr val="000000"/>
                  </a:solidFill>
                  <a:ea typeface="Segoe UI" pitchFamily="34" charset="0"/>
                  <a:cs typeface="Segoe UI" pitchFamily="34" charset="0"/>
                </a:rPr>
                <a:t>       </a:t>
              </a:r>
              <a:r>
                <a:rPr lang="en-US" sz="2000" dirty="0" err="1">
                  <a:solidFill>
                    <a:schemeClr val="bg1"/>
                  </a:solidFill>
                  <a:ea typeface="Segoe UI" pitchFamily="34" charset="0"/>
                  <a:cs typeface="Segoe UI" pitchFamily="34" charset="0"/>
                </a:rPr>
                <a:t>ernel</a:t>
              </a:r>
              <a:endParaRPr lang="en-US" sz="2000" dirty="0">
                <a:solidFill>
                  <a:schemeClr val="bg1"/>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81E3B75C-9B02-2EF3-B24A-FFA68EBD8CF7}"/>
                </a:ext>
              </a:extLst>
            </p:cNvPr>
            <p:cNvSpPr/>
            <p:nvPr/>
          </p:nvSpPr>
          <p:spPr>
            <a:xfrm>
              <a:off x="1397618" y="4447083"/>
              <a:ext cx="633507"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10" name="TextBox 9">
              <a:extLst>
                <a:ext uri="{FF2B5EF4-FFF2-40B4-BE49-F238E27FC236}">
                  <a16:creationId xmlns:a16="http://schemas.microsoft.com/office/drawing/2014/main" id="{86FFC857-15E3-B2F9-252D-87F79EADF925}"/>
                </a:ext>
              </a:extLst>
            </p:cNvPr>
            <p:cNvSpPr txBox="1"/>
            <p:nvPr/>
          </p:nvSpPr>
          <p:spPr>
            <a:xfrm>
              <a:off x="1877855" y="2546058"/>
              <a:ext cx="4596301" cy="1107996"/>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dirty="0"/>
                <a:t>I’ve been designed to orchestrate complicated LLM AI prompts combined with native code, use multiple AI models, and … I have a special skill to </a:t>
              </a:r>
              <a:r>
                <a:rPr lang="en-US" b="1" dirty="0"/>
                <a:t>PLAN</a:t>
              </a:r>
              <a:r>
                <a:rPr lang="en-US" dirty="0"/>
                <a:t>.”</a:t>
              </a:r>
            </a:p>
          </p:txBody>
        </p:sp>
        <p:sp>
          <p:nvSpPr>
            <p:cNvPr id="11" name="TextBox 10">
              <a:extLst>
                <a:ext uri="{FF2B5EF4-FFF2-40B4-BE49-F238E27FC236}">
                  <a16:creationId xmlns:a16="http://schemas.microsoft.com/office/drawing/2014/main" id="{0F74D291-320C-52A4-0842-6EB8E6D2845B}"/>
                </a:ext>
              </a:extLst>
            </p:cNvPr>
            <p:cNvSpPr txBox="1"/>
            <p:nvPr/>
          </p:nvSpPr>
          <p:spPr>
            <a:xfrm>
              <a:off x="1522155" y="2386934"/>
              <a:ext cx="385948" cy="861774"/>
            </a:xfrm>
            <a:prstGeom prst="rect">
              <a:avLst/>
            </a:prstGeom>
            <a:noFill/>
          </p:spPr>
          <p:txBody>
            <a:bodyPr wrap="square">
              <a:spAutoFit/>
            </a:bodyPr>
            <a:lstStyle/>
            <a:p>
              <a:r>
                <a:rPr lang="en-US" sz="5000"/>
                <a:t>“</a:t>
              </a:r>
            </a:p>
          </p:txBody>
        </p:sp>
        <p:sp>
          <p:nvSpPr>
            <p:cNvPr id="12" name="TextBox 11">
              <a:extLst>
                <a:ext uri="{FF2B5EF4-FFF2-40B4-BE49-F238E27FC236}">
                  <a16:creationId xmlns:a16="http://schemas.microsoft.com/office/drawing/2014/main" id="{483841BA-F108-1214-2D3B-EB1E04588FE8}"/>
                </a:ext>
              </a:extLst>
            </p:cNvPr>
            <p:cNvSpPr txBox="1"/>
            <p:nvPr/>
          </p:nvSpPr>
          <p:spPr>
            <a:xfrm>
              <a:off x="908515" y="3853424"/>
              <a:ext cx="944592" cy="1015663"/>
            </a:xfrm>
            <a:prstGeom prst="rect">
              <a:avLst/>
            </a:prstGeom>
            <a:noFill/>
          </p:spPr>
          <p:txBody>
            <a:bodyPr wrap="square">
              <a:spAutoFit/>
            </a:bodyPr>
            <a:lstStyle/>
            <a:p>
              <a:r>
                <a:rPr lang="en-US" sz="6000" b="1" dirty="0"/>
                <a:t>👋</a:t>
              </a:r>
              <a:endParaRPr lang="en-US" sz="6000" dirty="0"/>
            </a:p>
          </p:txBody>
        </p:sp>
        <p:cxnSp>
          <p:nvCxnSpPr>
            <p:cNvPr id="13" name="Straight Connector 12">
              <a:extLst>
                <a:ext uri="{FF2B5EF4-FFF2-40B4-BE49-F238E27FC236}">
                  <a16:creationId xmlns:a16="http://schemas.microsoft.com/office/drawing/2014/main" id="{04446CC3-66CC-D2A8-0BB0-52198635667C}"/>
                </a:ext>
              </a:extLst>
            </p:cNvPr>
            <p:cNvCxnSpPr>
              <a:cxnSpLocks/>
            </p:cNvCxnSpPr>
            <p:nvPr/>
          </p:nvCxnSpPr>
          <p:spPr>
            <a:xfrm flipV="1">
              <a:off x="2233491" y="3735334"/>
              <a:ext cx="0" cy="692510"/>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F4ECF6BC-F22E-1663-B80B-1A2C7A52BE3B}"/>
              </a:ext>
            </a:extLst>
          </p:cNvPr>
          <p:cNvGrpSpPr/>
          <p:nvPr/>
        </p:nvGrpSpPr>
        <p:grpSpPr>
          <a:xfrm>
            <a:off x="2739114" y="3287253"/>
            <a:ext cx="5333462" cy="2626237"/>
            <a:chOff x="2759724" y="3682107"/>
            <a:chExt cx="5333462" cy="2626237"/>
          </a:xfrm>
        </p:grpSpPr>
        <p:sp>
          <p:nvSpPr>
            <p:cNvPr id="15" name="Can 14">
              <a:extLst>
                <a:ext uri="{FF2B5EF4-FFF2-40B4-BE49-F238E27FC236}">
                  <a16:creationId xmlns:a16="http://schemas.microsoft.com/office/drawing/2014/main" id="{8662AD0A-0FF8-8FB7-64EE-8BF08B0CE3FD}"/>
                </a:ext>
              </a:extLst>
            </p:cNvPr>
            <p:cNvSpPr/>
            <p:nvPr/>
          </p:nvSpPr>
          <p:spPr bwMode="auto">
            <a:xfrm>
              <a:off x="6725809" y="5327067"/>
              <a:ext cx="1026067" cy="981277"/>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314842D0-E03C-B837-38D5-36A3C6AF41AD}"/>
                </a:ext>
              </a:extLst>
            </p:cNvPr>
            <p:cNvSpPr txBox="1"/>
            <p:nvPr/>
          </p:nvSpPr>
          <p:spPr>
            <a:xfrm>
              <a:off x="6627662" y="5718934"/>
              <a:ext cx="1229558" cy="276999"/>
            </a:xfrm>
            <a:prstGeom prst="rect">
              <a:avLst/>
            </a:prstGeom>
            <a:noFill/>
          </p:spPr>
          <p:txBody>
            <a:bodyPr wrap="square" lIns="0" tIns="0" rIns="0" bIns="0" rtlCol="0">
              <a:spAutoFit/>
            </a:bodyPr>
            <a:lstStyle/>
            <a:p>
              <a:pPr algn="ctr"/>
              <a:r>
                <a:rPr lang="en-US" b="1" dirty="0">
                  <a:solidFill>
                    <a:schemeClr val="bg1"/>
                  </a:solidFill>
                </a:rPr>
                <a:t>SKILLS</a:t>
              </a:r>
            </a:p>
          </p:txBody>
        </p:sp>
        <p:sp>
          <p:nvSpPr>
            <p:cNvPr id="17" name="Multidocument 16">
              <a:extLst>
                <a:ext uri="{FF2B5EF4-FFF2-40B4-BE49-F238E27FC236}">
                  <a16:creationId xmlns:a16="http://schemas.microsoft.com/office/drawing/2014/main" id="{C944D69B-956C-C4DB-45A7-A84AF040C958}"/>
                </a:ext>
              </a:extLst>
            </p:cNvPr>
            <p:cNvSpPr/>
            <p:nvPr/>
          </p:nvSpPr>
          <p:spPr bwMode="auto">
            <a:xfrm>
              <a:off x="6496391" y="3682107"/>
              <a:ext cx="1596795" cy="1066233"/>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8" name="TextBox 17">
              <a:extLst>
                <a:ext uri="{FF2B5EF4-FFF2-40B4-BE49-F238E27FC236}">
                  <a16:creationId xmlns:a16="http://schemas.microsoft.com/office/drawing/2014/main" id="{5DF24349-F82E-4F0E-2BDE-A5EDB806F322}"/>
                </a:ext>
              </a:extLst>
            </p:cNvPr>
            <p:cNvSpPr txBox="1"/>
            <p:nvPr/>
          </p:nvSpPr>
          <p:spPr>
            <a:xfrm>
              <a:off x="6635872" y="4079046"/>
              <a:ext cx="1075364" cy="276999"/>
            </a:xfrm>
            <a:prstGeom prst="rect">
              <a:avLst/>
            </a:prstGeom>
            <a:noFill/>
          </p:spPr>
          <p:txBody>
            <a:bodyPr wrap="square" lIns="0" tIns="0" rIns="0" bIns="0" rtlCol="0">
              <a:spAutoFit/>
            </a:bodyPr>
            <a:lstStyle/>
            <a:p>
              <a:pPr algn="ctr"/>
              <a:r>
                <a:rPr lang="en-US" b="1">
                  <a:solidFill>
                    <a:schemeClr val="bg1"/>
                  </a:solidFill>
                </a:rPr>
                <a:t>PLANNER</a:t>
              </a:r>
            </a:p>
          </p:txBody>
        </p:sp>
        <p:sp>
          <p:nvSpPr>
            <p:cNvPr id="19" name="Freeform 18">
              <a:extLst>
                <a:ext uri="{FF2B5EF4-FFF2-40B4-BE49-F238E27FC236}">
                  <a16:creationId xmlns:a16="http://schemas.microsoft.com/office/drawing/2014/main" id="{814030F2-3F39-2437-7552-25430D059951}"/>
                </a:ext>
              </a:extLst>
            </p:cNvPr>
            <p:cNvSpPr/>
            <p:nvPr/>
          </p:nvSpPr>
          <p:spPr bwMode="auto">
            <a:xfrm>
              <a:off x="2759724" y="4286250"/>
              <a:ext cx="3598680" cy="495300"/>
            </a:xfrm>
            <a:custGeom>
              <a:avLst/>
              <a:gdLst>
                <a:gd name="connsiteX0" fmla="*/ 0 w 4591050"/>
                <a:gd name="connsiteY0" fmla="*/ 495300 h 495300"/>
                <a:gd name="connsiteX1" fmla="*/ 3505200 w 4591050"/>
                <a:gd name="connsiteY1" fmla="*/ 495300 h 495300"/>
                <a:gd name="connsiteX2" fmla="*/ 3505200 w 4591050"/>
                <a:gd name="connsiteY2" fmla="*/ 0 h 495300"/>
                <a:gd name="connsiteX3" fmla="*/ 4591050 w 4591050"/>
                <a:gd name="connsiteY3" fmla="*/ 0 h 495300"/>
              </a:gdLst>
              <a:ahLst/>
              <a:cxnLst>
                <a:cxn ang="0">
                  <a:pos x="connsiteX0" y="connsiteY0"/>
                </a:cxn>
                <a:cxn ang="0">
                  <a:pos x="connsiteX1" y="connsiteY1"/>
                </a:cxn>
                <a:cxn ang="0">
                  <a:pos x="connsiteX2" y="connsiteY2"/>
                </a:cxn>
                <a:cxn ang="0">
                  <a:pos x="connsiteX3" y="connsiteY3"/>
                </a:cxn>
              </a:cxnLst>
              <a:rect l="l" t="t" r="r" b="b"/>
              <a:pathLst>
                <a:path w="4591050" h="495300">
                  <a:moveTo>
                    <a:pt x="0" y="495300"/>
                  </a:moveTo>
                  <a:lnTo>
                    <a:pt x="3505200" y="495300"/>
                  </a:lnTo>
                  <a:lnTo>
                    <a:pt x="3505200" y="0"/>
                  </a:lnTo>
                  <a:lnTo>
                    <a:pt x="4591050" y="0"/>
                  </a:lnTo>
                </a:path>
              </a:pathLst>
            </a:custGeom>
            <a:noFill/>
            <a:ln w="38100">
              <a:solidFill>
                <a:schemeClr val="accent6">
                  <a:lumMod val="40000"/>
                  <a:lumOff val="60000"/>
                </a:schemeClr>
              </a:solidFill>
              <a:prstDash val="sysDot"/>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74E1A7B-0DE5-6311-44E0-78EAEAE8B658}"/>
                </a:ext>
              </a:extLst>
            </p:cNvPr>
            <p:cNvSpPr txBox="1"/>
            <p:nvPr/>
          </p:nvSpPr>
          <p:spPr>
            <a:xfrm>
              <a:off x="3236607" y="5048562"/>
              <a:ext cx="3259784" cy="830997"/>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dirty="0"/>
                <a:t>I take a user’s ask and generate a step-by-step plan that draws upon available skills.”</a:t>
              </a:r>
            </a:p>
          </p:txBody>
        </p:sp>
        <p:sp>
          <p:nvSpPr>
            <p:cNvPr id="21" name="TextBox 20">
              <a:extLst>
                <a:ext uri="{FF2B5EF4-FFF2-40B4-BE49-F238E27FC236}">
                  <a16:creationId xmlns:a16="http://schemas.microsoft.com/office/drawing/2014/main" id="{BE2970B3-2F71-7B5C-8DC7-E8460C9F32F4}"/>
                </a:ext>
              </a:extLst>
            </p:cNvPr>
            <p:cNvSpPr txBox="1"/>
            <p:nvPr/>
          </p:nvSpPr>
          <p:spPr>
            <a:xfrm>
              <a:off x="2867129" y="4902142"/>
              <a:ext cx="385948" cy="861774"/>
            </a:xfrm>
            <a:prstGeom prst="rect">
              <a:avLst/>
            </a:prstGeom>
            <a:noFill/>
          </p:spPr>
          <p:txBody>
            <a:bodyPr wrap="square">
              <a:spAutoFit/>
            </a:bodyPr>
            <a:lstStyle/>
            <a:p>
              <a:r>
                <a:rPr lang="en-US" sz="5000"/>
                <a:t>“</a:t>
              </a:r>
            </a:p>
          </p:txBody>
        </p:sp>
      </p:grpSp>
      <p:grpSp>
        <p:nvGrpSpPr>
          <p:cNvPr id="22" name="Group 21">
            <a:extLst>
              <a:ext uri="{FF2B5EF4-FFF2-40B4-BE49-F238E27FC236}">
                <a16:creationId xmlns:a16="http://schemas.microsoft.com/office/drawing/2014/main" id="{A6869A7F-4BEF-3C68-5322-59E7EE227B12}"/>
              </a:ext>
            </a:extLst>
          </p:cNvPr>
          <p:cNvGrpSpPr/>
          <p:nvPr/>
        </p:nvGrpSpPr>
        <p:grpSpPr>
          <a:xfrm>
            <a:off x="6904297" y="3189551"/>
            <a:ext cx="4539329" cy="2347407"/>
            <a:chOff x="6924907" y="3584405"/>
            <a:chExt cx="4539329" cy="2347407"/>
          </a:xfrm>
        </p:grpSpPr>
        <p:sp>
          <p:nvSpPr>
            <p:cNvPr id="23" name="Oval 22">
              <a:extLst>
                <a:ext uri="{FF2B5EF4-FFF2-40B4-BE49-F238E27FC236}">
                  <a16:creationId xmlns:a16="http://schemas.microsoft.com/office/drawing/2014/main" id="{8998FC12-910F-671F-C045-293552AF8AD3}"/>
                </a:ext>
              </a:extLst>
            </p:cNvPr>
            <p:cNvSpPr/>
            <p:nvPr/>
          </p:nvSpPr>
          <p:spPr bwMode="auto">
            <a:xfrm>
              <a:off x="8976077"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1</a:t>
              </a:r>
            </a:p>
          </p:txBody>
        </p:sp>
        <p:sp>
          <p:nvSpPr>
            <p:cNvPr id="24" name="Oval 23">
              <a:extLst>
                <a:ext uri="{FF2B5EF4-FFF2-40B4-BE49-F238E27FC236}">
                  <a16:creationId xmlns:a16="http://schemas.microsoft.com/office/drawing/2014/main" id="{F7524D1C-3578-BD0E-D9B2-7CA30B2D7161}"/>
                </a:ext>
              </a:extLst>
            </p:cNvPr>
            <p:cNvSpPr/>
            <p:nvPr/>
          </p:nvSpPr>
          <p:spPr bwMode="auto">
            <a:xfrm>
              <a:off x="962388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2</a:t>
              </a:r>
            </a:p>
          </p:txBody>
        </p:sp>
        <p:sp>
          <p:nvSpPr>
            <p:cNvPr id="25" name="Oval 24">
              <a:extLst>
                <a:ext uri="{FF2B5EF4-FFF2-40B4-BE49-F238E27FC236}">
                  <a16:creationId xmlns:a16="http://schemas.microsoft.com/office/drawing/2014/main" id="{303178D4-2A71-4BE4-547C-07600D5508A6}"/>
                </a:ext>
              </a:extLst>
            </p:cNvPr>
            <p:cNvSpPr/>
            <p:nvPr/>
          </p:nvSpPr>
          <p:spPr bwMode="auto">
            <a:xfrm>
              <a:off x="10304648"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3</a:t>
              </a:r>
            </a:p>
          </p:txBody>
        </p:sp>
        <p:sp>
          <p:nvSpPr>
            <p:cNvPr id="26" name="Oval 25">
              <a:extLst>
                <a:ext uri="{FF2B5EF4-FFF2-40B4-BE49-F238E27FC236}">
                  <a16:creationId xmlns:a16="http://schemas.microsoft.com/office/drawing/2014/main" id="{2C8ADAC1-723E-8B88-CF4E-D5F867ACF906}"/>
                </a:ext>
              </a:extLst>
            </p:cNvPr>
            <p:cNvSpPr/>
            <p:nvPr/>
          </p:nvSpPr>
          <p:spPr bwMode="auto">
            <a:xfrm>
              <a:off x="1096893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a:t>
              </a:r>
            </a:p>
          </p:txBody>
        </p:sp>
        <p:sp>
          <p:nvSpPr>
            <p:cNvPr id="27" name="TextBox 26">
              <a:extLst>
                <a:ext uri="{FF2B5EF4-FFF2-40B4-BE49-F238E27FC236}">
                  <a16:creationId xmlns:a16="http://schemas.microsoft.com/office/drawing/2014/main" id="{1F68B308-4999-A728-E65E-4DD7E95378A6}"/>
                </a:ext>
              </a:extLst>
            </p:cNvPr>
            <p:cNvSpPr txBox="1"/>
            <p:nvPr/>
          </p:nvSpPr>
          <p:spPr>
            <a:xfrm>
              <a:off x="8268264" y="5470147"/>
              <a:ext cx="2036384" cy="461665"/>
            </a:xfrm>
            <a:prstGeom prst="rect">
              <a:avLst/>
            </a:prstGeom>
            <a:noFill/>
          </p:spPr>
          <p:txBody>
            <a:bodyPr wrap="square">
              <a:spAutoFit/>
            </a:bodyPr>
            <a:lstStyle/>
            <a:p>
              <a:r>
                <a:rPr lang="en-US" sz="1200"/>
                <a:t>Planner generates </a:t>
              </a:r>
              <a:r>
                <a:rPr lang="en-US" sz="1200">
                  <a:solidFill>
                    <a:srgbClr val="FFFF00"/>
                  </a:solidFill>
                </a:rPr>
                <a:t>steps</a:t>
              </a:r>
              <a:r>
                <a:rPr lang="en-US" sz="1200"/>
                <a:t> that use available Skills</a:t>
              </a:r>
            </a:p>
          </p:txBody>
        </p:sp>
        <p:cxnSp>
          <p:nvCxnSpPr>
            <p:cNvPr id="28" name="Straight Connector 27">
              <a:extLst>
                <a:ext uri="{FF2B5EF4-FFF2-40B4-BE49-F238E27FC236}">
                  <a16:creationId xmlns:a16="http://schemas.microsoft.com/office/drawing/2014/main" id="{F0AEB326-E5A0-5584-3006-09C72EF4210A}"/>
                </a:ext>
                <a:ext uri="{C183D7F6-B498-43B3-948B-1728B52AA6E4}">
                  <adec:decorative xmlns:adec="http://schemas.microsoft.com/office/drawing/2017/decorative" val="1"/>
                </a:ext>
              </a:extLst>
            </p:cNvPr>
            <p:cNvCxnSpPr>
              <a:cxnSpLocks/>
            </p:cNvCxnSpPr>
            <p:nvPr/>
          </p:nvCxnSpPr>
          <p:spPr>
            <a:xfrm>
              <a:off x="7360101" y="4510973"/>
              <a:ext cx="908163" cy="959174"/>
            </a:xfrm>
            <a:prstGeom prst="line">
              <a:avLst/>
            </a:prstGeom>
            <a:ln w="28575">
              <a:solidFill>
                <a:srgbClr val="FFC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4459BB4-2A35-6100-F65C-842544C3BAEC}"/>
                </a:ext>
              </a:extLst>
            </p:cNvPr>
            <p:cNvCxnSpPr>
              <a:cxnSpLocks/>
            </p:cNvCxnSpPr>
            <p:nvPr/>
          </p:nvCxnSpPr>
          <p:spPr>
            <a:xfrm>
              <a:off x="8257816" y="4260599"/>
              <a:ext cx="552795" cy="0"/>
            </a:xfrm>
            <a:prstGeom prst="straightConnector1">
              <a:avLst/>
            </a:prstGeom>
            <a:ln w="38100">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C1387-F284-DDCA-6707-AD276996D3DB}"/>
                </a:ext>
              </a:extLst>
            </p:cNvPr>
            <p:cNvSpPr txBox="1"/>
            <p:nvPr/>
          </p:nvSpPr>
          <p:spPr>
            <a:xfrm>
              <a:off x="9640362" y="3584405"/>
              <a:ext cx="1075364" cy="276999"/>
            </a:xfrm>
            <a:prstGeom prst="rect">
              <a:avLst/>
            </a:prstGeom>
            <a:noFill/>
          </p:spPr>
          <p:txBody>
            <a:bodyPr wrap="square" lIns="0" tIns="0" rIns="0" bIns="0" rtlCol="0">
              <a:spAutoFit/>
            </a:bodyPr>
            <a:lstStyle/>
            <a:p>
              <a:pPr algn="ctr"/>
              <a:r>
                <a:rPr lang="en-US" b="1" spc="200"/>
                <a:t>STEPS</a:t>
              </a:r>
            </a:p>
          </p:txBody>
        </p:sp>
        <p:sp>
          <p:nvSpPr>
            <p:cNvPr id="31" name="Freeform 30">
              <a:extLst>
                <a:ext uri="{FF2B5EF4-FFF2-40B4-BE49-F238E27FC236}">
                  <a16:creationId xmlns:a16="http://schemas.microsoft.com/office/drawing/2014/main" id="{BE801125-C990-38A5-7843-A389F4B663ED}"/>
                </a:ext>
              </a:extLst>
            </p:cNvPr>
            <p:cNvSpPr/>
            <p:nvPr/>
          </p:nvSpPr>
          <p:spPr bwMode="auto">
            <a:xfrm>
              <a:off x="6924907" y="4527395"/>
              <a:ext cx="2308303" cy="903249"/>
            </a:xfrm>
            <a:custGeom>
              <a:avLst/>
              <a:gdLst>
                <a:gd name="connsiteX0" fmla="*/ 0 w 2308303"/>
                <a:gd name="connsiteY0" fmla="*/ 903249 h 903249"/>
                <a:gd name="connsiteX1" fmla="*/ 0 w 2308303"/>
                <a:gd name="connsiteY1" fmla="*/ 468351 h 903249"/>
                <a:gd name="connsiteX2" fmla="*/ 2308303 w 2308303"/>
                <a:gd name="connsiteY2" fmla="*/ 468351 h 903249"/>
                <a:gd name="connsiteX3" fmla="*/ 2308303 w 2308303"/>
                <a:gd name="connsiteY3" fmla="*/ 0 h 903249"/>
              </a:gdLst>
              <a:ahLst/>
              <a:cxnLst>
                <a:cxn ang="0">
                  <a:pos x="connsiteX0" y="connsiteY0"/>
                </a:cxn>
                <a:cxn ang="0">
                  <a:pos x="connsiteX1" y="connsiteY1"/>
                </a:cxn>
                <a:cxn ang="0">
                  <a:pos x="connsiteX2" y="connsiteY2"/>
                </a:cxn>
                <a:cxn ang="0">
                  <a:pos x="connsiteX3" y="connsiteY3"/>
                </a:cxn>
              </a:cxnLst>
              <a:rect l="l" t="t" r="r" b="b"/>
              <a:pathLst>
                <a:path w="2308303" h="903249">
                  <a:moveTo>
                    <a:pt x="0" y="903249"/>
                  </a:moveTo>
                  <a:lnTo>
                    <a:pt x="0" y="468351"/>
                  </a:lnTo>
                  <a:lnTo>
                    <a:pt x="2308303" y="468351"/>
                  </a:lnTo>
                  <a:lnTo>
                    <a:pt x="230830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Freeform 31">
              <a:extLst>
                <a:ext uri="{FF2B5EF4-FFF2-40B4-BE49-F238E27FC236}">
                  <a16:creationId xmlns:a16="http://schemas.microsoft.com/office/drawing/2014/main" id="{B7C2F8C6-416F-1395-5E3D-80377D1E6D42}"/>
                </a:ext>
              </a:extLst>
            </p:cNvPr>
            <p:cNvSpPr/>
            <p:nvPr/>
          </p:nvSpPr>
          <p:spPr bwMode="auto">
            <a:xfrm>
              <a:off x="7360101" y="4516244"/>
              <a:ext cx="2525151" cy="925551"/>
            </a:xfrm>
            <a:custGeom>
              <a:avLst/>
              <a:gdLst>
                <a:gd name="connsiteX0" fmla="*/ 0 w 2676293"/>
                <a:gd name="connsiteY0" fmla="*/ 925551 h 925551"/>
                <a:gd name="connsiteX1" fmla="*/ 0 w 2676293"/>
                <a:gd name="connsiteY1" fmla="*/ 624468 h 925551"/>
                <a:gd name="connsiteX2" fmla="*/ 2676293 w 2676293"/>
                <a:gd name="connsiteY2" fmla="*/ 624468 h 925551"/>
                <a:gd name="connsiteX3" fmla="*/ 2676293 w 2676293"/>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3" h="925551">
                  <a:moveTo>
                    <a:pt x="0" y="925551"/>
                  </a:moveTo>
                  <a:lnTo>
                    <a:pt x="0" y="624468"/>
                  </a:lnTo>
                  <a:lnTo>
                    <a:pt x="2676293" y="624468"/>
                  </a:lnTo>
                  <a:lnTo>
                    <a:pt x="267629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Freeform 32">
              <a:extLst>
                <a:ext uri="{FF2B5EF4-FFF2-40B4-BE49-F238E27FC236}">
                  <a16:creationId xmlns:a16="http://schemas.microsoft.com/office/drawing/2014/main" id="{81D23453-134D-B237-F269-549C80F74BFF}"/>
                </a:ext>
              </a:extLst>
            </p:cNvPr>
            <p:cNvSpPr/>
            <p:nvPr/>
          </p:nvSpPr>
          <p:spPr bwMode="auto">
            <a:xfrm>
              <a:off x="7589519" y="4516244"/>
              <a:ext cx="2977095" cy="925551"/>
            </a:xfrm>
            <a:custGeom>
              <a:avLst/>
              <a:gdLst>
                <a:gd name="connsiteX0" fmla="*/ 0 w 2676292"/>
                <a:gd name="connsiteY0" fmla="*/ 925551 h 925551"/>
                <a:gd name="connsiteX1" fmla="*/ 0 w 2676292"/>
                <a:gd name="connsiteY1" fmla="*/ 724829 h 925551"/>
                <a:gd name="connsiteX2" fmla="*/ 2676292 w 2676292"/>
                <a:gd name="connsiteY2" fmla="*/ 724829 h 925551"/>
                <a:gd name="connsiteX3" fmla="*/ 2676292 w 2676292"/>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2" h="925551">
                  <a:moveTo>
                    <a:pt x="0" y="925551"/>
                  </a:moveTo>
                  <a:lnTo>
                    <a:pt x="0" y="724829"/>
                  </a:lnTo>
                  <a:lnTo>
                    <a:pt x="2676292" y="724829"/>
                  </a:lnTo>
                  <a:lnTo>
                    <a:pt x="2676292"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Freeform 33">
              <a:extLst>
                <a:ext uri="{FF2B5EF4-FFF2-40B4-BE49-F238E27FC236}">
                  <a16:creationId xmlns:a16="http://schemas.microsoft.com/office/drawing/2014/main" id="{2032A8CD-0A3C-9F36-79D3-EEB10C2146F2}"/>
                </a:ext>
              </a:extLst>
            </p:cNvPr>
            <p:cNvSpPr/>
            <p:nvPr/>
          </p:nvSpPr>
          <p:spPr bwMode="auto">
            <a:xfrm>
              <a:off x="7207135" y="4510973"/>
              <a:ext cx="2626821" cy="925551"/>
            </a:xfrm>
            <a:custGeom>
              <a:avLst/>
              <a:gdLst>
                <a:gd name="connsiteX0" fmla="*/ 0 w 2626821"/>
                <a:gd name="connsiteY0" fmla="*/ 906088 h 906088"/>
                <a:gd name="connsiteX1" fmla="*/ 0 w 2626821"/>
                <a:gd name="connsiteY1" fmla="*/ 565266 h 906088"/>
                <a:gd name="connsiteX2" fmla="*/ 2626821 w 2626821"/>
                <a:gd name="connsiteY2" fmla="*/ 565266 h 906088"/>
                <a:gd name="connsiteX3" fmla="*/ 2626821 w 2626821"/>
                <a:gd name="connsiteY3" fmla="*/ 0 h 906088"/>
              </a:gdLst>
              <a:ahLst/>
              <a:cxnLst>
                <a:cxn ang="0">
                  <a:pos x="connsiteX0" y="connsiteY0"/>
                </a:cxn>
                <a:cxn ang="0">
                  <a:pos x="connsiteX1" y="connsiteY1"/>
                </a:cxn>
                <a:cxn ang="0">
                  <a:pos x="connsiteX2" y="connsiteY2"/>
                </a:cxn>
                <a:cxn ang="0">
                  <a:pos x="connsiteX3" y="connsiteY3"/>
                </a:cxn>
              </a:cxnLst>
              <a:rect l="l" t="t" r="r" b="b"/>
              <a:pathLst>
                <a:path w="2626821" h="906088">
                  <a:moveTo>
                    <a:pt x="0" y="906088"/>
                  </a:moveTo>
                  <a:lnTo>
                    <a:pt x="0" y="565266"/>
                  </a:lnTo>
                  <a:lnTo>
                    <a:pt x="2626821" y="565266"/>
                  </a:lnTo>
                  <a:lnTo>
                    <a:pt x="2626821"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35" name="Straight Connector 34">
            <a:extLst>
              <a:ext uri="{FF2B5EF4-FFF2-40B4-BE49-F238E27FC236}">
                <a16:creationId xmlns:a16="http://schemas.microsoft.com/office/drawing/2014/main" id="{7C8EC82B-8AC3-C4F1-6CBD-D0E5E892D3F4}"/>
              </a:ext>
            </a:extLst>
          </p:cNvPr>
          <p:cNvCxnSpPr>
            <a:cxnSpLocks/>
          </p:cNvCxnSpPr>
          <p:nvPr/>
        </p:nvCxnSpPr>
        <p:spPr>
          <a:xfrm flipH="1" flipV="1">
            <a:off x="2642649" y="4771545"/>
            <a:ext cx="323977" cy="303748"/>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6" name="Right Arrow 35">
            <a:extLst>
              <a:ext uri="{FF2B5EF4-FFF2-40B4-BE49-F238E27FC236}">
                <a16:creationId xmlns:a16="http://schemas.microsoft.com/office/drawing/2014/main" id="{8B6953B6-7523-66A9-F308-09C6474AD645}"/>
              </a:ext>
            </a:extLst>
          </p:cNvPr>
          <p:cNvSpPr/>
          <p:nvPr/>
        </p:nvSpPr>
        <p:spPr bwMode="auto">
          <a:xfrm>
            <a:off x="373161" y="4052229"/>
            <a:ext cx="914838" cy="795383"/>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500">
                <a:solidFill>
                  <a:srgbClr val="000000"/>
                </a:solidFill>
                <a:ea typeface="Segoe UI" pitchFamily="34" charset="0"/>
                <a:cs typeface="Segoe UI" pitchFamily="34" charset="0"/>
              </a:rPr>
              <a:t>ASK</a:t>
            </a:r>
          </a:p>
        </p:txBody>
      </p:sp>
    </p:spTree>
    <p:extLst>
      <p:ext uri="{BB962C8B-B14F-4D97-AF65-F5344CB8AC3E}">
        <p14:creationId xmlns:p14="http://schemas.microsoft.com/office/powerpoint/2010/main" val="265436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a:extLst>
              <a:ext uri="{FF2B5EF4-FFF2-40B4-BE49-F238E27FC236}">
                <a16:creationId xmlns:a16="http://schemas.microsoft.com/office/drawing/2014/main" id="{9F4C1052-A38F-0560-8936-C1B0D17B7D3D}"/>
              </a:ext>
            </a:extLst>
          </p:cNvPr>
          <p:cNvSpPr txBox="1">
            <a:spLocks/>
          </p:cNvSpPr>
          <p:nvPr/>
        </p:nvSpPr>
        <p:spPr>
          <a:xfrm>
            <a:off x="654151" y="858500"/>
            <a:ext cx="3182027" cy="49244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200" b="0" kern="1200" cap="none" spc="-50" baseline="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50" normalizeH="0" baseline="0" noProof="0" dirty="0">
                <a:ln w="3175">
                  <a:noFill/>
                </a:ln>
                <a:solidFill>
                  <a:srgbClr val="502BD3"/>
                </a:solidFill>
                <a:effectLst/>
                <a:uLnTx/>
                <a:uFillTx/>
                <a:latin typeface="Space Grotesk" pitchFamily="2" charset="77"/>
                <a:cs typeface="Space Grotesk" pitchFamily="2" charset="77"/>
              </a:rPr>
              <a:t>SK Example</a:t>
            </a:r>
          </a:p>
        </p:txBody>
      </p:sp>
      <p:grpSp>
        <p:nvGrpSpPr>
          <p:cNvPr id="126" name="Group 125">
            <a:extLst>
              <a:ext uri="{FF2B5EF4-FFF2-40B4-BE49-F238E27FC236}">
                <a16:creationId xmlns:a16="http://schemas.microsoft.com/office/drawing/2014/main" id="{17E24C4B-4B6E-F353-6182-15EC31E9D13B}"/>
              </a:ext>
            </a:extLst>
          </p:cNvPr>
          <p:cNvGrpSpPr/>
          <p:nvPr/>
        </p:nvGrpSpPr>
        <p:grpSpPr>
          <a:xfrm>
            <a:off x="7363765" y="1629421"/>
            <a:ext cx="3193085" cy="3179238"/>
            <a:chOff x="7294830" y="2523521"/>
            <a:chExt cx="3193085" cy="3179238"/>
          </a:xfrm>
        </p:grpSpPr>
        <p:sp>
          <p:nvSpPr>
            <p:cNvPr id="127" name="Rectangle 126">
              <a:extLst>
                <a:ext uri="{FF2B5EF4-FFF2-40B4-BE49-F238E27FC236}">
                  <a16:creationId xmlns:a16="http://schemas.microsoft.com/office/drawing/2014/main" id="{E3866688-EC2B-284E-BF65-A1186E079169}"/>
                </a:ext>
              </a:extLst>
            </p:cNvPr>
            <p:cNvSpPr/>
            <p:nvPr/>
          </p:nvSpPr>
          <p:spPr bwMode="auto">
            <a:xfrm>
              <a:off x="8186489" y="3884043"/>
              <a:ext cx="1408360" cy="458875"/>
            </a:xfrm>
            <a:prstGeom prst="rect">
              <a:avLst/>
            </a:prstGeom>
            <a:solidFill>
              <a:srgbClr val="FFFFFF">
                <a:lumMod val="6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pace Grotesk" pitchFamily="2" charset="77"/>
                <a:ea typeface="Segoe UI" pitchFamily="34" charset="0"/>
                <a:cs typeface="Space Grotesk" pitchFamily="2" charset="77"/>
              </a:endParaRPr>
            </a:p>
          </p:txBody>
        </p:sp>
        <p:sp>
          <p:nvSpPr>
            <p:cNvPr id="128" name="Block Arc 127">
              <a:extLst>
                <a:ext uri="{FF2B5EF4-FFF2-40B4-BE49-F238E27FC236}">
                  <a16:creationId xmlns:a16="http://schemas.microsoft.com/office/drawing/2014/main" id="{DD2218DD-3EC9-9728-AFF6-4596ED206E77}"/>
                </a:ext>
              </a:extLst>
            </p:cNvPr>
            <p:cNvSpPr/>
            <p:nvPr/>
          </p:nvSpPr>
          <p:spPr bwMode="auto">
            <a:xfrm rot="5400000" flipH="1" flipV="1">
              <a:off x="7294830" y="2523521"/>
              <a:ext cx="1818248" cy="1818248"/>
            </a:xfrm>
            <a:prstGeom prst="blockArc">
              <a:avLst>
                <a:gd name="adj1" fmla="val 10816444"/>
                <a:gd name="adj2" fmla="val 16198509"/>
                <a:gd name="adj3" fmla="val 25527"/>
              </a:avLst>
            </a:prstGeom>
            <a:solidFill>
              <a:srgbClr val="FFFFFF">
                <a:lumMod val="6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pace Grotesk" pitchFamily="2" charset="77"/>
                <a:ea typeface="Segoe UI" pitchFamily="34" charset="0"/>
                <a:cs typeface="Space Grotesk" pitchFamily="2" charset="77"/>
              </a:endParaRPr>
            </a:p>
          </p:txBody>
        </p:sp>
        <p:sp>
          <p:nvSpPr>
            <p:cNvPr id="129" name="Block Arc 128">
              <a:extLst>
                <a:ext uri="{FF2B5EF4-FFF2-40B4-BE49-F238E27FC236}">
                  <a16:creationId xmlns:a16="http://schemas.microsoft.com/office/drawing/2014/main" id="{4A6E600E-813A-42EF-FDC9-48ECCDEF5155}"/>
                </a:ext>
              </a:extLst>
            </p:cNvPr>
            <p:cNvSpPr/>
            <p:nvPr/>
          </p:nvSpPr>
          <p:spPr bwMode="auto">
            <a:xfrm rot="5400000">
              <a:off x="8669667" y="3884511"/>
              <a:ext cx="1818248" cy="1818248"/>
            </a:xfrm>
            <a:prstGeom prst="blockArc">
              <a:avLst/>
            </a:prstGeom>
            <a:solidFill>
              <a:srgbClr val="FFFFFF">
                <a:lumMod val="6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pace Grotesk" pitchFamily="2" charset="77"/>
                <a:ea typeface="Segoe UI" pitchFamily="34" charset="0"/>
                <a:cs typeface="Space Grotesk" pitchFamily="2" charset="77"/>
              </a:endParaRPr>
            </a:p>
          </p:txBody>
        </p:sp>
      </p:grpSp>
      <p:grpSp>
        <p:nvGrpSpPr>
          <p:cNvPr id="130" name="Group 129">
            <a:extLst>
              <a:ext uri="{FF2B5EF4-FFF2-40B4-BE49-F238E27FC236}">
                <a16:creationId xmlns:a16="http://schemas.microsoft.com/office/drawing/2014/main" id="{C3942883-3CB9-3029-73E6-E966C1A5362C}"/>
              </a:ext>
            </a:extLst>
          </p:cNvPr>
          <p:cNvGrpSpPr/>
          <p:nvPr/>
        </p:nvGrpSpPr>
        <p:grpSpPr>
          <a:xfrm>
            <a:off x="4882893" y="1750206"/>
            <a:ext cx="3454751" cy="1176153"/>
            <a:chOff x="4813958" y="2644306"/>
            <a:chExt cx="3454751" cy="1176153"/>
          </a:xfrm>
        </p:grpSpPr>
        <p:sp>
          <p:nvSpPr>
            <p:cNvPr id="131" name="Rectangle 130">
              <a:extLst>
                <a:ext uri="{FF2B5EF4-FFF2-40B4-BE49-F238E27FC236}">
                  <a16:creationId xmlns:a16="http://schemas.microsoft.com/office/drawing/2014/main" id="{740AC8F8-2DEE-4962-38BB-8D9E94A5FDEF}"/>
                </a:ext>
              </a:extLst>
            </p:cNvPr>
            <p:cNvSpPr/>
            <p:nvPr/>
          </p:nvSpPr>
          <p:spPr bwMode="auto">
            <a:xfrm>
              <a:off x="4813958" y="3067123"/>
              <a:ext cx="845018" cy="458875"/>
            </a:xfrm>
            <a:prstGeom prst="rect">
              <a:avLst/>
            </a:prstGeom>
            <a:solidFill>
              <a:srgbClr val="FFFFFF">
                <a:lumMod val="6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pace Grotesk" pitchFamily="2" charset="77"/>
                <a:ea typeface="Segoe UI" pitchFamily="34" charset="0"/>
                <a:cs typeface="Space Grotesk" pitchFamily="2" charset="77"/>
              </a:endParaRPr>
            </a:p>
          </p:txBody>
        </p:sp>
        <p:sp>
          <p:nvSpPr>
            <p:cNvPr id="132" name="Cube 131">
              <a:extLst>
                <a:ext uri="{FF2B5EF4-FFF2-40B4-BE49-F238E27FC236}">
                  <a16:creationId xmlns:a16="http://schemas.microsoft.com/office/drawing/2014/main" id="{8643739C-49C9-6262-6D2C-F954134E2424}"/>
                </a:ext>
              </a:extLst>
            </p:cNvPr>
            <p:cNvSpPr/>
            <p:nvPr/>
          </p:nvSpPr>
          <p:spPr bwMode="auto">
            <a:xfrm>
              <a:off x="5388922" y="2644306"/>
              <a:ext cx="1414132" cy="1176153"/>
            </a:xfrm>
            <a:prstGeom prst="cube">
              <a:avLst/>
            </a:prstGeom>
            <a:solidFill>
              <a:srgbClr val="E8E6DF">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Space Grotesk" pitchFamily="2" charset="77"/>
                  <a:ea typeface="Segoe UI" pitchFamily="34" charset="0"/>
                  <a:cs typeface="Space Grotesk" pitchFamily="2" charset="77"/>
                </a:rPr>
                <a:t> </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Space Grotesk" pitchFamily="2" charset="77"/>
                  <a:ea typeface="Segoe UI" pitchFamily="34" charset="0"/>
                  <a:cs typeface="Space Grotesk" pitchFamily="2" charset="77"/>
                </a:rPr>
                <a:t>       </a:t>
              </a:r>
              <a:r>
                <a:rPr kumimoji="0" lang="en-US" sz="2000" b="0" i="0" u="none" strike="noStrike" kern="0" cap="none" spc="0" normalizeH="0" baseline="0" noProof="0" dirty="0">
                  <a:ln>
                    <a:noFill/>
                  </a:ln>
                  <a:solidFill>
                    <a:srgbClr val="FFFFFF"/>
                  </a:solidFill>
                  <a:effectLst/>
                  <a:uLnTx/>
                  <a:uFillTx/>
                  <a:latin typeface="Space Grotesk" pitchFamily="2" charset="77"/>
                  <a:ea typeface="Segoe UI" pitchFamily="34" charset="0"/>
                  <a:cs typeface="Space Grotesk" pitchFamily="2" charset="77"/>
                </a:rPr>
                <a:t>ernel</a:t>
              </a:r>
            </a:p>
          </p:txBody>
        </p:sp>
        <p:sp>
          <p:nvSpPr>
            <p:cNvPr id="133" name="Rectangle 132">
              <a:extLst>
                <a:ext uri="{FF2B5EF4-FFF2-40B4-BE49-F238E27FC236}">
                  <a16:creationId xmlns:a16="http://schemas.microsoft.com/office/drawing/2014/main" id="{2DB0C51E-8F25-02F9-0484-D954D62085B7}"/>
                </a:ext>
              </a:extLst>
            </p:cNvPr>
            <p:cNvSpPr/>
            <p:nvPr/>
          </p:nvSpPr>
          <p:spPr>
            <a:xfrm>
              <a:off x="5340687" y="2884119"/>
              <a:ext cx="633507" cy="923330"/>
            </a:xfrm>
            <a:prstGeom prst="rect">
              <a:avLst/>
            </a:prstGeom>
            <a:noFill/>
          </p:spPr>
          <p:txBody>
            <a:bodyPr wrap="non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400" b="1" i="0" u="none" strike="noStrike" kern="0" cap="none" spc="0" normalizeH="0" baseline="0" noProof="0">
                  <a:ln w="12700">
                    <a:solidFill>
                      <a:srgbClr val="E8E6DF">
                        <a:lumMod val="75000"/>
                      </a:srgbClr>
                    </a:solidFill>
                    <a:prstDash val="solid"/>
                  </a:ln>
                  <a:pattFill prst="dkUpDiag">
                    <a:fgClr>
                      <a:srgbClr val="E8E6DF"/>
                    </a:fgClr>
                    <a:bgClr>
                      <a:srgbClr val="E8E6DF">
                        <a:lumMod val="20000"/>
                        <a:lumOff val="80000"/>
                      </a:srgbClr>
                    </a:bgClr>
                  </a:pattFill>
                  <a:effectLst>
                    <a:outerShdw dist="38100" dir="2640000" algn="bl" rotWithShape="0">
                      <a:srgbClr val="E8E6DF">
                        <a:lumMod val="75000"/>
                      </a:srgbClr>
                    </a:outerShdw>
                  </a:effectLst>
                  <a:uLnTx/>
                  <a:uFillTx/>
                  <a:latin typeface="Space Grotesk" pitchFamily="2" charset="77"/>
                  <a:cs typeface="Space Grotesk" pitchFamily="2" charset="77"/>
                </a:rPr>
                <a:t>K</a:t>
              </a:r>
            </a:p>
          </p:txBody>
        </p:sp>
        <p:sp>
          <p:nvSpPr>
            <p:cNvPr id="134" name="Rectangle 133">
              <a:extLst>
                <a:ext uri="{FF2B5EF4-FFF2-40B4-BE49-F238E27FC236}">
                  <a16:creationId xmlns:a16="http://schemas.microsoft.com/office/drawing/2014/main" id="{8BF4B55C-1F48-526B-3C1F-F0C98C2DFD1A}"/>
                </a:ext>
              </a:extLst>
            </p:cNvPr>
            <p:cNvSpPr/>
            <p:nvPr/>
          </p:nvSpPr>
          <p:spPr bwMode="auto">
            <a:xfrm>
              <a:off x="6620527" y="3017312"/>
              <a:ext cx="364860" cy="535954"/>
            </a:xfrm>
            <a:prstGeom prst="rect">
              <a:avLst/>
            </a:prstGeom>
            <a:gradFill>
              <a:gsLst>
                <a:gs pos="0">
                  <a:srgbClr val="E8E6DF">
                    <a:lumMod val="50000"/>
                  </a:srgbClr>
                </a:gs>
                <a:gs pos="100000">
                  <a:srgbClr val="FFC000">
                    <a:alpha val="32824"/>
                  </a:srgbClr>
                </a:gs>
              </a:gsLst>
              <a:lin ang="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pace Grotesk" pitchFamily="2" charset="77"/>
                <a:ea typeface="Segoe UI" pitchFamily="34" charset="0"/>
                <a:cs typeface="Space Grotesk" pitchFamily="2" charset="77"/>
              </a:endParaRPr>
            </a:p>
          </p:txBody>
        </p:sp>
        <p:sp>
          <p:nvSpPr>
            <p:cNvPr id="135" name="Multidocument 134">
              <a:extLst>
                <a:ext uri="{FF2B5EF4-FFF2-40B4-BE49-F238E27FC236}">
                  <a16:creationId xmlns:a16="http://schemas.microsoft.com/office/drawing/2014/main" id="{B4B577B5-05F6-23CC-0CAA-6EB858FAAF60}"/>
                </a:ext>
              </a:extLst>
            </p:cNvPr>
            <p:cNvSpPr/>
            <p:nvPr/>
          </p:nvSpPr>
          <p:spPr bwMode="auto">
            <a:xfrm>
              <a:off x="6930649" y="2781357"/>
              <a:ext cx="1338060" cy="893467"/>
            </a:xfrm>
            <a:prstGeom prst="flowChartMultidocument">
              <a:avLst/>
            </a:prstGeom>
            <a:solidFill>
              <a:srgbClr val="FFC000"/>
            </a:solidFill>
            <a:ln w="9525" cap="flat" cmpd="sng" algn="ctr">
              <a:solidFill>
                <a:srgbClr val="091F2C"/>
              </a:solidFill>
              <a:prstDash val="solid"/>
              <a:headEnd type="none" w="med" len="med"/>
              <a:tailEnd type="none" w="med" len="med"/>
            </a:ln>
            <a:effectLst>
              <a:outerShdw blurRad="771749" sx="102000" sy="102000" algn="ctr" rotWithShape="0">
                <a:srgbClr val="FFC000">
                  <a:alpha val="4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pace Grotesk" pitchFamily="2" charset="77"/>
                <a:ea typeface="Segoe UI" pitchFamily="34" charset="0"/>
                <a:cs typeface="Space Grotesk" pitchFamily="2" charset="77"/>
              </a:endParaRPr>
            </a:p>
          </p:txBody>
        </p:sp>
        <p:sp>
          <p:nvSpPr>
            <p:cNvPr id="136" name="TextBox 135">
              <a:extLst>
                <a:ext uri="{FF2B5EF4-FFF2-40B4-BE49-F238E27FC236}">
                  <a16:creationId xmlns:a16="http://schemas.microsoft.com/office/drawing/2014/main" id="{274EF8FF-5AE9-50FF-83D4-4F9CF1710E2E}"/>
                </a:ext>
              </a:extLst>
            </p:cNvPr>
            <p:cNvSpPr txBox="1"/>
            <p:nvPr/>
          </p:nvSpPr>
          <p:spPr>
            <a:xfrm>
              <a:off x="6989204" y="3043002"/>
              <a:ext cx="1075364" cy="369332"/>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91F2C"/>
                  </a:solidFill>
                  <a:effectLst/>
                  <a:uLnTx/>
                  <a:uFillTx/>
                  <a:latin typeface="Space Grotesk" pitchFamily="2" charset="77"/>
                  <a:cs typeface="Space Grotesk" pitchFamily="2" charset="77"/>
                </a:rPr>
                <a:t>Steps ready</a:t>
              </a:r>
              <a:br>
                <a:rPr kumimoji="0" lang="en-US" sz="1200" b="0" i="0" u="none" strike="noStrike" kern="0" cap="none" spc="0" normalizeH="0" baseline="0" noProof="0">
                  <a:ln>
                    <a:noFill/>
                  </a:ln>
                  <a:solidFill>
                    <a:srgbClr val="091F2C"/>
                  </a:solidFill>
                  <a:effectLst/>
                  <a:uLnTx/>
                  <a:uFillTx/>
                  <a:latin typeface="Space Grotesk" pitchFamily="2" charset="77"/>
                  <a:cs typeface="Space Grotesk" pitchFamily="2" charset="77"/>
                </a:rPr>
              </a:br>
              <a:r>
                <a:rPr kumimoji="0" lang="en-US" sz="1200" b="0" i="0" u="none" strike="noStrike" kern="0" cap="none" spc="0" normalizeH="0" baseline="0" noProof="0">
                  <a:ln>
                    <a:noFill/>
                  </a:ln>
                  <a:solidFill>
                    <a:srgbClr val="091F2C"/>
                  </a:solidFill>
                  <a:effectLst/>
                  <a:uLnTx/>
                  <a:uFillTx/>
                  <a:latin typeface="Space Grotesk" pitchFamily="2" charset="77"/>
                  <a:cs typeface="Space Grotesk" pitchFamily="2" charset="77"/>
                </a:rPr>
                <a:t>from planner</a:t>
              </a:r>
            </a:p>
          </p:txBody>
        </p:sp>
        <p:sp>
          <p:nvSpPr>
            <p:cNvPr id="137" name="Oval 136">
              <a:extLst>
                <a:ext uri="{FF2B5EF4-FFF2-40B4-BE49-F238E27FC236}">
                  <a16:creationId xmlns:a16="http://schemas.microsoft.com/office/drawing/2014/main" id="{A527D18E-6A7A-4696-FB71-525F0989DC22}"/>
                </a:ext>
              </a:extLst>
            </p:cNvPr>
            <p:cNvSpPr/>
            <p:nvPr/>
          </p:nvSpPr>
          <p:spPr bwMode="auto">
            <a:xfrm>
              <a:off x="7073968" y="3500202"/>
              <a:ext cx="191642" cy="191642"/>
            </a:xfrm>
            <a:prstGeom prst="ellipse">
              <a:avLst/>
            </a:prstGeom>
            <a:solidFill>
              <a:srgbClr val="FFFF00"/>
            </a:solidFill>
            <a:ln w="9525" cap="flat" cmpd="sng" algn="ctr">
              <a:solidFill>
                <a:srgbClr val="091F2C"/>
              </a:solidFill>
              <a:prstDash val="solid"/>
              <a:headEnd type="none" w="med" len="med"/>
              <a:tailEnd type="none" w="med" len="med"/>
            </a:ln>
            <a:effectLst>
              <a:outerShdw blurRad="50800" dist="38100" dir="16200000" rotWithShape="0">
                <a:srgbClr val="FFFF00">
                  <a:alpha val="4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a:ln>
                    <a:noFill/>
                  </a:ln>
                  <a:solidFill>
                    <a:srgbClr val="000000"/>
                  </a:solidFill>
                  <a:effectLst/>
                  <a:uLnTx/>
                  <a:uFillTx/>
                  <a:latin typeface="Space Grotesk" pitchFamily="2" charset="77"/>
                  <a:ea typeface="Segoe UI" pitchFamily="34" charset="0"/>
                  <a:cs typeface="Space Grotesk" pitchFamily="2" charset="77"/>
                </a:rPr>
                <a:t>1</a:t>
              </a:r>
            </a:p>
          </p:txBody>
        </p:sp>
        <p:sp>
          <p:nvSpPr>
            <p:cNvPr id="138" name="Oval 137">
              <a:extLst>
                <a:ext uri="{FF2B5EF4-FFF2-40B4-BE49-F238E27FC236}">
                  <a16:creationId xmlns:a16="http://schemas.microsoft.com/office/drawing/2014/main" id="{224AE379-D07C-1F90-322D-857BB169A783}"/>
                </a:ext>
              </a:extLst>
            </p:cNvPr>
            <p:cNvSpPr/>
            <p:nvPr/>
          </p:nvSpPr>
          <p:spPr bwMode="auto">
            <a:xfrm>
              <a:off x="7330994" y="3500202"/>
              <a:ext cx="191642" cy="191642"/>
            </a:xfrm>
            <a:prstGeom prst="ellipse">
              <a:avLst/>
            </a:prstGeom>
            <a:solidFill>
              <a:srgbClr val="FFFF00"/>
            </a:solidFill>
            <a:ln w="9525" cap="flat" cmpd="sng" algn="ctr">
              <a:solidFill>
                <a:srgbClr val="091F2C"/>
              </a:solidFill>
              <a:prstDash val="solid"/>
              <a:headEnd type="none" w="med" len="med"/>
              <a:tailEnd type="none" w="med" len="med"/>
            </a:ln>
            <a:effectLst>
              <a:outerShdw blurRad="50800" dist="38100" dir="16200000" rotWithShape="0">
                <a:srgbClr val="FFFF00">
                  <a:alpha val="4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a:ln>
                    <a:noFill/>
                  </a:ln>
                  <a:solidFill>
                    <a:srgbClr val="000000"/>
                  </a:solidFill>
                  <a:effectLst/>
                  <a:uLnTx/>
                  <a:uFillTx/>
                  <a:latin typeface="Space Grotesk" pitchFamily="2" charset="77"/>
                  <a:ea typeface="Segoe UI" pitchFamily="34" charset="0"/>
                  <a:cs typeface="Space Grotesk" pitchFamily="2" charset="77"/>
                </a:rPr>
                <a:t>2</a:t>
              </a:r>
            </a:p>
          </p:txBody>
        </p:sp>
        <p:sp>
          <p:nvSpPr>
            <p:cNvPr id="139" name="Oval 138">
              <a:extLst>
                <a:ext uri="{FF2B5EF4-FFF2-40B4-BE49-F238E27FC236}">
                  <a16:creationId xmlns:a16="http://schemas.microsoft.com/office/drawing/2014/main" id="{F08525EF-D71C-F144-CF7F-AC935A862BF7}"/>
                </a:ext>
              </a:extLst>
            </p:cNvPr>
            <p:cNvSpPr/>
            <p:nvPr/>
          </p:nvSpPr>
          <p:spPr bwMode="auto">
            <a:xfrm>
              <a:off x="7588020" y="3500202"/>
              <a:ext cx="191642" cy="191642"/>
            </a:xfrm>
            <a:prstGeom prst="ellipse">
              <a:avLst/>
            </a:prstGeom>
            <a:solidFill>
              <a:srgbClr val="FFFF00"/>
            </a:solidFill>
            <a:ln w="9525" cap="flat" cmpd="sng" algn="ctr">
              <a:solidFill>
                <a:srgbClr val="091F2C"/>
              </a:solidFill>
              <a:prstDash val="solid"/>
              <a:headEnd type="none" w="med" len="med"/>
              <a:tailEnd type="none" w="med" len="med"/>
            </a:ln>
            <a:effectLst>
              <a:outerShdw blurRad="50800" dist="38100" dir="16200000" rotWithShape="0">
                <a:srgbClr val="FFFF00">
                  <a:alpha val="4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a:ln>
                    <a:noFill/>
                  </a:ln>
                  <a:solidFill>
                    <a:srgbClr val="000000"/>
                  </a:solidFill>
                  <a:effectLst/>
                  <a:uLnTx/>
                  <a:uFillTx/>
                  <a:latin typeface="Space Grotesk" pitchFamily="2" charset="77"/>
                  <a:ea typeface="Segoe UI" pitchFamily="34" charset="0"/>
                  <a:cs typeface="Space Grotesk" pitchFamily="2" charset="77"/>
                </a:rPr>
                <a:t>3</a:t>
              </a:r>
            </a:p>
          </p:txBody>
        </p:sp>
        <p:sp>
          <p:nvSpPr>
            <p:cNvPr id="140" name="Oval 139">
              <a:extLst>
                <a:ext uri="{FF2B5EF4-FFF2-40B4-BE49-F238E27FC236}">
                  <a16:creationId xmlns:a16="http://schemas.microsoft.com/office/drawing/2014/main" id="{2A387BE8-BB69-3550-9C8A-50A56F4C9892}"/>
                </a:ext>
              </a:extLst>
            </p:cNvPr>
            <p:cNvSpPr/>
            <p:nvPr/>
          </p:nvSpPr>
          <p:spPr bwMode="auto">
            <a:xfrm>
              <a:off x="7845047" y="3500202"/>
              <a:ext cx="191642" cy="191642"/>
            </a:xfrm>
            <a:prstGeom prst="ellipse">
              <a:avLst/>
            </a:prstGeom>
            <a:solidFill>
              <a:srgbClr val="FFFF00"/>
            </a:solidFill>
            <a:ln w="9525" cap="flat" cmpd="sng" algn="ctr">
              <a:solidFill>
                <a:srgbClr val="091F2C"/>
              </a:solidFill>
              <a:prstDash val="solid"/>
              <a:headEnd type="none" w="med" len="med"/>
              <a:tailEnd type="none" w="med" len="med"/>
            </a:ln>
            <a:effectLst>
              <a:outerShdw blurRad="50800" dist="38100" dir="16200000" rotWithShape="0">
                <a:srgbClr val="FFFF00">
                  <a:alpha val="4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a:ln>
                    <a:noFill/>
                  </a:ln>
                  <a:solidFill>
                    <a:srgbClr val="000000"/>
                  </a:solidFill>
                  <a:effectLst/>
                  <a:uLnTx/>
                  <a:uFillTx/>
                  <a:latin typeface="Space Grotesk" pitchFamily="2" charset="77"/>
                  <a:ea typeface="Segoe UI" pitchFamily="34" charset="0"/>
                  <a:cs typeface="Space Grotesk" pitchFamily="2" charset="77"/>
                </a:rPr>
                <a:t>…</a:t>
              </a:r>
            </a:p>
          </p:txBody>
        </p:sp>
      </p:grpSp>
      <p:sp>
        <p:nvSpPr>
          <p:cNvPr id="141" name="TextBox 140">
            <a:extLst>
              <a:ext uri="{FF2B5EF4-FFF2-40B4-BE49-F238E27FC236}">
                <a16:creationId xmlns:a16="http://schemas.microsoft.com/office/drawing/2014/main" id="{C07F6CFD-8BDC-6B42-D6D9-383BEAA8C258}"/>
              </a:ext>
            </a:extLst>
          </p:cNvPr>
          <p:cNvSpPr txBox="1"/>
          <p:nvPr/>
        </p:nvSpPr>
        <p:spPr>
          <a:xfrm>
            <a:off x="-2651760" y="3408851"/>
            <a:ext cx="65" cy="307777"/>
          </a:xfrm>
          <a:prstGeom prst="rect">
            <a:avLst/>
          </a:prstGeom>
          <a:noFill/>
        </p:spPr>
        <p:txBody>
          <a:bodyPr wrap="none" lIns="0" tIns="0" rIns="0" bIns="0" rtlCol="0">
            <a:spAutoFit/>
          </a:bodyPr>
          <a:lstStyle/>
          <a:p>
            <a:endParaRPr lang="en-US" sz="2000">
              <a:solidFill>
                <a:srgbClr val="FFFFFF"/>
              </a:solidFill>
              <a:latin typeface="Segoe UI"/>
            </a:endParaRPr>
          </a:p>
        </p:txBody>
      </p:sp>
      <p:grpSp>
        <p:nvGrpSpPr>
          <p:cNvPr id="142" name="Group 141">
            <a:extLst>
              <a:ext uri="{FF2B5EF4-FFF2-40B4-BE49-F238E27FC236}">
                <a16:creationId xmlns:a16="http://schemas.microsoft.com/office/drawing/2014/main" id="{BCFD66DE-DFDD-E43A-F67B-C8FD04F41D85}"/>
              </a:ext>
            </a:extLst>
          </p:cNvPr>
          <p:cNvGrpSpPr/>
          <p:nvPr/>
        </p:nvGrpSpPr>
        <p:grpSpPr>
          <a:xfrm>
            <a:off x="4218811" y="4137716"/>
            <a:ext cx="5724499" cy="674631"/>
            <a:chOff x="4149876" y="5037640"/>
            <a:chExt cx="5724499" cy="674631"/>
          </a:xfrm>
        </p:grpSpPr>
        <p:sp>
          <p:nvSpPr>
            <p:cNvPr id="143" name="Rectangle 142">
              <a:extLst>
                <a:ext uri="{FF2B5EF4-FFF2-40B4-BE49-F238E27FC236}">
                  <a16:creationId xmlns:a16="http://schemas.microsoft.com/office/drawing/2014/main" id="{D34199AC-D981-DE43-AFC2-7C3F90F6B6A1}"/>
                </a:ext>
              </a:extLst>
            </p:cNvPr>
            <p:cNvSpPr/>
            <p:nvPr/>
          </p:nvSpPr>
          <p:spPr bwMode="auto">
            <a:xfrm>
              <a:off x="4149876" y="5253396"/>
              <a:ext cx="5444973" cy="458875"/>
            </a:xfrm>
            <a:prstGeom prst="rect">
              <a:avLst/>
            </a:prstGeom>
            <a:gradFill>
              <a:gsLst>
                <a:gs pos="0">
                  <a:srgbClr val="FFFFFF">
                    <a:lumMod val="65000"/>
                  </a:srgbClr>
                </a:gs>
                <a:gs pos="14000">
                  <a:srgbClr val="D2D2D2">
                    <a:lumMod val="40000"/>
                    <a:lumOff val="60000"/>
                  </a:srgbClr>
                </a:gs>
                <a:gs pos="59000">
                  <a:srgbClr val="FF40FF"/>
                </a:gs>
                <a:gs pos="80000">
                  <a:srgbClr val="E06000"/>
                </a:gs>
                <a:gs pos="100000">
                  <a:srgbClr val="92D050"/>
                </a:gs>
              </a:gsLst>
              <a:lin ang="120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pace Grotesk" pitchFamily="2" charset="77"/>
                <a:ea typeface="Segoe UI" pitchFamily="34" charset="0"/>
                <a:cs typeface="Space Grotesk" pitchFamily="2" charset="77"/>
              </a:endParaRPr>
            </a:p>
          </p:txBody>
        </p:sp>
        <p:sp>
          <p:nvSpPr>
            <p:cNvPr id="144" name="TextBox 143">
              <a:extLst>
                <a:ext uri="{FF2B5EF4-FFF2-40B4-BE49-F238E27FC236}">
                  <a16:creationId xmlns:a16="http://schemas.microsoft.com/office/drawing/2014/main" id="{2ED98F93-E80E-FE86-D50A-8E20F96C7924}"/>
                </a:ext>
              </a:extLst>
            </p:cNvPr>
            <p:cNvSpPr txBox="1"/>
            <p:nvPr/>
          </p:nvSpPr>
          <p:spPr>
            <a:xfrm>
              <a:off x="6744463" y="5037640"/>
              <a:ext cx="1981160" cy="153888"/>
            </a:xfrm>
            <a:prstGeom prst="rect">
              <a:avLst/>
            </a:prstGeom>
            <a:noFill/>
            <a:effectLst>
              <a:outerShdw blurRad="63151" dist="25140" algn="l" rotWithShape="0">
                <a:srgbClr val="FFFFFF">
                  <a:alpha val="74949"/>
                </a:srgbClr>
              </a:outerShdw>
            </a:effectLst>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100" normalizeH="0" baseline="0" noProof="0" dirty="0">
                  <a:ln>
                    <a:noFill/>
                  </a:ln>
                  <a:solidFill>
                    <a:srgbClr val="502BD3"/>
                  </a:solidFill>
                  <a:effectLst/>
                  <a:uLnTx/>
                  <a:uFillTx/>
                  <a:latin typeface="Space Grotesk" pitchFamily="2" charset="77"/>
                  <a:cs typeface="Space Grotesk" pitchFamily="2" charset="77"/>
                </a:rPr>
                <a:t>RUNNING STEPS PIPELINE</a:t>
              </a:r>
            </a:p>
          </p:txBody>
        </p:sp>
        <p:sp>
          <p:nvSpPr>
            <p:cNvPr id="145" name="TextBox 144">
              <a:extLst>
                <a:ext uri="{FF2B5EF4-FFF2-40B4-BE49-F238E27FC236}">
                  <a16:creationId xmlns:a16="http://schemas.microsoft.com/office/drawing/2014/main" id="{6F3198CC-E801-AB27-574C-833EAF7F2647}"/>
                </a:ext>
              </a:extLst>
            </p:cNvPr>
            <p:cNvSpPr txBox="1"/>
            <p:nvPr/>
          </p:nvSpPr>
          <p:spPr>
            <a:xfrm>
              <a:off x="5236467" y="5297980"/>
              <a:ext cx="815025"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pace Grotesk" pitchFamily="2" charset="77"/>
                  <a:cs typeface="Space Grotesk" pitchFamily="2" charset="77"/>
                </a:rPr>
                <a:t>Result</a:t>
              </a:r>
              <a:br>
                <a:rPr kumimoji="0" lang="en-US" sz="1200" b="0" i="0" u="none" strike="noStrike" kern="0" cap="none" spc="0" normalizeH="0" baseline="0" noProof="0">
                  <a:ln>
                    <a:noFill/>
                  </a:ln>
                  <a:solidFill>
                    <a:srgbClr val="FFFFFF"/>
                  </a:solidFill>
                  <a:effectLst/>
                  <a:uLnTx/>
                  <a:uFillTx/>
                  <a:latin typeface="Space Grotesk" pitchFamily="2" charset="77"/>
                  <a:cs typeface="Space Grotesk" pitchFamily="2" charset="77"/>
                </a:rPr>
              </a:br>
              <a:r>
                <a:rPr kumimoji="0" lang="en-US" sz="1200" b="0" i="0" u="none" strike="noStrike" kern="0" cap="none" spc="0" normalizeH="0" baseline="0" noProof="0">
                  <a:ln>
                    <a:noFill/>
                  </a:ln>
                  <a:solidFill>
                    <a:srgbClr val="FFFFFF"/>
                  </a:solidFill>
                  <a:effectLst/>
                  <a:uLnTx/>
                  <a:uFillTx/>
                  <a:latin typeface="Space Grotesk" pitchFamily="2" charset="77"/>
                  <a:cs typeface="Space Grotesk" pitchFamily="2" charset="77"/>
                </a:rPr>
                <a:t>is ready</a:t>
              </a:r>
            </a:p>
          </p:txBody>
        </p:sp>
        <p:sp>
          <p:nvSpPr>
            <p:cNvPr id="146" name="Freeform 145">
              <a:extLst>
                <a:ext uri="{FF2B5EF4-FFF2-40B4-BE49-F238E27FC236}">
                  <a16:creationId xmlns:a16="http://schemas.microsoft.com/office/drawing/2014/main" id="{1B6E6AF5-9707-39F3-0368-054F73A61DE4}"/>
                </a:ext>
              </a:extLst>
            </p:cNvPr>
            <p:cNvSpPr/>
            <p:nvPr/>
          </p:nvSpPr>
          <p:spPr bwMode="auto">
            <a:xfrm rot="5400000">
              <a:off x="6172790" y="543233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cap="flat" cmpd="sng" algn="ctr">
              <a:solidFill>
                <a:srgbClr val="091F2C">
                  <a:lumMod val="85000"/>
                  <a:lumOff val="15000"/>
                </a:srgbClr>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pace Grotesk" pitchFamily="2" charset="77"/>
                <a:cs typeface="Space Grotesk" pitchFamily="2" charset="77"/>
              </a:endParaRPr>
            </a:p>
          </p:txBody>
        </p:sp>
        <p:sp>
          <p:nvSpPr>
            <p:cNvPr id="147" name="Oval 146">
              <a:extLst>
                <a:ext uri="{FF2B5EF4-FFF2-40B4-BE49-F238E27FC236}">
                  <a16:creationId xmlns:a16="http://schemas.microsoft.com/office/drawing/2014/main" id="{9ADF8A32-78FF-505E-E558-6DE47D9C5BC0}"/>
                </a:ext>
              </a:extLst>
            </p:cNvPr>
            <p:cNvSpPr/>
            <p:nvPr/>
          </p:nvSpPr>
          <p:spPr bwMode="auto">
            <a:xfrm>
              <a:off x="6731311" y="5389608"/>
              <a:ext cx="191642" cy="191642"/>
            </a:xfrm>
            <a:prstGeom prst="ellipse">
              <a:avLst/>
            </a:prstGeom>
            <a:solidFill>
              <a:srgbClr val="FFFF00"/>
            </a:solidFill>
            <a:ln w="9525" cap="flat" cmpd="sng" algn="ctr">
              <a:solidFill>
                <a:srgbClr val="091F2C"/>
              </a:solidFill>
              <a:prstDash val="solid"/>
              <a:headEnd type="none" w="med" len="med"/>
              <a:tailEnd type="none" w="med" len="med"/>
            </a:ln>
            <a:effectLst>
              <a:outerShdw blurRad="57735" dist="65941" algn="l" rotWithShape="0">
                <a:srgbClr val="FFFF00">
                  <a:alpha val="4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a:ln>
                    <a:noFill/>
                  </a:ln>
                  <a:solidFill>
                    <a:srgbClr val="000000"/>
                  </a:solidFill>
                  <a:effectLst/>
                  <a:uLnTx/>
                  <a:uFillTx/>
                  <a:latin typeface="Space Grotesk" pitchFamily="2" charset="77"/>
                  <a:ea typeface="Segoe UI" pitchFamily="34" charset="0"/>
                  <a:cs typeface="Space Grotesk" pitchFamily="2" charset="77"/>
                </a:rPr>
                <a:t>1</a:t>
              </a:r>
            </a:p>
          </p:txBody>
        </p:sp>
        <p:sp>
          <p:nvSpPr>
            <p:cNvPr id="148" name="Oval 147">
              <a:extLst>
                <a:ext uri="{FF2B5EF4-FFF2-40B4-BE49-F238E27FC236}">
                  <a16:creationId xmlns:a16="http://schemas.microsoft.com/office/drawing/2014/main" id="{1DEACAA3-BC04-1075-C020-A51B9BE8A579}"/>
                </a:ext>
              </a:extLst>
            </p:cNvPr>
            <p:cNvSpPr/>
            <p:nvPr/>
          </p:nvSpPr>
          <p:spPr bwMode="auto">
            <a:xfrm>
              <a:off x="7154926" y="5389608"/>
              <a:ext cx="191642" cy="191642"/>
            </a:xfrm>
            <a:prstGeom prst="ellipse">
              <a:avLst/>
            </a:prstGeom>
            <a:solidFill>
              <a:srgbClr val="FFFF00"/>
            </a:solidFill>
            <a:ln w="9525" cap="flat" cmpd="sng" algn="ctr">
              <a:solidFill>
                <a:srgbClr val="091F2C"/>
              </a:solidFill>
              <a:prstDash val="solid"/>
              <a:headEnd type="none" w="med" len="med"/>
              <a:tailEnd type="none" w="med" len="med"/>
            </a:ln>
            <a:effectLst>
              <a:outerShdw blurRad="57735" dist="65941" algn="l" rotWithShape="0">
                <a:srgbClr val="FFFF00">
                  <a:alpha val="4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a:ln>
                    <a:noFill/>
                  </a:ln>
                  <a:solidFill>
                    <a:srgbClr val="000000"/>
                  </a:solidFill>
                  <a:effectLst/>
                  <a:uLnTx/>
                  <a:uFillTx/>
                  <a:latin typeface="Space Grotesk" pitchFamily="2" charset="77"/>
                  <a:ea typeface="Segoe UI" pitchFamily="34" charset="0"/>
                  <a:cs typeface="Space Grotesk" pitchFamily="2" charset="77"/>
                </a:rPr>
                <a:t>2</a:t>
              </a:r>
            </a:p>
          </p:txBody>
        </p:sp>
        <p:sp>
          <p:nvSpPr>
            <p:cNvPr id="149" name="Oval 148">
              <a:extLst>
                <a:ext uri="{FF2B5EF4-FFF2-40B4-BE49-F238E27FC236}">
                  <a16:creationId xmlns:a16="http://schemas.microsoft.com/office/drawing/2014/main" id="{76445EC9-4845-1019-C9CA-A46F11AFD97B}"/>
                </a:ext>
              </a:extLst>
            </p:cNvPr>
            <p:cNvSpPr/>
            <p:nvPr/>
          </p:nvSpPr>
          <p:spPr bwMode="auto">
            <a:xfrm>
              <a:off x="7690931" y="5389608"/>
              <a:ext cx="191642" cy="191642"/>
            </a:xfrm>
            <a:prstGeom prst="ellipse">
              <a:avLst/>
            </a:prstGeom>
            <a:solidFill>
              <a:srgbClr val="FFFF00"/>
            </a:solidFill>
            <a:ln w="9525" cap="flat" cmpd="sng" algn="ctr">
              <a:solidFill>
                <a:srgbClr val="091F2C"/>
              </a:solidFill>
              <a:prstDash val="solid"/>
              <a:headEnd type="none" w="med" len="med"/>
              <a:tailEnd type="none" w="med" len="med"/>
            </a:ln>
            <a:effectLst>
              <a:outerShdw blurRad="57735" dist="65941" algn="l" rotWithShape="0">
                <a:srgbClr val="FFFF00">
                  <a:alpha val="4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a:ln>
                    <a:noFill/>
                  </a:ln>
                  <a:solidFill>
                    <a:srgbClr val="000000"/>
                  </a:solidFill>
                  <a:effectLst/>
                  <a:uLnTx/>
                  <a:uFillTx/>
                  <a:latin typeface="Space Grotesk" pitchFamily="2" charset="77"/>
                  <a:ea typeface="Segoe UI" pitchFamily="34" charset="0"/>
                  <a:cs typeface="Space Grotesk" pitchFamily="2" charset="77"/>
                </a:rPr>
                <a:t>3</a:t>
              </a:r>
            </a:p>
          </p:txBody>
        </p:sp>
        <p:sp>
          <p:nvSpPr>
            <p:cNvPr id="150" name="Oval 149">
              <a:extLst>
                <a:ext uri="{FF2B5EF4-FFF2-40B4-BE49-F238E27FC236}">
                  <a16:creationId xmlns:a16="http://schemas.microsoft.com/office/drawing/2014/main" id="{2A2B0D3A-0FA6-5B39-6A31-B3E4F799FDCF}"/>
                </a:ext>
              </a:extLst>
            </p:cNvPr>
            <p:cNvSpPr/>
            <p:nvPr/>
          </p:nvSpPr>
          <p:spPr bwMode="auto">
            <a:xfrm>
              <a:off x="8404660" y="5389608"/>
              <a:ext cx="191642" cy="191642"/>
            </a:xfrm>
            <a:prstGeom prst="ellipse">
              <a:avLst/>
            </a:prstGeom>
            <a:solidFill>
              <a:srgbClr val="FFFF00"/>
            </a:solidFill>
            <a:ln w="9525" cap="flat" cmpd="sng" algn="ctr">
              <a:solidFill>
                <a:srgbClr val="091F2C"/>
              </a:solidFill>
              <a:prstDash val="solid"/>
              <a:headEnd type="none" w="med" len="med"/>
              <a:tailEnd type="none" w="med" len="med"/>
            </a:ln>
            <a:effectLst>
              <a:outerShdw blurRad="57735" dist="65941" algn="l" rotWithShape="0">
                <a:srgbClr val="FFFF00">
                  <a:alpha val="4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a:ln>
                    <a:noFill/>
                  </a:ln>
                  <a:solidFill>
                    <a:srgbClr val="000000"/>
                  </a:solidFill>
                  <a:effectLst/>
                  <a:uLnTx/>
                  <a:uFillTx/>
                  <a:latin typeface="Space Grotesk" pitchFamily="2" charset="77"/>
                  <a:ea typeface="Segoe UI" pitchFamily="34" charset="0"/>
                  <a:cs typeface="Space Grotesk" pitchFamily="2" charset="77"/>
                </a:rPr>
                <a:t>…</a:t>
              </a:r>
            </a:p>
          </p:txBody>
        </p:sp>
        <p:sp>
          <p:nvSpPr>
            <p:cNvPr id="151" name="Freeform 150">
              <a:extLst>
                <a:ext uri="{FF2B5EF4-FFF2-40B4-BE49-F238E27FC236}">
                  <a16:creationId xmlns:a16="http://schemas.microsoft.com/office/drawing/2014/main" id="{C835FA8A-3738-45DE-4CD6-DC872C001E35}"/>
                </a:ext>
              </a:extLst>
            </p:cNvPr>
            <p:cNvSpPr/>
            <p:nvPr/>
          </p:nvSpPr>
          <p:spPr bwMode="auto">
            <a:xfrm rot="5400000">
              <a:off x="8810946" y="541963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cap="flat" cmpd="sng" algn="ctr">
              <a:solidFill>
                <a:srgbClr val="FFFF00"/>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pace Grotesk" pitchFamily="2" charset="77"/>
                <a:cs typeface="Space Grotesk" pitchFamily="2" charset="77"/>
              </a:endParaRPr>
            </a:p>
          </p:txBody>
        </p:sp>
        <p:sp>
          <p:nvSpPr>
            <p:cNvPr id="152" name="TextBox 151">
              <a:extLst>
                <a:ext uri="{FF2B5EF4-FFF2-40B4-BE49-F238E27FC236}">
                  <a16:creationId xmlns:a16="http://schemas.microsoft.com/office/drawing/2014/main" id="{3F05E777-19B3-11BD-AFB4-7B750B30815D}"/>
                </a:ext>
              </a:extLst>
            </p:cNvPr>
            <p:cNvSpPr txBox="1"/>
            <p:nvPr/>
          </p:nvSpPr>
          <p:spPr>
            <a:xfrm>
              <a:off x="9146982" y="5291389"/>
              <a:ext cx="72739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Space Grotesk" pitchFamily="2" charset="77"/>
                  <a:cs typeface="Space Grotesk" pitchFamily="2" charset="77"/>
                </a:rPr>
                <a:t>Execute Steps</a:t>
              </a:r>
            </a:p>
          </p:txBody>
        </p:sp>
        <p:sp>
          <p:nvSpPr>
            <p:cNvPr id="153" name="Freeform 152">
              <a:extLst>
                <a:ext uri="{FF2B5EF4-FFF2-40B4-BE49-F238E27FC236}">
                  <a16:creationId xmlns:a16="http://schemas.microsoft.com/office/drawing/2014/main" id="{AA74F666-A8F1-FDA2-41C5-54FE6BF88DBB}"/>
                </a:ext>
              </a:extLst>
            </p:cNvPr>
            <p:cNvSpPr/>
            <p:nvPr/>
          </p:nvSpPr>
          <p:spPr bwMode="auto">
            <a:xfrm rot="5400000">
              <a:off x="6590703" y="5456730"/>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cap="flat" cmpd="sng" algn="ctr">
              <a:solidFill>
                <a:srgbClr val="FFFF00"/>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pace Grotesk" pitchFamily="2" charset="77"/>
                <a:cs typeface="Space Grotesk" pitchFamily="2" charset="77"/>
              </a:endParaRPr>
            </a:p>
          </p:txBody>
        </p:sp>
        <p:sp>
          <p:nvSpPr>
            <p:cNvPr id="154" name="Freeform 153">
              <a:extLst>
                <a:ext uri="{FF2B5EF4-FFF2-40B4-BE49-F238E27FC236}">
                  <a16:creationId xmlns:a16="http://schemas.microsoft.com/office/drawing/2014/main" id="{E721AB46-8E9F-AF61-D388-119625E688BC}"/>
                </a:ext>
              </a:extLst>
            </p:cNvPr>
            <p:cNvSpPr/>
            <p:nvPr/>
          </p:nvSpPr>
          <p:spPr bwMode="auto">
            <a:xfrm rot="5400000">
              <a:off x="7012086" y="5456731"/>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cap="flat" cmpd="sng" algn="ctr">
              <a:solidFill>
                <a:srgbClr val="FFFF00"/>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pace Grotesk" pitchFamily="2" charset="77"/>
                <a:cs typeface="Space Grotesk" pitchFamily="2" charset="77"/>
              </a:endParaRPr>
            </a:p>
          </p:txBody>
        </p:sp>
        <p:sp>
          <p:nvSpPr>
            <p:cNvPr id="155" name="Freeform 154">
              <a:extLst>
                <a:ext uri="{FF2B5EF4-FFF2-40B4-BE49-F238E27FC236}">
                  <a16:creationId xmlns:a16="http://schemas.microsoft.com/office/drawing/2014/main" id="{090118F3-C353-F2D9-A99C-4C660487999F}"/>
                </a:ext>
              </a:extLst>
            </p:cNvPr>
            <p:cNvSpPr/>
            <p:nvPr/>
          </p:nvSpPr>
          <p:spPr bwMode="auto">
            <a:xfrm rot="5400000">
              <a:off x="7530386" y="5456732"/>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cap="flat" cmpd="sng" algn="ctr">
              <a:solidFill>
                <a:srgbClr val="FFFF00"/>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pace Grotesk" pitchFamily="2" charset="77"/>
                <a:cs typeface="Space Grotesk" pitchFamily="2" charset="77"/>
              </a:endParaRPr>
            </a:p>
          </p:txBody>
        </p:sp>
        <p:sp>
          <p:nvSpPr>
            <p:cNvPr id="156" name="Freeform 155">
              <a:extLst>
                <a:ext uri="{FF2B5EF4-FFF2-40B4-BE49-F238E27FC236}">
                  <a16:creationId xmlns:a16="http://schemas.microsoft.com/office/drawing/2014/main" id="{AAB591E4-1D07-902B-ECE2-2CB8452F8600}"/>
                </a:ext>
              </a:extLst>
            </p:cNvPr>
            <p:cNvSpPr/>
            <p:nvPr/>
          </p:nvSpPr>
          <p:spPr bwMode="auto">
            <a:xfrm rot="5400000">
              <a:off x="8242523" y="5456733"/>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cap="flat" cmpd="sng" algn="ctr">
              <a:solidFill>
                <a:srgbClr val="FFFF00"/>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pace Grotesk" pitchFamily="2" charset="77"/>
                <a:cs typeface="Space Grotesk" pitchFamily="2" charset="77"/>
              </a:endParaRPr>
            </a:p>
          </p:txBody>
        </p:sp>
      </p:grpSp>
      <p:grpSp>
        <p:nvGrpSpPr>
          <p:cNvPr id="157" name="Group 156">
            <a:extLst>
              <a:ext uri="{FF2B5EF4-FFF2-40B4-BE49-F238E27FC236}">
                <a16:creationId xmlns:a16="http://schemas.microsoft.com/office/drawing/2014/main" id="{D652EE6D-CCF7-5BBB-2CF5-1F53BF8BB4A0}"/>
              </a:ext>
            </a:extLst>
          </p:cNvPr>
          <p:cNvGrpSpPr/>
          <p:nvPr/>
        </p:nvGrpSpPr>
        <p:grpSpPr>
          <a:xfrm>
            <a:off x="9854241" y="3294327"/>
            <a:ext cx="1739327" cy="1022278"/>
            <a:chOff x="9785306" y="4188427"/>
            <a:chExt cx="1739327" cy="1022278"/>
          </a:xfrm>
        </p:grpSpPr>
        <p:sp>
          <p:nvSpPr>
            <p:cNvPr id="158" name="TextBox 157">
              <a:extLst>
                <a:ext uri="{FF2B5EF4-FFF2-40B4-BE49-F238E27FC236}">
                  <a16:creationId xmlns:a16="http://schemas.microsoft.com/office/drawing/2014/main" id="{8C0B124D-F47F-5B81-5A26-7D6FF7992516}"/>
                </a:ext>
              </a:extLst>
            </p:cNvPr>
            <p:cNvSpPr txBox="1"/>
            <p:nvPr/>
          </p:nvSpPr>
          <p:spPr>
            <a:xfrm>
              <a:off x="10807768" y="4594803"/>
              <a:ext cx="716865" cy="138499"/>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02BD3"/>
                  </a:solidFill>
                  <a:effectLst/>
                  <a:uLnTx/>
                  <a:uFillTx/>
                  <a:latin typeface="Space Grotesk" pitchFamily="2" charset="77"/>
                  <a:cs typeface="Space Grotesk" pitchFamily="2" charset="77"/>
                </a:rPr>
                <a:t>Git Hub</a:t>
              </a:r>
            </a:p>
          </p:txBody>
        </p:sp>
        <p:sp>
          <p:nvSpPr>
            <p:cNvPr id="159" name="TextBox 158">
              <a:extLst>
                <a:ext uri="{FF2B5EF4-FFF2-40B4-BE49-F238E27FC236}">
                  <a16:creationId xmlns:a16="http://schemas.microsoft.com/office/drawing/2014/main" id="{0DE6B3E5-1C1B-A03C-3460-F6C0747AB9BA}"/>
                </a:ext>
              </a:extLst>
            </p:cNvPr>
            <p:cNvSpPr txBox="1"/>
            <p:nvPr/>
          </p:nvSpPr>
          <p:spPr>
            <a:xfrm>
              <a:off x="9785306" y="4495617"/>
              <a:ext cx="862536"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pace Grotesk" pitchFamily="2" charset="77"/>
                  <a:cs typeface="Space Grotesk" pitchFamily="2" charset="77"/>
                </a:rPr>
                <a:t>Gather</a:t>
              </a:r>
              <a:br>
                <a:rPr kumimoji="0" lang="en-US" sz="1200" b="0" i="0" u="none" strike="noStrike" kern="0" cap="none" spc="0" normalizeH="0" baseline="0" noProof="0">
                  <a:ln>
                    <a:noFill/>
                  </a:ln>
                  <a:solidFill>
                    <a:srgbClr val="FFFFFF"/>
                  </a:solidFill>
                  <a:effectLst/>
                  <a:uLnTx/>
                  <a:uFillTx/>
                  <a:latin typeface="Space Grotesk" pitchFamily="2" charset="77"/>
                  <a:cs typeface="Space Grotesk" pitchFamily="2" charset="77"/>
                </a:rPr>
              </a:br>
              <a:r>
                <a:rPr kumimoji="0" lang="en-US" sz="1200" b="0" i="0" u="none" strike="noStrike" kern="0" cap="none" spc="0" normalizeH="0" baseline="0" noProof="0">
                  <a:ln>
                    <a:noFill/>
                  </a:ln>
                  <a:solidFill>
                    <a:srgbClr val="FFFFFF"/>
                  </a:solidFill>
                  <a:effectLst/>
                  <a:uLnTx/>
                  <a:uFillTx/>
                  <a:latin typeface="Space Grotesk" pitchFamily="2" charset="77"/>
                  <a:cs typeface="Space Grotesk" pitchFamily="2" charset="77"/>
                </a:rPr>
                <a:t>Connectors</a:t>
              </a:r>
            </a:p>
          </p:txBody>
        </p:sp>
        <p:sp>
          <p:nvSpPr>
            <p:cNvPr id="160" name="Freeform 159">
              <a:extLst>
                <a:ext uri="{FF2B5EF4-FFF2-40B4-BE49-F238E27FC236}">
                  <a16:creationId xmlns:a16="http://schemas.microsoft.com/office/drawing/2014/main" id="{DD085CB6-C19F-38EF-F772-A13E231A2264}"/>
                </a:ext>
              </a:extLst>
            </p:cNvPr>
            <p:cNvSpPr/>
            <p:nvPr/>
          </p:nvSpPr>
          <p:spPr bwMode="auto">
            <a:xfrm rot="900000">
              <a:off x="10035305" y="5075440"/>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cap="flat" cmpd="sng" algn="ctr">
              <a:solidFill>
                <a:srgbClr val="091F2C">
                  <a:lumMod val="85000"/>
                  <a:lumOff val="15000"/>
                </a:srgbClr>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pace Grotesk" pitchFamily="2" charset="77"/>
                <a:cs typeface="Space Grotesk" pitchFamily="2" charset="77"/>
              </a:endParaRPr>
            </a:p>
          </p:txBody>
        </p:sp>
        <p:cxnSp>
          <p:nvCxnSpPr>
            <p:cNvPr id="161" name="Straight Arrow Connector 160">
              <a:extLst>
                <a:ext uri="{FF2B5EF4-FFF2-40B4-BE49-F238E27FC236}">
                  <a16:creationId xmlns:a16="http://schemas.microsoft.com/office/drawing/2014/main" id="{709E31A9-A5F4-7B90-F7E6-42B1616879FA}"/>
                </a:ext>
              </a:extLst>
            </p:cNvPr>
            <p:cNvCxnSpPr>
              <a:cxnSpLocks/>
            </p:cNvCxnSpPr>
            <p:nvPr/>
          </p:nvCxnSpPr>
          <p:spPr>
            <a:xfrm flipH="1" flipV="1">
              <a:off x="10592021" y="4677777"/>
              <a:ext cx="215747" cy="5013"/>
            </a:xfrm>
            <a:prstGeom prst="straightConnector1">
              <a:avLst/>
            </a:prstGeom>
            <a:noFill/>
            <a:ln w="25400" cap="flat" cmpd="sng" algn="ctr">
              <a:solidFill>
                <a:srgbClr val="FFFFFF"/>
              </a:solidFill>
              <a:prstDash val="solid"/>
              <a:headEnd type="none" w="lg" len="med"/>
              <a:tailEnd type="arrow"/>
            </a:ln>
            <a:effectLst>
              <a:outerShdw blurRad="50800" dist="38100" dir="2700000" algn="tl" rotWithShape="0">
                <a:prstClr val="black">
                  <a:alpha val="40000"/>
                </a:prstClr>
              </a:outerShdw>
            </a:effectLst>
          </p:spPr>
        </p:cxnSp>
        <p:sp>
          <p:nvSpPr>
            <p:cNvPr id="162" name="Can 161">
              <a:extLst>
                <a:ext uri="{FF2B5EF4-FFF2-40B4-BE49-F238E27FC236}">
                  <a16:creationId xmlns:a16="http://schemas.microsoft.com/office/drawing/2014/main" id="{41757700-E606-7974-DC84-8A219DBF67F8}"/>
                </a:ext>
              </a:extLst>
            </p:cNvPr>
            <p:cNvSpPr/>
            <p:nvPr/>
          </p:nvSpPr>
          <p:spPr bwMode="auto">
            <a:xfrm>
              <a:off x="10993412" y="4188427"/>
              <a:ext cx="345575" cy="330490"/>
            </a:xfrm>
            <a:prstGeom prst="can">
              <a:avLst/>
            </a:prstGeom>
            <a:solidFill>
              <a:srgbClr val="8661C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pace Grotesk" pitchFamily="2" charset="77"/>
                <a:ea typeface="Segoe UI" pitchFamily="34" charset="0"/>
                <a:cs typeface="Space Grotesk" pitchFamily="2" charset="77"/>
              </a:endParaRPr>
            </a:p>
          </p:txBody>
        </p:sp>
      </p:grpSp>
      <p:grpSp>
        <p:nvGrpSpPr>
          <p:cNvPr id="163" name="Group 162">
            <a:extLst>
              <a:ext uri="{FF2B5EF4-FFF2-40B4-BE49-F238E27FC236}">
                <a16:creationId xmlns:a16="http://schemas.microsoft.com/office/drawing/2014/main" id="{D5A02211-66FE-6CCC-8C4B-4910C0FAAC6A}"/>
              </a:ext>
            </a:extLst>
          </p:cNvPr>
          <p:cNvGrpSpPr/>
          <p:nvPr/>
        </p:nvGrpSpPr>
        <p:grpSpPr>
          <a:xfrm>
            <a:off x="7149778" y="2904089"/>
            <a:ext cx="1644780" cy="992324"/>
            <a:chOff x="7080843" y="3798189"/>
            <a:chExt cx="1644780" cy="992324"/>
          </a:xfrm>
        </p:grpSpPr>
        <p:sp>
          <p:nvSpPr>
            <p:cNvPr id="164" name="TextBox 163">
              <a:extLst>
                <a:ext uri="{FF2B5EF4-FFF2-40B4-BE49-F238E27FC236}">
                  <a16:creationId xmlns:a16="http://schemas.microsoft.com/office/drawing/2014/main" id="{70C702CD-99C8-8D2D-8CE7-79EC8C23FB03}"/>
                </a:ext>
              </a:extLst>
            </p:cNvPr>
            <p:cNvSpPr txBox="1"/>
            <p:nvPr/>
          </p:nvSpPr>
          <p:spPr>
            <a:xfrm>
              <a:off x="7839535" y="3915254"/>
              <a:ext cx="52701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pace Grotesk" pitchFamily="2" charset="77"/>
                  <a:cs typeface="Space Grotesk" pitchFamily="2" charset="77"/>
                </a:rPr>
                <a:t>Gather</a:t>
              </a:r>
              <a:br>
                <a:rPr kumimoji="0" lang="en-US" sz="1200" b="0" i="0" u="none" strike="noStrike" kern="0" cap="none" spc="0" normalizeH="0" baseline="0" noProof="0" dirty="0">
                  <a:ln>
                    <a:noFill/>
                  </a:ln>
                  <a:solidFill>
                    <a:srgbClr val="FFFFFF"/>
                  </a:solidFill>
                  <a:effectLst/>
                  <a:uLnTx/>
                  <a:uFillTx/>
                  <a:latin typeface="Space Grotesk" pitchFamily="2" charset="77"/>
                  <a:cs typeface="Space Grotesk" pitchFamily="2" charset="77"/>
                </a:rPr>
              </a:br>
              <a:r>
                <a:rPr kumimoji="0" lang="en-US" sz="1200" b="0" i="0" u="none" strike="noStrike" kern="0" cap="none" spc="0" normalizeH="0" baseline="0" noProof="0" dirty="0">
                  <a:ln>
                    <a:noFill/>
                  </a:ln>
                  <a:solidFill>
                    <a:srgbClr val="FFFFFF"/>
                  </a:solidFill>
                  <a:effectLst/>
                  <a:uLnTx/>
                  <a:uFillTx/>
                  <a:latin typeface="Space Grotesk" pitchFamily="2" charset="77"/>
                  <a:cs typeface="Space Grotesk" pitchFamily="2" charset="77"/>
                </a:rPr>
                <a:t>Skills</a:t>
              </a:r>
            </a:p>
          </p:txBody>
        </p:sp>
        <p:sp>
          <p:nvSpPr>
            <p:cNvPr id="165" name="Freeform 164">
              <a:extLst>
                <a:ext uri="{FF2B5EF4-FFF2-40B4-BE49-F238E27FC236}">
                  <a16:creationId xmlns:a16="http://schemas.microsoft.com/office/drawing/2014/main" id="{C60BBCF6-CD63-3AA3-B349-F7D420715D69}"/>
                </a:ext>
              </a:extLst>
            </p:cNvPr>
            <p:cNvSpPr/>
            <p:nvPr/>
          </p:nvSpPr>
          <p:spPr bwMode="auto">
            <a:xfrm rot="19800000">
              <a:off x="7545046" y="3798189"/>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cap="flat" cmpd="sng" algn="ctr">
              <a:solidFill>
                <a:srgbClr val="091F2C">
                  <a:lumMod val="85000"/>
                  <a:lumOff val="15000"/>
                </a:srgbClr>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pace Grotesk" pitchFamily="2" charset="77"/>
                <a:cs typeface="Space Grotesk" pitchFamily="2" charset="77"/>
              </a:endParaRPr>
            </a:p>
          </p:txBody>
        </p:sp>
        <p:sp>
          <p:nvSpPr>
            <p:cNvPr id="166" name="Freeform 165">
              <a:extLst>
                <a:ext uri="{FF2B5EF4-FFF2-40B4-BE49-F238E27FC236}">
                  <a16:creationId xmlns:a16="http://schemas.microsoft.com/office/drawing/2014/main" id="{97F59606-CEB3-4977-4E98-CE1A747018FC}"/>
                </a:ext>
              </a:extLst>
            </p:cNvPr>
            <p:cNvSpPr/>
            <p:nvPr/>
          </p:nvSpPr>
          <p:spPr bwMode="auto">
            <a:xfrm rot="16200000">
              <a:off x="8523430" y="405740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cap="flat" cmpd="sng" algn="ctr">
              <a:solidFill>
                <a:srgbClr val="091F2C">
                  <a:lumMod val="85000"/>
                  <a:lumOff val="15000"/>
                </a:srgbClr>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pace Grotesk" pitchFamily="2" charset="77"/>
                <a:cs typeface="Space Grotesk" pitchFamily="2" charset="77"/>
              </a:endParaRPr>
            </a:p>
          </p:txBody>
        </p:sp>
        <p:sp>
          <p:nvSpPr>
            <p:cNvPr id="167" name="Can 166">
              <a:extLst>
                <a:ext uri="{FF2B5EF4-FFF2-40B4-BE49-F238E27FC236}">
                  <a16:creationId xmlns:a16="http://schemas.microsoft.com/office/drawing/2014/main" id="{319020F7-284B-10BE-425C-77FC62276C1A}"/>
                </a:ext>
              </a:extLst>
            </p:cNvPr>
            <p:cNvSpPr/>
            <p:nvPr/>
          </p:nvSpPr>
          <p:spPr bwMode="auto">
            <a:xfrm>
              <a:off x="7260684" y="4258207"/>
              <a:ext cx="345575" cy="330490"/>
            </a:xfrm>
            <a:prstGeom prst="can">
              <a:avLst/>
            </a:prstGeom>
            <a:solidFill>
              <a:srgbClr val="E8E6D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pace Grotesk" pitchFamily="2" charset="77"/>
                <a:ea typeface="Segoe UI" pitchFamily="34" charset="0"/>
                <a:cs typeface="Space Grotesk" pitchFamily="2" charset="77"/>
              </a:endParaRPr>
            </a:p>
          </p:txBody>
        </p:sp>
        <p:sp>
          <p:nvSpPr>
            <p:cNvPr id="168" name="TextBox 167">
              <a:extLst>
                <a:ext uri="{FF2B5EF4-FFF2-40B4-BE49-F238E27FC236}">
                  <a16:creationId xmlns:a16="http://schemas.microsoft.com/office/drawing/2014/main" id="{9A0E8FEE-D903-E2DF-E2E5-04C3AF0B1F97}"/>
                </a:ext>
              </a:extLst>
            </p:cNvPr>
            <p:cNvSpPr txBox="1"/>
            <p:nvPr/>
          </p:nvSpPr>
          <p:spPr>
            <a:xfrm>
              <a:off x="7080843" y="4652014"/>
              <a:ext cx="716865" cy="138499"/>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02BD3"/>
                  </a:solidFill>
                  <a:effectLst/>
                  <a:uLnTx/>
                  <a:uFillTx/>
                  <a:latin typeface="Space Grotesk" pitchFamily="2" charset="77"/>
                  <a:cs typeface="Space Grotesk" pitchFamily="2" charset="77"/>
                </a:rPr>
                <a:t>SKILLS</a:t>
              </a:r>
            </a:p>
          </p:txBody>
        </p:sp>
        <p:cxnSp>
          <p:nvCxnSpPr>
            <p:cNvPr id="169" name="Straight Arrow Connector 168">
              <a:extLst>
                <a:ext uri="{FF2B5EF4-FFF2-40B4-BE49-F238E27FC236}">
                  <a16:creationId xmlns:a16="http://schemas.microsoft.com/office/drawing/2014/main" id="{1E29D298-6D94-52AD-601F-A9DC8AC6C2F1}"/>
                </a:ext>
              </a:extLst>
            </p:cNvPr>
            <p:cNvCxnSpPr>
              <a:cxnSpLocks/>
            </p:cNvCxnSpPr>
            <p:nvPr/>
          </p:nvCxnSpPr>
          <p:spPr>
            <a:xfrm flipV="1">
              <a:off x="7663769" y="4140191"/>
              <a:ext cx="203671" cy="184955"/>
            </a:xfrm>
            <a:prstGeom prst="straightConnector1">
              <a:avLst/>
            </a:prstGeom>
            <a:noFill/>
            <a:ln w="25400" cap="flat" cmpd="sng" algn="ctr">
              <a:solidFill>
                <a:srgbClr val="FFFFFF"/>
              </a:solidFill>
              <a:prstDash val="solid"/>
              <a:headEnd type="none" w="lg" len="med"/>
              <a:tailEnd type="arrow"/>
            </a:ln>
            <a:effectLst>
              <a:outerShdw blurRad="50800" dist="38100" dir="2700000" algn="tl" rotWithShape="0">
                <a:prstClr val="black">
                  <a:alpha val="40000"/>
                </a:prstClr>
              </a:outerShdw>
            </a:effectLst>
          </p:spPr>
        </p:cxnSp>
      </p:grpSp>
      <p:grpSp>
        <p:nvGrpSpPr>
          <p:cNvPr id="170" name="Group 169">
            <a:extLst>
              <a:ext uri="{FF2B5EF4-FFF2-40B4-BE49-F238E27FC236}">
                <a16:creationId xmlns:a16="http://schemas.microsoft.com/office/drawing/2014/main" id="{1CA5D574-4C9E-B1BE-A5D6-396937F2CD9C}"/>
              </a:ext>
            </a:extLst>
          </p:cNvPr>
          <p:cNvGrpSpPr/>
          <p:nvPr/>
        </p:nvGrpSpPr>
        <p:grpSpPr>
          <a:xfrm>
            <a:off x="8974780" y="2250073"/>
            <a:ext cx="1238678" cy="1208046"/>
            <a:chOff x="8905845" y="3144173"/>
            <a:chExt cx="1238678" cy="1208046"/>
          </a:xfrm>
        </p:grpSpPr>
        <p:sp>
          <p:nvSpPr>
            <p:cNvPr id="171" name="TextBox 170">
              <a:extLst>
                <a:ext uri="{FF2B5EF4-FFF2-40B4-BE49-F238E27FC236}">
                  <a16:creationId xmlns:a16="http://schemas.microsoft.com/office/drawing/2014/main" id="{9CBE1D9E-E46E-2428-B4F4-45372718D2D4}"/>
                </a:ext>
              </a:extLst>
            </p:cNvPr>
            <p:cNvSpPr txBox="1"/>
            <p:nvPr/>
          </p:nvSpPr>
          <p:spPr>
            <a:xfrm>
              <a:off x="8905845" y="3928814"/>
              <a:ext cx="78687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pace Grotesk" pitchFamily="2" charset="77"/>
                  <a:cs typeface="Space Grotesk" pitchFamily="2" charset="77"/>
                </a:rPr>
                <a:t>Gather</a:t>
              </a:r>
              <a:br>
                <a:rPr kumimoji="0" lang="en-US" sz="1200" b="0" i="0" u="none" strike="noStrike" kern="0" cap="none" spc="0" normalizeH="0" baseline="0" noProof="0" dirty="0">
                  <a:ln>
                    <a:noFill/>
                  </a:ln>
                  <a:solidFill>
                    <a:srgbClr val="FFFFFF"/>
                  </a:solidFill>
                  <a:effectLst/>
                  <a:uLnTx/>
                  <a:uFillTx/>
                  <a:latin typeface="Space Grotesk" pitchFamily="2" charset="77"/>
                  <a:cs typeface="Space Grotesk" pitchFamily="2" charset="77"/>
                </a:rPr>
              </a:br>
              <a:r>
                <a:rPr kumimoji="0" lang="en-US" sz="1200" b="0" i="0" u="none" strike="noStrike" kern="0" cap="none" spc="0" normalizeH="0" baseline="0" noProof="0" dirty="0">
                  <a:ln>
                    <a:noFill/>
                  </a:ln>
                  <a:solidFill>
                    <a:srgbClr val="FFFFFF"/>
                  </a:solidFill>
                  <a:effectLst/>
                  <a:uLnTx/>
                  <a:uFillTx/>
                  <a:latin typeface="Space Grotesk" pitchFamily="2" charset="77"/>
                  <a:cs typeface="Space Grotesk" pitchFamily="2" charset="77"/>
                </a:rPr>
                <a:t>Context</a:t>
              </a:r>
            </a:p>
          </p:txBody>
        </p:sp>
        <p:sp>
          <p:nvSpPr>
            <p:cNvPr id="172" name="Freeform 171">
              <a:extLst>
                <a:ext uri="{FF2B5EF4-FFF2-40B4-BE49-F238E27FC236}">
                  <a16:creationId xmlns:a16="http://schemas.microsoft.com/office/drawing/2014/main" id="{CD2289DB-1379-4F03-17CC-EBCED0587F17}"/>
                </a:ext>
              </a:extLst>
            </p:cNvPr>
            <p:cNvSpPr/>
            <p:nvPr/>
          </p:nvSpPr>
          <p:spPr bwMode="auto">
            <a:xfrm rot="19800000">
              <a:off x="9875402" y="4216954"/>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cap="flat" cmpd="sng" algn="ctr">
              <a:solidFill>
                <a:srgbClr val="091F2C">
                  <a:lumMod val="85000"/>
                  <a:lumOff val="15000"/>
                </a:srgbClr>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pace Grotesk" pitchFamily="2" charset="77"/>
                <a:cs typeface="Space Grotesk" pitchFamily="2" charset="77"/>
              </a:endParaRPr>
            </a:p>
          </p:txBody>
        </p:sp>
        <p:sp>
          <p:nvSpPr>
            <p:cNvPr id="173" name="TextBox 172">
              <a:extLst>
                <a:ext uri="{FF2B5EF4-FFF2-40B4-BE49-F238E27FC236}">
                  <a16:creationId xmlns:a16="http://schemas.microsoft.com/office/drawing/2014/main" id="{120A544C-334D-9E75-2C82-1F8C8F1B059F}"/>
                </a:ext>
              </a:extLst>
            </p:cNvPr>
            <p:cNvSpPr txBox="1"/>
            <p:nvPr/>
          </p:nvSpPr>
          <p:spPr>
            <a:xfrm>
              <a:off x="9333230" y="3526996"/>
              <a:ext cx="716865" cy="138499"/>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02BD3"/>
                  </a:solidFill>
                  <a:effectLst/>
                  <a:uLnTx/>
                  <a:uFillTx/>
                  <a:latin typeface="Space Grotesk" pitchFamily="2" charset="77"/>
                  <a:cs typeface="Space Grotesk" pitchFamily="2" charset="77"/>
                </a:rPr>
                <a:t>VS Code</a:t>
              </a:r>
            </a:p>
          </p:txBody>
        </p:sp>
        <p:cxnSp>
          <p:nvCxnSpPr>
            <p:cNvPr id="174" name="Straight Arrow Connector 173">
              <a:extLst>
                <a:ext uri="{FF2B5EF4-FFF2-40B4-BE49-F238E27FC236}">
                  <a16:creationId xmlns:a16="http://schemas.microsoft.com/office/drawing/2014/main" id="{A73202E8-EDCA-AD2A-7734-5A31370146AD}"/>
                </a:ext>
              </a:extLst>
            </p:cNvPr>
            <p:cNvCxnSpPr>
              <a:cxnSpLocks/>
            </p:cNvCxnSpPr>
            <p:nvPr/>
          </p:nvCxnSpPr>
          <p:spPr>
            <a:xfrm flipH="1">
              <a:off x="9636012" y="3713719"/>
              <a:ext cx="64253" cy="222341"/>
            </a:xfrm>
            <a:prstGeom prst="straightConnector1">
              <a:avLst/>
            </a:prstGeom>
            <a:noFill/>
            <a:ln w="25400" cap="flat" cmpd="sng" algn="ctr">
              <a:solidFill>
                <a:srgbClr val="FFFFFF"/>
              </a:solidFill>
              <a:prstDash val="solid"/>
              <a:headEnd type="none" w="lg" len="med"/>
              <a:tailEnd type="arrow"/>
            </a:ln>
            <a:effectLst>
              <a:outerShdw blurRad="50800" dist="38100" dir="2700000" algn="tl" rotWithShape="0">
                <a:prstClr val="black">
                  <a:alpha val="40000"/>
                </a:prstClr>
              </a:outerShdw>
            </a:effectLst>
          </p:spPr>
        </p:cxnSp>
        <p:sp>
          <p:nvSpPr>
            <p:cNvPr id="175" name="Can 174">
              <a:extLst>
                <a:ext uri="{FF2B5EF4-FFF2-40B4-BE49-F238E27FC236}">
                  <a16:creationId xmlns:a16="http://schemas.microsoft.com/office/drawing/2014/main" id="{7DA68C29-24B3-CB11-865E-5E256F18136C}"/>
                </a:ext>
              </a:extLst>
            </p:cNvPr>
            <p:cNvSpPr/>
            <p:nvPr/>
          </p:nvSpPr>
          <p:spPr bwMode="auto">
            <a:xfrm>
              <a:off x="9552322" y="3144173"/>
              <a:ext cx="345575" cy="330490"/>
            </a:xfrm>
            <a:prstGeom prst="can">
              <a:avLst/>
            </a:prstGeom>
            <a:solidFill>
              <a:srgbClr val="D2D2D2">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pace Grotesk" pitchFamily="2" charset="77"/>
                <a:ea typeface="Segoe UI" pitchFamily="34" charset="0"/>
                <a:cs typeface="Space Grotesk" pitchFamily="2" charset="77"/>
              </a:endParaRPr>
            </a:p>
          </p:txBody>
        </p:sp>
      </p:grpSp>
      <p:sp>
        <p:nvSpPr>
          <p:cNvPr id="176" name="TextBox 175">
            <a:extLst>
              <a:ext uri="{FF2B5EF4-FFF2-40B4-BE49-F238E27FC236}">
                <a16:creationId xmlns:a16="http://schemas.microsoft.com/office/drawing/2014/main" id="{CAAD6247-23BC-B9C9-C47B-47122CDA08C2}"/>
              </a:ext>
            </a:extLst>
          </p:cNvPr>
          <p:cNvSpPr txBox="1"/>
          <p:nvPr/>
        </p:nvSpPr>
        <p:spPr>
          <a:xfrm>
            <a:off x="1579042" y="2141725"/>
            <a:ext cx="2052313" cy="615553"/>
          </a:xfrm>
          <a:prstGeom prst="rect">
            <a:avLst/>
          </a:prstGeom>
          <a:noFill/>
        </p:spPr>
        <p:txBody>
          <a:bodyPr wrap="square" lIns="0" tIns="0" rIns="0" bIns="0" rtlCol="0">
            <a:spAutoFit/>
          </a:bodyPr>
          <a:lstStyle/>
          <a:p>
            <a:r>
              <a:rPr lang="en-US" sz="2000" dirty="0">
                <a:solidFill>
                  <a:srgbClr val="502BD3"/>
                </a:solidFill>
                <a:latin typeface="Space Grotesk" pitchFamily="2" charset="77"/>
                <a:cs typeface="Space Grotesk" pitchFamily="2" charset="77"/>
              </a:rPr>
              <a:t>It all starts with a user’s AI ask …</a:t>
            </a:r>
          </a:p>
        </p:txBody>
      </p:sp>
      <p:cxnSp>
        <p:nvCxnSpPr>
          <p:cNvPr id="177" name="Straight Connector 176">
            <a:extLst>
              <a:ext uri="{FF2B5EF4-FFF2-40B4-BE49-F238E27FC236}">
                <a16:creationId xmlns:a16="http://schemas.microsoft.com/office/drawing/2014/main" id="{F3C16B40-B717-CDD7-349B-C4D2EA110F94}"/>
              </a:ext>
              <a:ext uri="{C183D7F6-B498-43B3-948B-1728B52AA6E4}">
                <adec:decorative xmlns:adec="http://schemas.microsoft.com/office/drawing/2017/decorative" val="1"/>
              </a:ext>
            </a:extLst>
          </p:cNvPr>
          <p:cNvCxnSpPr>
            <a:cxnSpLocks/>
          </p:cNvCxnSpPr>
          <p:nvPr/>
        </p:nvCxnSpPr>
        <p:spPr>
          <a:xfrm>
            <a:off x="2945555" y="2782988"/>
            <a:ext cx="457200" cy="0"/>
          </a:xfrm>
          <a:prstGeom prst="line">
            <a:avLst/>
          </a:prstGeom>
          <a:noFill/>
          <a:ln w="28575" cap="flat" cmpd="sng" algn="ctr">
            <a:solidFill>
              <a:srgbClr val="E8E6DF"/>
            </a:solidFill>
            <a:prstDash val="solid"/>
            <a:headEnd type="none" w="lg" len="med"/>
            <a:tailEnd type="none" w="lg" len="med"/>
          </a:ln>
          <a:effectLst/>
        </p:spPr>
      </p:cxnSp>
      <p:sp>
        <p:nvSpPr>
          <p:cNvPr id="178" name="Right Arrow 177">
            <a:extLst>
              <a:ext uri="{FF2B5EF4-FFF2-40B4-BE49-F238E27FC236}">
                <a16:creationId xmlns:a16="http://schemas.microsoft.com/office/drawing/2014/main" id="{F9A7C903-4BE8-1042-8D40-CF14CA06B04A}"/>
              </a:ext>
            </a:extLst>
          </p:cNvPr>
          <p:cNvSpPr/>
          <p:nvPr/>
        </p:nvSpPr>
        <p:spPr bwMode="auto">
          <a:xfrm>
            <a:off x="3820886" y="1962353"/>
            <a:ext cx="1362003" cy="875198"/>
          </a:xfrm>
          <a:prstGeom prst="rightArrow">
            <a:avLst/>
          </a:prstGeom>
          <a:solidFill>
            <a:srgbClr val="C5B4E3"/>
          </a:solidFill>
          <a:ln w="9525" cap="flat" cmpd="sng" algn="ctr">
            <a:noFill/>
            <a:prstDash val="solid"/>
            <a:headEnd type="none" w="med" len="med"/>
            <a:tailEnd type="none" w="med" len="med"/>
          </a:ln>
          <a:effectLst>
            <a:outerShdw blurRad="50800" dist="38100" dir="2700000" algn="tl" rotWithShape="0">
              <a:prstClr val="black">
                <a:alpha val="34946"/>
              </a:prstClr>
            </a:outerShdw>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Space Grotesk" pitchFamily="2" charset="77"/>
                <a:ea typeface="Segoe UI" pitchFamily="34" charset="0"/>
                <a:cs typeface="Space Grotesk" pitchFamily="2" charset="77"/>
              </a:rPr>
              <a:t>ASK</a:t>
            </a:r>
          </a:p>
        </p:txBody>
      </p:sp>
      <p:grpSp>
        <p:nvGrpSpPr>
          <p:cNvPr id="179" name="Group 178">
            <a:extLst>
              <a:ext uri="{FF2B5EF4-FFF2-40B4-BE49-F238E27FC236}">
                <a16:creationId xmlns:a16="http://schemas.microsoft.com/office/drawing/2014/main" id="{B0F93C91-6969-E13F-FA3B-3F95BF45440F}"/>
              </a:ext>
            </a:extLst>
          </p:cNvPr>
          <p:cNvGrpSpPr/>
          <p:nvPr/>
        </p:nvGrpSpPr>
        <p:grpSpPr>
          <a:xfrm>
            <a:off x="1579042" y="4107492"/>
            <a:ext cx="3533880" cy="954954"/>
            <a:chOff x="1510107" y="5007416"/>
            <a:chExt cx="3533880" cy="954954"/>
          </a:xfrm>
        </p:grpSpPr>
        <p:sp>
          <p:nvSpPr>
            <p:cNvPr id="180" name="TextBox 179">
              <a:extLst>
                <a:ext uri="{FF2B5EF4-FFF2-40B4-BE49-F238E27FC236}">
                  <a16:creationId xmlns:a16="http://schemas.microsoft.com/office/drawing/2014/main" id="{7FDC0313-B579-ACBE-6819-EB3576FA43B0}"/>
                </a:ext>
              </a:extLst>
            </p:cNvPr>
            <p:cNvSpPr txBox="1"/>
            <p:nvPr/>
          </p:nvSpPr>
          <p:spPr>
            <a:xfrm>
              <a:off x="1510107" y="5133440"/>
              <a:ext cx="2118429" cy="615553"/>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502BD3"/>
                  </a:solidFill>
                  <a:effectLst/>
                  <a:uLnTx/>
                  <a:uFillTx/>
                  <a:latin typeface="Space Grotesk" pitchFamily="2" charset="77"/>
                  <a:cs typeface="Space Grotesk" pitchFamily="2" charset="77"/>
                </a:rPr>
                <a:t>… resulting in new productivity</a:t>
              </a:r>
            </a:p>
          </p:txBody>
        </p:sp>
        <p:cxnSp>
          <p:nvCxnSpPr>
            <p:cNvPr id="181" name="Straight Connector 180">
              <a:extLst>
                <a:ext uri="{FF2B5EF4-FFF2-40B4-BE49-F238E27FC236}">
                  <a16:creationId xmlns:a16="http://schemas.microsoft.com/office/drawing/2014/main" id="{23978D93-3CBD-C6A7-C8C5-4C07B1378FF8}"/>
                </a:ext>
                <a:ext uri="{C183D7F6-B498-43B3-948B-1728B52AA6E4}">
                  <adec:decorative xmlns:adec="http://schemas.microsoft.com/office/drawing/2017/decorative" val="1"/>
                </a:ext>
              </a:extLst>
            </p:cNvPr>
            <p:cNvCxnSpPr>
              <a:cxnSpLocks/>
            </p:cNvCxnSpPr>
            <p:nvPr/>
          </p:nvCxnSpPr>
          <p:spPr>
            <a:xfrm>
              <a:off x="2161060" y="5791665"/>
              <a:ext cx="1350819" cy="0"/>
            </a:xfrm>
            <a:prstGeom prst="line">
              <a:avLst/>
            </a:prstGeom>
            <a:noFill/>
            <a:ln w="28575" cap="flat" cmpd="sng" algn="ctr">
              <a:solidFill>
                <a:srgbClr val="92D050"/>
              </a:solidFill>
              <a:prstDash val="solid"/>
              <a:headEnd type="none" w="lg" len="med"/>
              <a:tailEnd type="none" w="lg" len="med"/>
            </a:ln>
            <a:effectLst/>
          </p:spPr>
        </p:cxnSp>
        <p:sp>
          <p:nvSpPr>
            <p:cNvPr id="182" name="Right Arrow 181">
              <a:extLst>
                <a:ext uri="{FF2B5EF4-FFF2-40B4-BE49-F238E27FC236}">
                  <a16:creationId xmlns:a16="http://schemas.microsoft.com/office/drawing/2014/main" id="{D4AFD0D6-6CEB-1B71-A9B9-65AED9E60E88}"/>
                </a:ext>
              </a:extLst>
            </p:cNvPr>
            <p:cNvSpPr/>
            <p:nvPr/>
          </p:nvSpPr>
          <p:spPr bwMode="auto">
            <a:xfrm flipH="1">
              <a:off x="3681984" y="5007416"/>
              <a:ext cx="1362003" cy="954954"/>
            </a:xfrm>
            <a:prstGeom prst="rightArrow">
              <a:avLst/>
            </a:prstGeom>
            <a:solidFill>
              <a:srgbClr val="92D050"/>
            </a:solidFill>
            <a:ln w="952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Space Grotesk" pitchFamily="2" charset="77"/>
                  <a:ea typeface="Segoe UI" pitchFamily="34" charset="0"/>
                  <a:cs typeface="Space Grotesk" pitchFamily="2" charset="77"/>
                </a:rPr>
                <a:t>GET</a:t>
              </a:r>
            </a:p>
          </p:txBody>
        </p:sp>
      </p:grpSp>
      <p:sp>
        <p:nvSpPr>
          <p:cNvPr id="183" name="TextBox 182">
            <a:extLst>
              <a:ext uri="{FF2B5EF4-FFF2-40B4-BE49-F238E27FC236}">
                <a16:creationId xmlns:a16="http://schemas.microsoft.com/office/drawing/2014/main" id="{960CE595-78AB-86E3-845C-CCDBCB8AC237}"/>
              </a:ext>
            </a:extLst>
          </p:cNvPr>
          <p:cNvSpPr txBox="1"/>
          <p:nvPr/>
        </p:nvSpPr>
        <p:spPr>
          <a:xfrm>
            <a:off x="1620205" y="2928821"/>
            <a:ext cx="3777304" cy="923330"/>
          </a:xfrm>
          <a:prstGeom prst="rect">
            <a:avLst/>
          </a:prstGeom>
          <a:noFill/>
        </p:spPr>
        <p:txBody>
          <a:bodyPr wrap="square">
            <a:spAutoFit/>
          </a:bodyPr>
          <a:lstStyle/>
          <a:p>
            <a:pPr algn="ctr"/>
            <a:r>
              <a:rPr lang="en-US" dirty="0">
                <a:solidFill>
                  <a:srgbClr val="ED35D1"/>
                </a:solidFill>
                <a:latin typeface="Space Grotesk" pitchFamily="2" charset="77"/>
                <a:cs typeface="Space Grotesk" pitchFamily="2" charset="77"/>
              </a:rPr>
              <a:t>Create a PR where the description is a summary of my changes</a:t>
            </a:r>
          </a:p>
        </p:txBody>
      </p:sp>
      <p:sp>
        <p:nvSpPr>
          <p:cNvPr id="184" name="TextBox 183">
            <a:extLst>
              <a:ext uri="{FF2B5EF4-FFF2-40B4-BE49-F238E27FC236}">
                <a16:creationId xmlns:a16="http://schemas.microsoft.com/office/drawing/2014/main" id="{6D47C7E5-4CE4-2C13-4FE6-C7B89B961083}"/>
              </a:ext>
            </a:extLst>
          </p:cNvPr>
          <p:cNvSpPr txBox="1"/>
          <p:nvPr/>
        </p:nvSpPr>
        <p:spPr>
          <a:xfrm>
            <a:off x="6628013" y="4924140"/>
            <a:ext cx="3777304" cy="646331"/>
          </a:xfrm>
          <a:prstGeom prst="rect">
            <a:avLst/>
          </a:prstGeom>
          <a:noFill/>
        </p:spPr>
        <p:txBody>
          <a:bodyPr wrap="square">
            <a:spAutoFit/>
          </a:bodyPr>
          <a:lstStyle/>
          <a:p>
            <a:r>
              <a:rPr lang="en-US" dirty="0">
                <a:solidFill>
                  <a:srgbClr val="502BD3"/>
                </a:solidFill>
                <a:latin typeface="Space Grotesk" pitchFamily="2" charset="77"/>
                <a:cs typeface="Space Grotesk" pitchFamily="2" charset="77"/>
              </a:rPr>
              <a:t>1. Summarize changes</a:t>
            </a:r>
          </a:p>
          <a:p>
            <a:r>
              <a:rPr lang="en-US" dirty="0">
                <a:solidFill>
                  <a:srgbClr val="502BD3"/>
                </a:solidFill>
                <a:latin typeface="Space Grotesk" pitchFamily="2" charset="77"/>
                <a:cs typeface="Space Grotesk" pitchFamily="2" charset="77"/>
              </a:rPr>
              <a:t>2. Create PR</a:t>
            </a:r>
          </a:p>
        </p:txBody>
      </p:sp>
    </p:spTree>
    <p:extLst>
      <p:ext uri="{BB962C8B-B14F-4D97-AF65-F5344CB8AC3E}">
        <p14:creationId xmlns:p14="http://schemas.microsoft.com/office/powerpoint/2010/main" val="500827574"/>
      </p:ext>
    </p:extLst>
  </p:cSld>
  <p:clrMapOvr>
    <a:masterClrMapping/>
  </p:clrMapOvr>
</p:sld>
</file>

<file path=ppt/theme/theme1.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6ADF3F7F-AEE4-774E-88F4-612FB069A9FB}" vid="{DD83C3FB-08E2-7F4A-A5E3-C4C7933594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1_Office Theme</Template>
  <TotalTime>0</TotalTime>
  <Words>867</Words>
  <Application>Microsoft Office PowerPoint</Application>
  <PresentationFormat>Widescreen</PresentationFormat>
  <Paragraphs>186</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Consolas</vt:lpstr>
      <vt:lpstr>Segoe UI</vt:lpstr>
      <vt:lpstr>Wingdings</vt:lpstr>
      <vt:lpstr>Space Grotesk Medium</vt:lpstr>
      <vt:lpstr>var(--title-font-family)</vt:lpstr>
      <vt:lpstr>Calibri</vt:lpstr>
      <vt:lpstr>Arial</vt:lpstr>
      <vt:lpstr>Microsoft YaHei UI</vt:lpstr>
      <vt:lpstr>Space Grotesk</vt:lpstr>
      <vt:lpstr>Microsoft YaHei</vt:lpstr>
      <vt:lpstr>Open Sans</vt:lpstr>
      <vt:lpstr>1_Office Theme</vt:lpstr>
      <vt:lpstr>PowerPoint Presentation</vt:lpstr>
      <vt:lpstr>Create an enterprise Copilot extension                 for VSCode through Semantic Kernel </vt:lpstr>
      <vt:lpstr>All in Copilot</vt:lpstr>
      <vt:lpstr>PowerPoint Presentation</vt:lpstr>
      <vt:lpstr>Copilot Stack</vt:lpstr>
      <vt:lpstr>PowerPoint Presentation</vt:lpstr>
      <vt:lpstr>Semantic Kernel makes it easier for  AI App Devs to get going.</vt:lpstr>
      <vt:lpstr>Meet the lightweight Kernel of Semantic Kernel</vt:lpstr>
      <vt:lpstr>PowerPoint Presentation</vt:lpstr>
      <vt:lpstr>Demo</vt:lpstr>
      <vt:lpstr>PowerPoint Presentation</vt:lpstr>
      <vt:lpstr>PowerPoint Presentation</vt:lpstr>
      <vt:lpstr>PowerPoint Presentation</vt:lpstr>
      <vt:lpstr>Demo</vt:lpstr>
      <vt:lpstr>PowerPoint Presentation</vt:lpstr>
      <vt:lpstr>PowerPoint Presentation</vt:lpstr>
      <vt:lpstr>PowerPoint Presentation</vt:lpstr>
      <vt:lpstr>Iterative process for rapid design</vt:lpstr>
      <vt:lpstr>Concept</vt:lpstr>
      <vt:lpstr>PowerPoint Presentation</vt:lpstr>
      <vt:lpstr>PowerPoint Presentation</vt:lpstr>
      <vt:lpstr>For fixed business flows,                  it is a simple fixed Prompt</vt:lpstr>
      <vt:lpstr>PowerPoint Presentation</vt:lpstr>
      <vt:lpstr>PowerPoint Presentation</vt:lpstr>
      <vt:lpstr>Demo</vt:lpstr>
      <vt:lpstr>Resources</vt:lpstr>
      <vt:lpstr>Download .NET 8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2023-12-08T23:21:08Z</dcterms:created>
  <dcterms:modified xsi:type="dcterms:W3CDTF">2023-12-11T21:53:36Z</dcterms:modified>
</cp:coreProperties>
</file>