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</p:sldMasterIdLst>
  <p:notesMasterIdLst>
    <p:notesMasterId r:id="rId15"/>
  </p:notesMasterIdLst>
  <p:sldIdLst>
    <p:sldId id="297" r:id="rId2"/>
    <p:sldId id="280" r:id="rId3"/>
    <p:sldId id="300" r:id="rId4"/>
    <p:sldId id="260" r:id="rId5"/>
    <p:sldId id="301" r:id="rId6"/>
    <p:sldId id="303" r:id="rId7"/>
    <p:sldId id="306" r:id="rId8"/>
    <p:sldId id="307" r:id="rId9"/>
    <p:sldId id="309" r:id="rId10"/>
    <p:sldId id="310" r:id="rId11"/>
    <p:sldId id="312" r:id="rId12"/>
    <p:sldId id="258" r:id="rId13"/>
    <p:sldId id="29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rotesque" panose="020B0504020202020204" pitchFamily="3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pace Grotesk Medium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" id="{FBAC04BA-B92C-FC47-972C-B1B4268589A5}">
          <p14:sldIdLst>
            <p14:sldId id="297"/>
            <p14:sldId id="280"/>
            <p14:sldId id="300"/>
            <p14:sldId id="260"/>
            <p14:sldId id="301"/>
            <p14:sldId id="303"/>
            <p14:sldId id="306"/>
            <p14:sldId id="307"/>
            <p14:sldId id="309"/>
            <p14:sldId id="310"/>
            <p14:sldId id="312"/>
            <p14:sldId id="25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29CD"/>
    <a:srgbClr val="D13438"/>
    <a:srgbClr val="B50EB5"/>
    <a:srgbClr val="27C2D1"/>
    <a:srgbClr val="CF02AC"/>
    <a:srgbClr val="502BD3"/>
    <a:srgbClr val="8661C5"/>
    <a:srgbClr val="ED35D1"/>
    <a:srgbClr val="A073F8"/>
    <a:srgbClr val="D43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01D74-1E26-49A6-8651-60ECB743A00A}" v="5" dt="2023-12-08T23:28:2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6348"/>
  </p:normalViewPr>
  <p:slideViewPr>
    <p:cSldViewPr snapToGrid="0">
      <p:cViewPr varScale="1">
        <p:scale>
          <a:sx n="119" d="100"/>
          <a:sy n="119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6BF26A-DD1A-8E16-124C-2FD9EE844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92D8-638A-ECD8-0C25-FF19852D43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ardelean/DotNetConf202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uno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avaloniaui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848CC2F5-ECB2-94D5-CF91-3F9F08B56659}"/>
              </a:ext>
            </a:extLst>
          </p:cNvPr>
          <p:cNvSpPr txBox="1"/>
          <p:nvPr/>
        </p:nvSpPr>
        <p:spPr>
          <a:xfrm>
            <a:off x="4714748" y="2168081"/>
            <a:ext cx="5376333" cy="1754326"/>
          </a:xfrm>
          <a:prstGeom prst="rect">
            <a:avLst/>
          </a:prstGeom>
          <a:solidFill>
            <a:srgbClr val="27C2D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T" dirty="0">
                <a:solidFill>
                  <a:schemeClr val="tx2"/>
                </a:solidFill>
                <a:latin typeface="Grotesque" panose="020B0504020202020204" pitchFamily="34" charset="0"/>
              </a:rPr>
              <a:t>UI framework project</a:t>
            </a:r>
          </a:p>
          <a:p>
            <a:pPr algn="r"/>
            <a:endParaRPr lang="en-IT" dirty="0">
              <a:latin typeface="Grotesque" panose="020B0504020202020204" pitchFamily="34" charset="0"/>
            </a:endParaRPr>
          </a:p>
          <a:p>
            <a:pPr algn="r"/>
            <a:endParaRPr lang="en-IT" dirty="0">
              <a:latin typeface="Grotesque" panose="020B0504020202020204" pitchFamily="34" charset="0"/>
            </a:endParaRPr>
          </a:p>
          <a:p>
            <a:pPr algn="r"/>
            <a:endParaRPr lang="en-IT" dirty="0">
              <a:latin typeface="Grotesque" panose="020B0504020202020204" pitchFamily="34" charset="0"/>
            </a:endParaRPr>
          </a:p>
          <a:p>
            <a:pPr algn="r"/>
            <a:endParaRPr lang="en-IT" dirty="0">
              <a:latin typeface="Grotesque" panose="020B0504020202020204" pitchFamily="34" charset="0"/>
            </a:endParaRPr>
          </a:p>
          <a:p>
            <a:pPr algn="r"/>
            <a:endParaRPr lang="en-IT" dirty="0">
              <a:latin typeface="Grotesque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A1464-7FBA-3BCE-06C1-E3EEE3968040}"/>
              </a:ext>
            </a:extLst>
          </p:cNvPr>
          <p:cNvSpPr txBox="1"/>
          <p:nvPr/>
        </p:nvSpPr>
        <p:spPr>
          <a:xfrm>
            <a:off x="4714749" y="3922657"/>
            <a:ext cx="537633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algn="r"/>
            <a:r>
              <a:rPr lang="en-IT" dirty="0">
                <a:latin typeface="Grotesque" panose="020B0504020202020204" pitchFamily="34" charset="0"/>
              </a:rPr>
              <a:t>Independent from the UI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b="1" dirty="0"/>
              <a:t>[Reminder]</a:t>
            </a:r>
            <a:r>
              <a:rPr lang="en-US" dirty="0"/>
              <a:t> M</a:t>
            </a:r>
            <a:r>
              <a:rPr lang="en-US" b="1" dirty="0"/>
              <a:t>odel-</a:t>
            </a:r>
            <a:r>
              <a:rPr lang="en-US" dirty="0"/>
              <a:t>V</a:t>
            </a:r>
            <a:r>
              <a:rPr lang="en-US" b="1" dirty="0"/>
              <a:t>iew-</a:t>
            </a:r>
            <a:r>
              <a:rPr lang="en-US" dirty="0" err="1"/>
              <a:t>V</a:t>
            </a:r>
            <a:r>
              <a:rPr lang="en-US" b="1" dirty="0" err="1"/>
              <a:t>iew</a:t>
            </a:r>
            <a:r>
              <a:rPr lang="en-US" dirty="0" err="1"/>
              <a:t>M</a:t>
            </a:r>
            <a:r>
              <a:rPr lang="en-US" b="1" dirty="0" err="1"/>
              <a:t>odel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2925"/>
            <a:ext cx="3113314" cy="3885474"/>
          </a:xfrm>
        </p:spPr>
        <p:txBody>
          <a:bodyPr/>
          <a:lstStyle/>
          <a:p>
            <a:r>
              <a:rPr lang="en-US" dirty="0">
                <a:latin typeface="Grotesque" panose="020B0504020202020204" pitchFamily="34" charset="0"/>
              </a:rPr>
              <a:t>MVVM is a layered, </a:t>
            </a:r>
            <a:r>
              <a:rPr lang="en-US" b="1" dirty="0">
                <a:latin typeface="Grotesque" panose="020B0504020202020204" pitchFamily="34" charset="0"/>
              </a:rPr>
              <a:t>separated presentation pattern</a:t>
            </a:r>
            <a:endParaRPr lang="en-US" dirty="0">
              <a:latin typeface="Grotesque" panose="020B0504020202020204" pitchFamily="34" charset="0"/>
            </a:endParaRPr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314918-D5BD-3CAB-A676-51C5C192CC83}"/>
              </a:ext>
            </a:extLst>
          </p:cNvPr>
          <p:cNvGrpSpPr/>
          <p:nvPr/>
        </p:nvGrpSpPr>
        <p:grpSpPr>
          <a:xfrm>
            <a:off x="4739640" y="5031895"/>
            <a:ext cx="4038600" cy="594360"/>
            <a:chOff x="4739640" y="5031895"/>
            <a:chExt cx="4038600" cy="5943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61EC0BA-FE0A-28E4-A9DA-2410FF6C16AC}"/>
                </a:ext>
              </a:extLst>
            </p:cNvPr>
            <p:cNvSpPr/>
            <p:nvPr/>
          </p:nvSpPr>
          <p:spPr>
            <a:xfrm>
              <a:off x="4739640" y="5031895"/>
              <a:ext cx="4038600" cy="594360"/>
            </a:xfrm>
            <a:custGeom>
              <a:avLst/>
              <a:gdLst/>
              <a:ahLst/>
              <a:cxnLst/>
              <a:rect l="l" t="t" r="r" b="b"/>
              <a:pathLst>
                <a:path w="4038600" h="594360">
                  <a:moveTo>
                    <a:pt x="0" y="594359"/>
                  </a:moveTo>
                  <a:lnTo>
                    <a:pt x="4038600" y="594359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solidFill>
              <a:srgbClr val="67C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273E747-520D-80DF-1450-96D26948890F}"/>
                </a:ext>
              </a:extLst>
            </p:cNvPr>
            <p:cNvSpPr txBox="1"/>
            <p:nvPr/>
          </p:nvSpPr>
          <p:spPr>
            <a:xfrm>
              <a:off x="4739640" y="5031895"/>
              <a:ext cx="4038600" cy="482824"/>
            </a:xfrm>
            <a:prstGeom prst="rect">
              <a:avLst/>
            </a:prstGeom>
          </p:spPr>
          <p:txBody>
            <a:bodyPr vert="horz" wrap="square" lIns="0" tIns="17335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365"/>
                </a:spcBef>
              </a:pPr>
              <a:r>
                <a:rPr sz="2000" spc="-25" dirty="0">
                  <a:latin typeface="Grotesque" panose="020B0504020202020204" pitchFamily="34" charset="0"/>
                  <a:cs typeface="Arial"/>
                </a:rPr>
                <a:t>Model</a:t>
              </a:r>
              <a:endParaRPr sz="2000" dirty="0">
                <a:latin typeface="Grotesque" panose="020B0504020202020204" pitchFamily="34" charset="0"/>
                <a:cs typeface="Arial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1040686-7E51-F29D-7904-C0D34A05597F}"/>
              </a:ext>
            </a:extLst>
          </p:cNvPr>
          <p:cNvSpPr/>
          <p:nvPr/>
        </p:nvSpPr>
        <p:spPr>
          <a:xfrm>
            <a:off x="4739640" y="3916835"/>
            <a:ext cx="4038600" cy="594360"/>
          </a:xfrm>
          <a:custGeom>
            <a:avLst/>
            <a:gdLst/>
            <a:ahLst/>
            <a:cxnLst/>
            <a:rect l="l" t="t" r="r" b="b"/>
            <a:pathLst>
              <a:path w="4038600" h="594360">
                <a:moveTo>
                  <a:pt x="0" y="594359"/>
                </a:moveTo>
                <a:lnTo>
                  <a:pt x="4038600" y="594359"/>
                </a:lnTo>
                <a:lnTo>
                  <a:pt x="4038600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 anchor="ctr" anchorCtr="1"/>
          <a:lstStyle/>
          <a:p>
            <a:pPr algn="ctr"/>
            <a:r>
              <a:rPr lang="en-GB" sz="2000" spc="-50" dirty="0" err="1">
                <a:solidFill>
                  <a:srgbClr val="FFFFFF"/>
                </a:solidFill>
                <a:latin typeface="Grotesque" panose="020B0504020202020204" pitchFamily="34" charset="0"/>
                <a:cs typeface="Arial"/>
              </a:rPr>
              <a:t>ViewModel</a:t>
            </a:r>
            <a:endParaRPr sz="2000" dirty="0">
              <a:latin typeface="Grotesque" panose="020B05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6F7B009-AB5E-B7BE-E7FD-11C4C7044314}"/>
              </a:ext>
            </a:extLst>
          </p:cNvPr>
          <p:cNvSpPr/>
          <p:nvPr/>
        </p:nvSpPr>
        <p:spPr>
          <a:xfrm>
            <a:off x="4739640" y="2804314"/>
            <a:ext cx="4038600" cy="594360"/>
          </a:xfrm>
          <a:custGeom>
            <a:avLst/>
            <a:gdLst/>
            <a:ahLst/>
            <a:cxnLst/>
            <a:rect l="l" t="t" r="r" b="b"/>
            <a:pathLst>
              <a:path w="4038600" h="594360">
                <a:moveTo>
                  <a:pt x="0" y="594360"/>
                </a:moveTo>
                <a:lnTo>
                  <a:pt x="4038600" y="594360"/>
                </a:lnTo>
                <a:lnTo>
                  <a:pt x="4038600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CAD3B07-DB31-B0F7-372E-6B00C5633EF1}"/>
              </a:ext>
            </a:extLst>
          </p:cNvPr>
          <p:cNvSpPr txBox="1"/>
          <p:nvPr/>
        </p:nvSpPr>
        <p:spPr>
          <a:xfrm>
            <a:off x="6546595" y="2975383"/>
            <a:ext cx="7293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Grotesque" panose="020B0504020202020204" pitchFamily="34" charset="0"/>
                <a:cs typeface="Arial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Grotesque" panose="020B0504020202020204" pitchFamily="34" charset="0"/>
                <a:cs typeface="Arial"/>
              </a:rPr>
              <a:t>i</a:t>
            </a:r>
            <a:r>
              <a:rPr sz="2000" spc="-90" dirty="0">
                <a:solidFill>
                  <a:srgbClr val="FFFFFF"/>
                </a:solidFill>
                <a:latin typeface="Grotesque" panose="020B0504020202020204" pitchFamily="34" charset="0"/>
                <a:cs typeface="Arial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Grotesque" panose="020B0504020202020204" pitchFamily="34" charset="0"/>
                <a:cs typeface="Arial"/>
              </a:rPr>
              <a:t>w</a:t>
            </a:r>
            <a:endParaRPr sz="2000" dirty="0">
              <a:latin typeface="Grotesque" panose="020B0504020202020204" pitchFamily="34" charset="0"/>
              <a:cs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2999F1-5833-5307-D307-6AAEB54A8F80}"/>
              </a:ext>
            </a:extLst>
          </p:cNvPr>
          <p:cNvGrpSpPr/>
          <p:nvPr/>
        </p:nvGrpSpPr>
        <p:grpSpPr>
          <a:xfrm>
            <a:off x="7650480" y="3332635"/>
            <a:ext cx="2684251" cy="637539"/>
            <a:chOff x="8016240" y="2891246"/>
            <a:chExt cx="2684251" cy="6375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57C08B-256A-7D49-1FC7-03F2803FCEEE}"/>
                </a:ext>
              </a:extLst>
            </p:cNvPr>
            <p:cNvGrpSpPr/>
            <p:nvPr/>
          </p:nvGrpSpPr>
          <p:grpSpPr>
            <a:xfrm>
              <a:off x="8075396" y="2919185"/>
              <a:ext cx="2625095" cy="556260"/>
              <a:chOff x="8056879" y="2911565"/>
              <a:chExt cx="2625095" cy="556260"/>
            </a:xfrm>
          </p:grpSpPr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FDB5885-FB73-2B90-AA32-93E514C9E009}"/>
                  </a:ext>
                </a:extLst>
              </p:cNvPr>
              <p:cNvSpPr/>
              <p:nvPr/>
            </p:nvSpPr>
            <p:spPr>
              <a:xfrm>
                <a:off x="8056879" y="2911565"/>
                <a:ext cx="480059" cy="556260"/>
              </a:xfrm>
              <a:prstGeom prst="rect">
                <a:avLst/>
              </a:prstGeom>
              <a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A01F8DC1-2C30-8B16-EE1D-C89363656757}"/>
                  </a:ext>
                </a:extLst>
              </p:cNvPr>
              <p:cNvSpPr/>
              <p:nvPr/>
            </p:nvSpPr>
            <p:spPr>
              <a:xfrm>
                <a:off x="8144510" y="2999196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190500"/>
                    </a:moveTo>
                    <a:lnTo>
                      <a:pt x="152400" y="0"/>
                    </a:lnTo>
                    <a:lnTo>
                      <a:pt x="304800" y="190500"/>
                    </a:lnTo>
                    <a:lnTo>
                      <a:pt x="152400" y="381000"/>
                    </a:lnTo>
                    <a:lnTo>
                      <a:pt x="0" y="19050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73597E8-52C7-2AD2-A729-0D2A4C01DB4F}"/>
                  </a:ext>
                </a:extLst>
              </p:cNvPr>
              <p:cNvGrpSpPr/>
              <p:nvPr/>
            </p:nvGrpSpPr>
            <p:grpSpPr>
              <a:xfrm>
                <a:off x="8144510" y="2999196"/>
                <a:ext cx="2537464" cy="398025"/>
                <a:chOff x="8144510" y="2999196"/>
                <a:chExt cx="2537464" cy="398025"/>
              </a:xfrm>
            </p:grpSpPr>
            <p:sp>
              <p:nvSpPr>
                <p:cNvPr id="15" name="object 12">
                  <a:extLst>
                    <a:ext uri="{FF2B5EF4-FFF2-40B4-BE49-F238E27FC236}">
                      <a16:creationId xmlns:a16="http://schemas.microsoft.com/office/drawing/2014/main" id="{920A1DD7-FC53-698C-A128-D30D94B04FDF}"/>
                    </a:ext>
                  </a:extLst>
                </p:cNvPr>
                <p:cNvSpPr/>
                <p:nvPr/>
              </p:nvSpPr>
              <p:spPr>
                <a:xfrm>
                  <a:off x="8144510" y="2999196"/>
                  <a:ext cx="3048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381000">
                      <a:moveTo>
                        <a:pt x="152400" y="0"/>
                      </a:moveTo>
                      <a:lnTo>
                        <a:pt x="0" y="190500"/>
                      </a:lnTo>
                      <a:lnTo>
                        <a:pt x="152400" y="381000"/>
                      </a:lnTo>
                      <a:lnTo>
                        <a:pt x="304800" y="1905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B28A13A-CE12-AD4A-9671-F66485628F08}"/>
                    </a:ext>
                  </a:extLst>
                </p:cNvPr>
                <p:cNvSpPr txBox="1"/>
                <p:nvPr/>
              </p:nvSpPr>
              <p:spPr>
                <a:xfrm>
                  <a:off x="8479280" y="3027889"/>
                  <a:ext cx="2202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pc="-80" dirty="0">
                      <a:solidFill>
                        <a:srgbClr val="202E3D"/>
                      </a:solidFill>
                      <a:latin typeface="Grotesque" panose="020B0504020202020204" pitchFamily="34" charset="0"/>
                      <a:cs typeface="Arial"/>
                    </a:rPr>
                    <a:t>d</a:t>
                  </a:r>
                  <a:r>
                    <a:rPr lang="en-GB" sz="1800" spc="-80" dirty="0">
                      <a:solidFill>
                        <a:srgbClr val="202E3D"/>
                      </a:solidFill>
                      <a:latin typeface="Grotesque" panose="020B0504020202020204" pitchFamily="34" charset="0"/>
                      <a:cs typeface="Arial"/>
                    </a:rPr>
                    <a:t>ata binding</a:t>
                  </a:r>
                  <a:endParaRPr lang="en-GB" sz="1800" dirty="0">
                    <a:latin typeface="Grotesque" panose="020B0504020202020204" pitchFamily="34" charset="0"/>
                    <a:cs typeface="Arial"/>
                  </a:endParaRPr>
                </a:p>
              </p:txBody>
            </p:sp>
          </p:grpSp>
        </p:grp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4FB07ADB-171A-72E3-8CA9-3EE052E606CC}"/>
                </a:ext>
              </a:extLst>
            </p:cNvPr>
            <p:cNvSpPr/>
            <p:nvPr/>
          </p:nvSpPr>
          <p:spPr>
            <a:xfrm>
              <a:off x="8016240" y="2891246"/>
              <a:ext cx="561340" cy="637539"/>
            </a:xfrm>
            <a:prstGeom prst="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C082C8DD-B1FF-B58A-5ED0-75046BA63156}"/>
              </a:ext>
            </a:extLst>
          </p:cNvPr>
          <p:cNvSpPr/>
          <p:nvPr/>
        </p:nvSpPr>
        <p:spPr>
          <a:xfrm>
            <a:off x="5110479" y="4544215"/>
            <a:ext cx="345440" cy="477520"/>
          </a:xfrm>
          <a:custGeom>
            <a:avLst/>
            <a:gdLst/>
            <a:ahLst/>
            <a:cxnLst/>
            <a:rect l="l" t="t" r="r" b="b"/>
            <a:pathLst>
              <a:path w="345439" h="477520">
                <a:moveTo>
                  <a:pt x="345440" y="304800"/>
                </a:moveTo>
                <a:lnTo>
                  <a:pt x="0" y="304800"/>
                </a:lnTo>
                <a:lnTo>
                  <a:pt x="172720" y="477520"/>
                </a:lnTo>
                <a:lnTo>
                  <a:pt x="345440" y="304800"/>
                </a:lnTo>
                <a:close/>
              </a:path>
              <a:path w="345439" h="477520">
                <a:moveTo>
                  <a:pt x="259079" y="0"/>
                </a:moveTo>
                <a:lnTo>
                  <a:pt x="86360" y="0"/>
                </a:lnTo>
                <a:lnTo>
                  <a:pt x="86360" y="304800"/>
                </a:lnTo>
                <a:lnTo>
                  <a:pt x="259079" y="304800"/>
                </a:lnTo>
                <a:lnTo>
                  <a:pt x="259079" y="0"/>
                </a:lnTo>
                <a:close/>
              </a:path>
            </a:pathLst>
          </a:custGeom>
          <a:solidFill>
            <a:srgbClr val="14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1DB80-D693-2E1D-4283-94351613ACBB}"/>
              </a:ext>
            </a:extLst>
          </p:cNvPr>
          <p:cNvGrpSpPr/>
          <p:nvPr/>
        </p:nvGrpSpPr>
        <p:grpSpPr>
          <a:xfrm>
            <a:off x="5110479" y="3431695"/>
            <a:ext cx="782956" cy="477520"/>
            <a:chOff x="5476239" y="2990306"/>
            <a:chExt cx="782956" cy="477520"/>
          </a:xfrm>
        </p:grpSpPr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3FBB0DD5-716A-092A-D158-DD1DD0C70215}"/>
                </a:ext>
              </a:extLst>
            </p:cNvPr>
            <p:cNvSpPr/>
            <p:nvPr/>
          </p:nvSpPr>
          <p:spPr>
            <a:xfrm>
              <a:off x="5476239" y="2990306"/>
              <a:ext cx="345440" cy="477520"/>
            </a:xfrm>
            <a:custGeom>
              <a:avLst/>
              <a:gdLst/>
              <a:ahLst/>
              <a:cxnLst/>
              <a:rect l="l" t="t" r="r" b="b"/>
              <a:pathLst>
                <a:path w="345439" h="477519">
                  <a:moveTo>
                    <a:pt x="345440" y="304800"/>
                  </a:moveTo>
                  <a:lnTo>
                    <a:pt x="0" y="304800"/>
                  </a:lnTo>
                  <a:lnTo>
                    <a:pt x="172720" y="477520"/>
                  </a:lnTo>
                  <a:lnTo>
                    <a:pt x="345440" y="304800"/>
                  </a:lnTo>
                  <a:close/>
                </a:path>
                <a:path w="345439" h="477519">
                  <a:moveTo>
                    <a:pt x="259079" y="0"/>
                  </a:moveTo>
                  <a:lnTo>
                    <a:pt x="86360" y="0"/>
                  </a:lnTo>
                  <a:lnTo>
                    <a:pt x="86360" y="304800"/>
                  </a:lnTo>
                  <a:lnTo>
                    <a:pt x="259079" y="30480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144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9D85E547-B32F-1F9E-2357-AA0EE30B802D}"/>
                </a:ext>
              </a:extLst>
            </p:cNvPr>
            <p:cNvSpPr txBox="1"/>
            <p:nvPr/>
          </p:nvSpPr>
          <p:spPr>
            <a:xfrm>
              <a:off x="5819775" y="3021166"/>
              <a:ext cx="439420" cy="284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14" dirty="0">
                  <a:latin typeface="Grotesque" panose="020B0504020202020204" pitchFamily="34" charset="0"/>
                  <a:cs typeface="Arial"/>
                </a:rPr>
                <a:t>us</a:t>
              </a:r>
              <a:r>
                <a:rPr sz="1800" spc="-130" dirty="0">
                  <a:latin typeface="Grotesque" panose="020B0504020202020204" pitchFamily="34" charset="0"/>
                  <a:cs typeface="Arial"/>
                </a:rPr>
                <a:t>e</a:t>
              </a:r>
              <a:r>
                <a:rPr sz="1800" spc="-204" dirty="0">
                  <a:latin typeface="Grotesque" panose="020B0504020202020204" pitchFamily="34" charset="0"/>
                  <a:cs typeface="Arial"/>
                </a:rPr>
                <a:t>s</a:t>
              </a:r>
              <a:endParaRPr sz="1800" dirty="0">
                <a:latin typeface="Grotesque" panose="020B0504020202020204" pitchFamily="34" charset="0"/>
                <a:cs typeface="Arial"/>
              </a:endParaRPr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6C226B01-D44F-504F-3C13-1546017BFA16}"/>
              </a:ext>
            </a:extLst>
          </p:cNvPr>
          <p:cNvSpPr txBox="1"/>
          <p:nvPr/>
        </p:nvSpPr>
        <p:spPr>
          <a:xfrm>
            <a:off x="5454015" y="4587141"/>
            <a:ext cx="43942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Grotesque" panose="020B0504020202020204" pitchFamily="34" charset="0"/>
                <a:cs typeface="Arial"/>
              </a:rPr>
              <a:t>us</a:t>
            </a:r>
            <a:r>
              <a:rPr sz="1800" spc="-130" dirty="0">
                <a:latin typeface="Grotesque" panose="020B0504020202020204" pitchFamily="34" charset="0"/>
                <a:cs typeface="Arial"/>
              </a:rPr>
              <a:t>e</a:t>
            </a:r>
            <a:r>
              <a:rPr sz="1800" spc="-204" dirty="0">
                <a:latin typeface="Grotesque" panose="020B0504020202020204" pitchFamily="34" charset="0"/>
                <a:cs typeface="Arial"/>
              </a:rPr>
              <a:t>s</a:t>
            </a:r>
            <a:endParaRPr sz="1800" dirty="0">
              <a:latin typeface="Grotesque" panose="020B0504020202020204" pitchFamily="34" charset="0"/>
              <a:cs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42DA75-22C0-9360-004A-12EA4DC5F26C}"/>
              </a:ext>
            </a:extLst>
          </p:cNvPr>
          <p:cNvGrpSpPr/>
          <p:nvPr/>
        </p:nvGrpSpPr>
        <p:grpSpPr>
          <a:xfrm>
            <a:off x="7773670" y="4412915"/>
            <a:ext cx="2590381" cy="708659"/>
            <a:chOff x="8139430" y="3971526"/>
            <a:chExt cx="2590381" cy="70865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23F7AF4-A007-788F-537A-DEC7956FDEF4}"/>
                </a:ext>
              </a:extLst>
            </p:cNvPr>
            <p:cNvGrpSpPr/>
            <p:nvPr/>
          </p:nvGrpSpPr>
          <p:grpSpPr>
            <a:xfrm>
              <a:off x="8139430" y="3971526"/>
              <a:ext cx="314959" cy="708659"/>
              <a:chOff x="8139430" y="3971526"/>
              <a:chExt cx="314959" cy="708659"/>
            </a:xfrm>
          </p:grpSpPr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79A3A5B4-E2E1-CB4A-2D0F-793C2DBF7A8A}"/>
                  </a:ext>
                </a:extLst>
              </p:cNvPr>
              <p:cNvSpPr/>
              <p:nvPr/>
            </p:nvSpPr>
            <p:spPr>
              <a:xfrm>
                <a:off x="8139430" y="3971526"/>
                <a:ext cx="314959" cy="708659"/>
              </a:xfrm>
              <a:prstGeom prst="rect">
                <a:avLst/>
              </a:prstGeom>
              <a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436E560A-8C54-D737-0F5F-2A13743C368A}"/>
                  </a:ext>
                </a:extLst>
              </p:cNvPr>
              <p:cNvSpPr/>
              <p:nvPr/>
            </p:nvSpPr>
            <p:spPr>
              <a:xfrm>
                <a:off x="8203691" y="4069806"/>
                <a:ext cx="118110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118109" h="508635">
                    <a:moveTo>
                      <a:pt x="71627" y="432180"/>
                    </a:moveTo>
                    <a:lnTo>
                      <a:pt x="46227" y="432180"/>
                    </a:lnTo>
                    <a:lnTo>
                      <a:pt x="46227" y="508380"/>
                    </a:lnTo>
                    <a:lnTo>
                      <a:pt x="71627" y="508380"/>
                    </a:lnTo>
                    <a:lnTo>
                      <a:pt x="71627" y="432180"/>
                    </a:lnTo>
                    <a:close/>
                  </a:path>
                  <a:path w="118109" h="508635">
                    <a:moveTo>
                      <a:pt x="71627" y="330580"/>
                    </a:moveTo>
                    <a:lnTo>
                      <a:pt x="46227" y="330580"/>
                    </a:lnTo>
                    <a:lnTo>
                      <a:pt x="46227" y="406780"/>
                    </a:lnTo>
                    <a:lnTo>
                      <a:pt x="71627" y="406780"/>
                    </a:lnTo>
                    <a:lnTo>
                      <a:pt x="71627" y="330580"/>
                    </a:lnTo>
                    <a:close/>
                  </a:path>
                  <a:path w="118109" h="508635">
                    <a:moveTo>
                      <a:pt x="71627" y="228980"/>
                    </a:moveTo>
                    <a:lnTo>
                      <a:pt x="46227" y="228980"/>
                    </a:lnTo>
                    <a:lnTo>
                      <a:pt x="46227" y="305180"/>
                    </a:lnTo>
                    <a:lnTo>
                      <a:pt x="71627" y="305180"/>
                    </a:lnTo>
                    <a:lnTo>
                      <a:pt x="71627" y="228980"/>
                    </a:lnTo>
                    <a:close/>
                  </a:path>
                  <a:path w="118109" h="508635">
                    <a:moveTo>
                      <a:pt x="71627" y="127380"/>
                    </a:moveTo>
                    <a:lnTo>
                      <a:pt x="46227" y="127380"/>
                    </a:lnTo>
                    <a:lnTo>
                      <a:pt x="46227" y="203580"/>
                    </a:lnTo>
                    <a:lnTo>
                      <a:pt x="71627" y="203580"/>
                    </a:lnTo>
                    <a:lnTo>
                      <a:pt x="71627" y="127380"/>
                    </a:lnTo>
                    <a:close/>
                  </a:path>
                  <a:path w="118109" h="508635">
                    <a:moveTo>
                      <a:pt x="58927" y="0"/>
                    </a:moveTo>
                    <a:lnTo>
                      <a:pt x="3555" y="94995"/>
                    </a:lnTo>
                    <a:lnTo>
                      <a:pt x="0" y="100964"/>
                    </a:lnTo>
                    <a:lnTo>
                      <a:pt x="2031" y="108838"/>
                    </a:lnTo>
                    <a:lnTo>
                      <a:pt x="8127" y="112267"/>
                    </a:lnTo>
                    <a:lnTo>
                      <a:pt x="14096" y="115823"/>
                    </a:lnTo>
                    <a:lnTo>
                      <a:pt x="21970" y="113791"/>
                    </a:lnTo>
                    <a:lnTo>
                      <a:pt x="25399" y="107695"/>
                    </a:lnTo>
                    <a:lnTo>
                      <a:pt x="46227" y="71990"/>
                    </a:lnTo>
                    <a:lnTo>
                      <a:pt x="46227" y="25780"/>
                    </a:lnTo>
                    <a:lnTo>
                      <a:pt x="73955" y="25780"/>
                    </a:lnTo>
                    <a:lnTo>
                      <a:pt x="58927" y="0"/>
                    </a:lnTo>
                    <a:close/>
                  </a:path>
                  <a:path w="118109" h="508635">
                    <a:moveTo>
                      <a:pt x="73955" y="25780"/>
                    </a:moveTo>
                    <a:lnTo>
                      <a:pt x="71627" y="25780"/>
                    </a:lnTo>
                    <a:lnTo>
                      <a:pt x="71627" y="71990"/>
                    </a:lnTo>
                    <a:lnTo>
                      <a:pt x="92455" y="107695"/>
                    </a:lnTo>
                    <a:lnTo>
                      <a:pt x="95884" y="113791"/>
                    </a:lnTo>
                    <a:lnTo>
                      <a:pt x="103758" y="115823"/>
                    </a:lnTo>
                    <a:lnTo>
                      <a:pt x="109727" y="112267"/>
                    </a:lnTo>
                    <a:lnTo>
                      <a:pt x="115823" y="108838"/>
                    </a:lnTo>
                    <a:lnTo>
                      <a:pt x="117855" y="100964"/>
                    </a:lnTo>
                    <a:lnTo>
                      <a:pt x="114299" y="94995"/>
                    </a:lnTo>
                    <a:lnTo>
                      <a:pt x="73955" y="25780"/>
                    </a:lnTo>
                    <a:close/>
                  </a:path>
                  <a:path w="118109" h="508635">
                    <a:moveTo>
                      <a:pt x="58927" y="50219"/>
                    </a:moveTo>
                    <a:lnTo>
                      <a:pt x="46227" y="71990"/>
                    </a:lnTo>
                    <a:lnTo>
                      <a:pt x="46227" y="101980"/>
                    </a:lnTo>
                    <a:lnTo>
                      <a:pt x="71627" y="101980"/>
                    </a:lnTo>
                    <a:lnTo>
                      <a:pt x="71627" y="71990"/>
                    </a:lnTo>
                    <a:lnTo>
                      <a:pt x="58927" y="50219"/>
                    </a:lnTo>
                    <a:close/>
                  </a:path>
                  <a:path w="118109" h="508635">
                    <a:moveTo>
                      <a:pt x="71627" y="25780"/>
                    </a:moveTo>
                    <a:lnTo>
                      <a:pt x="46227" y="25780"/>
                    </a:lnTo>
                    <a:lnTo>
                      <a:pt x="46227" y="71990"/>
                    </a:lnTo>
                    <a:lnTo>
                      <a:pt x="58927" y="50219"/>
                    </a:lnTo>
                    <a:lnTo>
                      <a:pt x="48005" y="31495"/>
                    </a:lnTo>
                    <a:lnTo>
                      <a:pt x="71627" y="31495"/>
                    </a:lnTo>
                    <a:lnTo>
                      <a:pt x="71627" y="25780"/>
                    </a:lnTo>
                    <a:close/>
                  </a:path>
                  <a:path w="118109" h="508635">
                    <a:moveTo>
                      <a:pt x="71627" y="31495"/>
                    </a:moveTo>
                    <a:lnTo>
                      <a:pt x="69849" y="31495"/>
                    </a:lnTo>
                    <a:lnTo>
                      <a:pt x="58927" y="50219"/>
                    </a:lnTo>
                    <a:lnTo>
                      <a:pt x="71627" y="71990"/>
                    </a:lnTo>
                    <a:lnTo>
                      <a:pt x="71627" y="31495"/>
                    </a:lnTo>
                    <a:close/>
                  </a:path>
                  <a:path w="118109" h="508635">
                    <a:moveTo>
                      <a:pt x="69849" y="31495"/>
                    </a:moveTo>
                    <a:lnTo>
                      <a:pt x="48005" y="31495"/>
                    </a:lnTo>
                    <a:lnTo>
                      <a:pt x="58927" y="50219"/>
                    </a:lnTo>
                    <a:lnTo>
                      <a:pt x="69849" y="31495"/>
                    </a:lnTo>
                    <a:close/>
                  </a:path>
                </a:pathLst>
              </a:custGeom>
              <a:solidFill>
                <a:srgbClr val="5F6D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A81DAA-0164-E81B-D7CD-B8E71E8497FC}"/>
                </a:ext>
              </a:extLst>
            </p:cNvPr>
            <p:cNvSpPr txBox="1"/>
            <p:nvPr/>
          </p:nvSpPr>
          <p:spPr>
            <a:xfrm>
              <a:off x="8527117" y="4156920"/>
              <a:ext cx="220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spc="-80" dirty="0">
                  <a:solidFill>
                    <a:srgbClr val="202E3D"/>
                  </a:solidFill>
                  <a:latin typeface="Grotesque" panose="020B0504020202020204" pitchFamily="34" charset="0"/>
                  <a:cs typeface="Arial"/>
                </a:rPr>
                <a:t>events </a:t>
              </a:r>
              <a:r>
                <a:rPr lang="en-GB" sz="1800" dirty="0">
                  <a:solidFill>
                    <a:srgbClr val="202E3D"/>
                  </a:solidFill>
                  <a:latin typeface="Grotesque" panose="020B0504020202020204" pitchFamily="34" charset="0"/>
                  <a:cs typeface="Arial"/>
                </a:rPr>
                <a:t>or</a:t>
              </a:r>
              <a:r>
                <a:rPr lang="en-GB" sz="1800" spc="70" dirty="0">
                  <a:solidFill>
                    <a:srgbClr val="202E3D"/>
                  </a:solidFill>
                  <a:latin typeface="Grotesque" panose="020B0504020202020204" pitchFamily="34" charset="0"/>
                  <a:cs typeface="Arial"/>
                </a:rPr>
                <a:t> </a:t>
              </a:r>
              <a:r>
                <a:rPr lang="en-GB" sz="1800" spc="-50" dirty="0">
                  <a:solidFill>
                    <a:srgbClr val="202E3D"/>
                  </a:solidFill>
                  <a:latin typeface="Grotesque" panose="020B0504020202020204" pitchFamily="34" charset="0"/>
                  <a:cs typeface="Arial"/>
                </a:rPr>
                <a:t>observer</a:t>
              </a:r>
              <a:endParaRPr lang="en-GB" sz="1800" dirty="0">
                <a:latin typeface="Grotesque" panose="020B05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8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1" grpId="0" animBg="1"/>
      <p:bldP spid="10" grpId="0" animBg="1"/>
      <p:bldP spid="11" grpId="0" animBg="1"/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MVVM is not enough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injection</a:t>
            </a:r>
          </a:p>
          <a:p>
            <a:endParaRPr lang="en-US" dirty="0"/>
          </a:p>
          <a:p>
            <a:r>
              <a:rPr lang="en-US" dirty="0"/>
              <a:t>Commands</a:t>
            </a:r>
          </a:p>
          <a:p>
            <a:endParaRPr lang="en-US" dirty="0"/>
          </a:p>
          <a:p>
            <a:r>
              <a:rPr lang="en-US" dirty="0"/>
              <a:t>Navigation Service/Dialog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Messaging (Publish/Subscribe)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784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https://github.com/danardelean/DotNetConf2023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Download .NET 8 </a:t>
            </a:r>
            <a:br>
              <a:rPr lang="en-US" dirty="0"/>
            </a:br>
            <a:r>
              <a:rPr lang="en-US" dirty="0">
                <a:effectLst/>
                <a:hlinkClick r:id="rId2" tooltip="https://aka.ms/get-dotnet-8"/>
              </a:rPr>
              <a:t>aka.ms/get-dotnet-8</a:t>
            </a:r>
            <a:endParaRPr lang="en-US" dirty="0">
              <a:effectLst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Uno Platform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  <a:hlinkClick r:id="rId3"/>
              </a:rPr>
              <a:t>https://platform.uno</a:t>
            </a:r>
            <a:endParaRPr lang="en-US" u="sng" dirty="0">
              <a:solidFill>
                <a:srgbClr val="502BD3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/>
              <a:t>AvaloniaUI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  <a:hlinkClick r:id="rId4"/>
              </a:rPr>
              <a:t>https://avaloniaui.net</a:t>
            </a:r>
            <a:endParaRPr lang="en-US" u="sng" dirty="0">
              <a:solidFill>
                <a:srgbClr val="502BD3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MVVM Toolkit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</a:rPr>
              <a:t>https://</a:t>
            </a:r>
            <a:r>
              <a:rPr lang="en-US" u="sng" dirty="0" err="1">
                <a:solidFill>
                  <a:srgbClr val="502BD3"/>
                </a:solidFill>
              </a:rPr>
              <a:t>learn.microsoft.com</a:t>
            </a:r>
            <a:r>
              <a:rPr lang="en-US" u="sng" dirty="0">
                <a:solidFill>
                  <a:srgbClr val="502BD3"/>
                </a:solidFill>
              </a:rPr>
              <a:t>/</a:t>
            </a:r>
            <a:r>
              <a:rPr lang="en-US" u="sng" dirty="0" err="1">
                <a:solidFill>
                  <a:srgbClr val="502BD3"/>
                </a:solidFill>
              </a:rPr>
              <a:t>en</a:t>
            </a:r>
            <a:r>
              <a:rPr lang="en-US" u="sng" dirty="0">
                <a:solidFill>
                  <a:srgbClr val="502BD3"/>
                </a:solidFill>
              </a:rPr>
              <a:t>-us/dotnet/</a:t>
            </a:r>
            <a:r>
              <a:rPr lang="en-US" u="sng" dirty="0" err="1">
                <a:solidFill>
                  <a:srgbClr val="502BD3"/>
                </a:solidFill>
              </a:rPr>
              <a:t>communitytoolkit</a:t>
            </a:r>
            <a:r>
              <a:rPr lang="en-US" u="sng" dirty="0">
                <a:solidFill>
                  <a:srgbClr val="502BD3"/>
                </a:solidFill>
              </a:rPr>
              <a:t>/</a:t>
            </a:r>
            <a:r>
              <a:rPr lang="en-US" u="sng" dirty="0" err="1">
                <a:solidFill>
                  <a:srgbClr val="502BD3"/>
                </a:solidFill>
              </a:rPr>
              <a:t>mvvm</a:t>
            </a:r>
            <a:r>
              <a:rPr lang="en-US" u="sng" dirty="0">
                <a:solidFill>
                  <a:srgbClr val="502BD3"/>
                </a:solidFill>
              </a:rPr>
              <a:t>/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5279-2990-3421-1E16-3202EAD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/>
          <a:lstStyle/>
          <a:p>
            <a:r>
              <a:rPr lang="en-US" dirty="0"/>
              <a:t>Design UI agnostic cross-platform applications with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64E6-E7D3-8296-BCB1-3E50CA18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/>
          <a:lstStyle/>
          <a:p>
            <a:r>
              <a:rPr lang="en-US" dirty="0"/>
              <a:t>Dan </a:t>
            </a:r>
            <a:r>
              <a:rPr lang="en-US" dirty="0" err="1"/>
              <a:t>Ciprian</a:t>
            </a:r>
            <a:r>
              <a:rPr lang="en-US" dirty="0"/>
              <a:t> </a:t>
            </a:r>
            <a:r>
              <a:rPr lang="en-US" dirty="0" err="1"/>
              <a:t>Ardelean</a:t>
            </a:r>
            <a:r>
              <a:rPr lang="en-US" dirty="0"/>
              <a:t> | @</a:t>
            </a:r>
            <a:r>
              <a:rPr lang="en-US" dirty="0" err="1"/>
              <a:t>danardelean</a:t>
            </a:r>
            <a:endParaRPr lang="en-US" dirty="0"/>
          </a:p>
          <a:p>
            <a:r>
              <a:rPr lang="en-US" dirty="0"/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3127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2427"/>
            <a:ext cx="10972800" cy="265314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I am a </a:t>
            </a:r>
            <a:r>
              <a:rPr lang="en-US" dirty="0"/>
              <a:t>.NET developer </a:t>
            </a:r>
            <a:r>
              <a:rPr lang="en-US" b="1" dirty="0"/>
              <a:t>and I want to develop a new </a:t>
            </a:r>
            <a:r>
              <a:rPr lang="en-US" dirty="0"/>
              <a:t>cross-platform</a:t>
            </a:r>
            <a:r>
              <a:rPr lang="en-US" b="1" dirty="0"/>
              <a:t> application.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What framework should I use?</a:t>
            </a:r>
          </a:p>
        </p:txBody>
      </p:sp>
    </p:spTree>
    <p:extLst>
      <p:ext uri="{BB962C8B-B14F-4D97-AF65-F5344CB8AC3E}">
        <p14:creationId xmlns:p14="http://schemas.microsoft.com/office/powerpoint/2010/main" val="14490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Good news you have multiple choices: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5FE6B-0BFB-B5BD-51D4-A86D914E1CBE}"/>
              </a:ext>
            </a:extLst>
          </p:cNvPr>
          <p:cNvGrpSpPr/>
          <p:nvPr/>
        </p:nvGrpSpPr>
        <p:grpSpPr>
          <a:xfrm>
            <a:off x="609600" y="2174488"/>
            <a:ext cx="2824356" cy="3009022"/>
            <a:chOff x="492512" y="2174488"/>
            <a:chExt cx="2824356" cy="3009022"/>
          </a:xfrm>
        </p:grpSpPr>
        <p:pic>
          <p:nvPicPr>
            <p:cNvPr id="1028" name="Picture 4" descr="My First .Net MAUI App. Original article published at… | by Kevin Williams  | Medium">
              <a:extLst>
                <a:ext uri="{FF2B5EF4-FFF2-40B4-BE49-F238E27FC236}">
                  <a16:creationId xmlns:a16="http://schemas.microsoft.com/office/drawing/2014/main" id="{15EEB5CE-3980-B3CA-E227-29D0050D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" y="2174488"/>
              <a:ext cx="2824356" cy="282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6CB084-76E8-DA6F-7BA5-9F361A358B95}"/>
                </a:ext>
              </a:extLst>
            </p:cNvPr>
            <p:cNvSpPr txBox="1"/>
            <p:nvPr/>
          </p:nvSpPr>
          <p:spPr>
            <a:xfrm>
              <a:off x="998343" y="4814178"/>
              <a:ext cx="181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b="1" dirty="0">
                  <a:latin typeface="Grotesque" panose="020B0504020202020204" pitchFamily="34" charset="0"/>
                  <a:cs typeface="Grotesque" panose="020F0502020204030204" pitchFamily="34" charset="0"/>
                </a:rPr>
                <a:t>.NET MAUI</a:t>
              </a:r>
            </a:p>
          </p:txBody>
        </p:sp>
      </p:grpSp>
      <p:pic>
        <p:nvPicPr>
          <p:cNvPr id="1030" name="Picture 6" descr="Uno Platform · GitHub">
            <a:extLst>
              <a:ext uri="{FF2B5EF4-FFF2-40B4-BE49-F238E27FC236}">
                <a16:creationId xmlns:a16="http://schemas.microsoft.com/office/drawing/2014/main" id="{8668388B-9158-2A4B-8647-8F5AAA1D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5159" y="2515825"/>
            <a:ext cx="2141682" cy="21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813FC-56EA-0411-F0B8-6CB3118614DF}"/>
              </a:ext>
            </a:extLst>
          </p:cNvPr>
          <p:cNvSpPr txBox="1"/>
          <p:nvPr/>
        </p:nvSpPr>
        <p:spPr>
          <a:xfrm>
            <a:off x="5189653" y="4814178"/>
            <a:ext cx="18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latin typeface="Grotesque" panose="020B0504020202020204" pitchFamily="34" charset="0"/>
                <a:cs typeface="Grotesque" panose="020F0502020204030204" pitchFamily="34" charset="0"/>
              </a:rPr>
              <a:t>Uno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B96F97-BFD4-0A43-BFE2-1DE93E6E4604}"/>
              </a:ext>
            </a:extLst>
          </p:cNvPr>
          <p:cNvGrpSpPr/>
          <p:nvPr/>
        </p:nvGrpSpPr>
        <p:grpSpPr>
          <a:xfrm>
            <a:off x="9440400" y="2515507"/>
            <a:ext cx="2142000" cy="2668003"/>
            <a:chOff x="9440400" y="2515507"/>
            <a:chExt cx="2142000" cy="2668003"/>
          </a:xfrm>
        </p:grpSpPr>
        <p:pic>
          <p:nvPicPr>
            <p:cNvPr id="1032" name="Picture 8" descr="AvaloniaUI · GitHub">
              <a:extLst>
                <a:ext uri="{FF2B5EF4-FFF2-40B4-BE49-F238E27FC236}">
                  <a16:creationId xmlns:a16="http://schemas.microsoft.com/office/drawing/2014/main" id="{90B4C328-CD62-E5D0-0418-716365E6B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0" y="2515507"/>
              <a:ext cx="2142000" cy="214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719C8-5B55-F7EB-5F5D-4BEDF45847D0}"/>
                </a:ext>
              </a:extLst>
            </p:cNvPr>
            <p:cNvSpPr txBox="1"/>
            <p:nvPr/>
          </p:nvSpPr>
          <p:spPr>
            <a:xfrm>
              <a:off x="9796482" y="4814178"/>
              <a:ext cx="142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b="1" dirty="0">
                  <a:latin typeface="Grotesque" panose="020B0504020202020204" pitchFamily="34" charset="0"/>
                  <a:cs typeface="Grotesque" panose="020F0502020204030204" pitchFamily="34" charset="0"/>
                </a:rPr>
                <a:t>AvaloniUI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I am afraid to take the wrong decision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UI framework is not mature enough</a:t>
            </a:r>
          </a:p>
          <a:p>
            <a:endParaRPr lang="en-US" dirty="0"/>
          </a:p>
          <a:p>
            <a:r>
              <a:rPr lang="en-US" dirty="0"/>
              <a:t>The current version has a lot of bugs</a:t>
            </a:r>
          </a:p>
          <a:p>
            <a:endParaRPr lang="en-US" dirty="0"/>
          </a:p>
          <a:p>
            <a:r>
              <a:rPr lang="en-US" dirty="0"/>
              <a:t>What if they stop developing the framework?</a:t>
            </a:r>
          </a:p>
          <a:p>
            <a:endParaRPr lang="en-US" dirty="0"/>
          </a:p>
          <a:p>
            <a:r>
              <a:rPr lang="en-US" dirty="0"/>
              <a:t>Who will give me support?</a:t>
            </a:r>
          </a:p>
          <a:p>
            <a:endParaRPr lang="en-US" dirty="0"/>
          </a:p>
          <a:p>
            <a:r>
              <a:rPr lang="en-US" dirty="0"/>
              <a:t>How big is the community using the framework?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053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2427"/>
            <a:ext cx="10972800" cy="2653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if the UI framework is not the most important part of your application?</a:t>
            </a:r>
          </a:p>
        </p:txBody>
      </p:sp>
    </p:spTree>
    <p:extLst>
      <p:ext uri="{BB962C8B-B14F-4D97-AF65-F5344CB8AC3E}">
        <p14:creationId xmlns:p14="http://schemas.microsoft.com/office/powerpoint/2010/main" val="9162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2427"/>
            <a:ext cx="10972800" cy="2653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 I design the application independent of the UI framework?</a:t>
            </a:r>
          </a:p>
        </p:txBody>
      </p:sp>
    </p:spTree>
    <p:extLst>
      <p:ext uri="{BB962C8B-B14F-4D97-AF65-F5344CB8AC3E}">
        <p14:creationId xmlns:p14="http://schemas.microsoft.com/office/powerpoint/2010/main" val="6493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2427"/>
            <a:ext cx="10972800" cy="2653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 could model the whole application in a .NET class library</a:t>
            </a:r>
          </a:p>
        </p:txBody>
      </p:sp>
    </p:spTree>
    <p:extLst>
      <p:ext uri="{BB962C8B-B14F-4D97-AF65-F5344CB8AC3E}">
        <p14:creationId xmlns:p14="http://schemas.microsoft.com/office/powerpoint/2010/main" val="966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forced to only use “pure” .NET code</a:t>
            </a:r>
          </a:p>
          <a:p>
            <a:endParaRPr lang="en-US" dirty="0"/>
          </a:p>
          <a:p>
            <a:r>
              <a:rPr lang="en-US" dirty="0"/>
              <a:t>The output is usable with any UI framework built on .NET</a:t>
            </a:r>
          </a:p>
          <a:p>
            <a:endParaRPr lang="en-US" dirty="0"/>
          </a:p>
          <a:p>
            <a:r>
              <a:rPr lang="en-US" dirty="0"/>
              <a:t>I can easily Unit Test my application logic</a:t>
            </a:r>
          </a:p>
          <a:p>
            <a:endParaRPr lang="en-US" dirty="0"/>
          </a:p>
          <a:p>
            <a:r>
              <a:rPr lang="en-US" dirty="0"/>
              <a:t>I can use MVVM pattern as all the UI frameworks support Data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95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291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Space Grotesk Medium</vt:lpstr>
      <vt:lpstr>Grotesque</vt:lpstr>
      <vt:lpstr>Arial</vt:lpstr>
      <vt:lpstr>Calibri</vt:lpstr>
      <vt:lpstr>1_Office Theme</vt:lpstr>
      <vt:lpstr>PowerPoint Presentation</vt:lpstr>
      <vt:lpstr>Design UI agnostic cross-platform applications with .NET</vt:lpstr>
      <vt:lpstr> I am a .NET developer and I want to develop a new cross-platform application.  What framework should I use?</vt:lpstr>
      <vt:lpstr>Good news you have multiple choices:</vt:lpstr>
      <vt:lpstr>I am afraid to take the wrong decision</vt:lpstr>
      <vt:lpstr>What if the UI framework is not the most important part of your application?</vt:lpstr>
      <vt:lpstr>Can I design the application independent of the UI framework?</vt:lpstr>
      <vt:lpstr>I could model the whole application in a .NET class library</vt:lpstr>
      <vt:lpstr>Advantages</vt:lpstr>
      <vt:lpstr>[Reminder] Model-View-ViewModel </vt:lpstr>
      <vt:lpstr>MVVM is not enough</vt:lpstr>
      <vt:lpstr>Demo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2023-12-08T23:28:20Z</dcterms:created>
  <dcterms:modified xsi:type="dcterms:W3CDTF">2023-12-08T23:28:26Z</dcterms:modified>
</cp:coreProperties>
</file>