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Space Grotesk Medium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5O9blKb9QKqWNZW103qgUUpr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CC59C-4EFC-4015-918E-5EBAE6B3A0E6}" v="3" dt="2023-12-08T23:34:08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7" d="100"/>
          <a:sy n="27" d="100"/>
        </p:scale>
        <p:origin x="4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ad89d9df9_1_2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9ad89d9df9_1_2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ad89d9df9_1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9ad89d9df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ad89d9df9_1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9ad89d9df9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ad89d9df9_1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9ad89d9df9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ad89d9df9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9ad89d9df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ad89d9df9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9ad89d9df9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ad89d9df9_1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9ad89d9df9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ad89d9df9_1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9ad89d9df9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ad89d9df9_1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9ad89d9df9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ad89d9df9_1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9ad89d9df9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lkin slide">
  <p:cSld name="Walkin slide">
    <p:bg>
      <p:bgPr>
        <a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/>
        </p:nvSpPr>
        <p:spPr>
          <a:xfrm>
            <a:off x="609599" y="1143000"/>
            <a:ext cx="5486401" cy="250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Space Grotesk Medium"/>
              <a:buNone/>
            </a:pPr>
            <a:r>
              <a:rPr lang="en-US" sz="6500" b="0" i="0" u="none" strike="noStrike" cap="none">
                <a:solidFill>
                  <a:srgbClr val="19191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.NET Conf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7918784" cy="39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Space Grotesk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609600" y="4589463"/>
            <a:ext cx="791878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2000"/>
              <a:buNone/>
              <a:defRPr sz="2000">
                <a:solidFill>
                  <a:srgbClr val="8F8AB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800"/>
              <a:buNone/>
              <a:defRPr sz="1800">
                <a:solidFill>
                  <a:srgbClr val="8F8AB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18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4018" y="3730580"/>
            <a:ext cx="1950607" cy="2323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Space Grotesk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609600" y="4589463"/>
            <a:ext cx="94869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2000"/>
              <a:buNone/>
              <a:defRPr sz="2000">
                <a:solidFill>
                  <a:srgbClr val="8F8AB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800"/>
              <a:buNone/>
              <a:defRPr sz="1800">
                <a:solidFill>
                  <a:srgbClr val="8F8AB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ample">
  <p:cSld name="Code S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ection Header">
  <p:cSld name="3_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5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609600" y="1709738"/>
            <a:ext cx="71882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Space Grotesk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609600" y="4589463"/>
            <a:ext cx="7188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2000"/>
              <a:buNone/>
              <a:defRPr sz="2000">
                <a:solidFill>
                  <a:srgbClr val="8F8AB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800"/>
              <a:buNone/>
              <a:defRPr sz="1800">
                <a:solidFill>
                  <a:srgbClr val="8F8AB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Space Grotesk Medium"/>
              <a:buNone/>
              <a:defRPr sz="4400" b="0" i="0" u="none" strike="noStrike" cap="none">
                <a:solidFill>
                  <a:srgbClr val="19191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6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92">
          <p15:clr>
            <a:srgbClr val="F26B43"/>
          </p15:clr>
        </p15:guide>
        <p15:guide id="4" pos="192">
          <p15:clr>
            <a:srgbClr val="F26B43"/>
          </p15:clr>
        </p15:guide>
        <p15:guide id="5" pos="7488">
          <p15:clr>
            <a:srgbClr val="F26B43"/>
          </p15:clr>
        </p15:guide>
        <p15:guide id="6" orient="horz" pos="4128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384">
          <p15:clr>
            <a:srgbClr val="F26B43"/>
          </p15:clr>
        </p15:guide>
        <p15:guide id="9" pos="7296">
          <p15:clr>
            <a:srgbClr val="F26B43"/>
          </p15:clr>
        </p15:guide>
        <p15:guide id="10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aka.ms/get-dotnet-8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X1_QeH1yAto" TargetMode="External"/><Relationship Id="rId5" Type="http://schemas.openxmlformats.org/officeDocument/2006/relationships/hyperlink" Target="https://github.com/dotnet/csharplang/issues/7009" TargetMode="External"/><Relationship Id="rId4" Type="http://schemas.openxmlformats.org/officeDocument/2006/relationships/hyperlink" Target="https://github.com/FlashOWare/FlashOWare.Generator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Flash0ver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tnet.social/@0x_F0" TargetMode="External"/><Relationship Id="rId5" Type="http://schemas.openxmlformats.org/officeDocument/2006/relationships/hyperlink" Target="https://twitter.com/0x_F0" TargetMode="External"/><Relationship Id="rId4" Type="http://schemas.openxmlformats.org/officeDocument/2006/relationships/hyperlink" Target="https://www.youtube.com/@FlashOWar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et-dotnet-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ad89d9df9_1_2225"/>
          <p:cNvSpPr txBox="1">
            <a:spLocks noGrp="1"/>
          </p:cNvSpPr>
          <p:nvPr>
            <p:ph type="title"/>
          </p:nvPr>
        </p:nvSpPr>
        <p:spPr>
          <a:xfrm>
            <a:off x="609600" y="609599"/>
            <a:ext cx="109728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Space Grotesk Medium"/>
              <a:buNone/>
            </a:pPr>
            <a:r>
              <a:rPr lang="en-US"/>
              <a:t>Native AOT</a:t>
            </a:r>
            <a:endParaRPr/>
          </a:p>
        </p:txBody>
      </p:sp>
      <p:sp>
        <p:nvSpPr>
          <p:cNvPr id="139" name="Google Shape;139;g29ad89d9df9_1_2225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                                          linux-x64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        C#               IL               osx-x64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                                          win-x64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linux-x64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C#               IL               osx-x64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win-x64</a:t>
            </a:r>
            <a:endParaRPr/>
          </a:p>
        </p:txBody>
      </p:sp>
      <p:sp>
        <p:nvSpPr>
          <p:cNvPr id="140" name="Google Shape;140;g29ad89d9df9_1_2225"/>
          <p:cNvSpPr/>
          <p:nvPr/>
        </p:nvSpPr>
        <p:spPr>
          <a:xfrm>
            <a:off x="3274625" y="2547600"/>
            <a:ext cx="1557000" cy="5340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Roslyn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g29ad89d9df9_1_2225"/>
          <p:cNvSpPr/>
          <p:nvPr/>
        </p:nvSpPr>
        <p:spPr>
          <a:xfrm>
            <a:off x="3274625" y="4816625"/>
            <a:ext cx="1557000" cy="5340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Roslyn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g29ad89d9df9_1_2225"/>
          <p:cNvSpPr/>
          <p:nvPr/>
        </p:nvSpPr>
        <p:spPr>
          <a:xfrm>
            <a:off x="6616000" y="4816625"/>
            <a:ext cx="1557000" cy="5340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g29ad89d9df9_1_2225"/>
          <p:cNvSpPr/>
          <p:nvPr/>
        </p:nvSpPr>
        <p:spPr>
          <a:xfrm>
            <a:off x="6616000" y="2547600"/>
            <a:ext cx="1557000" cy="5340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JIT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Space Grotesk Medium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609600" y="4589463"/>
            <a:ext cx="94869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</a:pPr>
            <a:r>
              <a:rPr lang="en-US"/>
              <a:t>ASP.NET Core Web API (native AOT) with Minimal APIs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ad89d9df9_1_77"/>
          <p:cNvSpPr txBox="1">
            <a:spLocks noGrp="1"/>
          </p:cNvSpPr>
          <p:nvPr>
            <p:ph type="title"/>
          </p:nvPr>
        </p:nvSpPr>
        <p:spPr>
          <a:xfrm>
            <a:off x="609600" y="609599"/>
            <a:ext cx="109728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100000"/>
              <a:buFont typeface="Space Grotesk Medium"/>
              <a:buNone/>
            </a:pPr>
            <a:r>
              <a:rPr lang="en-US"/>
              <a:t>With great power comes great responsibility</a:t>
            </a:r>
            <a:endParaRPr/>
          </a:p>
        </p:txBody>
      </p:sp>
      <p:sp>
        <p:nvSpPr>
          <p:cNvPr id="155" name="Google Shape;155;g29ad89d9df9_1_77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Law of Least Astonishment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Principle of Least Surprise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Space Grotesk Medium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Download .NET 8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aka.ms/get-dotnet-8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FlashOWare.Generators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4"/>
              </a:rPr>
              <a:t>github.com/FlashOWare/FlashOWare.Generators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Proposal &amp; Feature Specification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5"/>
              </a:rPr>
              <a:t>github.com/dotnet/csharplang/issues/7009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Languages &amp; Runtime Community Standup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6"/>
              </a:rPr>
              <a:t>youtube.com/watch?v=X1_QeH1yAto</a:t>
            </a:r>
            <a:endParaRPr/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2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4018" y="3730580"/>
            <a:ext cx="1950607" cy="2323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ad89d9df9_1_60"/>
          <p:cNvSpPr txBox="1">
            <a:spLocks noGrp="1"/>
          </p:cNvSpPr>
          <p:nvPr>
            <p:ph type="title"/>
          </p:nvPr>
        </p:nvSpPr>
        <p:spPr>
          <a:xfrm>
            <a:off x="609600" y="609599"/>
            <a:ext cx="109728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Space Grotesk Medium"/>
              <a:buNone/>
            </a:pPr>
            <a:r>
              <a:rPr lang="en-US"/>
              <a:t>Stefan Pölz</a:t>
            </a:r>
            <a:endParaRPr/>
          </a:p>
        </p:txBody>
      </p:sp>
      <p:sp>
        <p:nvSpPr>
          <p:cNvPr id="169" name="Google Shape;169;g29ad89d9df9_1_60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GitHub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github.com/Flash0ver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YouTube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4"/>
              </a:rPr>
              <a:t>youtube.com/@FlashOWare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X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5"/>
              </a:rPr>
              <a:t>twitter.com/0x_F0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Mastodon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6"/>
              </a:rPr>
              <a:t>dotnet.social/@0x_F0</a:t>
            </a:r>
            <a:endParaRPr/>
          </a:p>
        </p:txBody>
      </p:sp>
      <p:pic>
        <p:nvPicPr>
          <p:cNvPr id="170" name="Google Shape;170;g29ad89d9df9_1_60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8384" y="5616418"/>
            <a:ext cx="3663619" cy="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9ad89d9df9_1_60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4018" y="3730580"/>
            <a:ext cx="1950607" cy="2323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2135988" y="1613093"/>
            <a:ext cx="7920023" cy="202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Font typeface="Space Grotesk Medium"/>
              <a:buNone/>
            </a:pPr>
            <a:r>
              <a:rPr lang="en-US" sz="6600"/>
              <a:t>Download .NET 8</a:t>
            </a:r>
            <a:br>
              <a:rPr lang="en-US" sz="6600"/>
            </a:br>
            <a:endParaRPr sz="6600"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1"/>
          </p:nvPr>
        </p:nvSpPr>
        <p:spPr>
          <a:xfrm>
            <a:off x="1540777" y="3258296"/>
            <a:ext cx="91104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400"/>
              <a:buNone/>
            </a:pPr>
            <a:r>
              <a:rPr lang="en-US" sz="5400" u="sng">
                <a:solidFill>
                  <a:schemeClr val="hlink"/>
                </a:solidFill>
                <a:hlinkClick r:id="rId3"/>
              </a:rPr>
              <a:t>https://aka.ms/get-dotnet-8</a:t>
            </a:r>
            <a:r>
              <a:rPr lang="en-US" sz="5400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7918784" cy="39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Space Grotesk Medium"/>
              <a:buNone/>
            </a:pPr>
            <a:r>
              <a:rPr lang="en-US"/>
              <a:t>Experimental C# Interceptors: AOT &amp; Performance for free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609600" y="4589463"/>
            <a:ext cx="791878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</a:pPr>
            <a:r>
              <a:rPr lang="en-US"/>
              <a:t>Stefan Pölz | @0x_F0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ad89d9df9_1_85"/>
          <p:cNvSpPr txBox="1">
            <a:spLocks noGrp="1"/>
          </p:cNvSpPr>
          <p:nvPr>
            <p:ph type="title"/>
          </p:nvPr>
        </p:nvSpPr>
        <p:spPr>
          <a:xfrm>
            <a:off x="609600" y="609599"/>
            <a:ext cx="109728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Space Grotesk Medium"/>
              <a:buNone/>
            </a:pPr>
            <a:r>
              <a:rPr lang="en-US"/>
              <a:t>⚠ Experimental</a:t>
            </a:r>
            <a:endParaRPr/>
          </a:p>
        </p:txBody>
      </p:sp>
      <p:sp>
        <p:nvSpPr>
          <p:cNvPr id="97" name="Google Shape;97;g29ad89d9df9_1_85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Interceptors are an experimental feature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Available in preview mode with .NET 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ad89d9df9_0_7"/>
          <p:cNvSpPr txBox="1">
            <a:spLocks noGrp="1"/>
          </p:cNvSpPr>
          <p:nvPr>
            <p:ph type="title"/>
          </p:nvPr>
        </p:nvSpPr>
        <p:spPr>
          <a:xfrm>
            <a:off x="609600" y="1709738"/>
            <a:ext cx="94869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Space Grotesk Medium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03" name="Google Shape;103;g29ad89d9df9_0_7"/>
          <p:cNvSpPr txBox="1">
            <a:spLocks noGrp="1"/>
          </p:cNvSpPr>
          <p:nvPr>
            <p:ph type="body" idx="1"/>
          </p:nvPr>
        </p:nvSpPr>
        <p:spPr>
          <a:xfrm>
            <a:off x="609600" y="4589463"/>
            <a:ext cx="94869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</a:pPr>
            <a:r>
              <a:rPr lang="en-US"/>
              <a:t>Generators &amp; Interceptors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ad89d9df9_1_134"/>
          <p:cNvSpPr txBox="1">
            <a:spLocks noGrp="1"/>
          </p:cNvSpPr>
          <p:nvPr>
            <p:ph type="title"/>
          </p:nvPr>
        </p:nvSpPr>
        <p:spPr>
          <a:xfrm>
            <a:off x="609600" y="609599"/>
            <a:ext cx="109728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Space Grotesk Medium"/>
              <a:buNone/>
            </a:pPr>
            <a:r>
              <a:rPr lang="en-US"/>
              <a:t>InterceptsLocationAttribute</a:t>
            </a:r>
            <a:endParaRPr/>
          </a:p>
        </p:txBody>
      </p:sp>
      <p:sp>
        <p:nvSpPr>
          <p:cNvPr id="109" name="Google Shape;109;g29ad89d9df9_1_134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74E13"/>
                </a:solidFill>
              </a:rPr>
              <a:t>// &lt;auto-generated/&gt;</a:t>
            </a:r>
            <a:endParaRPr sz="23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666666"/>
                </a:solidFill>
              </a:rPr>
              <a:t>#nullable enable</a:t>
            </a:r>
            <a:endParaRPr sz="23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C4587"/>
                </a:solidFill>
              </a:rPr>
              <a:t>namespace</a:t>
            </a:r>
            <a:r>
              <a:rPr lang="en-US" sz="2300"/>
              <a:t> System.Runtime.CompilerServices</a:t>
            </a:r>
            <a:endParaRPr sz="23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{</a:t>
            </a:r>
            <a:endParaRPr sz="23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    [</a:t>
            </a:r>
            <a:r>
              <a:rPr lang="en-US" sz="2300">
                <a:solidFill>
                  <a:srgbClr val="38761D"/>
                </a:solidFill>
              </a:rPr>
              <a:t>AttributeUsage</a:t>
            </a:r>
            <a:r>
              <a:rPr lang="en-US" sz="2300"/>
              <a:t>(</a:t>
            </a:r>
            <a:r>
              <a:rPr lang="en-US" sz="2300">
                <a:solidFill>
                  <a:srgbClr val="7F6000"/>
                </a:solidFill>
              </a:rPr>
              <a:t>AttributeTargets</a:t>
            </a:r>
            <a:r>
              <a:rPr lang="en-US" sz="2300"/>
              <a:t>.Method, AllowMultiple = </a:t>
            </a:r>
            <a:r>
              <a:rPr lang="en-US" sz="2300">
                <a:solidFill>
                  <a:srgbClr val="1C4587"/>
                </a:solidFill>
              </a:rPr>
              <a:t>true</a:t>
            </a:r>
            <a:r>
              <a:rPr lang="en-US" sz="2300"/>
              <a:t>)]</a:t>
            </a:r>
            <a:endParaRPr sz="23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    </a:t>
            </a:r>
            <a:r>
              <a:rPr lang="en-US" sz="2300">
                <a:solidFill>
                  <a:srgbClr val="1C4587"/>
                </a:solidFill>
              </a:rPr>
              <a:t>file sealed class</a:t>
            </a:r>
            <a:r>
              <a:rPr lang="en-US" sz="2300"/>
              <a:t> </a:t>
            </a:r>
            <a:r>
              <a:rPr lang="en-US" sz="2300">
                <a:solidFill>
                  <a:srgbClr val="38761D"/>
                </a:solidFill>
              </a:rPr>
              <a:t>InterceptsLocationAttribute</a:t>
            </a:r>
            <a:r>
              <a:rPr lang="en-US" sz="2300"/>
              <a:t>(</a:t>
            </a:r>
            <a:endParaRPr sz="23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        </a:t>
            </a:r>
            <a:r>
              <a:rPr lang="en-US" sz="2300">
                <a:solidFill>
                  <a:srgbClr val="1C4587"/>
                </a:solidFill>
              </a:rPr>
              <a:t>string</a:t>
            </a:r>
            <a:r>
              <a:rPr lang="en-US" sz="2300"/>
              <a:t> filePath, </a:t>
            </a:r>
            <a:r>
              <a:rPr lang="en-US" sz="2300">
                <a:solidFill>
                  <a:srgbClr val="1C4587"/>
                </a:solidFill>
              </a:rPr>
              <a:t>int</a:t>
            </a:r>
            <a:r>
              <a:rPr lang="en-US" sz="2300"/>
              <a:t> line, </a:t>
            </a:r>
            <a:r>
              <a:rPr lang="en-US" sz="2300">
                <a:solidFill>
                  <a:srgbClr val="1C4587"/>
                </a:solidFill>
              </a:rPr>
              <a:t>int</a:t>
            </a:r>
            <a:r>
              <a:rPr lang="en-US" sz="2300"/>
              <a:t> character) : </a:t>
            </a:r>
            <a:r>
              <a:rPr lang="en-US" sz="2300">
                <a:solidFill>
                  <a:srgbClr val="38761D"/>
                </a:solidFill>
              </a:rPr>
              <a:t>Attribute</a:t>
            </a:r>
            <a:endParaRPr sz="23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    {</a:t>
            </a:r>
            <a:endParaRPr sz="23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    }</a:t>
            </a:r>
            <a:endParaRPr sz="23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}</a:t>
            </a:r>
            <a:endParaRPr sz="23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ad89d9df9_1_146"/>
          <p:cNvSpPr txBox="1">
            <a:spLocks noGrp="1"/>
          </p:cNvSpPr>
          <p:nvPr>
            <p:ph type="title"/>
          </p:nvPr>
        </p:nvSpPr>
        <p:spPr>
          <a:xfrm>
            <a:off x="609600" y="609599"/>
            <a:ext cx="109728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Space Grotesk Medium"/>
              <a:buNone/>
            </a:pPr>
            <a:r>
              <a:rPr lang="en-US"/>
              <a:t>Interceptors</a:t>
            </a:r>
            <a:endParaRPr/>
          </a:p>
        </p:txBody>
      </p:sp>
      <p:sp>
        <p:nvSpPr>
          <p:cNvPr id="115" name="Google Shape;115;g29ad89d9df9_1_146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C4587"/>
                </a:solidFill>
              </a:rPr>
              <a:t>namespace</a:t>
            </a:r>
            <a:r>
              <a:rPr lang="en-US"/>
              <a:t> My.Generated.Namespace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4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rgbClr val="1C4587"/>
                </a:solidFill>
              </a:rPr>
              <a:t>using</a:t>
            </a:r>
            <a:r>
              <a:rPr lang="en-US"/>
              <a:t> System.Runtime.CompilerServices;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rgbClr val="1C4587"/>
                </a:solidFill>
              </a:rPr>
              <a:t>file static class</a:t>
            </a:r>
            <a:r>
              <a:rPr lang="en-US"/>
              <a:t> </a:t>
            </a:r>
            <a:r>
              <a:rPr lang="en-US">
                <a:solidFill>
                  <a:srgbClr val="38761D"/>
                </a:solidFill>
              </a:rPr>
              <a:t>MyGeneratedInterceptors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[</a:t>
            </a:r>
            <a:r>
              <a:rPr lang="en-US">
                <a:solidFill>
                  <a:srgbClr val="38761D"/>
                </a:solidFill>
              </a:rPr>
              <a:t>InterceptsLocation</a:t>
            </a:r>
            <a:r>
              <a:rPr lang="en-US"/>
              <a:t>(</a:t>
            </a:r>
            <a:r>
              <a:rPr lang="en-US">
                <a:solidFill>
                  <a:srgbClr val="783F04"/>
                </a:solidFill>
              </a:rPr>
              <a:t>@"C:\code\Program.cs"</a:t>
            </a:r>
            <a:r>
              <a:rPr lang="en-US"/>
              <a:t>, 2, 9)]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8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r>
              <a:rPr lang="en-US">
                <a:solidFill>
                  <a:srgbClr val="1C4587"/>
                </a:solidFill>
              </a:rPr>
              <a:t>internal static void</a:t>
            </a:r>
            <a:r>
              <a:rPr lang="en-US"/>
              <a:t> </a:t>
            </a:r>
            <a:r>
              <a:rPr lang="en-US">
                <a:solidFill>
                  <a:srgbClr val="7F6000"/>
                </a:solidFill>
              </a:rPr>
              <a:t>Interceptor0</a:t>
            </a:r>
            <a:r>
              <a:rPr lang="en-US"/>
              <a:t>(</a:t>
            </a:r>
            <a:r>
              <a:rPr lang="en-US">
                <a:solidFill>
                  <a:srgbClr val="073763"/>
                </a:solidFill>
              </a:rPr>
              <a:t>string</a:t>
            </a:r>
            <a:r>
              <a:rPr lang="en-US"/>
              <a:t>? value)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</a:t>
            </a:r>
            <a:r>
              <a:rPr lang="en-US">
                <a:solidFill>
                  <a:srgbClr val="274E13"/>
                </a:solidFill>
              </a:rPr>
              <a:t>//...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24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ad89d9df9_1_161"/>
          <p:cNvSpPr txBox="1">
            <a:spLocks noGrp="1"/>
          </p:cNvSpPr>
          <p:nvPr>
            <p:ph type="title"/>
          </p:nvPr>
        </p:nvSpPr>
        <p:spPr>
          <a:xfrm>
            <a:off x="609600" y="609599"/>
            <a:ext cx="109728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Space Grotesk Medium"/>
              <a:buNone/>
            </a:pPr>
            <a:r>
              <a:rPr lang="en-US"/>
              <a:t>Interceptors</a:t>
            </a:r>
            <a:endParaRPr/>
          </a:p>
        </p:txBody>
      </p:sp>
      <p:sp>
        <p:nvSpPr>
          <p:cNvPr id="121" name="Google Shape;121;g29ad89d9df9_1_161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 for C#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Support for ordinary Methods only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Contained in non-generic type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One or more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[InterceptsLocation]</a:t>
            </a:r>
            <a:r>
              <a:rPr lang="en-US"/>
              <a:t> attributes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Require matching signatures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Static Methods or Extension 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ad89d9df9_1_153"/>
          <p:cNvSpPr txBox="1">
            <a:spLocks noGrp="1"/>
          </p:cNvSpPr>
          <p:nvPr>
            <p:ph type="title"/>
          </p:nvPr>
        </p:nvSpPr>
        <p:spPr>
          <a:xfrm>
            <a:off x="609600" y="1709738"/>
            <a:ext cx="94869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Space Grotesk Medium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27" name="Google Shape;127;g29ad89d9df9_1_153"/>
          <p:cNvSpPr txBox="1">
            <a:spLocks noGrp="1"/>
          </p:cNvSpPr>
          <p:nvPr>
            <p:ph type="body" idx="1"/>
          </p:nvPr>
        </p:nvSpPr>
        <p:spPr>
          <a:xfrm>
            <a:off x="609600" y="4589463"/>
            <a:ext cx="94869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</a:pPr>
            <a:r>
              <a:rPr lang="en-US"/>
              <a:t>Interceptors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ad89d9df9_1_114"/>
          <p:cNvSpPr txBox="1">
            <a:spLocks noGrp="1"/>
          </p:cNvSpPr>
          <p:nvPr>
            <p:ph type="title"/>
          </p:nvPr>
        </p:nvSpPr>
        <p:spPr>
          <a:xfrm>
            <a:off x="609600" y="609599"/>
            <a:ext cx="109728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Space Grotesk Medium"/>
              <a:buNone/>
            </a:pPr>
            <a:r>
              <a:rPr lang="en-US"/>
              <a:t>.NET SDK</a:t>
            </a:r>
            <a:endParaRPr/>
          </a:p>
        </p:txBody>
      </p:sp>
      <p:sp>
        <p:nvSpPr>
          <p:cNvPr id="133" name="Google Shape;133;g29ad89d9df9_1_114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>
                <a:solidFill>
                  <a:srgbClr val="783F04"/>
                </a:solidFill>
              </a:rPr>
              <a:t>7.0.400</a:t>
            </a:r>
            <a:r>
              <a:rPr lang="en-US"/>
              <a:t> 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>
                <a:solidFill>
                  <a:srgbClr val="666666"/>
                </a:solidFill>
              </a:rPr>
              <a:t>&lt;</a:t>
            </a:r>
            <a:r>
              <a:rPr lang="en-US">
                <a:solidFill>
                  <a:srgbClr val="1C4587"/>
                </a:solidFill>
              </a:rPr>
              <a:t>Features</a:t>
            </a:r>
            <a:r>
              <a:rPr lang="en-US">
                <a:solidFill>
                  <a:srgbClr val="666666"/>
                </a:solidFill>
              </a:rPr>
              <a:t>&gt;</a:t>
            </a:r>
            <a:r>
              <a:rPr lang="en-US"/>
              <a:t>InterceptorsPreview</a:t>
            </a:r>
            <a:r>
              <a:rPr lang="en-US">
                <a:solidFill>
                  <a:srgbClr val="666666"/>
                </a:solidFill>
              </a:rPr>
              <a:t>&lt;/</a:t>
            </a:r>
            <a:r>
              <a:rPr lang="en-US">
                <a:solidFill>
                  <a:srgbClr val="1C4587"/>
                </a:solidFill>
              </a:rPr>
              <a:t>Features</a:t>
            </a:r>
            <a:r>
              <a:rPr lang="en-US">
                <a:solidFill>
                  <a:srgbClr val="666666"/>
                </a:solidFill>
              </a:rPr>
              <a:t>&gt;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>
                <a:solidFill>
                  <a:srgbClr val="783F04"/>
                </a:solidFill>
              </a:rPr>
              <a:t>8.0.100-preview.6.23330.14</a:t>
            </a:r>
            <a:r>
              <a:rPr lang="en-US"/>
              <a:t> 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>
                <a:solidFill>
                  <a:srgbClr val="666666"/>
                </a:solidFill>
              </a:rPr>
              <a:t>&lt;</a:t>
            </a:r>
            <a:r>
              <a:rPr lang="en-US">
                <a:solidFill>
                  <a:srgbClr val="073763"/>
                </a:solidFill>
              </a:rPr>
              <a:t>Features</a:t>
            </a:r>
            <a:r>
              <a:rPr lang="en-US">
                <a:solidFill>
                  <a:srgbClr val="666666"/>
                </a:solidFill>
              </a:rPr>
              <a:t>&gt;</a:t>
            </a:r>
            <a:r>
              <a:rPr lang="en-US"/>
              <a:t>InterceptorsPreview</a:t>
            </a:r>
            <a:r>
              <a:rPr lang="en-US">
                <a:solidFill>
                  <a:srgbClr val="666666"/>
                </a:solidFill>
              </a:rPr>
              <a:t>&lt;/</a:t>
            </a:r>
            <a:r>
              <a:rPr lang="en-US">
                <a:solidFill>
                  <a:srgbClr val="1C4587"/>
                </a:solidFill>
              </a:rPr>
              <a:t>Features</a:t>
            </a:r>
            <a:r>
              <a:rPr lang="en-US">
                <a:solidFill>
                  <a:srgbClr val="666666"/>
                </a:solidFill>
              </a:rPr>
              <a:t>&gt;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>
                <a:solidFill>
                  <a:srgbClr val="783F04"/>
                </a:solidFill>
              </a:rPr>
              <a:t>8.0.100-rc.2.23502.2</a:t>
            </a:r>
            <a:r>
              <a:rPr lang="en-US"/>
              <a:t> .. </a:t>
            </a:r>
            <a:r>
              <a:rPr lang="en-US">
                <a:solidFill>
                  <a:srgbClr val="783F04"/>
                </a:solidFill>
              </a:rPr>
              <a:t>8.0.100</a:t>
            </a:r>
            <a:endParaRPr>
              <a:solidFill>
                <a:srgbClr val="783F04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>
                <a:solidFill>
                  <a:srgbClr val="666666"/>
                </a:solidFill>
              </a:rPr>
              <a:t>&lt;</a:t>
            </a:r>
            <a:r>
              <a:rPr lang="en-US">
                <a:solidFill>
                  <a:srgbClr val="073763"/>
                </a:solidFill>
              </a:rPr>
              <a:t>InterceptorsPreviewNamespaces</a:t>
            </a:r>
            <a:r>
              <a:rPr lang="en-US">
                <a:solidFill>
                  <a:srgbClr val="666666"/>
                </a:solidFill>
              </a:rPr>
              <a:t>&gt;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  $(InterceptorsPreviewNamespaces);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/>
              <a:t>  My.Generated.Namespace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</a:pPr>
            <a:r>
              <a:rPr lang="en-US">
                <a:solidFill>
                  <a:srgbClr val="666666"/>
                </a:solidFill>
              </a:rPr>
              <a:t>&lt;/</a:t>
            </a:r>
            <a:r>
              <a:rPr lang="en-US">
                <a:solidFill>
                  <a:srgbClr val="073763"/>
                </a:solidFill>
              </a:rPr>
              <a:t>InterceptorsPreviewNamespaces</a:t>
            </a:r>
            <a:r>
              <a:rPr lang="en-US">
                <a:solidFill>
                  <a:srgbClr val="666666"/>
                </a:solidFill>
              </a:rPr>
              <a:t>&gt;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Widescreen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Consolas</vt:lpstr>
      <vt:lpstr>Space Grotesk Medium</vt:lpstr>
      <vt:lpstr>Open Sans</vt:lpstr>
      <vt:lpstr>Arial</vt:lpstr>
      <vt:lpstr>Calibri</vt:lpstr>
      <vt:lpstr>1_Office Theme</vt:lpstr>
      <vt:lpstr>PowerPoint Presentation</vt:lpstr>
      <vt:lpstr>Experimental C# Interceptors: AOT &amp; Performance for free</vt:lpstr>
      <vt:lpstr>⚠ Experimental</vt:lpstr>
      <vt:lpstr>Demo</vt:lpstr>
      <vt:lpstr>InterceptsLocationAttribute</vt:lpstr>
      <vt:lpstr>Interceptors</vt:lpstr>
      <vt:lpstr>Interceptors</vt:lpstr>
      <vt:lpstr>Demo</vt:lpstr>
      <vt:lpstr>.NET SDK</vt:lpstr>
      <vt:lpstr>Native AOT</vt:lpstr>
      <vt:lpstr>Demo</vt:lpstr>
      <vt:lpstr>With great power comes great responsibility</vt:lpstr>
      <vt:lpstr>Resources</vt:lpstr>
      <vt:lpstr>Stefan Pölz</vt:lpstr>
      <vt:lpstr>Download .NET 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2023-12-08T23:34:08Z</dcterms:created>
  <dcterms:modified xsi:type="dcterms:W3CDTF">2023-12-08T23:34:18Z</dcterms:modified>
</cp:coreProperties>
</file>