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5"/>
  </p:notesMasterIdLst>
  <p:sldIdLst>
    <p:sldId id="277" r:id="rId2"/>
    <p:sldId id="278" r:id="rId3"/>
    <p:sldId id="279" r:id="rId4"/>
    <p:sldId id="280" r:id="rId5"/>
    <p:sldId id="281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A38C7-4E2B-416A-97B9-9ED80A4D70D2}" v="3" dt="2023-12-08T23:49:55.3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inimized">
    <p:restoredLeft sz="0" autoAdjust="0"/>
    <p:restoredTop sz="0" autoAdjust="0"/>
  </p:normalViewPr>
  <p:slideViewPr>
    <p:cSldViewPr snapToGrid="0">
      <p:cViewPr varScale="1">
        <p:scale>
          <a:sx n="27" d="100"/>
          <a:sy n="27" d="100"/>
        </p:scale>
        <p:origin x="44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1DE3E-F419-4AAF-BBED-529812ABDD32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20B049-2D1A-4C37-92A4-19FC3395B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9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D65491-FA0B-4462-A332-DFA670A394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38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1295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black background&#10;&#10;Description automatically generated">
            <a:extLst>
              <a:ext uri="{FF2B5EF4-FFF2-40B4-BE49-F238E27FC236}">
                <a16:creationId xmlns:a16="http://schemas.microsoft.com/office/drawing/2014/main" id="{8FA24B98-779C-5AD3-479C-02C839AC12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8"/>
            <a:ext cx="6591300" cy="2852737"/>
          </a:xfrm>
        </p:spPr>
        <p:txBody>
          <a:bodyPr lIns="0" tIns="0" rIns="0" bIns="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6591300" cy="1500187"/>
          </a:xfrm>
        </p:spPr>
        <p:txBody>
          <a:bodyPr lIns="0" tIns="0" rIns="0" bIns="0"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8724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10200" cy="4351338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2724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5F8A3-18F4-0335-D6DA-8C1A990F9E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9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599"/>
            <a:ext cx="10972800" cy="82296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25624"/>
            <a:ext cx="10972800" cy="44227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101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71" r:id="rId3"/>
    <p:sldLayoutId id="214748367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spc="-50" baseline="0">
          <a:solidFill>
            <a:schemeClr val="tx2">
              <a:lumMod val="50000"/>
            </a:schemeClr>
          </a:solidFill>
          <a:latin typeface="Space Grotesk Medium" pitchFamily="2" charset="77"/>
          <a:ea typeface="Open Sans" panose="020B0606030504020204" pitchFamily="34" charset="0"/>
          <a:cs typeface="Space Grotesk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92">
          <p15:clr>
            <a:srgbClr val="F26B43"/>
          </p15:clr>
        </p15:guide>
        <p15:guide id="4" pos="192">
          <p15:clr>
            <a:srgbClr val="F26B43"/>
          </p15:clr>
        </p15:guide>
        <p15:guide id="5" pos="7488">
          <p15:clr>
            <a:srgbClr val="F26B43"/>
          </p15:clr>
        </p15:guide>
        <p15:guide id="6" orient="horz" pos="4128">
          <p15:clr>
            <a:srgbClr val="F26B43"/>
          </p15:clr>
        </p15:guide>
        <p15:guide id="7" pos="384">
          <p15:clr>
            <a:srgbClr val="F26B43"/>
          </p15:clr>
        </p15:guide>
        <p15:guide id="8" orient="horz" pos="384">
          <p15:clr>
            <a:srgbClr val="F26B43"/>
          </p15:clr>
        </p15:guide>
        <p15:guide id="9" pos="7296">
          <p15:clr>
            <a:srgbClr val="F26B43"/>
          </p15:clr>
        </p15:guide>
        <p15:guide id="10" orient="horz" pos="39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samples/azure-samples/azure-sql-db-redis/azure-sql-db-redis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redis-cache/outputcaching" TargetMode="External"/><Relationship Id="rId7" Type="http://schemas.openxmlformats.org/officeDocument/2006/relationships/hyperlink" Target="https://aka.ms/DistributedCachingBlog" TargetMode="External"/><Relationship Id="rId2" Type="http://schemas.openxmlformats.org/officeDocument/2006/relationships/hyperlink" Target="https://aka.ms/get-dotnet-8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ka.ms/redis-cache/leaderboard" TargetMode="External"/><Relationship Id="rId5" Type="http://schemas.openxmlformats.org/officeDocument/2006/relationships/hyperlink" Target="https://aka.ms/redis-cache/eshop" TargetMode="External"/><Relationship Id="rId4" Type="http://schemas.openxmlformats.org/officeDocument/2006/relationships/hyperlink" Target="https://aka.ms/redis-cache/outputcache-openai-de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DistributedCachingBlo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4BC1-9DDF-469C-621C-6033E9223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Improve your ASP.NET core web application performance using Azure Cache for Redis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7302F-CCC6-EB17-AAA5-E6483BCF68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Marc Gravell</a:t>
            </a:r>
          </a:p>
          <a:p>
            <a:r>
              <a:rPr lang="en-US"/>
              <a:t>Catherine Wang</a:t>
            </a:r>
          </a:p>
        </p:txBody>
      </p:sp>
    </p:spTree>
    <p:extLst>
      <p:ext uri="{BB962C8B-B14F-4D97-AF65-F5344CB8AC3E}">
        <p14:creationId xmlns:p14="http://schemas.microsoft.com/office/powerpoint/2010/main" val="3160256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02D-8722-2D0F-54AA-9E13BDC1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Demo: User session store provider in .NET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3E33-9AEB-2646-8E8F-6AAC4EE14F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It is easy to configure session provider using Redis distributed Cache in ASP.NET core!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59EBF9-3804-0263-B94A-0C688E74F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658" y="2173119"/>
            <a:ext cx="5181600" cy="36563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C6603E-9E59-4845-140F-F6498E8B20C1}"/>
              </a:ext>
            </a:extLst>
          </p:cNvPr>
          <p:cNvSpPr/>
          <p:nvPr/>
        </p:nvSpPr>
        <p:spPr>
          <a:xfrm>
            <a:off x="6334298" y="2632364"/>
            <a:ext cx="2427317" cy="51538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3EF56-A355-D579-9975-6E46A9AA4099}"/>
              </a:ext>
            </a:extLst>
          </p:cNvPr>
          <p:cNvSpPr txBox="1"/>
          <p:nvPr/>
        </p:nvSpPr>
        <p:spPr>
          <a:xfrm>
            <a:off x="9265921" y="2710934"/>
            <a:ext cx="146858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24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Session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8EB820-AEA1-509B-95D1-BF2204111E9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761615" y="2890059"/>
            <a:ext cx="504306" cy="5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FCFEF2-14C2-11BC-0A46-4FE8A59A6E72}"/>
              </a:ext>
            </a:extLst>
          </p:cNvPr>
          <p:cNvSpPr txBox="1"/>
          <p:nvPr/>
        </p:nvSpPr>
        <p:spPr>
          <a:xfrm>
            <a:off x="6166658" y="1778924"/>
            <a:ext cx="467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session data on last viewed items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003FE5-A0AB-DC32-E707-0DD5961A2484}"/>
              </a:ext>
            </a:extLst>
          </p:cNvPr>
          <p:cNvSpPr txBox="1"/>
          <p:nvPr/>
        </p:nvSpPr>
        <p:spPr>
          <a:xfrm>
            <a:off x="620684" y="2548417"/>
            <a:ext cx="5275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//Adding Redis Provider for IDistributedCache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builder.Services.AddStackExchangeRedisCache(options =&gt;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//configure options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//Adding Session Provider, which automatically detects the configured IDistributedCache provider as the session store. In this case, Redis Cache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scadia Mono" panose="020B06090200000200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builder.Services.AddSession(options =&gt;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    //configure options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+mn-ea"/>
                <a:cs typeface="+mn-cs"/>
              </a:rPr>
              <a:t>});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A635-CDA5-AF64-A040-5DBAC96F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StackExchange.Redis</a:t>
            </a:r>
          </a:p>
        </p:txBody>
      </p:sp>
      <p:pic>
        <p:nvPicPr>
          <p:cNvPr id="8" name="Graphic 7" descr="Remote work with solid fill">
            <a:extLst>
              <a:ext uri="{FF2B5EF4-FFF2-40B4-BE49-F238E27FC236}">
                <a16:creationId xmlns:a16="http://schemas.microsoft.com/office/drawing/2014/main" id="{81765AD2-CF4F-B77D-3EB1-AB375C6F4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77454" y="3477350"/>
            <a:ext cx="1208526" cy="1208526"/>
          </a:xfrm>
          <a:prstGeom prst="rect">
            <a:avLst/>
          </a:prstGeom>
        </p:spPr>
      </p:pic>
      <p:pic>
        <p:nvPicPr>
          <p:cNvPr id="10" name="Graphic 9" descr="Continuous Improvement with solid fill">
            <a:extLst>
              <a:ext uri="{FF2B5EF4-FFF2-40B4-BE49-F238E27FC236}">
                <a16:creationId xmlns:a16="http://schemas.microsoft.com/office/drawing/2014/main" id="{E7B1DA1C-92F5-F0EE-7E43-D3E5B1655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55949" y="3477350"/>
            <a:ext cx="1208526" cy="12085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7725FF-90D1-C963-5BAC-0F3E248CE910}"/>
              </a:ext>
            </a:extLst>
          </p:cNvPr>
          <p:cNvSpPr txBox="1"/>
          <p:nvPr/>
        </p:nvSpPr>
        <p:spPr>
          <a:xfrm>
            <a:off x="882650" y="4720041"/>
            <a:ext cx="2112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StackExchange.Redis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6F9989-1C75-C8FA-1C26-0DEF0AD0DB72}"/>
              </a:ext>
            </a:extLst>
          </p:cNvPr>
          <p:cNvSpPr txBox="1"/>
          <p:nvPr/>
        </p:nvSpPr>
        <p:spPr>
          <a:xfrm>
            <a:off x="4748482" y="4689263"/>
            <a:ext cx="2466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Collaboration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CE8E0-199C-1580-75E2-64F2E4427D93}"/>
              </a:ext>
            </a:extLst>
          </p:cNvPr>
          <p:cNvSpPr txBox="1"/>
          <p:nvPr/>
        </p:nvSpPr>
        <p:spPr>
          <a:xfrm>
            <a:off x="8626977" y="4685876"/>
            <a:ext cx="246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sng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Highlights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58D41D-5432-048D-BA3F-E42BDDD8252C}"/>
              </a:ext>
            </a:extLst>
          </p:cNvPr>
          <p:cNvSpPr txBox="1"/>
          <p:nvPr/>
        </p:nvSpPr>
        <p:spPr>
          <a:xfrm>
            <a:off x="838200" y="5213036"/>
            <a:ext cx="2157394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A high-performance general purpose Redis client for .NET languages (C#, etc.). 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/>
                <a:ea typeface="+mn-ea"/>
                <a:cs typeface="Segoe UI"/>
              </a:rPr>
              <a:t>Originally developed at Stack Exchange for busy sites like Stack Overflow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B45537-F6E6-31C7-F196-7F79A9899380}"/>
              </a:ext>
            </a:extLst>
          </p:cNvPr>
          <p:cNvSpPr txBox="1"/>
          <p:nvPr/>
        </p:nvSpPr>
        <p:spPr>
          <a:xfrm>
            <a:off x="4748482" y="5213035"/>
            <a:ext cx="2466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Microsoft has been actively working with StackExchange.Redis maintainers to enhance .NET developer experience with Redis Cache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Aspire.StackExchange.Redis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B819DD-98E3-BE21-18AA-71C68AA00B9F}"/>
              </a:ext>
            </a:extLst>
          </p:cNvPr>
          <p:cNvSpPr txBox="1"/>
          <p:nvPr/>
        </p:nvSpPr>
        <p:spPr>
          <a:xfrm>
            <a:off x="8626977" y="5154101"/>
            <a:ext cx="24664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Command Queuing​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Automatic Topology Update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Extensibility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Watch Aspire demo in keynote for using StackExchange.Redis with your Microservice applications!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1298E-F7DA-7E71-8B03-036FAC8FD0A0}"/>
              </a:ext>
            </a:extLst>
          </p:cNvPr>
          <p:cNvSpPr txBox="1"/>
          <p:nvPr/>
        </p:nvSpPr>
        <p:spPr>
          <a:xfrm>
            <a:off x="838200" y="132135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IMPORTANT: always update to the current version of StackExchange.Redis</a:t>
            </a:r>
          </a:p>
        </p:txBody>
      </p:sp>
      <p:pic>
        <p:nvPicPr>
          <p:cNvPr id="5" name="Graphic 4" descr="Books on shelf with solid fill">
            <a:extLst>
              <a:ext uri="{FF2B5EF4-FFF2-40B4-BE49-F238E27FC236}">
                <a16:creationId xmlns:a16="http://schemas.microsoft.com/office/drawing/2014/main" id="{FE50525C-3330-A508-61B1-C12115446A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2634" y="3511516"/>
            <a:ext cx="1208525" cy="1208525"/>
          </a:xfrm>
          <a:prstGeom prst="rect">
            <a:avLst/>
          </a:prstGeom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235C3397-05E5-DA6E-753B-15C02BA56F97}"/>
              </a:ext>
            </a:extLst>
          </p:cNvPr>
          <p:cNvSpPr/>
          <p:nvPr/>
        </p:nvSpPr>
        <p:spPr>
          <a:xfrm>
            <a:off x="996517" y="1820359"/>
            <a:ext cx="8863695" cy="1273742"/>
          </a:xfrm>
          <a:prstGeom prst="foldedCorne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Rich data type support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 methods such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StringGet() / StringGetAsync() /  GeoAdd() / GeoRemove() / GeoDistance() / 	GeoSearch()/ SortedSetAddAsync()/SortedSetUpdateAsync()…</a:t>
            </a:r>
          </a:p>
        </p:txBody>
      </p:sp>
    </p:spTree>
    <p:extLst>
      <p:ext uri="{BB962C8B-B14F-4D97-AF65-F5344CB8AC3E}">
        <p14:creationId xmlns:p14="http://schemas.microsoft.com/office/powerpoint/2010/main" val="348017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0E39-CAC2-4051-E1F5-BAB0EE76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Demo: SE.Redis for real-time leaderboard </a:t>
            </a:r>
          </a:p>
        </p:txBody>
      </p:sp>
      <p:pic>
        <p:nvPicPr>
          <p:cNvPr id="1026" name="Picture 2" descr="Architecture">
            <a:extLst>
              <a:ext uri="{FF2B5EF4-FFF2-40B4-BE49-F238E27FC236}">
                <a16:creationId xmlns:a16="http://schemas.microsoft.com/office/drawing/2014/main" id="{0350FBC2-0C67-82C5-9802-7D6FD6E49A1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00" y="1999312"/>
            <a:ext cx="5181600" cy="400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it works">
            <a:extLst>
              <a:ext uri="{FF2B5EF4-FFF2-40B4-BE49-F238E27FC236}">
                <a16:creationId xmlns:a16="http://schemas.microsoft.com/office/drawing/2014/main" id="{DDF475E6-B062-293B-935F-0F36A287A23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582565"/>
            <a:ext cx="5181600" cy="28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A98A4-BBC5-56B3-DAA6-B1D1962C1A32}"/>
              </a:ext>
            </a:extLst>
          </p:cNvPr>
          <p:cNvSpPr txBox="1"/>
          <p:nvPr/>
        </p:nvSpPr>
        <p:spPr>
          <a:xfrm>
            <a:off x="838200" y="1650283"/>
            <a:ext cx="54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architecture diagram for the leaderboard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233472-7A19-DE90-F5B4-D188E13287E6}"/>
              </a:ext>
            </a:extLst>
          </p:cNvPr>
          <p:cNvSpPr txBox="1"/>
          <p:nvPr/>
        </p:nvSpPr>
        <p:spPr>
          <a:xfrm>
            <a:off x="6096000" y="1644195"/>
            <a:ext cx="5401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2: Redis leaderboard demo homepage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5D2DBE-22C9-D336-D971-C29A0A22532E}"/>
              </a:ext>
            </a:extLst>
          </p:cNvPr>
          <p:cNvSpPr txBox="1"/>
          <p:nvPr/>
        </p:nvSpPr>
        <p:spPr>
          <a:xfrm>
            <a:off x="964276" y="6044539"/>
            <a:ext cx="10801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https://learn.microsoft.com/samples/azure-samples/azure-sql-db-redis/azure-sql-db-redis/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Author: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Davide Mauri (Microsoft), Roberto Perez (Redis Ltd.)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1508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71CA9B-E6C8-7A5B-CED1-BEFE79C622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972800" cy="822325"/>
          </a:xfrm>
        </p:spPr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83F20-922B-23B9-5F70-AA6D1AB93D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1840308" cy="4422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Download .NET 8: </a:t>
            </a:r>
            <a:r>
              <a:rPr lang="en-US" sz="4000">
                <a:hlinkClick r:id="rId2"/>
              </a:rPr>
              <a:t>https://aka.ms/get-dotnet-8</a:t>
            </a:r>
            <a:r>
              <a:rPr lang="en-US" sz="4000"/>
              <a:t> </a:t>
            </a:r>
          </a:p>
          <a:p>
            <a:r>
              <a:rPr lang="en-US"/>
              <a:t>Try output-caching with Redis support</a:t>
            </a:r>
          </a:p>
          <a:p>
            <a:pPr lvl="1"/>
            <a:r>
              <a:rPr lang="en-US">
                <a:hlinkClick r:id="rId3"/>
              </a:rPr>
              <a:t>https://aka.ms/redis-cache/outputcaching</a:t>
            </a:r>
            <a:endParaRPr lang="en-US"/>
          </a:p>
          <a:p>
            <a:r>
              <a:rPr lang="en-US"/>
              <a:t>Demo code:</a:t>
            </a:r>
          </a:p>
          <a:p>
            <a:pPr lvl="1"/>
            <a:r>
              <a:rPr lang="en-US">
                <a:hlinkClick r:id="rId4"/>
              </a:rPr>
              <a:t>https://aka.ms/redis-cache/outputcache-openai-demo</a:t>
            </a:r>
            <a:endParaRPr lang="en-US"/>
          </a:p>
          <a:p>
            <a:pPr lvl="1"/>
            <a:r>
              <a:rPr lang="en-US">
                <a:hlinkClick r:id="rId5"/>
              </a:rPr>
              <a:t>https://aka.ms/redis-cache/eshop</a:t>
            </a:r>
            <a:endParaRPr lang="en-US"/>
          </a:p>
          <a:p>
            <a:pPr lvl="1"/>
            <a:r>
              <a:rPr lang="en-US">
                <a:hlinkClick r:id="rId6"/>
              </a:rPr>
              <a:t>https://aka.ms/redis-cache/leaderboard</a:t>
            </a:r>
            <a:endParaRPr lang="en-US"/>
          </a:p>
          <a:p>
            <a:r>
              <a:rPr lang="en-US"/>
              <a:t>Previous blog on distributed caching:</a:t>
            </a:r>
          </a:p>
          <a:p>
            <a:pPr lvl="1"/>
            <a:r>
              <a:rPr lang="en-US">
                <a:hlinkClick r:id="rId7"/>
              </a:rPr>
              <a:t>https://aka.ms/DistributedCachingBlog</a:t>
            </a:r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1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35998-3260-1FD3-4B8B-8B6EDB68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Speakers</a:t>
            </a:r>
          </a:p>
        </p:txBody>
      </p:sp>
      <p:pic>
        <p:nvPicPr>
          <p:cNvPr id="3" name="Content Placeholder 2" descr="A person sitting in a chair&#10;&#10;Description automatically generated">
            <a:extLst>
              <a:ext uri="{FF2B5EF4-FFF2-40B4-BE49-F238E27FC236}">
                <a16:creationId xmlns:a16="http://schemas.microsoft.com/office/drawing/2014/main" id="{34BDD3DB-F177-E379-59BD-42FC231560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34697" y="1825625"/>
            <a:ext cx="3348720" cy="334872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1026" name="Picture 2" descr="marcgravell (Marc Gravell) | Keybase">
            <a:extLst>
              <a:ext uri="{FF2B5EF4-FFF2-40B4-BE49-F238E27FC236}">
                <a16:creationId xmlns:a16="http://schemas.microsoft.com/office/drawing/2014/main" id="{3E48DDCA-1529-2499-A0EF-DD7A4A2C100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69481" y="1825625"/>
            <a:ext cx="3348720" cy="334872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B1C896-F77A-3E00-EAB7-AFA82DD3B47C}"/>
              </a:ext>
            </a:extLst>
          </p:cNvPr>
          <p:cNvSpPr txBox="1"/>
          <p:nvPr/>
        </p:nvSpPr>
        <p:spPr>
          <a:xfrm>
            <a:off x="478787" y="5512158"/>
            <a:ext cx="5130108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Marc Gravell, Principal Software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.NET (Distributed Systems) | Microsoft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Maintainer for 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StackExchange.Redis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9F6B7-ACC6-AA43-ADFF-6330AB96F9DE}"/>
              </a:ext>
            </a:extLst>
          </p:cNvPr>
          <p:cNvSpPr txBox="1"/>
          <p:nvPr/>
        </p:nvSpPr>
        <p:spPr>
          <a:xfrm>
            <a:off x="6480366" y="5512158"/>
            <a:ext cx="4457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Catherine Wang, Senior Product Manager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Cache for Redis | Microsoft</a:t>
            </a:r>
          </a:p>
        </p:txBody>
      </p:sp>
    </p:spTree>
    <p:extLst>
      <p:ext uri="{BB962C8B-B14F-4D97-AF65-F5344CB8AC3E}">
        <p14:creationId xmlns:p14="http://schemas.microsoft.com/office/powerpoint/2010/main" val="417190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07E8-7CF8-A695-48F3-6B903656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635C-7DCE-9C58-0F3D-82DF8193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lnSpcReduction="10000"/>
          </a:bodyPr>
          <a:lstStyle/>
          <a:p>
            <a:r>
              <a:rPr lang="en-US"/>
              <a:t>Redis and managed Redis service in Azure</a:t>
            </a:r>
          </a:p>
          <a:p>
            <a:r>
              <a:rPr lang="en-US"/>
              <a:t>How Redis Cache improves application performance</a:t>
            </a:r>
          </a:p>
          <a:p>
            <a:r>
              <a:rPr lang="en-US">
                <a:latin typeface="Open Sans"/>
                <a:ea typeface="Open Sans"/>
                <a:cs typeface="Open Sans"/>
              </a:rPr>
              <a:t>New in .NET 8 – Redis Support for Output Cache</a:t>
            </a:r>
            <a:endParaRPr lang="en-US"/>
          </a:p>
          <a:p>
            <a:r>
              <a:rPr lang="en-US" b="1"/>
              <a:t>Demo</a:t>
            </a:r>
            <a:r>
              <a:rPr lang="en-US"/>
              <a:t>: Web Application + Open AI + Redis Output Cache</a:t>
            </a:r>
          </a:p>
          <a:p>
            <a:r>
              <a:rPr lang="en-US"/>
              <a:t>Data consistency when using Cache</a:t>
            </a:r>
          </a:p>
          <a:p>
            <a:r>
              <a:rPr lang="en-US" b="1"/>
              <a:t>Demo</a:t>
            </a:r>
            <a:r>
              <a:rPr lang="en-US"/>
              <a:t>: PoC for .NET 9 distributed caching</a:t>
            </a:r>
          </a:p>
          <a:p>
            <a:r>
              <a:rPr lang="en-US" b="1"/>
              <a:t>Demo</a:t>
            </a:r>
            <a:r>
              <a:rPr lang="en-US"/>
              <a:t>: User session store provider in .NET 8</a:t>
            </a:r>
          </a:p>
          <a:p>
            <a:r>
              <a:rPr lang="en-US"/>
              <a:t>Overview and tips for using StackExchange.Redis </a:t>
            </a:r>
          </a:p>
          <a:p>
            <a:r>
              <a:rPr lang="en-US" b="1"/>
              <a:t>Demo</a:t>
            </a:r>
            <a:r>
              <a:rPr lang="en-US"/>
              <a:t>: StackExchange.Redis for real-time leaderboard </a:t>
            </a:r>
          </a:p>
        </p:txBody>
      </p:sp>
    </p:spTree>
    <p:extLst>
      <p:ext uri="{BB962C8B-B14F-4D97-AF65-F5344CB8AC3E}">
        <p14:creationId xmlns:p14="http://schemas.microsoft.com/office/powerpoint/2010/main" val="276141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F852-6BBE-0560-B5B3-D8318017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Redis and managed Redis service in Azure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9990A-5686-D3C3-5293-2749E6ED328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Redis</a:t>
            </a:r>
          </a:p>
          <a:p>
            <a:pPr lvl="1"/>
            <a:r>
              <a:rPr lang="en-US"/>
              <a:t>In-memory Key Value store</a:t>
            </a:r>
          </a:p>
          <a:p>
            <a:pPr lvl="1"/>
            <a:r>
              <a:rPr lang="en-US"/>
              <a:t>OSS and Enterprise versions</a:t>
            </a:r>
          </a:p>
          <a:p>
            <a:r>
              <a:rPr lang="en-US"/>
              <a:t>Azure Cache for Redis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Fully managed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Partnership with Redis Ltd.</a:t>
            </a:r>
          </a:p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Highlights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Performant &amp; scalable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Cost-effective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Secure </a:t>
            </a:r>
          </a:p>
          <a:p>
            <a:pPr lvl="1"/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Seamless Azure integrations</a:t>
            </a:r>
          </a:p>
          <a:p>
            <a:pPr lvl="1"/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buNone/>
            </a:pPr>
            <a:endParaRPr lang="en-US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D43E44-0B0D-B01A-C72A-02AC2F40F8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2927" y="1942003"/>
            <a:ext cx="430472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1455AB-216B-4DBB-F767-93DD5C1F0910}"/>
              </a:ext>
            </a:extLst>
          </p:cNvPr>
          <p:cNvSpPr txBox="1"/>
          <p:nvPr/>
        </p:nvSpPr>
        <p:spPr>
          <a:xfrm>
            <a:off x="6267797" y="1572671"/>
            <a:ext cx="58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Experience for creating Azure Cache for Redis</a:t>
            </a:r>
          </a:p>
        </p:txBody>
      </p:sp>
    </p:spTree>
    <p:extLst>
      <p:ext uri="{BB962C8B-B14F-4D97-AF65-F5344CB8AC3E}">
        <p14:creationId xmlns:p14="http://schemas.microsoft.com/office/powerpoint/2010/main" val="71507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B51BBF1-7576-27BB-3B7E-F771DAB0A259}"/>
              </a:ext>
            </a:extLst>
          </p:cNvPr>
          <p:cNvSpPr/>
          <p:nvPr/>
        </p:nvSpPr>
        <p:spPr>
          <a:xfrm>
            <a:off x="2510445" y="2255521"/>
            <a:ext cx="6605847" cy="5337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A68E5-96BD-42D4-41A4-E2527804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Redis Cache improves app 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3E48C-667F-EBB7-ADF9-5A5B78489AB6}"/>
              </a:ext>
            </a:extLst>
          </p:cNvPr>
          <p:cNvSpPr/>
          <p:nvPr/>
        </p:nvSpPr>
        <p:spPr>
          <a:xfrm>
            <a:off x="2261063" y="1645920"/>
            <a:ext cx="7093527" cy="50098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F96C677-0515-886D-4BDF-955622239B7C}"/>
              </a:ext>
            </a:extLst>
          </p:cNvPr>
          <p:cNvSpPr/>
          <p:nvPr/>
        </p:nvSpPr>
        <p:spPr>
          <a:xfrm>
            <a:off x="2510445" y="1817717"/>
            <a:ext cx="6605847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E4808E-2145-EF1A-F97F-B6052CCE76A1}"/>
              </a:ext>
            </a:extLst>
          </p:cNvPr>
          <p:cNvSpPr txBox="1"/>
          <p:nvPr/>
        </p:nvSpPr>
        <p:spPr>
          <a:xfrm>
            <a:off x="2588030" y="1817717"/>
            <a:ext cx="6334299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http://sample-eshop-web.com/home</a:t>
            </a:r>
          </a:p>
        </p:txBody>
      </p:sp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7CC1B199-F680-1371-4185-197BD8F4DC3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067" y="2304964"/>
            <a:ext cx="451225" cy="4512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25E3F4-DEF6-EE69-FA41-B61932F240E4}"/>
              </a:ext>
            </a:extLst>
          </p:cNvPr>
          <p:cNvSpPr txBox="1"/>
          <p:nvPr/>
        </p:nvSpPr>
        <p:spPr>
          <a:xfrm>
            <a:off x="2510445" y="2294524"/>
            <a:ext cx="581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Hello, valued customer!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viewed items: steamer, cookie cutter </a:t>
            </a:r>
          </a:p>
        </p:txBody>
      </p:sp>
      <p:pic>
        <p:nvPicPr>
          <p:cNvPr id="19" name="Graphic 18" descr="List outline">
            <a:extLst>
              <a:ext uri="{FF2B5EF4-FFF2-40B4-BE49-F238E27FC236}">
                <a16:creationId xmlns:a16="http://schemas.microsoft.com/office/drawing/2014/main" id="{85E16B7B-2C8D-7C7C-E781-A8217B08E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3722" y="3128761"/>
            <a:ext cx="2831871" cy="33813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7411611-A2A3-4386-FCBA-1643DAFC9B21}"/>
              </a:ext>
            </a:extLst>
          </p:cNvPr>
          <p:cNvSpPr txBox="1"/>
          <p:nvPr/>
        </p:nvSpPr>
        <p:spPr>
          <a:xfrm>
            <a:off x="2432858" y="3113117"/>
            <a:ext cx="2133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 sold in the past 5 min</a:t>
            </a:r>
          </a:p>
        </p:txBody>
      </p:sp>
      <p:pic>
        <p:nvPicPr>
          <p:cNvPr id="22" name="Graphic 21" descr="Image outline">
            <a:extLst>
              <a:ext uri="{FF2B5EF4-FFF2-40B4-BE49-F238E27FC236}">
                <a16:creationId xmlns:a16="http://schemas.microsoft.com/office/drawing/2014/main" id="{BB5CFF2B-129A-D561-5210-3A6D0C6911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397" y="3614299"/>
            <a:ext cx="914400" cy="914400"/>
          </a:xfrm>
          <a:prstGeom prst="rect">
            <a:avLst/>
          </a:prstGeom>
        </p:spPr>
      </p:pic>
      <p:pic>
        <p:nvPicPr>
          <p:cNvPr id="23" name="Graphic 22" descr="Image outline">
            <a:extLst>
              <a:ext uri="{FF2B5EF4-FFF2-40B4-BE49-F238E27FC236}">
                <a16:creationId xmlns:a16="http://schemas.microsoft.com/office/drawing/2014/main" id="{BDBF1791-51FD-3650-63CD-71B1336F64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53250" y="3639454"/>
            <a:ext cx="914400" cy="914400"/>
          </a:xfrm>
          <a:prstGeom prst="rect">
            <a:avLst/>
          </a:prstGeom>
        </p:spPr>
      </p:pic>
      <p:pic>
        <p:nvPicPr>
          <p:cNvPr id="24" name="Graphic 23" descr="Image outline">
            <a:extLst>
              <a:ext uri="{FF2B5EF4-FFF2-40B4-BE49-F238E27FC236}">
                <a16:creationId xmlns:a16="http://schemas.microsoft.com/office/drawing/2014/main" id="{9F2C77D8-A6CC-0873-540E-8C0003FE43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103" y="3639454"/>
            <a:ext cx="914400" cy="914400"/>
          </a:xfrm>
          <a:prstGeom prst="rect">
            <a:avLst/>
          </a:prstGeom>
        </p:spPr>
      </p:pic>
      <p:pic>
        <p:nvPicPr>
          <p:cNvPr id="25" name="Graphic 24" descr="Image outline">
            <a:extLst>
              <a:ext uri="{FF2B5EF4-FFF2-40B4-BE49-F238E27FC236}">
                <a16:creationId xmlns:a16="http://schemas.microsoft.com/office/drawing/2014/main" id="{A9B22BFE-C4F1-ABAB-49C5-22F6C5910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397" y="4518692"/>
            <a:ext cx="914400" cy="914400"/>
          </a:xfrm>
          <a:prstGeom prst="rect">
            <a:avLst/>
          </a:prstGeom>
        </p:spPr>
      </p:pic>
      <p:pic>
        <p:nvPicPr>
          <p:cNvPr id="26" name="Graphic 25" descr="Image outline">
            <a:extLst>
              <a:ext uri="{FF2B5EF4-FFF2-40B4-BE49-F238E27FC236}">
                <a16:creationId xmlns:a16="http://schemas.microsoft.com/office/drawing/2014/main" id="{C0634359-40E5-45E6-9A78-49C04E0A5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5204" y="4518692"/>
            <a:ext cx="914400" cy="914400"/>
          </a:xfrm>
          <a:prstGeom prst="rect">
            <a:avLst/>
          </a:prstGeom>
        </p:spPr>
      </p:pic>
      <p:pic>
        <p:nvPicPr>
          <p:cNvPr id="27" name="Graphic 26" descr="Image outline">
            <a:extLst>
              <a:ext uri="{FF2B5EF4-FFF2-40B4-BE49-F238E27FC236}">
                <a16:creationId xmlns:a16="http://schemas.microsoft.com/office/drawing/2014/main" id="{7B38493F-F9B0-36FA-741B-D52E9CA6A2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4103" y="4518692"/>
            <a:ext cx="914400" cy="914400"/>
          </a:xfrm>
          <a:prstGeom prst="rect">
            <a:avLst/>
          </a:prstGeom>
        </p:spPr>
      </p:pic>
      <p:pic>
        <p:nvPicPr>
          <p:cNvPr id="28" name="Graphic 27" descr="Image outline">
            <a:extLst>
              <a:ext uri="{FF2B5EF4-FFF2-40B4-BE49-F238E27FC236}">
                <a16:creationId xmlns:a16="http://schemas.microsoft.com/office/drawing/2014/main" id="{F38A025B-2304-83EF-1872-C911E2976D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72397" y="5423085"/>
            <a:ext cx="914400" cy="914400"/>
          </a:xfrm>
          <a:prstGeom prst="rect">
            <a:avLst/>
          </a:prstGeom>
        </p:spPr>
      </p:pic>
      <p:pic>
        <p:nvPicPr>
          <p:cNvPr id="29" name="Graphic 28" descr="Image outline">
            <a:extLst>
              <a:ext uri="{FF2B5EF4-FFF2-40B4-BE49-F238E27FC236}">
                <a16:creationId xmlns:a16="http://schemas.microsoft.com/office/drawing/2014/main" id="{F4B191BC-BA99-3767-A139-97401FD2E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05204" y="5423085"/>
            <a:ext cx="914400" cy="914400"/>
          </a:xfrm>
          <a:prstGeom prst="rect">
            <a:avLst/>
          </a:prstGeom>
        </p:spPr>
      </p:pic>
      <p:pic>
        <p:nvPicPr>
          <p:cNvPr id="30" name="Graphic 29" descr="Image outline">
            <a:extLst>
              <a:ext uri="{FF2B5EF4-FFF2-40B4-BE49-F238E27FC236}">
                <a16:creationId xmlns:a16="http://schemas.microsoft.com/office/drawing/2014/main" id="{2C22C08C-BB88-F73B-4543-B4C63B9E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35486" y="5423085"/>
            <a:ext cx="914400" cy="91440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6FDE9B9-1ECF-0A05-772A-32E4F56E5A4E}"/>
              </a:ext>
            </a:extLst>
          </p:cNvPr>
          <p:cNvSpPr/>
          <p:nvPr/>
        </p:nvSpPr>
        <p:spPr>
          <a:xfrm>
            <a:off x="5092933" y="3104565"/>
            <a:ext cx="3355569" cy="26389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7085A1-5AC8-3AC6-FAE4-0D763FAB9A06}"/>
              </a:ext>
            </a:extLst>
          </p:cNvPr>
          <p:cNvSpPr txBox="1"/>
          <p:nvPr/>
        </p:nvSpPr>
        <p:spPr>
          <a:xfrm>
            <a:off x="5092934" y="3098011"/>
            <a:ext cx="1269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3A20A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Search and filter</a:t>
            </a:r>
          </a:p>
        </p:txBody>
      </p:sp>
      <p:pic>
        <p:nvPicPr>
          <p:cNvPr id="34" name="Graphic 33" descr="Magnifying glass outline">
            <a:extLst>
              <a:ext uri="{FF2B5EF4-FFF2-40B4-BE49-F238E27FC236}">
                <a16:creationId xmlns:a16="http://schemas.microsoft.com/office/drawing/2014/main" id="{561414AE-84C9-F879-2D6C-D762772D358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71060" y="3128761"/>
            <a:ext cx="232922" cy="232922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4D0EA3CB-E240-4D87-7658-1B1DA3B67579}"/>
              </a:ext>
            </a:extLst>
          </p:cNvPr>
          <p:cNvSpPr/>
          <p:nvPr/>
        </p:nvSpPr>
        <p:spPr>
          <a:xfrm>
            <a:off x="2510444" y="2255521"/>
            <a:ext cx="6605847" cy="51470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5CE48D-4368-E4D4-3624-E617ABC9BAF8}"/>
              </a:ext>
            </a:extLst>
          </p:cNvPr>
          <p:cNvSpPr txBox="1"/>
          <p:nvPr/>
        </p:nvSpPr>
        <p:spPr>
          <a:xfrm>
            <a:off x="61648" y="2329165"/>
            <a:ext cx="17837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24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Session store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EC33E21-B593-FFC2-9093-E28E3B5C8AFF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1845425" y="2512872"/>
            <a:ext cx="665019" cy="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B59D96F-923F-DA2E-F5B5-FF5FA6BE7DF2}"/>
              </a:ext>
            </a:extLst>
          </p:cNvPr>
          <p:cNvSpPr/>
          <p:nvPr/>
        </p:nvSpPr>
        <p:spPr>
          <a:xfrm>
            <a:off x="4933950" y="3705219"/>
            <a:ext cx="3731116" cy="263226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601667-68E6-BBFC-CE0C-DDD4AFD0312F}"/>
              </a:ext>
            </a:extLst>
          </p:cNvPr>
          <p:cNvSpPr txBox="1"/>
          <p:nvPr/>
        </p:nvSpPr>
        <p:spPr>
          <a:xfrm>
            <a:off x="9472354" y="4836685"/>
            <a:ext cx="234418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24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Distributed cache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A2642B-1FE1-78D1-4CA4-E39318BA827A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8665066" y="5021351"/>
            <a:ext cx="8072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901B6-88FC-E560-1516-D2850099E7D2}"/>
              </a:ext>
            </a:extLst>
          </p:cNvPr>
          <p:cNvSpPr txBox="1"/>
          <p:nvPr/>
        </p:nvSpPr>
        <p:spPr>
          <a:xfrm>
            <a:off x="88664" y="4159367"/>
            <a:ext cx="16805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24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Leaderboard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53CD216-B4F8-CDF6-122B-14B3849461D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769224" y="4344033"/>
            <a:ext cx="715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2C1DBC0-5ECC-7A14-071A-BBB3FC897F20}"/>
              </a:ext>
            </a:extLst>
          </p:cNvPr>
          <p:cNvSpPr/>
          <p:nvPr/>
        </p:nvSpPr>
        <p:spPr>
          <a:xfrm>
            <a:off x="2484817" y="2970868"/>
            <a:ext cx="1988818" cy="336565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4BBE154-9DB7-712A-EAB8-63DC1925FAF0}"/>
              </a:ext>
            </a:extLst>
          </p:cNvPr>
          <p:cNvSpPr/>
          <p:nvPr/>
        </p:nvSpPr>
        <p:spPr>
          <a:xfrm>
            <a:off x="4933951" y="2970867"/>
            <a:ext cx="3731116" cy="549688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B76F1-2B21-4D23-8AA0-6DD09B003612}"/>
              </a:ext>
            </a:extLst>
          </p:cNvPr>
          <p:cNvSpPr txBox="1"/>
          <p:nvPr/>
        </p:nvSpPr>
        <p:spPr>
          <a:xfrm>
            <a:off x="9472354" y="3065210"/>
            <a:ext cx="2610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24B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Web output cache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104578-341C-384F-C7B2-8771E470E544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8665067" y="3245711"/>
            <a:ext cx="807287" cy="41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Shopping cart with solid fill">
            <a:extLst>
              <a:ext uri="{FF2B5EF4-FFF2-40B4-BE49-F238E27FC236}">
                <a16:creationId xmlns:a16="http://schemas.microsoft.com/office/drawing/2014/main" id="{64485E0B-745F-0D40-3A48-9D5D9CE3728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083791" y="2283038"/>
            <a:ext cx="304390" cy="30439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B39D3D4-E576-6FFA-9276-DAB122ED2DD1}"/>
              </a:ext>
            </a:extLst>
          </p:cNvPr>
          <p:cNvSpPr txBox="1"/>
          <p:nvPr/>
        </p:nvSpPr>
        <p:spPr>
          <a:xfrm>
            <a:off x="8051624" y="2522375"/>
            <a:ext cx="396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CBC79-E772-4926-46D8-F6B70EADC3B1}"/>
              </a:ext>
            </a:extLst>
          </p:cNvPr>
          <p:cNvSpPr txBox="1"/>
          <p:nvPr/>
        </p:nvSpPr>
        <p:spPr>
          <a:xfrm>
            <a:off x="57740" y="2722127"/>
            <a:ext cx="17784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Microsoft.AspNetCore.Session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ISession</a:t>
            </a:r>
            <a:endParaRPr lang="en-US" sz="900" b="0" i="0" u="none" strike="noStrike" kern="1200" cap="none" spc="0" normalizeH="0" baseline="0" noProof="0" err="1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E3E46-B649-80D9-30C5-7E9D01CDC4EB}"/>
              </a:ext>
            </a:extLst>
          </p:cNvPr>
          <p:cNvSpPr txBox="1"/>
          <p:nvPr/>
        </p:nvSpPr>
        <p:spPr>
          <a:xfrm>
            <a:off x="9440465" y="3439956"/>
            <a:ext cx="2673974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Microsoft.AspNetCore.OutputCaching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900" b="1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68A14-C5E6-F7FA-073B-45BF43A61506}"/>
              </a:ext>
            </a:extLst>
          </p:cNvPr>
          <p:cNvSpPr txBox="1"/>
          <p:nvPr/>
        </p:nvSpPr>
        <p:spPr>
          <a:xfrm>
            <a:off x="9440465" y="5217751"/>
            <a:ext cx="267397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Assembly: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Microsoft.Extensions.Caching.Abstractions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Interface: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err="1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IDistributedCache</a:t>
            </a:r>
            <a:endParaRPr lang="en-US" sz="900" b="0" i="0" u="none" strike="noStrike" kern="1200" cap="none" spc="0" normalizeH="0" baseline="0" noProof="0" err="1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A09906-29A5-1C66-1CA5-2921E1A3566F}"/>
              </a:ext>
            </a:extLst>
          </p:cNvPr>
          <p:cNvSpPr txBox="1"/>
          <p:nvPr/>
        </p:nvSpPr>
        <p:spPr>
          <a:xfrm>
            <a:off x="39723" y="4571420"/>
            <a:ext cx="177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Library: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StackExchange.Redis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37AC6F-1AC3-8D7F-78DF-C188DCD43C68}"/>
              </a:ext>
            </a:extLst>
          </p:cNvPr>
          <p:cNvSpPr/>
          <p:nvPr/>
        </p:nvSpPr>
        <p:spPr>
          <a:xfrm>
            <a:off x="51268" y="2698497"/>
            <a:ext cx="1791386" cy="6631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9D0D92-FF37-1A53-54A6-92C2FB7093AC}"/>
              </a:ext>
            </a:extLst>
          </p:cNvPr>
          <p:cNvSpPr/>
          <p:nvPr/>
        </p:nvSpPr>
        <p:spPr>
          <a:xfrm>
            <a:off x="88664" y="4532356"/>
            <a:ext cx="1680559" cy="4142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E259B8-8FF4-8BB5-DF71-CD87629721BA}"/>
              </a:ext>
            </a:extLst>
          </p:cNvPr>
          <p:cNvSpPr/>
          <p:nvPr/>
        </p:nvSpPr>
        <p:spPr>
          <a:xfrm>
            <a:off x="9472353" y="3435554"/>
            <a:ext cx="2610197" cy="6631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952D0-29C5-E167-EDB6-617AA7E2D827}"/>
              </a:ext>
            </a:extLst>
          </p:cNvPr>
          <p:cNvSpPr/>
          <p:nvPr/>
        </p:nvSpPr>
        <p:spPr>
          <a:xfrm>
            <a:off x="9472353" y="5206068"/>
            <a:ext cx="2344189" cy="6631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8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DC72B09-BB75-8A16-DA19-BEC157494979}"/>
              </a:ext>
            </a:extLst>
          </p:cNvPr>
          <p:cNvSpPr/>
          <p:nvPr/>
        </p:nvSpPr>
        <p:spPr>
          <a:xfrm>
            <a:off x="6233743" y="4212620"/>
            <a:ext cx="5601063" cy="260381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819CA514-A8A8-5FFE-E237-A816AB7EE106}"/>
              </a:ext>
            </a:extLst>
          </p:cNvPr>
          <p:cNvSpPr/>
          <p:nvPr/>
        </p:nvSpPr>
        <p:spPr>
          <a:xfrm>
            <a:off x="6245629" y="1917377"/>
            <a:ext cx="5601063" cy="19709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9D30E-F077-E8E2-763F-D7AB76496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pace Grotesk Medium"/>
                <a:ea typeface="Open Sans"/>
              </a:rPr>
              <a:t>[NEW] - Redis Support for output cache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2B4C-1146-479B-1F23-1CFE0A5792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/>
              <a:t>CONSISTENCY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won’t run into different machines having different caches</a:t>
            </a:r>
          </a:p>
          <a:p>
            <a:pPr>
              <a:lnSpc>
                <a:spcPct val="100000"/>
              </a:lnSpc>
            </a:pPr>
            <a:r>
              <a:rPr lang="en-US"/>
              <a:t>PERSISTENCE</a:t>
            </a:r>
          </a:p>
          <a:p>
            <a:pPr lvl="1">
              <a:lnSpc>
                <a:spcPct val="100000"/>
              </a:lnSpc>
            </a:pPr>
            <a:r>
              <a:rPr lang="en-US" sz="2200"/>
              <a:t>Serverless applications, containers, etc. won’t start with empty caches.</a:t>
            </a:r>
          </a:p>
          <a:p>
            <a:pPr>
              <a:lnSpc>
                <a:spcPct val="100000"/>
              </a:lnSpc>
            </a:pPr>
            <a:r>
              <a:rPr lang="en-US"/>
              <a:t>RESILIENCY</a:t>
            </a:r>
          </a:p>
          <a:p>
            <a:pPr lvl="1">
              <a:lnSpc>
                <a:spcPct val="100000"/>
              </a:lnSpc>
            </a:pPr>
            <a:r>
              <a:rPr lang="en-US" sz="2200"/>
              <a:t>Data is persisted during server failover</a:t>
            </a:r>
          </a:p>
          <a:p>
            <a:pPr>
              <a:lnSpc>
                <a:spcPct val="100000"/>
              </a:lnSpc>
            </a:pPr>
            <a:r>
              <a:rPr lang="en-US"/>
              <a:t>RESOURCE EFFICIENCY</a:t>
            </a:r>
          </a:p>
          <a:p>
            <a:pPr lvl="1">
              <a:lnSpc>
                <a:spcPct val="100000"/>
              </a:lnSpc>
            </a:pPr>
            <a:r>
              <a:rPr lang="en-US" sz="2000"/>
              <a:t>Not constrained by the process memory. Memory is scarce resource</a:t>
            </a:r>
          </a:p>
        </p:txBody>
      </p:sp>
      <p:pic>
        <p:nvPicPr>
          <p:cNvPr id="5" name="Picture 4" descr="Azure App Service - Visual Studio Marketplace">
            <a:extLst>
              <a:ext uri="{FF2B5EF4-FFF2-40B4-BE49-F238E27FC236}">
                <a16:creationId xmlns:a16="http://schemas.microsoft.com/office/drawing/2014/main" id="{D88EF5A7-EB01-7D6F-1DB3-025D7C07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87201" y="2568696"/>
            <a:ext cx="648557" cy="6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C67E639D-249C-0723-3312-797D4C9E2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9951" y="2516109"/>
            <a:ext cx="803356" cy="803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655AD2-3F2C-CE77-41EF-EA4769BDCD67}"/>
              </a:ext>
            </a:extLst>
          </p:cNvPr>
          <p:cNvSpPr txBox="1"/>
          <p:nvPr/>
        </p:nvSpPr>
        <p:spPr>
          <a:xfrm>
            <a:off x="8330632" y="3217253"/>
            <a:ext cx="1161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2207B0-AA66-9622-0733-1C3112B709B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98529" y="6080931"/>
            <a:ext cx="722395" cy="6206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47213-CA6D-13C0-6014-4DDBB8A8E051}"/>
              </a:ext>
            </a:extLst>
          </p:cNvPr>
          <p:cNvSpPr txBox="1"/>
          <p:nvPr/>
        </p:nvSpPr>
        <p:spPr>
          <a:xfrm>
            <a:off x="9117773" y="6230974"/>
            <a:ext cx="5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77155-6358-D288-1079-7F9558C015AC}"/>
              </a:ext>
            </a:extLst>
          </p:cNvPr>
          <p:cNvSpPr txBox="1"/>
          <p:nvPr/>
        </p:nvSpPr>
        <p:spPr>
          <a:xfrm>
            <a:off x="10793968" y="3271244"/>
            <a:ext cx="1067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Dependency Services and APIs</a:t>
            </a:r>
          </a:p>
        </p:txBody>
      </p:sp>
      <p:pic>
        <p:nvPicPr>
          <p:cNvPr id="15" name="Graphic 14" descr="Web design with solid fill">
            <a:extLst>
              <a:ext uri="{FF2B5EF4-FFF2-40B4-BE49-F238E27FC236}">
                <a16:creationId xmlns:a16="http://schemas.microsoft.com/office/drawing/2014/main" id="{19C0A1A3-92FE-2B0B-1660-F90B454F73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5100" y="1833979"/>
            <a:ext cx="648558" cy="6485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8EF78B-2F39-AC39-9409-AA9FE34C8E19}"/>
              </a:ext>
            </a:extLst>
          </p:cNvPr>
          <p:cNvSpPr txBox="1"/>
          <p:nvPr/>
        </p:nvSpPr>
        <p:spPr>
          <a:xfrm>
            <a:off x="6888593" y="2429234"/>
            <a:ext cx="155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Output Response</a:t>
            </a:r>
          </a:p>
        </p:txBody>
      </p:sp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79DC19CB-D08F-E6AC-A44F-7E1E8F6D54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9840" y="2648991"/>
            <a:ext cx="735676" cy="7356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4F0E553-18C2-A667-2C7D-4D2831850E10}"/>
              </a:ext>
            </a:extLst>
          </p:cNvPr>
          <p:cNvSpPr txBox="1"/>
          <p:nvPr/>
        </p:nvSpPr>
        <p:spPr>
          <a:xfrm>
            <a:off x="6163091" y="3316571"/>
            <a:ext cx="1161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pic>
        <p:nvPicPr>
          <p:cNvPr id="20" name="Picture 19" descr="Azure App Service - Visual Studio Marketplace">
            <a:extLst>
              <a:ext uri="{FF2B5EF4-FFF2-40B4-BE49-F238E27FC236}">
                <a16:creationId xmlns:a16="http://schemas.microsoft.com/office/drawing/2014/main" id="{44F6986D-9FB2-4C27-A280-87285D27F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13874" y="4653398"/>
            <a:ext cx="648557" cy="64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Server with solid fill">
            <a:extLst>
              <a:ext uri="{FF2B5EF4-FFF2-40B4-BE49-F238E27FC236}">
                <a16:creationId xmlns:a16="http://schemas.microsoft.com/office/drawing/2014/main" id="{C00514AE-1B60-346F-5C0A-F7798AFAC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59951" y="4675269"/>
            <a:ext cx="803356" cy="8033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6807F56-6A21-1C58-8C76-105C4C9CFE5C}"/>
              </a:ext>
            </a:extLst>
          </p:cNvPr>
          <p:cNvSpPr txBox="1"/>
          <p:nvPr/>
        </p:nvSpPr>
        <p:spPr>
          <a:xfrm>
            <a:off x="8257305" y="5301955"/>
            <a:ext cx="11616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623D68-105A-1132-8849-9C990D40ABA7}"/>
              </a:ext>
            </a:extLst>
          </p:cNvPr>
          <p:cNvSpPr txBox="1"/>
          <p:nvPr/>
        </p:nvSpPr>
        <p:spPr>
          <a:xfrm>
            <a:off x="10779405" y="5415349"/>
            <a:ext cx="1067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Dependency Services and APIs</a:t>
            </a:r>
          </a:p>
        </p:txBody>
      </p:sp>
      <p:pic>
        <p:nvPicPr>
          <p:cNvPr id="24" name="Graphic 23" descr="Web design with solid fill">
            <a:extLst>
              <a:ext uri="{FF2B5EF4-FFF2-40B4-BE49-F238E27FC236}">
                <a16:creationId xmlns:a16="http://schemas.microsoft.com/office/drawing/2014/main" id="{A83B8104-53B3-DBB0-0A22-5B8015ACE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6682" y="4126505"/>
            <a:ext cx="648558" cy="6485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1DBB9-5A8B-2948-AF20-5FE271269A2F}"/>
              </a:ext>
            </a:extLst>
          </p:cNvPr>
          <p:cNvSpPr txBox="1"/>
          <p:nvPr/>
        </p:nvSpPr>
        <p:spPr>
          <a:xfrm>
            <a:off x="6890175" y="4717052"/>
            <a:ext cx="1557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Output Response</a:t>
            </a:r>
          </a:p>
        </p:txBody>
      </p:sp>
      <p:pic>
        <p:nvPicPr>
          <p:cNvPr id="26" name="Graphic 25" descr="User with solid fill">
            <a:extLst>
              <a:ext uri="{FF2B5EF4-FFF2-40B4-BE49-F238E27FC236}">
                <a16:creationId xmlns:a16="http://schemas.microsoft.com/office/drawing/2014/main" id="{9DBC51B7-0BD1-A6B2-F19A-C20646BE3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69840" y="4808151"/>
            <a:ext cx="735676" cy="73567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1E5415-A869-F86B-DFDD-96FA2CC03D15}"/>
              </a:ext>
            </a:extLst>
          </p:cNvPr>
          <p:cNvCxnSpPr>
            <a:cxnSpLocks/>
          </p:cNvCxnSpPr>
          <p:nvPr/>
        </p:nvCxnSpPr>
        <p:spPr>
          <a:xfrm>
            <a:off x="7049193" y="3128809"/>
            <a:ext cx="1397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6F75AE-E769-B673-DFBC-36E3A693E59A}"/>
              </a:ext>
            </a:extLst>
          </p:cNvPr>
          <p:cNvSpPr txBox="1"/>
          <p:nvPr/>
        </p:nvSpPr>
        <p:spPr>
          <a:xfrm>
            <a:off x="6982041" y="3151267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sends a web request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47F68E-30C4-B6AA-DA0D-15E0F990EFA9}"/>
              </a:ext>
            </a:extLst>
          </p:cNvPr>
          <p:cNvCxnSpPr>
            <a:cxnSpLocks/>
          </p:cNvCxnSpPr>
          <p:nvPr/>
        </p:nvCxnSpPr>
        <p:spPr>
          <a:xfrm>
            <a:off x="9371052" y="3128809"/>
            <a:ext cx="1488899" cy="25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9176400-022A-8B1A-8CF1-44514D714A8B}"/>
              </a:ext>
            </a:extLst>
          </p:cNvPr>
          <p:cNvSpPr txBox="1"/>
          <p:nvPr/>
        </p:nvSpPr>
        <p:spPr>
          <a:xfrm>
            <a:off x="9465276" y="3146753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Calls into dependencies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24ABD8-75AF-D783-8414-98A2D6619EAB}"/>
              </a:ext>
            </a:extLst>
          </p:cNvPr>
          <p:cNvCxnSpPr>
            <a:cxnSpLocks/>
          </p:cNvCxnSpPr>
          <p:nvPr/>
        </p:nvCxnSpPr>
        <p:spPr>
          <a:xfrm flipH="1">
            <a:off x="9371052" y="3003668"/>
            <a:ext cx="1441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8632B10-33ED-FA06-D5E6-62E37E1E68FA}"/>
              </a:ext>
            </a:extLst>
          </p:cNvPr>
          <p:cNvSpPr txBox="1"/>
          <p:nvPr/>
        </p:nvSpPr>
        <p:spPr>
          <a:xfrm>
            <a:off x="9446451" y="2773476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Returns responses or data</a:t>
            </a:r>
          </a:p>
        </p:txBody>
      </p: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C5A9976-EA19-E583-E14C-01E6E320D3E8}"/>
              </a:ext>
            </a:extLst>
          </p:cNvPr>
          <p:cNvCxnSpPr>
            <a:cxnSpLocks/>
            <a:endCxn id="5" idx="3"/>
          </p:cNvCxnSpPr>
          <p:nvPr/>
        </p:nvCxnSpPr>
        <p:spPr>
          <a:xfrm rot="16200000" flipH="1">
            <a:off x="8872782" y="2529999"/>
            <a:ext cx="379906" cy="346046"/>
          </a:xfrm>
          <a:prstGeom prst="curvedConnector4">
            <a:avLst>
              <a:gd name="adj1" fmla="val -42276"/>
              <a:gd name="adj2" fmla="val 1660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690E83A-581C-A476-FE35-EE4D86F25A49}"/>
              </a:ext>
            </a:extLst>
          </p:cNvPr>
          <p:cNvSpPr txBox="1"/>
          <p:nvPr/>
        </p:nvSpPr>
        <p:spPr>
          <a:xfrm>
            <a:off x="9358930" y="2283247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Generates web responses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12BEF2-81CE-CCAE-EF77-72C94D5742BF}"/>
              </a:ext>
            </a:extLst>
          </p:cNvPr>
          <p:cNvCxnSpPr>
            <a:cxnSpLocks/>
          </p:cNvCxnSpPr>
          <p:nvPr/>
        </p:nvCxnSpPr>
        <p:spPr>
          <a:xfrm flipH="1">
            <a:off x="7049193" y="2978008"/>
            <a:ext cx="1397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28AA28-521C-9FAF-B1F6-EBD4A8D434DF}"/>
              </a:ext>
            </a:extLst>
          </p:cNvPr>
          <p:cNvSpPr txBox="1"/>
          <p:nvPr/>
        </p:nvSpPr>
        <p:spPr>
          <a:xfrm>
            <a:off x="7049193" y="2770894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Returns web responses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C17E94-154D-EB9C-73FB-AFCFF8523ECB}"/>
              </a:ext>
            </a:extLst>
          </p:cNvPr>
          <p:cNvCxnSpPr>
            <a:cxnSpLocks/>
          </p:cNvCxnSpPr>
          <p:nvPr/>
        </p:nvCxnSpPr>
        <p:spPr>
          <a:xfrm>
            <a:off x="7024243" y="5281860"/>
            <a:ext cx="1397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030C019-3D95-1B6E-6A33-A5FAB4A86256}"/>
              </a:ext>
            </a:extLst>
          </p:cNvPr>
          <p:cNvSpPr txBox="1"/>
          <p:nvPr/>
        </p:nvSpPr>
        <p:spPr>
          <a:xfrm>
            <a:off x="6957091" y="5304318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sends a web request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A527E3-84FF-5BAB-AC7F-8F29DA35F4B0}"/>
              </a:ext>
            </a:extLst>
          </p:cNvPr>
          <p:cNvCxnSpPr>
            <a:cxnSpLocks/>
          </p:cNvCxnSpPr>
          <p:nvPr/>
        </p:nvCxnSpPr>
        <p:spPr>
          <a:xfrm>
            <a:off x="8699607" y="5555871"/>
            <a:ext cx="0" cy="46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FDDC14F-E661-67ED-429D-0BC427A1C762}"/>
              </a:ext>
            </a:extLst>
          </p:cNvPr>
          <p:cNvSpPr txBox="1"/>
          <p:nvPr/>
        </p:nvSpPr>
        <p:spPr>
          <a:xfrm>
            <a:off x="7963290" y="5603250"/>
            <a:ext cx="7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Fetches cached web responses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EC5881F-2875-6C69-72F6-323C9A92A313}"/>
              </a:ext>
            </a:extLst>
          </p:cNvPr>
          <p:cNvCxnSpPr>
            <a:cxnSpLocks/>
          </p:cNvCxnSpPr>
          <p:nvPr/>
        </p:nvCxnSpPr>
        <p:spPr>
          <a:xfrm flipV="1">
            <a:off x="8988829" y="5575965"/>
            <a:ext cx="0" cy="387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E26C610-8172-B9C0-ECD1-33CBF7EC3D5D}"/>
              </a:ext>
            </a:extLst>
          </p:cNvPr>
          <p:cNvSpPr txBox="1"/>
          <p:nvPr/>
        </p:nvSpPr>
        <p:spPr>
          <a:xfrm>
            <a:off x="9018398" y="5603250"/>
            <a:ext cx="76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Returns cached web responses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032A00-02E1-135C-4E40-06F3BB5424FD}"/>
              </a:ext>
            </a:extLst>
          </p:cNvPr>
          <p:cNvCxnSpPr/>
          <p:nvPr/>
        </p:nvCxnSpPr>
        <p:spPr>
          <a:xfrm flipH="1">
            <a:off x="6982041" y="5165619"/>
            <a:ext cx="1364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F76B1D0-442E-D7C4-5240-6E475BCA0DD9}"/>
              </a:ext>
            </a:extLst>
          </p:cNvPr>
          <p:cNvSpPr txBox="1"/>
          <p:nvPr/>
        </p:nvSpPr>
        <p:spPr>
          <a:xfrm>
            <a:off x="6982040" y="4933673"/>
            <a:ext cx="18141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Returns web responses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E78260-3DD9-AEBF-1011-76FF2FD5CBEA}"/>
              </a:ext>
            </a:extLst>
          </p:cNvPr>
          <p:cNvCxnSpPr/>
          <p:nvPr/>
        </p:nvCxnSpPr>
        <p:spPr>
          <a:xfrm>
            <a:off x="9340811" y="5052792"/>
            <a:ext cx="1453157" cy="14403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5308A20-D0B9-9A80-0142-C3F3DE48F96A}"/>
              </a:ext>
            </a:extLst>
          </p:cNvPr>
          <p:cNvSpPr txBox="1"/>
          <p:nvPr/>
        </p:nvSpPr>
        <p:spPr>
          <a:xfrm>
            <a:off x="9294397" y="4636021"/>
            <a:ext cx="1814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(optional) calls the dependencies to generate new web responses when needed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2EACDC-B5FF-3921-AE95-F26968E69086}"/>
              </a:ext>
            </a:extLst>
          </p:cNvPr>
          <p:cNvSpPr txBox="1"/>
          <p:nvPr/>
        </p:nvSpPr>
        <p:spPr>
          <a:xfrm>
            <a:off x="6428509" y="1640378"/>
            <a:ext cx="483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Workflow for generating a web response without caching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FB34C4-E281-B965-98BB-6EFBE337D8D6}"/>
              </a:ext>
            </a:extLst>
          </p:cNvPr>
          <p:cNvSpPr txBox="1"/>
          <p:nvPr/>
        </p:nvSpPr>
        <p:spPr>
          <a:xfrm>
            <a:off x="6443656" y="3924452"/>
            <a:ext cx="4832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2: Workflow for generating a web response with caching</a:t>
            </a:r>
          </a:p>
        </p:txBody>
      </p:sp>
    </p:spTree>
    <p:extLst>
      <p:ext uri="{BB962C8B-B14F-4D97-AF65-F5344CB8AC3E}">
        <p14:creationId xmlns:p14="http://schemas.microsoft.com/office/powerpoint/2010/main" val="322359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4518-1A10-ADEA-851D-4ABCC41A4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pace Grotesk Medium"/>
                <a:ea typeface="Open Sans"/>
              </a:rPr>
              <a:t>[NEW] - Redis Support for Output Cache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2FBD2-91AE-7FC5-6D81-363E62437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4261456"/>
            <a:ext cx="5181600" cy="1898477"/>
          </a:xfrm>
        </p:spPr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US"/>
              <a:t>AFTER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1600">
                <a:latin typeface="Aptos" panose="02110004020202020204"/>
                <a:ea typeface="+mn-ea"/>
                <a:cs typeface="+mn-cs"/>
              </a:rPr>
              <a:t>Output-cache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now supports Redis Cache in-box!</a:t>
            </a:r>
            <a:endParaRPr lang="en-US" sz="1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Well</a:t>
            </a:r>
            <a:r>
              <a:rPr lang="en-US" sz="1600">
                <a:latin typeface="Aptos" panose="02110004020202020204"/>
                <a:ea typeface="Open Sans"/>
                <a:cs typeface="Open Sans"/>
              </a:rPr>
              <a:t>-maintained by the .NET team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Optimized for performance and memory management</a:t>
            </a:r>
          </a:p>
          <a:p>
            <a:pPr marL="0" indent="0">
              <a:buNone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157303-A64C-EE08-A4C1-101E7176E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6040" y="2759091"/>
            <a:ext cx="5181600" cy="2527804"/>
          </a:xfrm>
        </p:spPr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app.MapGet(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"/cached/</a:t>
            </a:r>
            <a:r>
              <a:rPr lang="en-US" sz="1800">
                <a:solidFill>
                  <a:srgbClr val="0073FF"/>
                </a:solidFill>
                <a:latin typeface="Cascadia Mono" panose="020B0609020000020004" pitchFamily="49" charset="0"/>
              </a:rPr>
              <a:t>{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prompt</a:t>
            </a:r>
            <a:r>
              <a:rPr lang="en-US" sz="1800">
                <a:solidFill>
                  <a:srgbClr val="0073FF"/>
                </a:solidFill>
                <a:latin typeface="Cascadia Mono" panose="020B0609020000020004" pitchFamily="49" charset="0"/>
              </a:rPr>
              <a:t>}</a:t>
            </a:r>
            <a:r>
              <a:rPr lang="en-US" sz="180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async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HttpContext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context, </a:t>
            </a: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prompt, </a:t>
            </a: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IConfiguration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 config) =&gt; { 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endParaRPr lang="en-US" sz="18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>
                <a:solidFill>
                  <a:srgbClr val="2B91AF"/>
                </a:solidFill>
                <a:latin typeface="Cascadia Mono" panose="020B0609020000020004" pitchFamily="49" charset="0"/>
              </a:rPr>
              <a:t>GenerateImage</a:t>
            </a: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.GenerateImage(context, prompt, config); 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ascadia Mono" panose="020B0609020000020004" pitchFamily="49" charset="0"/>
              </a:rPr>
              <a:t>}).</a:t>
            </a:r>
            <a:r>
              <a:rPr lang="en-US" sz="180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CacheOutput();</a:t>
            </a:r>
            <a:endParaRPr lang="en-US">
              <a:highlight>
                <a:srgbClr val="FFFF00"/>
              </a:highlight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63E5083-D909-BFE4-CFE0-FEC302F223F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181600" cy="18984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BEFORE</a:t>
            </a:r>
          </a:p>
          <a:p>
            <a:pPr>
              <a:defRPr/>
            </a:pPr>
            <a:r>
              <a:rPr lang="en-US" sz="1600">
                <a:solidFill>
                  <a:srgbClr val="3A20A0"/>
                </a:solidFill>
                <a:latin typeface="Calibri" panose="020F0502020204030204"/>
              </a:rPr>
              <a:t>Output-cache did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have Redis implementation</a:t>
            </a:r>
            <a:endParaRPr lang="en-US" sz="1600" b="0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cs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and community implementations exists, but will take effort to maintain and may not be optimized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328F0F-1626-7DA5-9CA2-651B2C7F7886}"/>
              </a:ext>
            </a:extLst>
          </p:cNvPr>
          <p:cNvSpPr txBox="1"/>
          <p:nvPr/>
        </p:nvSpPr>
        <p:spPr>
          <a:xfrm>
            <a:off x="6411884" y="1900844"/>
            <a:ext cx="484354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code snippet for using the </a:t>
            </a:r>
            <a:r>
              <a:rPr lang="en-US" b="1">
                <a:solidFill>
                  <a:srgbClr val="3A20A0"/>
                </a:solidFill>
                <a:latin typeface="Calibri" panose="020F0502020204030204"/>
              </a:rPr>
              <a:t>output-cache API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A2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45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0997-7E36-B781-0ADF-8E80B719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Web Application + Open AI + Redis</a:t>
            </a:r>
          </a:p>
        </p:txBody>
      </p:sp>
      <p:pic>
        <p:nvPicPr>
          <p:cNvPr id="10" name="Content Placeholder 9" descr="Cloud with solid fill">
            <a:extLst>
              <a:ext uri="{FF2B5EF4-FFF2-40B4-BE49-F238E27FC236}">
                <a16:creationId xmlns:a16="http://schemas.microsoft.com/office/drawing/2014/main" id="{9C73D312-3C05-E5FE-4E37-863D50621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7518" y="3315984"/>
            <a:ext cx="541814" cy="541814"/>
          </a:xfrm>
        </p:spPr>
      </p:pic>
      <p:pic>
        <p:nvPicPr>
          <p:cNvPr id="7" name="Picture 8" descr="Pricing - Azure Cache for Redis | Microsoft Azure">
            <a:extLst>
              <a:ext uri="{FF2B5EF4-FFF2-40B4-BE49-F238E27FC236}">
                <a16:creationId xmlns:a16="http://schemas.microsoft.com/office/drawing/2014/main" id="{C8222531-9EAA-445E-BB77-2CC5CCDBE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58329" y="4022513"/>
            <a:ext cx="820716" cy="43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zure OpenAI — Taygan">
            <a:extLst>
              <a:ext uri="{FF2B5EF4-FFF2-40B4-BE49-F238E27FC236}">
                <a16:creationId xmlns:a16="http://schemas.microsoft.com/office/drawing/2014/main" id="{2678D79C-C319-2743-4588-D341549C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54288" y="2642201"/>
            <a:ext cx="428798" cy="42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1A600191-38B8-700A-3DF4-56CDC561243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588" y="3348296"/>
            <a:ext cx="493223" cy="49322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38E0BB-02BA-9160-BC36-FF0FB50FE39A}"/>
              </a:ext>
            </a:extLst>
          </p:cNvPr>
          <p:cNvCxnSpPr/>
          <p:nvPr/>
        </p:nvCxnSpPr>
        <p:spPr>
          <a:xfrm>
            <a:off x="1084811" y="3586891"/>
            <a:ext cx="532707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A685A37-D1FD-4985-AE72-428C06BC8089}"/>
              </a:ext>
            </a:extLst>
          </p:cNvPr>
          <p:cNvSpPr txBox="1"/>
          <p:nvPr/>
        </p:nvSpPr>
        <p:spPr>
          <a:xfrm>
            <a:off x="591588" y="3798223"/>
            <a:ext cx="572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0AF490-E297-BB3F-E4BA-DBD7272CB557}"/>
              </a:ext>
            </a:extLst>
          </p:cNvPr>
          <p:cNvSpPr txBox="1"/>
          <p:nvPr/>
        </p:nvSpPr>
        <p:spPr>
          <a:xfrm>
            <a:off x="1607375" y="3718330"/>
            <a:ext cx="873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Art Gallery application</a:t>
            </a:r>
          </a:p>
        </p:txBody>
      </p:sp>
      <p:pic>
        <p:nvPicPr>
          <p:cNvPr id="2052" name="Picture 4" descr="Azure Container Apps - Pricing | Microsoft Azure">
            <a:extLst>
              <a:ext uri="{FF2B5EF4-FFF2-40B4-BE49-F238E27FC236}">
                <a16:creationId xmlns:a16="http://schemas.microsoft.com/office/drawing/2014/main" id="{295DA776-CE86-1ABB-EB4E-8282445A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77804" y="3352799"/>
            <a:ext cx="912587" cy="479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7BD99-058B-F7CD-E760-C0157A6D9668}"/>
              </a:ext>
            </a:extLst>
          </p:cNvPr>
          <p:cNvCxnSpPr>
            <a:cxnSpLocks/>
            <a:endCxn id="2052" idx="1"/>
          </p:cNvCxnSpPr>
          <p:nvPr/>
        </p:nvCxnSpPr>
        <p:spPr>
          <a:xfrm>
            <a:off x="2199113" y="3586891"/>
            <a:ext cx="678691" cy="546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F4B74B-854B-FA88-D7D3-AA31B9F94AEC}"/>
              </a:ext>
            </a:extLst>
          </p:cNvPr>
          <p:cNvSpPr txBox="1"/>
          <p:nvPr/>
        </p:nvSpPr>
        <p:spPr>
          <a:xfrm>
            <a:off x="2851300" y="3874183"/>
            <a:ext cx="939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 Art Gallery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7CAF61-189D-8F92-2E7D-495E9932DFDE}"/>
              </a:ext>
            </a:extLst>
          </p:cNvPr>
          <p:cNvSpPr txBox="1"/>
          <p:nvPr/>
        </p:nvSpPr>
        <p:spPr>
          <a:xfrm>
            <a:off x="4658329" y="3033349"/>
            <a:ext cx="1060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Open AI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C98694-775C-FE12-0600-4A0F13B5118F}"/>
              </a:ext>
            </a:extLst>
          </p:cNvPr>
          <p:cNvSpPr txBox="1"/>
          <p:nvPr/>
        </p:nvSpPr>
        <p:spPr>
          <a:xfrm>
            <a:off x="4408946" y="4499120"/>
            <a:ext cx="1437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 Cache for Redis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FB81C53-D3DB-6279-8A58-6A171F759AA6}"/>
              </a:ext>
            </a:extLst>
          </p:cNvPr>
          <p:cNvCxnSpPr>
            <a:cxnSpLocks/>
            <a:stCxn id="2052" idx="3"/>
          </p:cNvCxnSpPr>
          <p:nvPr/>
        </p:nvCxnSpPr>
        <p:spPr>
          <a:xfrm flipV="1">
            <a:off x="3790391" y="2835487"/>
            <a:ext cx="820402" cy="756866"/>
          </a:xfrm>
          <a:prstGeom prst="bentConnector3">
            <a:avLst>
              <a:gd name="adj1" fmla="val 31762"/>
            </a:avLst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39929471-0177-FC82-6522-BC7E31621EA8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4029169" y="3608791"/>
            <a:ext cx="651060" cy="607260"/>
          </a:xfrm>
          <a:prstGeom prst="bentConnector2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BE98FF-C65E-B25F-E368-803FB56E9792}"/>
              </a:ext>
            </a:extLst>
          </p:cNvPr>
          <p:cNvSpPr txBox="1"/>
          <p:nvPr/>
        </p:nvSpPr>
        <p:spPr>
          <a:xfrm>
            <a:off x="591588" y="1895302"/>
            <a:ext cx="50167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Architecture diagram for AI Art Gallery 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6F89573-0714-5B7D-18A8-47E0569BAF3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8133" y="2314445"/>
            <a:ext cx="5176721" cy="391576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B22D7D-6D15-D220-84B9-A84BD1962A94}"/>
              </a:ext>
            </a:extLst>
          </p:cNvPr>
          <p:cNvSpPr txBox="1"/>
          <p:nvPr/>
        </p:nvSpPr>
        <p:spPr>
          <a:xfrm>
            <a:off x="6052457" y="1895302"/>
            <a:ext cx="6033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2: sample cached output for a purple robot in the cloud</a:t>
            </a:r>
          </a:p>
        </p:txBody>
      </p:sp>
    </p:spTree>
    <p:extLst>
      <p:ext uri="{BB962C8B-B14F-4D97-AF65-F5344CB8AC3E}">
        <p14:creationId xmlns:p14="http://schemas.microsoft.com/office/powerpoint/2010/main" val="305113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1F04-7346-55AE-33D3-E639A0A0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PoC for .NET 9 distributed caching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AD669-CE66-C39D-C87B-F4F532CEB2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Built-in object serialization</a:t>
            </a:r>
          </a:p>
          <a:p>
            <a:pPr lvl="1"/>
            <a:r>
              <a:rPr lang="en-US"/>
              <a:t>defaulting to System.Text.Json, but configurable</a:t>
            </a:r>
          </a:p>
          <a:p>
            <a:r>
              <a:rPr lang="en-US"/>
              <a:t>Choice of simple and "state" callbacks</a:t>
            </a:r>
          </a:p>
          <a:p>
            <a:r>
              <a:rPr lang="en-US"/>
              <a:t>Removes repeatable boiler-plate code</a:t>
            </a:r>
          </a:p>
          <a:p>
            <a:pPr lvl="1"/>
            <a:r>
              <a:rPr lang="en-US"/>
              <a:t>Abstract the cache-aside pattern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3074" name="Picture 2" descr="Example of using GetAsync() method by only adding the business logic for generating the cached value if not found">
            <a:extLst>
              <a:ext uri="{FF2B5EF4-FFF2-40B4-BE49-F238E27FC236}">
                <a16:creationId xmlns:a16="http://schemas.microsoft.com/office/drawing/2014/main" id="{3CB0E3D3-05D7-CD21-DE3C-354197A111F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2200" y="2864581"/>
            <a:ext cx="5181600" cy="227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864775-4DB2-24D5-4986-9DF62E5BA6FC}"/>
              </a:ext>
            </a:extLst>
          </p:cNvPr>
          <p:cNvSpPr txBox="1"/>
          <p:nvPr/>
        </p:nvSpPr>
        <p:spPr>
          <a:xfrm>
            <a:off x="6096000" y="1767294"/>
            <a:ext cx="540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1: concept for the next version of Distributed Caching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BFDD8-A936-C52E-1C72-0D5CB6C11693}"/>
              </a:ext>
            </a:extLst>
          </p:cNvPr>
          <p:cNvSpPr txBox="1"/>
          <p:nvPr/>
        </p:nvSpPr>
        <p:spPr>
          <a:xfrm>
            <a:off x="951807" y="6123543"/>
            <a:ext cx="10401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https://aka.ms/DistributedCachingBlog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A2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8643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6ADF3F7F-AEE4-774E-88F4-612FB069A9FB}" vid="{DD83C3FB-08E2-7F4A-A5E3-C4C7933594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967</Words>
  <Application>Microsoft Office PowerPoint</Application>
  <PresentationFormat>Widescreen</PresentationFormat>
  <Paragraphs>162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Arial</vt:lpstr>
      <vt:lpstr>Calibri</vt:lpstr>
      <vt:lpstr>Cascadia Mono</vt:lpstr>
      <vt:lpstr>Open Sans</vt:lpstr>
      <vt:lpstr>Segoe UI</vt:lpstr>
      <vt:lpstr>Space Grotesk Medium</vt:lpstr>
      <vt:lpstr>1_Office Theme</vt:lpstr>
      <vt:lpstr>Improve your ASP.NET core web application performance using Azure Cache for Redis</vt:lpstr>
      <vt:lpstr>Speakers</vt:lpstr>
      <vt:lpstr>Agenda</vt:lpstr>
      <vt:lpstr>Redis and managed Redis service in Azure</vt:lpstr>
      <vt:lpstr>How Redis Cache improves app performance</vt:lpstr>
      <vt:lpstr>[NEW] - Redis Support for output cache</vt:lpstr>
      <vt:lpstr>[NEW] - Redis Support for Output Cache</vt:lpstr>
      <vt:lpstr>Demo: Web Application + Open AI + Redis</vt:lpstr>
      <vt:lpstr>Demo: PoC for .NET 9 distributed caching</vt:lpstr>
      <vt:lpstr>Demo: User session store provider in .NET 8</vt:lpstr>
      <vt:lpstr>StackExchange.Redis</vt:lpstr>
      <vt:lpstr>Demo: SE.Redis for real-time leaderboard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2023-12-08T23:49:55Z</dcterms:created>
  <dcterms:modified xsi:type="dcterms:W3CDTF">2023-12-08T23:49:58Z</dcterms:modified>
</cp:coreProperties>
</file>