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</p:sldMasterIdLst>
  <p:notesMasterIdLst>
    <p:notesMasterId r:id="rId12"/>
  </p:notesMasterIdLst>
  <p:sldIdLst>
    <p:sldId id="297" r:id="rId2"/>
    <p:sldId id="296" r:id="rId3"/>
    <p:sldId id="302" r:id="rId4"/>
    <p:sldId id="300" r:id="rId5"/>
    <p:sldId id="260" r:id="rId6"/>
    <p:sldId id="261" r:id="rId7"/>
    <p:sldId id="304" r:id="rId8"/>
    <p:sldId id="301" r:id="rId9"/>
    <p:sldId id="258" r:id="rId10"/>
    <p:sldId id="29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pace Grotesk Medium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" id="{FBAC04BA-B92C-FC47-972C-B1B4268589A5}">
          <p14:sldIdLst>
            <p14:sldId id="297"/>
            <p14:sldId id="296"/>
            <p14:sldId id="302"/>
            <p14:sldId id="300"/>
            <p14:sldId id="260"/>
            <p14:sldId id="261"/>
            <p14:sldId id="304"/>
            <p14:sldId id="301"/>
            <p14:sldId id="25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38262-FA4B-4719-89F3-5DBA4A1D8D7D}" v="3" dt="2023-12-08T22:54:58.728"/>
    <p1510:client id="{72CCA4F2-185C-4DDB-9D83-EFAA38C675A6}" v="1" dt="2023-12-08T23:56:1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4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lIns="0" tIns="0" r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25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78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noframework.net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dotnet.microsoft.com/apps/io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hyperlink" Target="https://github.com/burkenyo/Burkenyo.I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.NET IOT Resources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dotnet.microsoft.com</a:t>
            </a:r>
            <a:r>
              <a:rPr lang="en-US" dirty="0">
                <a:hlinkClick r:id="rId2"/>
              </a:rPr>
              <a:t>/apps/</a:t>
            </a:r>
            <a:r>
              <a:rPr lang="en-US" dirty="0" err="1">
                <a:hlinkClick r:id="rId2"/>
              </a:rPr>
              <a:t>iot</a:t>
            </a:r>
            <a:endParaRPr lang="en-US" dirty="0"/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.NET </a:t>
            </a:r>
            <a:r>
              <a:rPr lang="en-US" dirty="0" err="1"/>
              <a:t>nanoFramework</a:t>
            </a:r>
            <a:br>
              <a:rPr lang="en-US" dirty="0"/>
            </a:br>
            <a:r>
              <a:rPr lang="en-US" dirty="0">
                <a:effectLst/>
                <a:hlinkClick r:id="rId3"/>
              </a:rPr>
              <a:t>https://www.nanoframework.net</a:t>
            </a:r>
            <a:endParaRPr lang="en-US" dirty="0">
              <a:effectLst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Sample Project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  <a:hlinkClick r:id="rId4"/>
              </a:rPr>
              <a:t>https://github.com/burkenyo/Burkenyo.Iot</a:t>
            </a:r>
            <a:endParaRPr lang="en-US" u="sng" dirty="0">
              <a:solidFill>
                <a:srgbClr val="502BD3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D5B29B-D37A-0F55-E5FF-791D5010459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7AE80-78AF-AD6F-83B6-69E8BE69C15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D251-7A29-B65E-BB59-3D744D55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/>
          <a:lstStyle/>
          <a:p>
            <a:r>
              <a:rPr lang="en-US" sz="7200" u="none" strike="noStrike" dirty="0">
                <a:effectLst/>
              </a:rPr>
              <a:t>It's C# All The Way Down</a:t>
            </a:r>
            <a:r>
              <a:rPr lang="en-US" sz="7200" b="1" u="none" strike="noStrike" dirty="0">
                <a:effectLst/>
              </a:rPr>
              <a:t>! </a:t>
            </a:r>
            <a:r>
              <a:rPr lang="en-US" u="none" strike="noStrike" dirty="0">
                <a:effectLst/>
              </a:rPr>
              <a:t>Using .NET for Home Automation with IoT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4030-0A83-430C-3CDC-B9265D2C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4889500" cy="1500187"/>
          </a:xfrm>
        </p:spPr>
        <p:txBody>
          <a:bodyPr>
            <a:normAutofit/>
          </a:bodyPr>
          <a:lstStyle/>
          <a:p>
            <a:r>
              <a:rPr lang="en-US" dirty="0"/>
              <a:t>Sammo Gabay</a:t>
            </a:r>
          </a:p>
          <a:p>
            <a:r>
              <a:rPr lang="en-US" sz="1800" dirty="0"/>
              <a:t>Senior Software Engineer, Motorola Solutions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3F52342-532D-9BF1-457F-B6975C4B3674}"/>
              </a:ext>
            </a:extLst>
          </p:cNvPr>
          <p:cNvSpPr txBox="1">
            <a:spLocks/>
          </p:cNvSpPr>
          <p:nvPr/>
        </p:nvSpPr>
        <p:spPr>
          <a:xfrm>
            <a:off x="6692900" y="4589463"/>
            <a:ext cx="4727030" cy="15001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sammo@sammo.ga</a:t>
            </a:r>
          </a:p>
          <a:p>
            <a:pPr algn="r"/>
            <a:r>
              <a:rPr lang="en-US" sz="1800" dirty="0"/>
              <a:t>www.sammo.ga</a:t>
            </a:r>
          </a:p>
          <a:p>
            <a:pPr algn="r"/>
            <a:r>
              <a:rPr lang="en-US" sz="1800" dirty="0"/>
              <a:t>github.com/burkenyo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CA9A8-0DB1-EAEF-791C-BA03F9D9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22" y="5360856"/>
            <a:ext cx="193353" cy="19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8C4DC-82EF-CC3A-E60E-A5BCD25F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723" y="4996850"/>
            <a:ext cx="193353" cy="193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73322-ECEA-678A-BE1C-4CB5A5B8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723" y="4620339"/>
            <a:ext cx="193353" cy="1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3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.NET Runs Almost Everywhere!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Single Board Computers</a:t>
            </a:r>
          </a:p>
          <a:p>
            <a:r>
              <a:rPr lang="en-US" dirty="0"/>
              <a:t>Raspberry Pi</a:t>
            </a:r>
          </a:p>
          <a:p>
            <a:r>
              <a:rPr lang="en-US" dirty="0" err="1"/>
              <a:t>BeagleBoard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Microcontrollers</a:t>
            </a:r>
          </a:p>
          <a:p>
            <a:r>
              <a:rPr lang="en-US" dirty="0" err="1"/>
              <a:t>Espressif</a:t>
            </a:r>
            <a:r>
              <a:rPr lang="en-US" dirty="0"/>
              <a:t> ESP32 (</a:t>
            </a:r>
            <a:r>
              <a:rPr lang="en-US" dirty="0" err="1"/>
              <a:t>Xtensa</a:t>
            </a:r>
            <a:r>
              <a:rPr lang="en-US" dirty="0"/>
              <a:t>)</a:t>
            </a:r>
          </a:p>
          <a:p>
            <a:r>
              <a:rPr lang="en-US" dirty="0"/>
              <a:t>ARM Cortex-M</a:t>
            </a:r>
          </a:p>
          <a:p>
            <a:r>
              <a:rPr lang="en-US" dirty="0"/>
              <a:t>AVR family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75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SBCs and MCUs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05EF-0D74-B130-645D-44D4173D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4"/>
            <a:ext cx="54102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Single-Board Computer</a:t>
            </a:r>
          </a:p>
          <a:p>
            <a:r>
              <a:rPr lang="en-US" dirty="0"/>
              <a:t>Small footprint</a:t>
            </a:r>
          </a:p>
          <a:p>
            <a:r>
              <a:rPr lang="en-US" dirty="0"/>
              <a:t>Moderate processing power</a:t>
            </a:r>
          </a:p>
          <a:p>
            <a:r>
              <a:rPr lang="en-US" dirty="0"/>
              <a:t>32-bit/64-bit</a:t>
            </a:r>
          </a:p>
          <a:p>
            <a:r>
              <a:rPr lang="en-US" dirty="0"/>
              <a:t>ARM (or x86) instruction set</a:t>
            </a:r>
          </a:p>
          <a:p>
            <a:r>
              <a:rPr lang="en-US" dirty="0"/>
              <a:t>Runs Linux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Runs full .NET runtime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20CE2-2651-81BE-EEA8-8B63E584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Microcontroller</a:t>
            </a:r>
          </a:p>
          <a:p>
            <a:r>
              <a:rPr lang="en-US" dirty="0"/>
              <a:t>Minimal footprint</a:t>
            </a:r>
          </a:p>
          <a:p>
            <a:r>
              <a:rPr lang="en-US" dirty="0"/>
              <a:t>Less powerful</a:t>
            </a:r>
          </a:p>
          <a:p>
            <a:r>
              <a:rPr lang="en-US" dirty="0"/>
              <a:t>16-bit/32-bit</a:t>
            </a:r>
          </a:p>
          <a:p>
            <a:r>
              <a:rPr lang="en-US" dirty="0"/>
              <a:t>Various instruction sets</a:t>
            </a:r>
          </a:p>
          <a:p>
            <a:r>
              <a:rPr lang="en-US" dirty="0"/>
              <a:t>Runs lightweight RTOS</a:t>
            </a:r>
          </a:p>
          <a:p>
            <a:r>
              <a:rPr lang="en-US" dirty="0"/>
              <a:t>Minimal cost</a:t>
            </a:r>
          </a:p>
          <a:p>
            <a:r>
              <a:rPr lang="en-US" dirty="0"/>
              <a:t>Runs .NET </a:t>
            </a:r>
            <a:r>
              <a:rPr lang="en-US" dirty="0" err="1"/>
              <a:t>nanoFramework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0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What is .NET </a:t>
            </a:r>
            <a:r>
              <a:rPr lang="en-US" dirty="0" err="1"/>
              <a:t>nanoFramework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Continuation of .NET Micro Framework</a:t>
            </a:r>
          </a:p>
          <a:p>
            <a:r>
              <a:rPr lang="en-US" dirty="0"/>
              <a:t>Supported by .NET Foundation</a:t>
            </a:r>
          </a:p>
          <a:p>
            <a:r>
              <a:rPr lang="en-US" dirty="0"/>
              <a:t>Compact subset of .NET runtime APIs</a:t>
            </a:r>
          </a:p>
          <a:p>
            <a:r>
              <a:rPr lang="en-US" dirty="0"/>
              <a:t>Supports </a:t>
            </a:r>
            <a:r>
              <a:rPr lang="en-US" i="1" dirty="0"/>
              <a:t>some</a:t>
            </a:r>
            <a:r>
              <a:rPr lang="en-US" dirty="0"/>
              <a:t> modern C# features</a:t>
            </a:r>
          </a:p>
          <a:p>
            <a:pPr lvl="1">
              <a:buClr>
                <a:srgbClr val="008F00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File-scoped namespaces</a:t>
            </a:r>
          </a:p>
          <a:p>
            <a:pPr lvl="1">
              <a:buClr>
                <a:srgbClr val="008F00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Top-level statements</a:t>
            </a:r>
          </a:p>
          <a:p>
            <a:pPr lvl="1">
              <a:buClr>
                <a:srgbClr val="008F00"/>
              </a:buCl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Record types (relies on </a:t>
            </a:r>
            <a:r>
              <a:rPr lang="en-US" dirty="0" err="1"/>
              <a:t>IEquatable</a:t>
            </a:r>
            <a:r>
              <a:rPr lang="en-US" dirty="0"/>
              <a:t>&lt;T&gt;)</a:t>
            </a:r>
          </a:p>
          <a:p>
            <a:r>
              <a:rPr lang="en-US" dirty="0"/>
              <a:t>Specialized CLR implementations for MCUs</a:t>
            </a:r>
          </a:p>
          <a:p>
            <a:r>
              <a:rPr lang="en-US" dirty="0"/>
              <a:t>Additional targets added routinely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19190F-9444-BE63-62E2-005B175F0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4159" y="2628899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03A-AA13-4A49-9230-4688AE2E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Two Flavors of .NET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105EF-0D74-B130-645D-44D4173D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107315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Full .NET runtime</a:t>
            </a:r>
          </a:p>
          <a:p>
            <a:r>
              <a:rPr lang="en-US" dirty="0"/>
              <a:t>Moderate footprint</a:t>
            </a:r>
          </a:p>
          <a:p>
            <a:pPr lvl="1"/>
            <a:r>
              <a:rPr lang="en-US" dirty="0"/>
              <a:t>~10s of MBs memory</a:t>
            </a:r>
          </a:p>
          <a:p>
            <a:r>
              <a:rPr lang="en-US" dirty="0"/>
              <a:t>Full range of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Both feature NuGet packages for sensors and other IO devices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B20CE2-2651-81BE-EEA8-8B63E5846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.NET </a:t>
            </a:r>
            <a:r>
              <a:rPr lang="en-US" sz="3600" dirty="0" err="1"/>
              <a:t>nanoFramework</a:t>
            </a:r>
            <a:endParaRPr lang="en-US" sz="3600" dirty="0"/>
          </a:p>
          <a:p>
            <a:r>
              <a:rPr lang="en-US" dirty="0"/>
              <a:t>Tiny footprint</a:t>
            </a:r>
          </a:p>
          <a:p>
            <a:pPr lvl="1"/>
            <a:r>
              <a:rPr lang="en-US" dirty="0"/>
              <a:t>&lt;1MB of memory</a:t>
            </a:r>
          </a:p>
          <a:p>
            <a:r>
              <a:rPr lang="en-US" dirty="0"/>
              <a:t>Limited subset of APIs</a:t>
            </a:r>
          </a:p>
          <a:p>
            <a:pPr lvl="1"/>
            <a:r>
              <a:rPr lang="en-US" dirty="0"/>
              <a:t>Fundamental types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Networking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9278E-FE3D-1D1D-C0A7-8923432F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90s-era Gravis Gamepad with legacy game port interface</a:t>
            </a:r>
          </a:p>
          <a:p>
            <a:pPr lvl="1"/>
            <a:r>
              <a:rPr lang="en-US" dirty="0"/>
              <a:t>Digital pins of buttons, analog pins for D-pad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ESP32-S2 based microcontroller running .NET </a:t>
            </a:r>
            <a:r>
              <a:rPr lang="en-US" dirty="0" err="1"/>
              <a:t>nanoFramework</a:t>
            </a:r>
            <a:endParaRPr lang="en-US" dirty="0"/>
          </a:p>
          <a:p>
            <a:pPr lvl="1"/>
            <a:r>
              <a:rPr lang="en-US" dirty="0"/>
              <a:t>Reads gamepad state via GPIO and sends out pulses over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Communicates via the lightweight pub/sub protocol MQTT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Raspberry Pi 4 running full .NET runtime (ASP.NET Core)</a:t>
            </a:r>
          </a:p>
          <a:p>
            <a:pPr lvl="1"/>
            <a:r>
              <a:rPr lang="en-US" dirty="0"/>
              <a:t>Processes pulses and calls REST APIs for IoT devices</a:t>
            </a:r>
          </a:p>
        </p:txBody>
      </p:sp>
    </p:spTree>
    <p:extLst>
      <p:ext uri="{BB962C8B-B14F-4D97-AF65-F5344CB8AC3E}">
        <p14:creationId xmlns:p14="http://schemas.microsoft.com/office/powerpoint/2010/main" val="309967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</p:spPr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D70DB67-028B-8E73-BD7C-BB3306E7D26E}"/>
              </a:ext>
            </a:extLst>
          </p:cNvPr>
          <p:cNvSpPr/>
          <p:nvPr/>
        </p:nvSpPr>
        <p:spPr>
          <a:xfrm>
            <a:off x="4809852" y="2360118"/>
            <a:ext cx="2196875" cy="8689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ESP32-S2 MCU</a:t>
            </a:r>
          </a:p>
          <a:p>
            <a:pPr algn="ctr"/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nanoFramework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660244-44D2-2D2F-FB84-93F39FAC432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62690" y="2794614"/>
            <a:ext cx="17471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FEE870-05CB-AB46-B796-C58630D5F76C}"/>
              </a:ext>
            </a:extLst>
          </p:cNvPr>
          <p:cNvSpPr txBox="1"/>
          <p:nvPr/>
        </p:nvSpPr>
        <p:spPr>
          <a:xfrm>
            <a:off x="3505024" y="24252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GPIO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CEA155-71E6-3F60-1858-DD38D10DED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9782" y="1847402"/>
            <a:ext cx="549889" cy="549889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F85CB4-C142-9773-01D6-6682E8602A75}"/>
              </a:ext>
            </a:extLst>
          </p:cNvPr>
          <p:cNvSpPr/>
          <p:nvPr/>
        </p:nvSpPr>
        <p:spPr>
          <a:xfrm>
            <a:off x="4809851" y="4681909"/>
            <a:ext cx="2196875" cy="8689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 Pi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8 runtime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8C8525-5649-A56E-291E-1973F60F4615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5908289" y="3229110"/>
            <a:ext cx="1" cy="14527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4149AAC6-469E-7AD3-5BEA-F3E627BAEF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4229" y="4174941"/>
            <a:ext cx="374466" cy="47783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D1908E-3D1A-6B52-085A-E22017BF2F2A}"/>
              </a:ext>
            </a:extLst>
          </p:cNvPr>
          <p:cNvSpPr txBox="1"/>
          <p:nvPr/>
        </p:nvSpPr>
        <p:spPr>
          <a:xfrm>
            <a:off x="5908288" y="3770843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MQTT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BA1F64-014A-7A2B-BEAA-A4A98019E6C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006726" y="5116405"/>
            <a:ext cx="204914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E05991-0F14-44A6-748A-95DA5494D959}"/>
              </a:ext>
            </a:extLst>
          </p:cNvPr>
          <p:cNvSpPr txBox="1"/>
          <p:nvPr/>
        </p:nvSpPr>
        <p:spPr>
          <a:xfrm>
            <a:off x="7425015" y="474707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</a:t>
            </a:r>
          </a:p>
        </p:txBody>
      </p:sp>
      <p:pic>
        <p:nvPicPr>
          <p:cNvPr id="1028" name="Picture 4" descr="emoji-timeline">
            <a:extLst>
              <a:ext uri="{FF2B5EF4-FFF2-40B4-BE49-F238E27FC236}">
                <a16:creationId xmlns:a16="http://schemas.microsoft.com/office/drawing/2014/main" id="{250B8758-7A36-EB01-B55F-FDF4903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4067" y="4390005"/>
            <a:ext cx="1452799" cy="14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white game controller with blue and red buttons&#10;&#10;Description automatically generated">
            <a:extLst>
              <a:ext uri="{FF2B5EF4-FFF2-40B4-BE49-F238E27FC236}">
                <a16:creationId xmlns:a16="http://schemas.microsoft.com/office/drawing/2014/main" id="{3D68105D-3B90-7131-DC30-0E6717122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132" y="2324913"/>
            <a:ext cx="2027621" cy="93940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B07477B-95EA-1EB6-AA74-C874D293B069}"/>
              </a:ext>
            </a:extLst>
          </p:cNvPr>
          <p:cNvSpPr txBox="1"/>
          <p:nvPr/>
        </p:nvSpPr>
        <p:spPr>
          <a:xfrm>
            <a:off x="8544232" y="1678582"/>
            <a:ext cx="229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wired connection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wireless connection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0FEE4E-4F11-987D-CD87-22E60CD94277}"/>
              </a:ext>
            </a:extLst>
          </p:cNvPr>
          <p:cNvCxnSpPr>
            <a:cxnSpLocks/>
          </p:cNvCxnSpPr>
          <p:nvPr/>
        </p:nvCxnSpPr>
        <p:spPr>
          <a:xfrm>
            <a:off x="7891567" y="1869205"/>
            <a:ext cx="65266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180EDE-678F-7E36-4C78-9576B99BD3A8}"/>
              </a:ext>
            </a:extLst>
          </p:cNvPr>
          <p:cNvCxnSpPr>
            <a:cxnSpLocks/>
          </p:cNvCxnSpPr>
          <p:nvPr/>
        </p:nvCxnSpPr>
        <p:spPr>
          <a:xfrm>
            <a:off x="7891567" y="2142007"/>
            <a:ext cx="652665" cy="0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D00563-4FD6-0185-4199-6DA1FB72247C}"/>
              </a:ext>
            </a:extLst>
          </p:cNvPr>
          <p:cNvSpPr txBox="1"/>
          <p:nvPr/>
        </p:nvSpPr>
        <p:spPr>
          <a:xfrm>
            <a:off x="1516966" y="311521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pad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57A9459-3EE8-2D84-9E48-3568643AE734}"/>
              </a:ext>
            </a:extLst>
          </p:cNvPr>
          <p:cNvSpPr txBox="1"/>
          <p:nvPr/>
        </p:nvSpPr>
        <p:spPr>
          <a:xfrm>
            <a:off x="8693037" y="569071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bulb</a:t>
            </a:r>
          </a:p>
        </p:txBody>
      </p:sp>
    </p:spTree>
    <p:extLst>
      <p:ext uri="{BB962C8B-B14F-4D97-AF65-F5344CB8AC3E}">
        <p14:creationId xmlns:p14="http://schemas.microsoft.com/office/powerpoint/2010/main" val="12537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347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Space Grotesk Medium</vt:lpstr>
      <vt:lpstr>Calibri</vt:lpstr>
      <vt:lpstr>Arial</vt:lpstr>
      <vt:lpstr>1_Office Theme</vt:lpstr>
      <vt:lpstr>PowerPoint Presentation</vt:lpstr>
      <vt:lpstr>It's C# All The Way Down! Using .NET for Home Automation with IoT Devices</vt:lpstr>
      <vt:lpstr>.NET Runs Almost Everywhere!</vt:lpstr>
      <vt:lpstr>SBCs and MCUs</vt:lpstr>
      <vt:lpstr>What is .NET nanoFramework?</vt:lpstr>
      <vt:lpstr>Two Flavors of .NET</vt:lpstr>
      <vt:lpstr>Example Project</vt:lpstr>
      <vt:lpstr>Example Project</vt:lpstr>
      <vt:lpstr>Demo Time!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2023-12-08T22:53:06Z</dcterms:created>
  <dcterms:modified xsi:type="dcterms:W3CDTF">2023-12-08T23:56:36Z</dcterms:modified>
</cp:coreProperties>
</file>