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20A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2BE3B-4D64-4129-A3F1-5E08190BDEE2}" v="1" dt="2023-12-09T00:11:03.4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BE5"/>
          </a:solidFill>
        </a:fill>
      </a:tcStyle>
    </a:wholeTbl>
    <a:band2H>
      <a:tcTxStyle/>
      <a:tcStyle>
        <a:tcBdr/>
        <a:fill>
          <a:solidFill>
            <a:srgbClr val="E8E7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DD"/>
          </a:solidFill>
        </a:fill>
      </a:tcStyle>
    </a:wholeTbl>
    <a:band2H>
      <a:tcTxStyle/>
      <a:tcStyle>
        <a:tcBdr/>
        <a:fill>
          <a:solidFill>
            <a:srgbClr val="E7E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AF8"/>
          </a:solidFill>
        </a:fill>
      </a:tcStyle>
    </a:wholeTbl>
    <a:band2H>
      <a:tcTxStyle/>
      <a:tcStyle>
        <a:tcBdr/>
        <a:fill>
          <a:solidFill>
            <a:srgbClr val="E8ED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A20A0"/>
        </a:fontRef>
        <a:srgbClr val="3A20A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F0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A20A0"/>
        </a:fontRef>
        <a:srgbClr val="3A20A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20A0"/>
              </a:solidFill>
              <a:prstDash val="solid"/>
              <a:round/>
            </a:ln>
          </a:top>
          <a:bottom>
            <a:ln w="25400" cap="flat">
              <a:solidFill>
                <a:srgbClr val="3A20A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20A0"/>
              </a:solidFill>
              <a:prstDash val="solid"/>
              <a:round/>
            </a:ln>
          </a:top>
          <a:bottom>
            <a:ln w="25400" cap="flat">
              <a:solidFill>
                <a:srgbClr val="3A20A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BDF"/>
          </a:solidFill>
        </a:fill>
      </a:tcStyle>
    </a:wholeTbl>
    <a:band2H>
      <a:tcTxStyle/>
      <a:tcStyle>
        <a:tcBdr/>
        <a:fill>
          <a:solidFill>
            <a:srgbClr val="E7E7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20A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20A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20A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3A20A0"/>
              </a:solidFill>
              <a:prstDash val="solid"/>
              <a:round/>
            </a:ln>
          </a:left>
          <a:right>
            <a:ln w="12700" cap="flat">
              <a:solidFill>
                <a:srgbClr val="3A20A0"/>
              </a:solidFill>
              <a:prstDash val="solid"/>
              <a:round/>
            </a:ln>
          </a:right>
          <a:top>
            <a:ln w="12700" cap="flat">
              <a:solidFill>
                <a:srgbClr val="3A20A0"/>
              </a:solidFill>
              <a:prstDash val="solid"/>
              <a:round/>
            </a:ln>
          </a:top>
          <a:bottom>
            <a:ln w="12700" cap="flat">
              <a:solidFill>
                <a:srgbClr val="3A20A0"/>
              </a:solidFill>
              <a:prstDash val="solid"/>
              <a:round/>
            </a:ln>
          </a:bottom>
          <a:insideH>
            <a:ln w="12700" cap="flat">
              <a:solidFill>
                <a:srgbClr val="3A20A0"/>
              </a:solidFill>
              <a:prstDash val="solid"/>
              <a:round/>
            </a:ln>
          </a:insideH>
          <a:insideV>
            <a:ln w="12700" cap="flat">
              <a:solidFill>
                <a:srgbClr val="3A20A0"/>
              </a:solidFill>
              <a:prstDash val="solid"/>
              <a:round/>
            </a:ln>
          </a:insideV>
        </a:tcBdr>
        <a:fill>
          <a:solidFill>
            <a:srgbClr val="3A20A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3A20A0"/>
              </a:solidFill>
              <a:prstDash val="solid"/>
              <a:round/>
            </a:ln>
          </a:left>
          <a:right>
            <a:ln w="12700" cap="flat">
              <a:solidFill>
                <a:srgbClr val="3A20A0"/>
              </a:solidFill>
              <a:prstDash val="solid"/>
              <a:round/>
            </a:ln>
          </a:right>
          <a:top>
            <a:ln w="12700" cap="flat">
              <a:solidFill>
                <a:srgbClr val="3A20A0"/>
              </a:solidFill>
              <a:prstDash val="solid"/>
              <a:round/>
            </a:ln>
          </a:top>
          <a:bottom>
            <a:ln w="12700" cap="flat">
              <a:solidFill>
                <a:srgbClr val="3A20A0"/>
              </a:solidFill>
              <a:prstDash val="solid"/>
              <a:round/>
            </a:ln>
          </a:bottom>
          <a:insideH>
            <a:ln w="12700" cap="flat">
              <a:solidFill>
                <a:srgbClr val="3A20A0"/>
              </a:solidFill>
              <a:prstDash val="solid"/>
              <a:round/>
            </a:ln>
          </a:insideH>
          <a:insideV>
            <a:ln w="12700" cap="flat">
              <a:solidFill>
                <a:srgbClr val="3A20A0"/>
              </a:solidFill>
              <a:prstDash val="solid"/>
              <a:round/>
            </a:ln>
          </a:insideV>
        </a:tcBdr>
        <a:fill>
          <a:solidFill>
            <a:srgbClr val="3A20A0">
              <a:alpha val="20000"/>
            </a:srgbClr>
          </a:solidFill>
        </a:fill>
      </a:tcStyle>
    </a:firstCol>
    <a:lastRow>
      <a:tcTxStyle b="on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3A20A0"/>
              </a:solidFill>
              <a:prstDash val="solid"/>
              <a:round/>
            </a:ln>
          </a:left>
          <a:right>
            <a:ln w="12700" cap="flat">
              <a:solidFill>
                <a:srgbClr val="3A20A0"/>
              </a:solidFill>
              <a:prstDash val="solid"/>
              <a:round/>
            </a:ln>
          </a:right>
          <a:top>
            <a:ln w="50800" cap="flat">
              <a:solidFill>
                <a:srgbClr val="3A20A0"/>
              </a:solidFill>
              <a:prstDash val="solid"/>
              <a:round/>
            </a:ln>
          </a:top>
          <a:bottom>
            <a:ln w="12700" cap="flat">
              <a:solidFill>
                <a:srgbClr val="3A20A0"/>
              </a:solidFill>
              <a:prstDash val="solid"/>
              <a:round/>
            </a:ln>
          </a:bottom>
          <a:insideH>
            <a:ln w="12700" cap="flat">
              <a:solidFill>
                <a:srgbClr val="3A20A0"/>
              </a:solidFill>
              <a:prstDash val="solid"/>
              <a:round/>
            </a:ln>
          </a:insideH>
          <a:insideV>
            <a:ln w="12700" cap="flat">
              <a:solidFill>
                <a:srgbClr val="3A20A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A20A0"/>
        </a:fontRef>
        <a:srgbClr val="3A20A0"/>
      </a:tcTxStyle>
      <a:tcStyle>
        <a:tcBdr>
          <a:left>
            <a:ln w="12700" cap="flat">
              <a:solidFill>
                <a:srgbClr val="3A20A0"/>
              </a:solidFill>
              <a:prstDash val="solid"/>
              <a:round/>
            </a:ln>
          </a:left>
          <a:right>
            <a:ln w="12700" cap="flat">
              <a:solidFill>
                <a:srgbClr val="3A20A0"/>
              </a:solidFill>
              <a:prstDash val="solid"/>
              <a:round/>
            </a:ln>
          </a:right>
          <a:top>
            <a:ln w="12700" cap="flat">
              <a:solidFill>
                <a:srgbClr val="3A20A0"/>
              </a:solidFill>
              <a:prstDash val="solid"/>
              <a:round/>
            </a:ln>
          </a:top>
          <a:bottom>
            <a:ln w="25400" cap="flat">
              <a:solidFill>
                <a:srgbClr val="3A20A0"/>
              </a:solidFill>
              <a:prstDash val="solid"/>
              <a:round/>
            </a:ln>
          </a:bottom>
          <a:insideH>
            <a:ln w="12700" cap="flat">
              <a:solidFill>
                <a:srgbClr val="3A20A0"/>
              </a:solidFill>
              <a:prstDash val="solid"/>
              <a:round/>
            </a:ln>
          </a:insideH>
          <a:insideV>
            <a:ln w="12700" cap="flat">
              <a:solidFill>
                <a:srgbClr val="3A20A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918785" cy="39528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4589462"/>
            <a:ext cx="7918785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66666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66666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66666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66666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66666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9" name="Graphic 3" descr="Graphic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8384" y="5616418"/>
            <a:ext cx="3663616" cy="509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4" descr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8" cy="232319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rminal">
    <p:bg>
      <p:bgPr>
        <a:gradFill flip="none" rotWithShape="1">
          <a:gsLst>
            <a:gs pos="0">
              <a:srgbClr val="76D6FF"/>
            </a:gs>
            <a:gs pos="100000">
              <a:srgbClr val="FF2F9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"/>
          <p:cNvGrpSpPr/>
          <p:nvPr/>
        </p:nvGrpSpPr>
        <p:grpSpPr>
          <a:xfrm>
            <a:off x="-40565" y="-40580"/>
            <a:ext cx="12273129" cy="6977260"/>
            <a:chOff x="0" y="0"/>
            <a:chExt cx="12273128" cy="6977258"/>
          </a:xfrm>
        </p:grpSpPr>
        <p:grpSp>
          <p:nvGrpSpPr>
            <p:cNvPr id="222" name="Group"/>
            <p:cNvGrpSpPr/>
            <p:nvPr/>
          </p:nvGrpSpPr>
          <p:grpSpPr>
            <a:xfrm>
              <a:off x="0" y="0"/>
              <a:ext cx="12273129" cy="6977259"/>
              <a:chOff x="0" y="0"/>
              <a:chExt cx="12273128" cy="6977258"/>
            </a:xfrm>
          </p:grpSpPr>
          <p:pic>
            <p:nvPicPr>
              <p:cNvPr id="220" name="bip_538.jpg" descr="bip_538.jp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273129" cy="6977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1" name="Rectangle"/>
              <p:cNvSpPr/>
              <p:nvPr/>
            </p:nvSpPr>
            <p:spPr>
              <a:xfrm>
                <a:off x="1035434" y="239258"/>
                <a:ext cx="7166261" cy="238605"/>
              </a:xfrm>
              <a:prstGeom prst="rect">
                <a:avLst/>
              </a:prstGeom>
              <a:solidFill>
                <a:srgbClr val="041527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50">
                  <a:defRPr sz="2400">
                    <a:solidFill>
                      <a:srgbClr val="FFFFFF"/>
                    </a:solidFill>
                    <a:latin typeface="Bebas Neue Regular"/>
                    <a:ea typeface="Bebas Neue Regular"/>
                    <a:cs typeface="Bebas Neue Regular"/>
                    <a:sym typeface="Bebas Neue Regular"/>
                  </a:defRPr>
                </a:pPr>
                <a:endParaR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417109" y="500574"/>
              <a:ext cx="942943" cy="420606"/>
            </a:xfrm>
            <a:prstGeom prst="rect">
              <a:avLst/>
            </a:prstGeom>
            <a:solidFill>
              <a:srgbClr val="041527"/>
            </a:solidFill>
            <a:ln w="3175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>
                <a:defRPr sz="2400">
                  <a:solidFill>
                    <a:srgbClr val="FFFFFF"/>
                  </a:solidFill>
                  <a:latin typeface="Bebas Neue Regular"/>
                  <a:ea typeface="Bebas Neue Regular"/>
                  <a:cs typeface="Bebas Neue Regular"/>
                  <a:sym typeface="Bebas Neue Regular"/>
                </a:defRPr>
              </a:pPr>
              <a:endParaRPr/>
            </a:p>
          </p:txBody>
        </p:sp>
      </p:grpSp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4874" y="6540499"/>
            <a:ext cx="215901" cy="2286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412750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609598"/>
            <a:ext cx="10972800" cy="822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71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50" baseline="0">
          <a:solidFill>
            <a:srgbClr val="1A1A1A"/>
          </a:solidFill>
          <a:uFillTx/>
          <a:latin typeface="Space Grotesk Regular"/>
          <a:ea typeface="Space Grotesk Regular"/>
          <a:cs typeface="Space Grotesk Regular"/>
          <a:sym typeface="Space Grotesk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bcon@microsof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7918786" cy="3952875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t>Make a Template For Your Template; </a:t>
            </a:r>
            <a:r>
              <a:rPr>
                <a:solidFill>
                  <a:schemeClr val="accent6">
                    <a:satOff val="-24409"/>
                    <a:lumOff val="-11725"/>
                  </a:schemeClr>
                </a:solidFill>
              </a:rPr>
              <a:t>Profit</a:t>
            </a:r>
            <a:r>
              <a:t>!</a:t>
            </a:r>
          </a:p>
        </p:txBody>
      </p:sp>
      <p:sp>
        <p:nvSpPr>
          <p:cNvPr id="24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09599" y="4589462"/>
            <a:ext cx="7918786" cy="1500188"/>
          </a:xfrm>
          <a:prstGeom prst="rect">
            <a:avLst/>
          </a:prstGeom>
        </p:spPr>
        <p:txBody>
          <a:bodyPr/>
          <a:lstStyle/>
          <a:p>
            <a:r>
              <a:t>Rob Conery, Microsoft</a:t>
            </a:r>
          </a:p>
          <a:p>
            <a:r>
              <a:t>@robconery</a:t>
            </a:r>
          </a:p>
          <a:p>
            <a:r>
              <a:rPr u="sng">
                <a:solidFill>
                  <a:srgbClr val="502BD3"/>
                </a:solidFill>
                <a:uFill>
                  <a:solidFill>
                    <a:srgbClr val="502BD3"/>
                  </a:solidFill>
                </a:uFill>
                <a:hlinkClick r:id="rId2"/>
              </a:rPr>
              <a:t>robcon@microsoft.com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Double-click to edi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5" name="screenshot_72.png" descr="screenshot_7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16855" y="-875296"/>
            <a:ext cx="16254265" cy="10474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ouble-click to ed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Double-click to edi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49" name="screenshot_188.jpg" descr="screenshot_188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" y="-17871"/>
            <a:ext cx="12190036" cy="7197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otnet new install Vue.Web.Starter"/>
          <p:cNvSpPr txBox="1"/>
          <p:nvPr/>
        </p:nvSpPr>
        <p:spPr>
          <a:xfrm>
            <a:off x="624349" y="713391"/>
            <a:ext cx="5245101" cy="353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dotnet new install Vue.Web.Starter</a:t>
            </a:r>
          </a:p>
        </p:txBody>
      </p:sp>
      <p:sp>
        <p:nvSpPr>
          <p:cNvPr id="252" name="&gt;"/>
          <p:cNvSpPr txBox="1"/>
          <p:nvPr/>
        </p:nvSpPr>
        <p:spPr>
          <a:xfrm>
            <a:off x="352844" y="713391"/>
            <a:ext cx="215901" cy="353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400">
                <a:solidFill>
                  <a:srgbClr val="8EFA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&gt;</a:t>
            </a:r>
          </a:p>
        </p:txBody>
      </p:sp>
      <p:sp>
        <p:nvSpPr>
          <p:cNvPr id="253" name="The following template packages will be installed:…"/>
          <p:cNvSpPr txBox="1"/>
          <p:nvPr/>
        </p:nvSpPr>
        <p:spPr>
          <a:xfrm>
            <a:off x="356482" y="1315499"/>
            <a:ext cx="10579101" cy="233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The following template packages will be installed:</a:t>
            </a:r>
          </a:p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Vue.Web.Starter</a:t>
            </a:r>
          </a:p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Success: Vue.Web.Starter::1.1.8 installed the following templates:</a:t>
            </a:r>
          </a:p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Template Name                   Short Name  Language  Tags</a:t>
            </a:r>
          </a:p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------------------------------  ----------  --------  ---------------</a:t>
            </a:r>
          </a:p>
          <a:p>
            <a: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ASP.NET Minimal API with Vue 3  vue         Web       Web Application</a:t>
            </a:r>
          </a:p>
        </p:txBody>
      </p:sp>
      <p:sp>
        <p:nvSpPr>
          <p:cNvPr id="254" name="&gt;"/>
          <p:cNvSpPr txBox="1"/>
          <p:nvPr/>
        </p:nvSpPr>
        <p:spPr>
          <a:xfrm>
            <a:off x="352844" y="3898807"/>
            <a:ext cx="215901" cy="353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400">
                <a:solidFill>
                  <a:srgbClr val="8EFA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&gt;</a:t>
            </a:r>
          </a:p>
        </p:txBody>
      </p:sp>
      <p:sp>
        <p:nvSpPr>
          <p:cNvPr id="255" name="dotnet new vue -n myapp"/>
          <p:cNvSpPr txBox="1"/>
          <p:nvPr/>
        </p:nvSpPr>
        <p:spPr>
          <a:xfrm>
            <a:off x="648917" y="3898807"/>
            <a:ext cx="4025414" cy="353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dotnet new vue -n myapp</a:t>
            </a:r>
          </a:p>
        </p:txBody>
      </p:sp>
      <p:sp>
        <p:nvSpPr>
          <p:cNvPr id="256" name="The template &quot;ASP.NET Minimal API with Vue 3&quot; was created successfully."/>
          <p:cNvSpPr txBox="1"/>
          <p:nvPr/>
        </p:nvSpPr>
        <p:spPr>
          <a:xfrm>
            <a:off x="342262" y="4435617"/>
            <a:ext cx="10883901" cy="353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The template "ASP.NET Minimal API with Vue 3" was created successfully.</a:t>
            </a:r>
          </a:p>
        </p:txBody>
      </p:sp>
      <p:sp>
        <p:nvSpPr>
          <p:cNvPr id="257" name="&gt;"/>
          <p:cNvSpPr txBox="1"/>
          <p:nvPr/>
        </p:nvSpPr>
        <p:spPr>
          <a:xfrm>
            <a:off x="352844" y="4972427"/>
            <a:ext cx="215901" cy="353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412750">
              <a:defRPr sz="2400">
                <a:solidFill>
                  <a:srgbClr val="8EFA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 advAuto="0"/>
      <p:bldP spid="253" grpId="0" animBg="1" advAuto="0"/>
      <p:bldP spid="254" grpId="0" animBg="1" advAuto="0"/>
      <p:bldP spid="255" grpId="0" animBg="1" advAuto="0"/>
      <p:bldP spid="256" grpId="0" animBg="1" advAuto="0"/>
      <p:bldP spid="257" grpId="0" animBg="1" advAuto="0"/>
    </p:bldLst>
  </p:timing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9AA080"/>
      </a:dk1>
      <a:lt1>
        <a:srgbClr val="3A20A0"/>
      </a:lt1>
      <a:dk2>
        <a:srgbClr val="A7A7A7"/>
      </a:dk2>
      <a:lt2>
        <a:srgbClr val="535353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20A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20A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20A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20A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Bebas Neue Regular</vt:lpstr>
      <vt:lpstr>Calibri</vt:lpstr>
      <vt:lpstr>Gill Sans Light</vt:lpstr>
      <vt:lpstr>Inconsolata</vt:lpstr>
      <vt:lpstr>Open Sans</vt:lpstr>
      <vt:lpstr>Space Grotesk Regular</vt:lpstr>
      <vt:lpstr>1_Office Theme</vt:lpstr>
      <vt:lpstr>Make a Template For Your Template; Profit!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Template For Your Template; Profit!</dc:title>
  <cp:lastModifiedBy>Peggy Gray</cp:lastModifiedBy>
  <cp:revision>1</cp:revision>
  <dcterms:modified xsi:type="dcterms:W3CDTF">2023-12-09T00:11:35Z</dcterms:modified>
</cp:coreProperties>
</file>