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1"/>
  </p:sldMasterIdLst>
  <p:notesMasterIdLst>
    <p:notesMasterId r:id="rId11"/>
  </p:notesMasterIdLst>
  <p:sldIdLst>
    <p:sldId id="280" r:id="rId2"/>
    <p:sldId id="2147479668" r:id="rId3"/>
    <p:sldId id="2147479657" r:id="rId4"/>
    <p:sldId id="2147479658" r:id="rId5"/>
    <p:sldId id="2147479665" r:id="rId6"/>
    <p:sldId id="2147479667" r:id="rId7"/>
    <p:sldId id="2147479669" r:id="rId8"/>
    <p:sldId id="277" r:id="rId9"/>
    <p:sldId id="21474796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lia" id="{FBAC04BA-B92C-FC47-972C-B1B4268589A5}">
          <p14:sldIdLst>
            <p14:sldId id="280"/>
            <p14:sldId id="2147479668"/>
            <p14:sldId id="2147479657"/>
            <p14:sldId id="2147479658"/>
            <p14:sldId id="2147479665"/>
            <p14:sldId id="2147479667"/>
            <p14:sldId id="2147479669"/>
          </p14:sldIdLst>
        </p14:section>
        <p14:section name="Mike" id="{397B42EF-C8F5-4C8B-8BBE-02B5FEF93611}">
          <p14:sldIdLst>
            <p14:sldId id="277"/>
            <p14:sldId id="2147479666"/>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3D376D"/>
    <a:srgbClr val="3B3569"/>
    <a:srgbClr val="CFCCE5"/>
    <a:srgbClr val="333333"/>
    <a:srgbClr val="C0BDDE"/>
    <a:srgbClr val="ED35D1"/>
    <a:srgbClr val="A073F8"/>
    <a:srgbClr val="D431BC"/>
    <a:srgbClr val="9169E2"/>
    <a:srgbClr val="8F2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9FED70-00B5-45AA-9969-5ED39CF5F1E4}" v="4" dt="2023-11-22T22:08:23.5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3DE5AA-862B-4991-80E0-705BC4BD9186}" type="doc">
      <dgm:prSet loTypeId="urn:microsoft.com/office/officeart/2005/8/layout/chevron1" loCatId="process" qsTypeId="urn:microsoft.com/office/officeart/2005/8/quickstyle/simple1" qsCatId="simple" csTypeId="urn:microsoft.com/office/officeart/2005/8/colors/accent1_2" csCatId="accent1" phldr="1"/>
      <dgm:spPr/>
    </dgm:pt>
    <dgm:pt modelId="{2F3B7DEB-3636-49CF-9E56-1C140181ED8E}">
      <dgm:prSet phldrT="[Text]" custT="1"/>
      <dgm:spPr>
        <a:solidFill>
          <a:srgbClr val="3D376D"/>
        </a:solidFill>
      </dgm:spPr>
      <dgm:t>
        <a:bodyPr/>
        <a:lstStyle/>
        <a:p>
          <a:r>
            <a:rPr lang="en-US" sz="1600">
              <a:latin typeface="Open Sans" panose="020B0606030504020204" pitchFamily="34" charset="0"/>
              <a:ea typeface="Open Sans" panose="020B0606030504020204" pitchFamily="34" charset="0"/>
              <a:cs typeface="Open Sans" panose="020B0606030504020204" pitchFamily="34" charset="0"/>
            </a:rPr>
            <a:t>1. Business decision</a:t>
          </a:r>
        </a:p>
      </dgm:t>
    </dgm:pt>
    <dgm:pt modelId="{0F878CE1-12BE-4476-AA46-C8E9E4E84C2D}" type="parTrans" cxnId="{7F67FDE2-48E0-41E8-83D4-C765E812329E}">
      <dgm:prSet/>
      <dgm:spPr/>
      <dgm:t>
        <a:bodyPr/>
        <a:lstStyle/>
        <a:p>
          <a:endParaRPr lang="en-US" sz="1100">
            <a:latin typeface="Open Sans" panose="020B0606030504020204" pitchFamily="34" charset="0"/>
            <a:ea typeface="Open Sans" panose="020B0606030504020204" pitchFamily="34" charset="0"/>
            <a:cs typeface="Open Sans" panose="020B0606030504020204" pitchFamily="34" charset="0"/>
          </a:endParaRPr>
        </a:p>
      </dgm:t>
    </dgm:pt>
    <dgm:pt modelId="{3F773D52-7FA9-4433-8ED6-AD14959B1555}" type="sibTrans" cxnId="{7F67FDE2-48E0-41E8-83D4-C765E812329E}">
      <dgm:prSet/>
      <dgm:spPr/>
      <dgm:t>
        <a:bodyPr/>
        <a:lstStyle/>
        <a:p>
          <a:endParaRPr lang="en-US" sz="1100">
            <a:latin typeface="Open Sans" panose="020B0606030504020204" pitchFamily="34" charset="0"/>
            <a:ea typeface="Open Sans" panose="020B0606030504020204" pitchFamily="34" charset="0"/>
            <a:cs typeface="Open Sans" panose="020B0606030504020204" pitchFamily="34" charset="0"/>
          </a:endParaRPr>
        </a:p>
      </dgm:t>
    </dgm:pt>
    <dgm:pt modelId="{79F6E384-066A-45F8-B567-9CC61E7193D9}">
      <dgm:prSet custT="1"/>
      <dgm:spPr>
        <a:solidFill>
          <a:srgbClr val="3D376D"/>
        </a:solidFill>
      </dgm:spPr>
      <dgm:t>
        <a:bodyPr/>
        <a:lstStyle/>
        <a:p>
          <a:r>
            <a:rPr lang="en-US" sz="1600">
              <a:latin typeface="Open Sans" panose="020B0606030504020204" pitchFamily="34" charset="0"/>
              <a:ea typeface="Open Sans" panose="020B0606030504020204" pitchFamily="34" charset="0"/>
              <a:cs typeface="Open Sans" panose="020B0606030504020204" pitchFamily="34" charset="0"/>
            </a:rPr>
            <a:t>2. Overall evaluation</a:t>
          </a:r>
        </a:p>
      </dgm:t>
    </dgm:pt>
    <dgm:pt modelId="{B55AA602-67B2-4139-A22A-91388C27CDE8}" type="parTrans" cxnId="{4611FDBF-7824-48A3-B0D7-CB28EB4ADA42}">
      <dgm:prSet/>
      <dgm:spPr/>
      <dgm:t>
        <a:bodyPr/>
        <a:lstStyle/>
        <a:p>
          <a:endParaRPr lang="en-US" sz="1100">
            <a:latin typeface="Open Sans" panose="020B0606030504020204" pitchFamily="34" charset="0"/>
            <a:ea typeface="Open Sans" panose="020B0606030504020204" pitchFamily="34" charset="0"/>
            <a:cs typeface="Open Sans" panose="020B0606030504020204" pitchFamily="34" charset="0"/>
          </a:endParaRPr>
        </a:p>
      </dgm:t>
    </dgm:pt>
    <dgm:pt modelId="{4D932512-D549-4593-80D8-8D87BE7050C9}" type="sibTrans" cxnId="{4611FDBF-7824-48A3-B0D7-CB28EB4ADA42}">
      <dgm:prSet/>
      <dgm:spPr/>
      <dgm:t>
        <a:bodyPr/>
        <a:lstStyle/>
        <a:p>
          <a:endParaRPr lang="en-US" sz="1100">
            <a:latin typeface="Open Sans" panose="020B0606030504020204" pitchFamily="34" charset="0"/>
            <a:ea typeface="Open Sans" panose="020B0606030504020204" pitchFamily="34" charset="0"/>
            <a:cs typeface="Open Sans" panose="020B0606030504020204" pitchFamily="34" charset="0"/>
          </a:endParaRPr>
        </a:p>
      </dgm:t>
    </dgm:pt>
    <dgm:pt modelId="{05B59B26-0282-4EB3-8CF4-EEF7DA7B9304}">
      <dgm:prSet custT="1"/>
      <dgm:spPr>
        <a:solidFill>
          <a:srgbClr val="3D376D"/>
        </a:solidFill>
      </dgm:spPr>
      <dgm:t>
        <a:bodyPr/>
        <a:lstStyle/>
        <a:p>
          <a:r>
            <a:rPr lang="en-US" sz="1600">
              <a:latin typeface="Open Sans" panose="020B0606030504020204" pitchFamily="34" charset="0"/>
              <a:ea typeface="Open Sans" panose="020B0606030504020204" pitchFamily="34" charset="0"/>
              <a:cs typeface="Open Sans" panose="020B0606030504020204" pitchFamily="34" charset="0"/>
            </a:rPr>
            <a:t>3. Engineering work</a:t>
          </a:r>
        </a:p>
      </dgm:t>
    </dgm:pt>
    <dgm:pt modelId="{30A83565-1FA5-43C2-BFBB-C12CC98BEEEF}" type="parTrans" cxnId="{484F98DE-6605-429A-A705-BA3CD57DD8F8}">
      <dgm:prSet/>
      <dgm:spPr/>
      <dgm:t>
        <a:bodyPr/>
        <a:lstStyle/>
        <a:p>
          <a:endParaRPr lang="en-US" sz="1100">
            <a:latin typeface="Open Sans" panose="020B0606030504020204" pitchFamily="34" charset="0"/>
            <a:ea typeface="Open Sans" panose="020B0606030504020204" pitchFamily="34" charset="0"/>
            <a:cs typeface="Open Sans" panose="020B0606030504020204" pitchFamily="34" charset="0"/>
          </a:endParaRPr>
        </a:p>
      </dgm:t>
    </dgm:pt>
    <dgm:pt modelId="{297978A1-9D02-4635-BC6D-533B89056094}" type="sibTrans" cxnId="{484F98DE-6605-429A-A705-BA3CD57DD8F8}">
      <dgm:prSet/>
      <dgm:spPr/>
      <dgm:t>
        <a:bodyPr/>
        <a:lstStyle/>
        <a:p>
          <a:endParaRPr lang="en-US" sz="1100">
            <a:latin typeface="Open Sans" panose="020B0606030504020204" pitchFamily="34" charset="0"/>
            <a:ea typeface="Open Sans" panose="020B0606030504020204" pitchFamily="34" charset="0"/>
            <a:cs typeface="Open Sans" panose="020B0606030504020204" pitchFamily="34" charset="0"/>
          </a:endParaRPr>
        </a:p>
      </dgm:t>
    </dgm:pt>
    <dgm:pt modelId="{4AECC862-169B-4E00-AFA7-598C98C9BE4C}" type="pres">
      <dgm:prSet presAssocID="{663DE5AA-862B-4991-80E0-705BC4BD9186}" presName="Name0" presStyleCnt="0">
        <dgm:presLayoutVars>
          <dgm:dir/>
          <dgm:animLvl val="lvl"/>
          <dgm:resizeHandles val="exact"/>
        </dgm:presLayoutVars>
      </dgm:prSet>
      <dgm:spPr/>
    </dgm:pt>
    <dgm:pt modelId="{030AE4EE-1361-4B6A-8E7F-E09F30F4D4CE}" type="pres">
      <dgm:prSet presAssocID="{2F3B7DEB-3636-49CF-9E56-1C140181ED8E}" presName="parTxOnly" presStyleLbl="node1" presStyleIdx="0" presStyleCnt="3">
        <dgm:presLayoutVars>
          <dgm:chMax val="0"/>
          <dgm:chPref val="0"/>
          <dgm:bulletEnabled val="1"/>
        </dgm:presLayoutVars>
      </dgm:prSet>
      <dgm:spPr/>
    </dgm:pt>
    <dgm:pt modelId="{BFD9E601-6B5A-4C1F-A390-E03DE5DA7AB1}" type="pres">
      <dgm:prSet presAssocID="{3F773D52-7FA9-4433-8ED6-AD14959B1555}" presName="parTxOnlySpace" presStyleCnt="0"/>
      <dgm:spPr/>
    </dgm:pt>
    <dgm:pt modelId="{FFC57F9E-EDCC-49E5-92C2-FD19BAA116D1}" type="pres">
      <dgm:prSet presAssocID="{79F6E384-066A-45F8-B567-9CC61E7193D9}" presName="parTxOnly" presStyleLbl="node1" presStyleIdx="1" presStyleCnt="3">
        <dgm:presLayoutVars>
          <dgm:chMax val="0"/>
          <dgm:chPref val="0"/>
          <dgm:bulletEnabled val="1"/>
        </dgm:presLayoutVars>
      </dgm:prSet>
      <dgm:spPr/>
    </dgm:pt>
    <dgm:pt modelId="{B9E0BE6A-9FA5-4BFF-9D68-D2E5CDAC6571}" type="pres">
      <dgm:prSet presAssocID="{4D932512-D549-4593-80D8-8D87BE7050C9}" presName="parTxOnlySpace" presStyleCnt="0"/>
      <dgm:spPr/>
    </dgm:pt>
    <dgm:pt modelId="{4639F934-881B-4BED-9139-99900EBC3F6F}" type="pres">
      <dgm:prSet presAssocID="{05B59B26-0282-4EB3-8CF4-EEF7DA7B9304}" presName="parTxOnly" presStyleLbl="node1" presStyleIdx="2" presStyleCnt="3">
        <dgm:presLayoutVars>
          <dgm:chMax val="0"/>
          <dgm:chPref val="0"/>
          <dgm:bulletEnabled val="1"/>
        </dgm:presLayoutVars>
      </dgm:prSet>
      <dgm:spPr/>
    </dgm:pt>
  </dgm:ptLst>
  <dgm:cxnLst>
    <dgm:cxn modelId="{D9670F2C-A9A2-4908-823E-CF61E1F7556A}" type="presOf" srcId="{79F6E384-066A-45F8-B567-9CC61E7193D9}" destId="{FFC57F9E-EDCC-49E5-92C2-FD19BAA116D1}" srcOrd="0" destOrd="0" presId="urn:microsoft.com/office/officeart/2005/8/layout/chevron1"/>
    <dgm:cxn modelId="{978A4232-4414-4663-9C68-43B17A1BC96F}" type="presOf" srcId="{05B59B26-0282-4EB3-8CF4-EEF7DA7B9304}" destId="{4639F934-881B-4BED-9139-99900EBC3F6F}" srcOrd="0" destOrd="0" presId="urn:microsoft.com/office/officeart/2005/8/layout/chevron1"/>
    <dgm:cxn modelId="{B86C3E9A-4C39-41A3-BB97-51DB8526FA6F}" type="presOf" srcId="{2F3B7DEB-3636-49CF-9E56-1C140181ED8E}" destId="{030AE4EE-1361-4B6A-8E7F-E09F30F4D4CE}" srcOrd="0" destOrd="0" presId="urn:microsoft.com/office/officeart/2005/8/layout/chevron1"/>
    <dgm:cxn modelId="{A9D7919A-6AF8-4D0D-A105-71803B046783}" type="presOf" srcId="{663DE5AA-862B-4991-80E0-705BC4BD9186}" destId="{4AECC862-169B-4E00-AFA7-598C98C9BE4C}" srcOrd="0" destOrd="0" presId="urn:microsoft.com/office/officeart/2005/8/layout/chevron1"/>
    <dgm:cxn modelId="{4611FDBF-7824-48A3-B0D7-CB28EB4ADA42}" srcId="{663DE5AA-862B-4991-80E0-705BC4BD9186}" destId="{79F6E384-066A-45F8-B567-9CC61E7193D9}" srcOrd="1" destOrd="0" parTransId="{B55AA602-67B2-4139-A22A-91388C27CDE8}" sibTransId="{4D932512-D549-4593-80D8-8D87BE7050C9}"/>
    <dgm:cxn modelId="{484F98DE-6605-429A-A705-BA3CD57DD8F8}" srcId="{663DE5AA-862B-4991-80E0-705BC4BD9186}" destId="{05B59B26-0282-4EB3-8CF4-EEF7DA7B9304}" srcOrd="2" destOrd="0" parTransId="{30A83565-1FA5-43C2-BFBB-C12CC98BEEEF}" sibTransId="{297978A1-9D02-4635-BC6D-533B89056094}"/>
    <dgm:cxn modelId="{7F67FDE2-48E0-41E8-83D4-C765E812329E}" srcId="{663DE5AA-862B-4991-80E0-705BC4BD9186}" destId="{2F3B7DEB-3636-49CF-9E56-1C140181ED8E}" srcOrd="0" destOrd="0" parTransId="{0F878CE1-12BE-4476-AA46-C8E9E4E84C2D}" sibTransId="{3F773D52-7FA9-4433-8ED6-AD14959B1555}"/>
    <dgm:cxn modelId="{869F2D3A-8148-451B-9087-3F2D589024DC}" type="presParOf" srcId="{4AECC862-169B-4E00-AFA7-598C98C9BE4C}" destId="{030AE4EE-1361-4B6A-8E7F-E09F30F4D4CE}" srcOrd="0" destOrd="0" presId="urn:microsoft.com/office/officeart/2005/8/layout/chevron1"/>
    <dgm:cxn modelId="{EBDAE7B7-8A82-44EF-AFC2-85E2868DBAFB}" type="presParOf" srcId="{4AECC862-169B-4E00-AFA7-598C98C9BE4C}" destId="{BFD9E601-6B5A-4C1F-A390-E03DE5DA7AB1}" srcOrd="1" destOrd="0" presId="urn:microsoft.com/office/officeart/2005/8/layout/chevron1"/>
    <dgm:cxn modelId="{BB5ADE33-D960-43B0-814C-B32CB3B67A62}" type="presParOf" srcId="{4AECC862-169B-4E00-AFA7-598C98C9BE4C}" destId="{FFC57F9E-EDCC-49E5-92C2-FD19BAA116D1}" srcOrd="2" destOrd="0" presId="urn:microsoft.com/office/officeart/2005/8/layout/chevron1"/>
    <dgm:cxn modelId="{4821BE64-3798-498C-BBA3-3B12010134D2}" type="presParOf" srcId="{4AECC862-169B-4E00-AFA7-598C98C9BE4C}" destId="{B9E0BE6A-9FA5-4BFF-9D68-D2E5CDAC6571}" srcOrd="3" destOrd="0" presId="urn:microsoft.com/office/officeart/2005/8/layout/chevron1"/>
    <dgm:cxn modelId="{780DBFDC-B5BA-4C14-B78D-8971E2A4B886}" type="presParOf" srcId="{4AECC862-169B-4E00-AFA7-598C98C9BE4C}" destId="{4639F934-881B-4BED-9139-99900EBC3F6F}"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AE4EE-1361-4B6A-8E7F-E09F30F4D4CE}">
      <dsp:nvSpPr>
        <dsp:cNvPr id="0" name=""/>
        <dsp:cNvSpPr/>
      </dsp:nvSpPr>
      <dsp:spPr>
        <a:xfrm>
          <a:off x="2052" y="1188423"/>
          <a:ext cx="2501159" cy="1000463"/>
        </a:xfrm>
        <a:prstGeom prst="chevron">
          <a:avLst/>
        </a:prstGeom>
        <a:solidFill>
          <a:srgbClr val="3D376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latin typeface="Open Sans" panose="020B0606030504020204" pitchFamily="34" charset="0"/>
              <a:ea typeface="Open Sans" panose="020B0606030504020204" pitchFamily="34" charset="0"/>
              <a:cs typeface="Open Sans" panose="020B0606030504020204" pitchFamily="34" charset="0"/>
            </a:rPr>
            <a:t>1. Business decision</a:t>
          </a:r>
        </a:p>
      </dsp:txBody>
      <dsp:txXfrm>
        <a:off x="502284" y="1188423"/>
        <a:ext cx="1500696" cy="1000463"/>
      </dsp:txXfrm>
    </dsp:sp>
    <dsp:sp modelId="{FFC57F9E-EDCC-49E5-92C2-FD19BAA116D1}">
      <dsp:nvSpPr>
        <dsp:cNvPr id="0" name=""/>
        <dsp:cNvSpPr/>
      </dsp:nvSpPr>
      <dsp:spPr>
        <a:xfrm>
          <a:off x="2253096" y="1188423"/>
          <a:ext cx="2501159" cy="1000463"/>
        </a:xfrm>
        <a:prstGeom prst="chevron">
          <a:avLst/>
        </a:prstGeom>
        <a:solidFill>
          <a:srgbClr val="3D376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latin typeface="Open Sans" panose="020B0606030504020204" pitchFamily="34" charset="0"/>
              <a:ea typeface="Open Sans" panose="020B0606030504020204" pitchFamily="34" charset="0"/>
              <a:cs typeface="Open Sans" panose="020B0606030504020204" pitchFamily="34" charset="0"/>
            </a:rPr>
            <a:t>2. Overall evaluation</a:t>
          </a:r>
        </a:p>
      </dsp:txBody>
      <dsp:txXfrm>
        <a:off x="2753328" y="1188423"/>
        <a:ext cx="1500696" cy="1000463"/>
      </dsp:txXfrm>
    </dsp:sp>
    <dsp:sp modelId="{4639F934-881B-4BED-9139-99900EBC3F6F}">
      <dsp:nvSpPr>
        <dsp:cNvPr id="0" name=""/>
        <dsp:cNvSpPr/>
      </dsp:nvSpPr>
      <dsp:spPr>
        <a:xfrm>
          <a:off x="4504139" y="1188423"/>
          <a:ext cx="2501159" cy="1000463"/>
        </a:xfrm>
        <a:prstGeom prst="chevron">
          <a:avLst/>
        </a:prstGeom>
        <a:solidFill>
          <a:srgbClr val="3D376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latin typeface="Open Sans" panose="020B0606030504020204" pitchFamily="34" charset="0"/>
              <a:ea typeface="Open Sans" panose="020B0606030504020204" pitchFamily="34" charset="0"/>
              <a:cs typeface="Open Sans" panose="020B0606030504020204" pitchFamily="34" charset="0"/>
            </a:rPr>
            <a:t>3. Engineering work</a:t>
          </a:r>
        </a:p>
      </dsp:txBody>
      <dsp:txXfrm>
        <a:off x="5004371" y="1188423"/>
        <a:ext cx="1500696" cy="100046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E7B6E1-A63A-4999-9EFE-06539A0C9DAC}" type="datetimeFigureOut">
              <a:rPr lang="en-US" smtClean="0"/>
              <a:t>11/22/2023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BED54F-970A-40FD-983A-D2463691A644}" type="slidenum">
              <a:rPr lang="en-US" smtClean="0"/>
              <a:t>‹#›</a:t>
            </a:fld>
            <a:endParaRPr lang="en-US"/>
          </a:p>
        </p:txBody>
      </p:sp>
    </p:spTree>
    <p:extLst>
      <p:ext uri="{BB962C8B-B14F-4D97-AF65-F5344CB8AC3E}">
        <p14:creationId xmlns:p14="http://schemas.microsoft.com/office/powerpoint/2010/main" val="3296868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0" i="0">
                <a:solidFill>
                  <a:srgbClr val="111111"/>
                </a:solidFill>
                <a:effectLst/>
                <a:latin typeface="-apple-system"/>
              </a:rPr>
              <a:t>Cost: </a:t>
            </a:r>
          </a:p>
          <a:p>
            <a:pPr marL="171450" indent="-171450">
              <a:buFont typeface="Arial" panose="020B0604020202020204" pitchFamily="34" charset="0"/>
              <a:buChar char="•"/>
            </a:pPr>
            <a:r>
              <a:rPr lang="en-US" b="0" i="0">
                <a:solidFill>
                  <a:srgbClr val="111111"/>
                </a:solidFill>
                <a:effectLst/>
                <a:latin typeface="-apple-system"/>
              </a:rPr>
              <a:t>You can save money on resource, maintenance, and real estate costs by paying only for the cloud resources that you use. You can also optimize your workloads to run more efficiently and cost-effectively on Azure. </a:t>
            </a:r>
            <a:r>
              <a:rPr lang="en-US" b="0" i="0">
                <a:effectLst/>
                <a:latin typeface="-apple-system"/>
              </a:rPr>
              <a:t>Whatever you use occasionally – you pay only when you use it.</a:t>
            </a:r>
          </a:p>
          <a:p>
            <a:pPr marL="0" indent="0">
              <a:buNone/>
            </a:pPr>
            <a:r>
              <a:rPr lang="en-US" b="0" i="0">
                <a:solidFill>
                  <a:srgbClr val="4C4C51"/>
                </a:solidFill>
                <a:effectLst/>
                <a:latin typeface="Segoe UI" panose="020B0502040204020203" pitchFamily="34" charset="0"/>
              </a:rPr>
              <a:t>Flexibility: </a:t>
            </a:r>
          </a:p>
          <a:p>
            <a:pPr marL="171450" indent="-171450">
              <a:buFont typeface="Arial" panose="020B0604020202020204" pitchFamily="34" charset="0"/>
              <a:buChar char="•"/>
            </a:pPr>
            <a:r>
              <a:rPr lang="en-US" b="0" i="0">
                <a:solidFill>
                  <a:srgbClr val="4C4C51"/>
                </a:solidFill>
                <a:effectLst/>
                <a:latin typeface="Segoe UI" panose="020B0502040204020203" pitchFamily="34" charset="0"/>
              </a:rPr>
              <a:t>When demand spikes or goes down – you can alter your resources instantly on demand.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a:solidFill>
                  <a:srgbClr val="4C4C51"/>
                </a:solidFill>
                <a:effectLst/>
                <a:latin typeface="Segoe UI" panose="020B0502040204020203" pitchFamily="34" charset="0"/>
              </a:rPr>
              <a:t>You can also run your workloads closer to your users by using Azure’s global network of datacenters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a:solidFill>
                  <a:srgbClr val="4C4C51"/>
                </a:solidFill>
                <a:effectLst/>
                <a:latin typeface="Segoe UI" panose="020B0502040204020203" pitchFamily="34" charset="0"/>
              </a:rPr>
              <a:t>Security: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a:solidFill>
                  <a:srgbClr val="111111"/>
                </a:solidFill>
                <a:effectLst/>
                <a:latin typeface="-apple-system"/>
              </a:rPr>
              <a:t>Azure provides built-in security features and tools to help protect your applications and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a:solidFill>
                  <a:srgbClr val="4C4C51"/>
                </a:solidFill>
                <a:effectLst/>
                <a:latin typeface="Segoe UI" panose="020B0502040204020203" pitchFamily="34" charset="0"/>
              </a:rPr>
              <a:t>Security patching is done automatically by Azure in many cases</a:t>
            </a:r>
            <a:r>
              <a:rPr lang="en-US" b="0" i="0">
                <a:solidFill>
                  <a:srgbClr val="111111"/>
                </a:solidFill>
                <a:effectLst/>
                <a:latin typeface="-apple-system"/>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a:solidFill>
                  <a:srgbClr val="4C4C51"/>
                </a:solidFill>
                <a:effectLst/>
                <a:latin typeface="Segoe UI" panose="020B0502040204020203" pitchFamily="34" charset="0"/>
              </a:rPr>
              <a:t>Backup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a:solidFill>
                  <a:srgbClr val="4C4C51"/>
                </a:solidFill>
                <a:effectLst/>
                <a:latin typeface="Segoe UI" panose="020B0502040204020203" pitchFamily="34" charset="0"/>
              </a:rPr>
              <a:t>You can easily backup and recover your apps with Azure. For extra protection, you can even store your backups in different geographic regions.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a:solidFill>
                  <a:srgbClr val="111111"/>
                </a:solidFill>
                <a:effectLst/>
                <a:latin typeface="-apple-system"/>
              </a:rPr>
              <a:t>Compliance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a:solidFill>
                  <a:srgbClr val="4C4C51"/>
                </a:solidFill>
                <a:effectLst/>
                <a:latin typeface="Segoe UI" panose="020B0502040204020203" pitchFamily="34" charset="0"/>
              </a:rPr>
              <a:t>If your app has compliances requirements, Azure offers solutions for that for various industries, such as finance, healthcare, government,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4C4C51"/>
                </a:solidFill>
                <a:effectLst/>
                <a:latin typeface="Segoe UI" panose="020B0502040204020203" pitchFamily="34" charset="0"/>
              </a:rPr>
              <a:t>Management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a:solidFill>
                  <a:srgbClr val="4C4C51"/>
                </a:solidFill>
                <a:effectLst/>
                <a:latin typeface="Segoe UI" panose="020B0502040204020203" pitchFamily="34" charset="0"/>
              </a:rPr>
              <a:t>You have a single dashboard to manage and monitor all your resources. There are also Azure services to gain insights and analytics for your apps.</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5E74FF-B95A-3049-B6BA-741949CDE0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0347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5E74FF-B95A-3049-B6BA-741949CDE00C}" type="slidenum">
              <a:rPr lang="en-US" smtClean="0"/>
              <a:t>3</a:t>
            </a:fld>
            <a:endParaRPr lang="en-US"/>
          </a:p>
        </p:txBody>
      </p:sp>
    </p:spTree>
    <p:extLst>
      <p:ext uri="{BB962C8B-B14F-4D97-AF65-F5344CB8AC3E}">
        <p14:creationId xmlns:p14="http://schemas.microsoft.com/office/powerpoint/2010/main" val="2608569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5E74FF-B95A-3049-B6BA-741949CDE00C}" type="slidenum">
              <a:rPr lang="en-US" smtClean="0"/>
              <a:t>6</a:t>
            </a:fld>
            <a:endParaRPr lang="en-US"/>
          </a:p>
        </p:txBody>
      </p:sp>
    </p:spTree>
    <p:extLst>
      <p:ext uri="{BB962C8B-B14F-4D97-AF65-F5344CB8AC3E}">
        <p14:creationId xmlns:p14="http://schemas.microsoft.com/office/powerpoint/2010/main" val="280390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5E74FF-B95A-3049-B6BA-741949CDE0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549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131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2_Section Header">
    <p:spTree>
      <p:nvGrpSpPr>
        <p:cNvPr id="1" name=""/>
        <p:cNvGrpSpPr/>
        <p:nvPr/>
      </p:nvGrpSpPr>
      <p:grpSpPr>
        <a:xfrm>
          <a:off x="0" y="0"/>
          <a:ext cx="0" cy="0"/>
          <a:chOff x="0" y="0"/>
          <a:chExt cx="0" cy="0"/>
        </a:xfrm>
      </p:grpSpPr>
      <p:pic>
        <p:nvPicPr>
          <p:cNvPr id="7" name="Picture 6" descr="A blue and black background&#10;&#10;Description automatically generated">
            <a:extLst>
              <a:ext uri="{FF2B5EF4-FFF2-40B4-BE49-F238E27FC236}">
                <a16:creationId xmlns:a16="http://schemas.microsoft.com/office/drawing/2014/main" id="{8FA24B98-779C-5AD3-479C-02C839AC12B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0" y="4589463"/>
            <a:ext cx="10515600" cy="1500187"/>
          </a:xfrm>
        </p:spPr>
        <p:txBody>
          <a:bodyPr/>
          <a:lstStyle>
            <a:lvl1pPr marL="0" indent="0">
              <a:buNone/>
              <a:defRPr sz="2400">
                <a:solidFill>
                  <a:srgbClr val="66666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220574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Tree>
    <p:extLst>
      <p:ext uri="{BB962C8B-B14F-4D97-AF65-F5344CB8AC3E}">
        <p14:creationId xmlns:p14="http://schemas.microsoft.com/office/powerpoint/2010/main" val="1150213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19775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8044255"/>
      </p:ext>
    </p:extLst>
  </p:cSld>
  <p:clrMap bg1="lt1" tx1="dk1" bg2="lt2" tx2="dk2" accent1="accent1" accent2="accent2" accent3="accent3" accent4="accent4" accent5="accent5" accent6="accent6" hlink="hlink" folHlink="folHlink"/>
  <p:sldLayoutIdLst>
    <p:sldLayoutId id="2147483667" r:id="rId1"/>
    <p:sldLayoutId id="2147483679" r:id="rId2"/>
    <p:sldLayoutId id="2147483663" r:id="rId3"/>
    <p:sldLayoutId id="2147483769" r:id="rId4"/>
  </p:sldLayoutIdLst>
  <p:txStyles>
    <p:titleStyle>
      <a:lvl1pPr algn="l" defTabSz="914400" rtl="0" eaLnBrk="1" latinLnBrk="0" hangingPunct="1">
        <a:lnSpc>
          <a:spcPct val="90000"/>
        </a:lnSpc>
        <a:spcBef>
          <a:spcPct val="0"/>
        </a:spcBef>
        <a:buNone/>
        <a:defRPr sz="4400" b="0" i="0" kern="1200">
          <a:solidFill>
            <a:schemeClr val="tx2">
              <a:lumMod val="50000"/>
            </a:schemeClr>
          </a:solidFill>
          <a:latin typeface="Space Grotesk Medium" pitchFamily="2" charset="77"/>
          <a:ea typeface="Open Sans" panose="020B0606030504020204" pitchFamily="34" charset="0"/>
          <a:cs typeface="Space Grotesk Medium"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5.png"/><Relationship Id="rId18" Type="http://schemas.openxmlformats.org/officeDocument/2006/relationships/image" Target="../media/image29.svg"/><Relationship Id="rId26" Type="http://schemas.openxmlformats.org/officeDocument/2006/relationships/image" Target="../media/image8.svg"/><Relationship Id="rId3" Type="http://schemas.openxmlformats.org/officeDocument/2006/relationships/image" Target="../media/image18.png"/><Relationship Id="rId21" Type="http://schemas.openxmlformats.org/officeDocument/2006/relationships/image" Target="../media/image32.png"/><Relationship Id="rId7" Type="http://schemas.openxmlformats.org/officeDocument/2006/relationships/image" Target="../media/image22.png"/><Relationship Id="rId12" Type="http://schemas.openxmlformats.org/officeDocument/2006/relationships/image" Target="../media/image4.svg"/><Relationship Id="rId17" Type="http://schemas.openxmlformats.org/officeDocument/2006/relationships/image" Target="../media/image28.png"/><Relationship Id="rId25" Type="http://schemas.openxmlformats.org/officeDocument/2006/relationships/image" Target="../media/image7.png"/><Relationship Id="rId2" Type="http://schemas.openxmlformats.org/officeDocument/2006/relationships/notesSlide" Target="../notesSlides/notesSlide3.xml"/><Relationship Id="rId16" Type="http://schemas.openxmlformats.org/officeDocument/2006/relationships/image" Target="../media/image27.svg"/><Relationship Id="rId20" Type="http://schemas.openxmlformats.org/officeDocument/2006/relationships/image" Target="../media/image31.svg"/><Relationship Id="rId1" Type="http://schemas.openxmlformats.org/officeDocument/2006/relationships/slideLayout" Target="../slideLayouts/slideLayout3.xml"/><Relationship Id="rId6" Type="http://schemas.openxmlformats.org/officeDocument/2006/relationships/image" Target="../media/image21.svg"/><Relationship Id="rId11" Type="http://schemas.openxmlformats.org/officeDocument/2006/relationships/image" Target="../media/image3.png"/><Relationship Id="rId24" Type="http://schemas.openxmlformats.org/officeDocument/2006/relationships/image" Target="../media/image35.svg"/><Relationship Id="rId5" Type="http://schemas.openxmlformats.org/officeDocument/2006/relationships/image" Target="../media/image20.png"/><Relationship Id="rId15" Type="http://schemas.openxmlformats.org/officeDocument/2006/relationships/image" Target="../media/image26.png"/><Relationship Id="rId23" Type="http://schemas.openxmlformats.org/officeDocument/2006/relationships/image" Target="../media/image34.png"/><Relationship Id="rId10" Type="http://schemas.openxmlformats.org/officeDocument/2006/relationships/image" Target="../media/image25.svg"/><Relationship Id="rId19" Type="http://schemas.openxmlformats.org/officeDocument/2006/relationships/image" Target="../media/image30.pn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6.svg"/><Relationship Id="rId22" Type="http://schemas.openxmlformats.org/officeDocument/2006/relationships/image" Target="../media/image33.svg"/></Relationships>
</file>

<file path=ppt/slides/_rels/slide7.xml.rels><?xml version="1.0" encoding="UTF-8" standalone="yes"?>
<Relationships xmlns="http://schemas.openxmlformats.org/package/2006/relationships"><Relationship Id="rId3" Type="http://schemas.openxmlformats.org/officeDocument/2006/relationships/hyperlink" Target="https://aka.ms/appcat/dotnet/vs" TargetMode="External"/><Relationship Id="rId2" Type="http://schemas.openxmlformats.org/officeDocument/2006/relationships/hyperlink" Target="https://aka.ms/appcat/dotnet" TargetMode="Externa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hyperlink" Target="https://aka.ms/appcat/java" TargetMode="External"/><Relationship Id="rId4" Type="http://schemas.openxmlformats.org/officeDocument/2006/relationships/hyperlink" Target="https://aka.ms/appcat/dotnet/cli"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aka.ms/appcat/dotnet"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C5279-2990-3421-1E16-3202EAD8691E}"/>
              </a:ext>
            </a:extLst>
          </p:cNvPr>
          <p:cNvSpPr>
            <a:spLocks noGrp="1"/>
          </p:cNvSpPr>
          <p:nvPr>
            <p:ph type="title"/>
          </p:nvPr>
        </p:nvSpPr>
        <p:spPr>
          <a:xfrm>
            <a:off x="831850" y="1709738"/>
            <a:ext cx="9841405" cy="2852737"/>
          </a:xfrm>
        </p:spPr>
        <p:txBody>
          <a:bodyPr>
            <a:normAutofit/>
          </a:bodyPr>
          <a:lstStyle/>
          <a:p>
            <a:r>
              <a:rPr lang="en-US" sz="5400"/>
              <a:t>Migrating .NET applications to Azure</a:t>
            </a:r>
          </a:p>
        </p:txBody>
      </p:sp>
      <p:sp>
        <p:nvSpPr>
          <p:cNvPr id="5" name="Text Placeholder 4">
            <a:extLst>
              <a:ext uri="{FF2B5EF4-FFF2-40B4-BE49-F238E27FC236}">
                <a16:creationId xmlns:a16="http://schemas.microsoft.com/office/drawing/2014/main" id="{C2A4C02E-1676-CB3C-5A95-D077F66F005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2778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4681F-114D-4CC7-0C4F-BDF204D8A637}"/>
              </a:ext>
            </a:extLst>
          </p:cNvPr>
          <p:cNvSpPr>
            <a:spLocks noGrp="1"/>
          </p:cNvSpPr>
          <p:nvPr>
            <p:ph type="title"/>
          </p:nvPr>
        </p:nvSpPr>
        <p:spPr/>
        <p:txBody>
          <a:bodyPr/>
          <a:lstStyle/>
          <a:p>
            <a:r>
              <a:rPr lang="en-US"/>
              <a:t>Why migrate from on-prem to Azure?</a:t>
            </a:r>
          </a:p>
        </p:txBody>
      </p:sp>
      <p:sp>
        <p:nvSpPr>
          <p:cNvPr id="11" name="TextBox 10">
            <a:extLst>
              <a:ext uri="{FF2B5EF4-FFF2-40B4-BE49-F238E27FC236}">
                <a16:creationId xmlns:a16="http://schemas.microsoft.com/office/drawing/2014/main" id="{7FFF8277-5377-5AC7-98F2-1747D7744A3F}"/>
              </a:ext>
            </a:extLst>
          </p:cNvPr>
          <p:cNvSpPr txBox="1"/>
          <p:nvPr/>
        </p:nvSpPr>
        <p:spPr>
          <a:xfrm>
            <a:off x="4769419" y="5884162"/>
            <a:ext cx="2307667" cy="369332"/>
          </a:xfrm>
          <a:prstGeom prst="rect">
            <a:avLst/>
          </a:prstGeom>
          <a:noFill/>
        </p:spPr>
        <p:txBody>
          <a:bodyPr wrap="square">
            <a:spAutoFit/>
          </a:bodyPr>
          <a:lstStyle/>
          <a:p>
            <a:pPr marL="0" lvl="0" indent="0" algn="ctr" defTabSz="844550">
              <a:lnSpc>
                <a:spcPct val="90000"/>
              </a:lnSpc>
              <a:spcBef>
                <a:spcPct val="0"/>
              </a:spcBef>
              <a:spcAft>
                <a:spcPct val="35000"/>
              </a:spcAft>
              <a:buNone/>
            </a:pPr>
            <a:r>
              <a:rPr lang="en-US" sz="20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and many more…</a:t>
            </a:r>
          </a:p>
        </p:txBody>
      </p:sp>
      <p:grpSp>
        <p:nvGrpSpPr>
          <p:cNvPr id="12" name="Group 11">
            <a:extLst>
              <a:ext uri="{FF2B5EF4-FFF2-40B4-BE49-F238E27FC236}">
                <a16:creationId xmlns:a16="http://schemas.microsoft.com/office/drawing/2014/main" id="{7F4CD5AA-295F-40B6-7206-887251960C46}"/>
              </a:ext>
            </a:extLst>
          </p:cNvPr>
          <p:cNvGrpSpPr/>
          <p:nvPr/>
        </p:nvGrpSpPr>
        <p:grpSpPr>
          <a:xfrm>
            <a:off x="943479" y="2249429"/>
            <a:ext cx="3434862" cy="789539"/>
            <a:chOff x="555354" y="2022783"/>
            <a:chExt cx="3434862" cy="789539"/>
          </a:xfrm>
        </p:grpSpPr>
        <p:sp>
          <p:nvSpPr>
            <p:cNvPr id="13" name="Oval 12">
              <a:extLst>
                <a:ext uri="{FF2B5EF4-FFF2-40B4-BE49-F238E27FC236}">
                  <a16:creationId xmlns:a16="http://schemas.microsoft.com/office/drawing/2014/main" id="{028DFED9-0FCF-5894-2C2D-F79BE78A1554}"/>
                </a:ext>
              </a:extLst>
            </p:cNvPr>
            <p:cNvSpPr/>
            <p:nvPr/>
          </p:nvSpPr>
          <p:spPr>
            <a:xfrm>
              <a:off x="555354" y="2022783"/>
              <a:ext cx="789539" cy="789539"/>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grpSp>
          <p:nvGrpSpPr>
            <p:cNvPr id="15" name="Group 14">
              <a:extLst>
                <a:ext uri="{FF2B5EF4-FFF2-40B4-BE49-F238E27FC236}">
                  <a16:creationId xmlns:a16="http://schemas.microsoft.com/office/drawing/2014/main" id="{ABDD41BC-D3EC-EC8D-90B0-FE3EC4BF86A1}"/>
                </a:ext>
              </a:extLst>
            </p:cNvPr>
            <p:cNvGrpSpPr/>
            <p:nvPr/>
          </p:nvGrpSpPr>
          <p:grpSpPr>
            <a:xfrm>
              <a:off x="1514080" y="2022783"/>
              <a:ext cx="2476136" cy="789539"/>
              <a:chOff x="1003619" y="410001"/>
              <a:chExt cx="2476136" cy="789539"/>
            </a:xfrm>
          </p:grpSpPr>
          <p:sp>
            <p:nvSpPr>
              <p:cNvPr id="16" name="Rectangle 15">
                <a:extLst>
                  <a:ext uri="{FF2B5EF4-FFF2-40B4-BE49-F238E27FC236}">
                    <a16:creationId xmlns:a16="http://schemas.microsoft.com/office/drawing/2014/main" id="{AB01DC92-A042-50BE-3C65-2845C8E40BC6}"/>
                  </a:ext>
                </a:extLst>
              </p:cNvPr>
              <p:cNvSpPr/>
              <p:nvPr/>
            </p:nvSpPr>
            <p:spPr>
              <a:xfrm>
                <a:off x="1003619" y="410001"/>
                <a:ext cx="1861056" cy="78953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7" name="TextBox 16">
                <a:extLst>
                  <a:ext uri="{FF2B5EF4-FFF2-40B4-BE49-F238E27FC236}">
                    <a16:creationId xmlns:a16="http://schemas.microsoft.com/office/drawing/2014/main" id="{BE14FFE1-D10B-D2A0-7DB5-25171723A2E9}"/>
                  </a:ext>
                </a:extLst>
              </p:cNvPr>
              <p:cNvSpPr txBox="1"/>
              <p:nvPr/>
            </p:nvSpPr>
            <p:spPr>
              <a:xfrm>
                <a:off x="1003619" y="410001"/>
                <a:ext cx="2476136" cy="78953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0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Optimized costs</a:t>
                </a:r>
              </a:p>
            </p:txBody>
          </p:sp>
        </p:grpSp>
      </p:grpSp>
      <p:grpSp>
        <p:nvGrpSpPr>
          <p:cNvPr id="30" name="Group 29">
            <a:extLst>
              <a:ext uri="{FF2B5EF4-FFF2-40B4-BE49-F238E27FC236}">
                <a16:creationId xmlns:a16="http://schemas.microsoft.com/office/drawing/2014/main" id="{63DE644F-9017-7877-1376-8C0B2FAF01A3}"/>
              </a:ext>
            </a:extLst>
          </p:cNvPr>
          <p:cNvGrpSpPr/>
          <p:nvPr/>
        </p:nvGrpSpPr>
        <p:grpSpPr>
          <a:xfrm>
            <a:off x="943479" y="4623386"/>
            <a:ext cx="3578398" cy="789539"/>
            <a:chOff x="555354" y="3078211"/>
            <a:chExt cx="3578398" cy="789539"/>
          </a:xfrm>
        </p:grpSpPr>
        <p:sp>
          <p:nvSpPr>
            <p:cNvPr id="31" name="Oval 30">
              <a:extLst>
                <a:ext uri="{FF2B5EF4-FFF2-40B4-BE49-F238E27FC236}">
                  <a16:creationId xmlns:a16="http://schemas.microsoft.com/office/drawing/2014/main" id="{130AD48D-5F14-1537-BE3F-A70DA36E3347}"/>
                </a:ext>
              </a:extLst>
            </p:cNvPr>
            <p:cNvSpPr/>
            <p:nvPr/>
          </p:nvSpPr>
          <p:spPr>
            <a:xfrm>
              <a:off x="555354" y="3078211"/>
              <a:ext cx="789539" cy="789539"/>
            </a:xfrm>
            <a:prstGeom prst="ellipse">
              <a:avLst/>
            </a:prstGeom>
            <a:ln>
              <a:no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32" name="Rectangle 31" descr="Lock with solid fill">
              <a:extLst>
                <a:ext uri="{FF2B5EF4-FFF2-40B4-BE49-F238E27FC236}">
                  <a16:creationId xmlns:a16="http://schemas.microsoft.com/office/drawing/2014/main" id="{2E599A3F-6E38-B50D-50E7-C2A553911AF2}"/>
                </a:ext>
              </a:extLst>
            </p:cNvPr>
            <p:cNvSpPr/>
            <p:nvPr/>
          </p:nvSpPr>
          <p:spPr>
            <a:xfrm>
              <a:off x="723697" y="3249095"/>
              <a:ext cx="457932" cy="457932"/>
            </a:xfrm>
            <a:prstGeom prst="rect">
              <a:avLst/>
            </a:prstGeom>
            <a: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grpSp>
          <p:nvGrpSpPr>
            <p:cNvPr id="33" name="Group 32">
              <a:extLst>
                <a:ext uri="{FF2B5EF4-FFF2-40B4-BE49-F238E27FC236}">
                  <a16:creationId xmlns:a16="http://schemas.microsoft.com/office/drawing/2014/main" id="{CA9347F4-87E7-AA71-F212-9FA4FCDC5D5C}"/>
                </a:ext>
              </a:extLst>
            </p:cNvPr>
            <p:cNvGrpSpPr/>
            <p:nvPr/>
          </p:nvGrpSpPr>
          <p:grpSpPr>
            <a:xfrm>
              <a:off x="1514079" y="3078211"/>
              <a:ext cx="2619673" cy="789539"/>
              <a:chOff x="1003618" y="2020851"/>
              <a:chExt cx="2619673" cy="789539"/>
            </a:xfrm>
          </p:grpSpPr>
          <p:sp>
            <p:nvSpPr>
              <p:cNvPr id="34" name="Rectangle 33">
                <a:extLst>
                  <a:ext uri="{FF2B5EF4-FFF2-40B4-BE49-F238E27FC236}">
                    <a16:creationId xmlns:a16="http://schemas.microsoft.com/office/drawing/2014/main" id="{DB2944CB-049E-3EAE-D225-2DC59E5F8565}"/>
                  </a:ext>
                </a:extLst>
              </p:cNvPr>
              <p:cNvSpPr/>
              <p:nvPr/>
            </p:nvSpPr>
            <p:spPr>
              <a:xfrm>
                <a:off x="1003619" y="2020851"/>
                <a:ext cx="1861056" cy="78953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35" name="TextBox 34">
                <a:extLst>
                  <a:ext uri="{FF2B5EF4-FFF2-40B4-BE49-F238E27FC236}">
                    <a16:creationId xmlns:a16="http://schemas.microsoft.com/office/drawing/2014/main" id="{60C860EE-1F93-3C27-C415-3B5C58AD8547}"/>
                  </a:ext>
                </a:extLst>
              </p:cNvPr>
              <p:cNvSpPr txBox="1"/>
              <p:nvPr/>
            </p:nvSpPr>
            <p:spPr>
              <a:xfrm>
                <a:off x="1003618" y="2020851"/>
                <a:ext cx="2619673" cy="78953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defTabSz="1066800">
                  <a:spcBef>
                    <a:spcPct val="0"/>
                  </a:spcBef>
                  <a:spcAft>
                    <a:spcPct val="35000"/>
                  </a:spcAft>
                </a:pPr>
                <a:r>
                  <a:rPr lang="en-US" sz="20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Enhanced security</a:t>
                </a:r>
              </a:p>
            </p:txBody>
          </p:sp>
        </p:grpSp>
      </p:grpSp>
      <p:sp>
        <p:nvSpPr>
          <p:cNvPr id="37" name="Oval 36">
            <a:extLst>
              <a:ext uri="{FF2B5EF4-FFF2-40B4-BE49-F238E27FC236}">
                <a16:creationId xmlns:a16="http://schemas.microsoft.com/office/drawing/2014/main" id="{EF9B6D10-5D00-23AE-BFB6-A9DD41C64BD9}"/>
              </a:ext>
            </a:extLst>
          </p:cNvPr>
          <p:cNvSpPr/>
          <p:nvPr/>
        </p:nvSpPr>
        <p:spPr>
          <a:xfrm>
            <a:off x="6391901" y="4632656"/>
            <a:ext cx="789539" cy="789539"/>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grpSp>
        <p:nvGrpSpPr>
          <p:cNvPr id="6" name="Group 5">
            <a:extLst>
              <a:ext uri="{FF2B5EF4-FFF2-40B4-BE49-F238E27FC236}">
                <a16:creationId xmlns:a16="http://schemas.microsoft.com/office/drawing/2014/main" id="{CA36CCB1-4D2D-E005-BB8C-CE4E130E26D2}"/>
              </a:ext>
            </a:extLst>
          </p:cNvPr>
          <p:cNvGrpSpPr/>
          <p:nvPr/>
        </p:nvGrpSpPr>
        <p:grpSpPr>
          <a:xfrm>
            <a:off x="6391901" y="2249429"/>
            <a:ext cx="4817240" cy="789539"/>
            <a:chOff x="928239" y="4630705"/>
            <a:chExt cx="4817240" cy="789539"/>
          </a:xfrm>
        </p:grpSpPr>
        <p:grpSp>
          <p:nvGrpSpPr>
            <p:cNvPr id="18" name="Group 17">
              <a:extLst>
                <a:ext uri="{FF2B5EF4-FFF2-40B4-BE49-F238E27FC236}">
                  <a16:creationId xmlns:a16="http://schemas.microsoft.com/office/drawing/2014/main" id="{88E80F37-7024-BE20-8567-0B88662174BF}"/>
                </a:ext>
              </a:extLst>
            </p:cNvPr>
            <p:cNvGrpSpPr/>
            <p:nvPr/>
          </p:nvGrpSpPr>
          <p:grpSpPr>
            <a:xfrm>
              <a:off x="928239" y="4630705"/>
              <a:ext cx="4817240" cy="789539"/>
              <a:chOff x="535711" y="4453679"/>
              <a:chExt cx="4817240" cy="789539"/>
            </a:xfrm>
          </p:grpSpPr>
          <p:sp>
            <p:nvSpPr>
              <p:cNvPr id="19" name="Oval 18">
                <a:extLst>
                  <a:ext uri="{FF2B5EF4-FFF2-40B4-BE49-F238E27FC236}">
                    <a16:creationId xmlns:a16="http://schemas.microsoft.com/office/drawing/2014/main" id="{4348B286-7F18-34BC-09DE-C493536E1E78}"/>
                  </a:ext>
                </a:extLst>
              </p:cNvPr>
              <p:cNvSpPr/>
              <p:nvPr/>
            </p:nvSpPr>
            <p:spPr>
              <a:xfrm>
                <a:off x="535711" y="4453679"/>
                <a:ext cx="789539" cy="789539"/>
              </a:xfrm>
              <a:prstGeom prst="ellipse">
                <a:avLst/>
              </a:prstGeom>
              <a:ln>
                <a:no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grpSp>
            <p:nvGrpSpPr>
              <p:cNvPr id="21" name="Group 20">
                <a:extLst>
                  <a:ext uri="{FF2B5EF4-FFF2-40B4-BE49-F238E27FC236}">
                    <a16:creationId xmlns:a16="http://schemas.microsoft.com/office/drawing/2014/main" id="{CE99B675-661F-41A7-47AB-6F0EEB894D57}"/>
                  </a:ext>
                </a:extLst>
              </p:cNvPr>
              <p:cNvGrpSpPr/>
              <p:nvPr/>
            </p:nvGrpSpPr>
            <p:grpSpPr>
              <a:xfrm>
                <a:off x="1494436" y="4453679"/>
                <a:ext cx="3858515" cy="789539"/>
                <a:chOff x="4147677" y="2020851"/>
                <a:chExt cx="3858515" cy="789539"/>
              </a:xfrm>
            </p:grpSpPr>
            <p:sp>
              <p:nvSpPr>
                <p:cNvPr id="22" name="Rectangle 21">
                  <a:extLst>
                    <a:ext uri="{FF2B5EF4-FFF2-40B4-BE49-F238E27FC236}">
                      <a16:creationId xmlns:a16="http://schemas.microsoft.com/office/drawing/2014/main" id="{95997A94-8BED-9B09-9AE7-52EB4728515F}"/>
                    </a:ext>
                  </a:extLst>
                </p:cNvPr>
                <p:cNvSpPr/>
                <p:nvPr/>
              </p:nvSpPr>
              <p:spPr>
                <a:xfrm>
                  <a:off x="4147678" y="2020851"/>
                  <a:ext cx="1861056" cy="78953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23" name="TextBox 22">
                  <a:extLst>
                    <a:ext uri="{FF2B5EF4-FFF2-40B4-BE49-F238E27FC236}">
                      <a16:creationId xmlns:a16="http://schemas.microsoft.com/office/drawing/2014/main" id="{65D776BD-FEF5-F8DB-F54D-C116640C69EB}"/>
                    </a:ext>
                  </a:extLst>
                </p:cNvPr>
                <p:cNvSpPr txBox="1"/>
                <p:nvPr/>
              </p:nvSpPr>
              <p:spPr>
                <a:xfrm>
                  <a:off x="4147677" y="2020851"/>
                  <a:ext cx="3858515" cy="78953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0" indent="0" defTabSz="1066800">
                    <a:lnSpc>
                      <a:spcPct val="100000"/>
                    </a:lnSpc>
                    <a:spcBef>
                      <a:spcPct val="0"/>
                    </a:spcBef>
                    <a:spcAft>
                      <a:spcPct val="35000"/>
                    </a:spcAft>
                    <a:buNone/>
                  </a:pPr>
                  <a:r>
                    <a:rPr lang="en-US" sz="20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Backup, recovery, and failover</a:t>
                  </a:r>
                </a:p>
              </p:txBody>
            </p:sp>
          </p:grpSp>
        </p:grpSp>
        <p:sp>
          <p:nvSpPr>
            <p:cNvPr id="38" name="Rectangle 37" descr="Box with solid fill">
              <a:extLst>
                <a:ext uri="{FF2B5EF4-FFF2-40B4-BE49-F238E27FC236}">
                  <a16:creationId xmlns:a16="http://schemas.microsoft.com/office/drawing/2014/main" id="{B4EB5109-156B-4BB9-92EE-036FB6ADECFB}"/>
                </a:ext>
              </a:extLst>
            </p:cNvPr>
            <p:cNvSpPr/>
            <p:nvPr/>
          </p:nvSpPr>
          <p:spPr>
            <a:xfrm>
              <a:off x="1094042" y="4796508"/>
              <a:ext cx="457932" cy="457932"/>
            </a:xfrm>
            <a:prstGeom prst="rect">
              <a:avLst/>
            </a:prstGeom>
            <a: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a:blip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grpSp>
      <p:grpSp>
        <p:nvGrpSpPr>
          <p:cNvPr id="39" name="Group 38">
            <a:extLst>
              <a:ext uri="{FF2B5EF4-FFF2-40B4-BE49-F238E27FC236}">
                <a16:creationId xmlns:a16="http://schemas.microsoft.com/office/drawing/2014/main" id="{A09D6E67-0E76-80CF-62F5-C22568CBA93C}"/>
              </a:ext>
            </a:extLst>
          </p:cNvPr>
          <p:cNvGrpSpPr/>
          <p:nvPr/>
        </p:nvGrpSpPr>
        <p:grpSpPr>
          <a:xfrm>
            <a:off x="7367296" y="4632656"/>
            <a:ext cx="3544543" cy="789539"/>
            <a:chOff x="7291735" y="2020851"/>
            <a:chExt cx="3544543" cy="789539"/>
          </a:xfrm>
        </p:grpSpPr>
        <p:sp>
          <p:nvSpPr>
            <p:cNvPr id="40" name="Rectangle 39">
              <a:extLst>
                <a:ext uri="{FF2B5EF4-FFF2-40B4-BE49-F238E27FC236}">
                  <a16:creationId xmlns:a16="http://schemas.microsoft.com/office/drawing/2014/main" id="{62BABE0D-895A-B68D-F0CC-9DE0298EAC46}"/>
                </a:ext>
              </a:extLst>
            </p:cNvPr>
            <p:cNvSpPr/>
            <p:nvPr/>
          </p:nvSpPr>
          <p:spPr>
            <a:xfrm>
              <a:off x="7291736" y="2020851"/>
              <a:ext cx="1861056" cy="78953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41" name="TextBox 40">
              <a:extLst>
                <a:ext uri="{FF2B5EF4-FFF2-40B4-BE49-F238E27FC236}">
                  <a16:creationId xmlns:a16="http://schemas.microsoft.com/office/drawing/2014/main" id="{E2A9EE22-9CE3-7726-2DBF-C6A7B304E8A8}"/>
                </a:ext>
              </a:extLst>
            </p:cNvPr>
            <p:cNvSpPr txBox="1"/>
            <p:nvPr/>
          </p:nvSpPr>
          <p:spPr>
            <a:xfrm>
              <a:off x="7291735" y="2020851"/>
              <a:ext cx="3544543" cy="78953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defTabSz="1066800">
                <a:spcBef>
                  <a:spcPct val="0"/>
                </a:spcBef>
                <a:spcAft>
                  <a:spcPct val="35000"/>
                </a:spcAft>
              </a:pPr>
              <a:r>
                <a:rPr lang="en-US" sz="20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Simplified management and monitoring</a:t>
              </a:r>
            </a:p>
          </p:txBody>
        </p:sp>
      </p:grpSp>
      <p:grpSp>
        <p:nvGrpSpPr>
          <p:cNvPr id="72" name="Group 71">
            <a:extLst>
              <a:ext uri="{FF2B5EF4-FFF2-40B4-BE49-F238E27FC236}">
                <a16:creationId xmlns:a16="http://schemas.microsoft.com/office/drawing/2014/main" id="{EED51EBC-39EC-43EE-E50A-DA1593A5EC7C}"/>
              </a:ext>
            </a:extLst>
          </p:cNvPr>
          <p:cNvGrpSpPr/>
          <p:nvPr/>
        </p:nvGrpSpPr>
        <p:grpSpPr>
          <a:xfrm>
            <a:off x="6391901" y="3443969"/>
            <a:ext cx="4042589" cy="789539"/>
            <a:chOff x="4560623" y="3078211"/>
            <a:chExt cx="4042589" cy="789539"/>
          </a:xfrm>
        </p:grpSpPr>
        <p:sp>
          <p:nvSpPr>
            <p:cNvPr id="73" name="Oval 72">
              <a:extLst>
                <a:ext uri="{FF2B5EF4-FFF2-40B4-BE49-F238E27FC236}">
                  <a16:creationId xmlns:a16="http://schemas.microsoft.com/office/drawing/2014/main" id="{5A1A309C-ACDF-D858-F6D7-76D52FAC6DF4}"/>
                </a:ext>
              </a:extLst>
            </p:cNvPr>
            <p:cNvSpPr/>
            <p:nvPr/>
          </p:nvSpPr>
          <p:spPr>
            <a:xfrm>
              <a:off x="4560623" y="3078211"/>
              <a:ext cx="789539" cy="789539"/>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74" name="Rectangle 73" descr="Employee badge with solid fill">
              <a:extLst>
                <a:ext uri="{FF2B5EF4-FFF2-40B4-BE49-F238E27FC236}">
                  <a16:creationId xmlns:a16="http://schemas.microsoft.com/office/drawing/2014/main" id="{9AF8C538-4AF0-08D0-4ECB-53EF62C94D2F}"/>
                </a:ext>
              </a:extLst>
            </p:cNvPr>
            <p:cNvSpPr/>
            <p:nvPr/>
          </p:nvSpPr>
          <p:spPr>
            <a:xfrm>
              <a:off x="4730917" y="3244014"/>
              <a:ext cx="457932" cy="457932"/>
            </a:xfrm>
            <a:prstGeom prst="rect">
              <a:avLst/>
            </a:prstGeom>
            <a: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grpSp>
          <p:nvGrpSpPr>
            <p:cNvPr id="75" name="Group 74">
              <a:extLst>
                <a:ext uri="{FF2B5EF4-FFF2-40B4-BE49-F238E27FC236}">
                  <a16:creationId xmlns:a16="http://schemas.microsoft.com/office/drawing/2014/main" id="{A83112E7-37B2-D3EA-5646-58141475DEDF}"/>
                </a:ext>
              </a:extLst>
            </p:cNvPr>
            <p:cNvGrpSpPr/>
            <p:nvPr/>
          </p:nvGrpSpPr>
          <p:grpSpPr>
            <a:xfrm>
              <a:off x="5519348" y="3078211"/>
              <a:ext cx="3083864" cy="789539"/>
              <a:chOff x="1003618" y="2020851"/>
              <a:chExt cx="3083864" cy="789539"/>
            </a:xfrm>
          </p:grpSpPr>
          <p:sp>
            <p:nvSpPr>
              <p:cNvPr id="76" name="Rectangle 75">
                <a:extLst>
                  <a:ext uri="{FF2B5EF4-FFF2-40B4-BE49-F238E27FC236}">
                    <a16:creationId xmlns:a16="http://schemas.microsoft.com/office/drawing/2014/main" id="{6485EDB9-2160-9A5B-3A9B-11810F1D4119}"/>
                  </a:ext>
                </a:extLst>
              </p:cNvPr>
              <p:cNvSpPr/>
              <p:nvPr/>
            </p:nvSpPr>
            <p:spPr>
              <a:xfrm>
                <a:off x="1003619" y="2020851"/>
                <a:ext cx="1861056" cy="78953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77" name="TextBox 76">
                <a:extLst>
                  <a:ext uri="{FF2B5EF4-FFF2-40B4-BE49-F238E27FC236}">
                    <a16:creationId xmlns:a16="http://schemas.microsoft.com/office/drawing/2014/main" id="{97C449D6-0694-4CFD-CD02-FDA4BBCD6AC2}"/>
                  </a:ext>
                </a:extLst>
              </p:cNvPr>
              <p:cNvSpPr txBox="1"/>
              <p:nvPr/>
            </p:nvSpPr>
            <p:spPr>
              <a:xfrm>
                <a:off x="1003618" y="2020851"/>
                <a:ext cx="3083864" cy="78953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0" indent="0" defTabSz="1066800">
                  <a:lnSpc>
                    <a:spcPct val="100000"/>
                  </a:lnSpc>
                  <a:spcBef>
                    <a:spcPct val="0"/>
                  </a:spcBef>
                  <a:spcAft>
                    <a:spcPct val="35000"/>
                  </a:spcAft>
                  <a:buNone/>
                </a:pPr>
                <a:r>
                  <a:rPr lang="en-US" sz="20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Compliance</a:t>
                </a:r>
              </a:p>
            </p:txBody>
          </p:sp>
        </p:grpSp>
      </p:grpSp>
      <p:pic>
        <p:nvPicPr>
          <p:cNvPr id="86" name="Graphic 85" descr="Piggy Bank with solid fill">
            <a:extLst>
              <a:ext uri="{FF2B5EF4-FFF2-40B4-BE49-F238E27FC236}">
                <a16:creationId xmlns:a16="http://schemas.microsoft.com/office/drawing/2014/main" id="{78D7DCC4-FC2A-C0A9-C2EE-FA7B0D22063A}"/>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082440" y="2374859"/>
            <a:ext cx="533000" cy="533000"/>
          </a:xfrm>
          <a:prstGeom prst="rect">
            <a:avLst/>
          </a:prstGeom>
        </p:spPr>
      </p:pic>
      <p:grpSp>
        <p:nvGrpSpPr>
          <p:cNvPr id="4" name="Group 3">
            <a:extLst>
              <a:ext uri="{FF2B5EF4-FFF2-40B4-BE49-F238E27FC236}">
                <a16:creationId xmlns:a16="http://schemas.microsoft.com/office/drawing/2014/main" id="{BCA20E6F-4D8B-237F-F913-2AF2F6621231}"/>
              </a:ext>
            </a:extLst>
          </p:cNvPr>
          <p:cNvGrpSpPr/>
          <p:nvPr/>
        </p:nvGrpSpPr>
        <p:grpSpPr>
          <a:xfrm>
            <a:off x="943479" y="3443969"/>
            <a:ext cx="4167988" cy="789539"/>
            <a:chOff x="6408571" y="2255282"/>
            <a:chExt cx="4167988" cy="789539"/>
          </a:xfrm>
        </p:grpSpPr>
        <p:grpSp>
          <p:nvGrpSpPr>
            <p:cNvPr id="3" name="Group 2">
              <a:extLst>
                <a:ext uri="{FF2B5EF4-FFF2-40B4-BE49-F238E27FC236}">
                  <a16:creationId xmlns:a16="http://schemas.microsoft.com/office/drawing/2014/main" id="{596E3D6E-EAC4-3EDA-E84F-5C3C0C877C73}"/>
                </a:ext>
              </a:extLst>
            </p:cNvPr>
            <p:cNvGrpSpPr/>
            <p:nvPr/>
          </p:nvGrpSpPr>
          <p:grpSpPr>
            <a:xfrm>
              <a:off x="6408571" y="2255282"/>
              <a:ext cx="4167988" cy="789539"/>
              <a:chOff x="4560623" y="2028636"/>
              <a:chExt cx="4167988" cy="789539"/>
            </a:xfrm>
          </p:grpSpPr>
          <p:sp>
            <p:nvSpPr>
              <p:cNvPr id="5" name="Oval 4">
                <a:extLst>
                  <a:ext uri="{FF2B5EF4-FFF2-40B4-BE49-F238E27FC236}">
                    <a16:creationId xmlns:a16="http://schemas.microsoft.com/office/drawing/2014/main" id="{300B8C73-CDAC-ACCB-45FB-B349BCE1D4BC}"/>
                  </a:ext>
                </a:extLst>
              </p:cNvPr>
              <p:cNvSpPr/>
              <p:nvPr/>
            </p:nvSpPr>
            <p:spPr>
              <a:xfrm>
                <a:off x="4560623" y="2028636"/>
                <a:ext cx="789539" cy="789539"/>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grpSp>
            <p:nvGrpSpPr>
              <p:cNvPr id="7" name="Group 6">
                <a:extLst>
                  <a:ext uri="{FF2B5EF4-FFF2-40B4-BE49-F238E27FC236}">
                    <a16:creationId xmlns:a16="http://schemas.microsoft.com/office/drawing/2014/main" id="{97269637-23A9-16B5-7D20-0EE9BCA9EFD0}"/>
                  </a:ext>
                </a:extLst>
              </p:cNvPr>
              <p:cNvGrpSpPr/>
              <p:nvPr/>
            </p:nvGrpSpPr>
            <p:grpSpPr>
              <a:xfrm>
                <a:off x="5519348" y="2028636"/>
                <a:ext cx="3209263" cy="789539"/>
                <a:chOff x="1003618" y="410001"/>
                <a:chExt cx="3209263" cy="789539"/>
              </a:xfrm>
            </p:grpSpPr>
            <p:sp>
              <p:nvSpPr>
                <p:cNvPr id="8" name="Rectangle 7">
                  <a:extLst>
                    <a:ext uri="{FF2B5EF4-FFF2-40B4-BE49-F238E27FC236}">
                      <a16:creationId xmlns:a16="http://schemas.microsoft.com/office/drawing/2014/main" id="{1FF7054C-8B03-86BB-6FC3-04CE09E7A041}"/>
                    </a:ext>
                  </a:extLst>
                </p:cNvPr>
                <p:cNvSpPr/>
                <p:nvPr/>
              </p:nvSpPr>
              <p:spPr>
                <a:xfrm>
                  <a:off x="1003619" y="410001"/>
                  <a:ext cx="1861056" cy="78953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0" name="TextBox 9">
                  <a:extLst>
                    <a:ext uri="{FF2B5EF4-FFF2-40B4-BE49-F238E27FC236}">
                      <a16:creationId xmlns:a16="http://schemas.microsoft.com/office/drawing/2014/main" id="{C8F92A19-1636-197F-4E85-B26579FF4370}"/>
                    </a:ext>
                  </a:extLst>
                </p:cNvPr>
                <p:cNvSpPr txBox="1"/>
                <p:nvPr/>
              </p:nvSpPr>
              <p:spPr>
                <a:xfrm>
                  <a:off x="1003618" y="410001"/>
                  <a:ext cx="3209263" cy="78953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defTabSz="1066800">
                    <a:spcBef>
                      <a:spcPct val="0"/>
                    </a:spcBef>
                    <a:spcAft>
                      <a:spcPct val="35000"/>
                    </a:spcAft>
                  </a:pPr>
                  <a:r>
                    <a:rPr lang="en-US" sz="20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Flexibility and scalability</a:t>
                  </a:r>
                </a:p>
              </p:txBody>
            </p:sp>
          </p:grpSp>
        </p:grpSp>
        <p:pic>
          <p:nvPicPr>
            <p:cNvPr id="88" name="Graphic 87" descr="Hierarchy with solid fill">
              <a:extLst>
                <a:ext uri="{FF2B5EF4-FFF2-40B4-BE49-F238E27FC236}">
                  <a16:creationId xmlns:a16="http://schemas.microsoft.com/office/drawing/2014/main" id="{E87E85CF-09FD-D572-BF28-88F8CFE0C828}"/>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6628860" y="2422250"/>
              <a:ext cx="376239" cy="470843"/>
            </a:xfrm>
            <a:prstGeom prst="rect">
              <a:avLst/>
            </a:prstGeom>
          </p:spPr>
        </p:pic>
      </p:grpSp>
      <p:pic>
        <p:nvPicPr>
          <p:cNvPr id="90" name="Graphic 89" descr="Programmer female with solid fill">
            <a:extLst>
              <a:ext uri="{FF2B5EF4-FFF2-40B4-BE49-F238E27FC236}">
                <a16:creationId xmlns:a16="http://schemas.microsoft.com/office/drawing/2014/main" id="{DDE8F5DC-369B-F538-4636-1B5E7F7B9604}"/>
              </a:ext>
            </a:extLst>
          </p:cNvPr>
          <p:cNvPicPr>
            <a:picLocks noChangeAspect="1"/>
          </p:cNvPicPr>
          <p:nvPr/>
        </p:nvPicPr>
        <p:blipFill>
          <a:blip r:embed="rId13" cstate="screen">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6529005" y="4794081"/>
            <a:ext cx="548081" cy="470917"/>
          </a:xfrm>
          <a:prstGeom prst="rect">
            <a:avLst/>
          </a:prstGeom>
        </p:spPr>
      </p:pic>
    </p:spTree>
    <p:extLst>
      <p:ext uri="{BB962C8B-B14F-4D97-AF65-F5344CB8AC3E}">
        <p14:creationId xmlns:p14="http://schemas.microsoft.com/office/powerpoint/2010/main" val="977409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4681F-114D-4CC7-0C4F-BDF204D8A637}"/>
              </a:ext>
            </a:extLst>
          </p:cNvPr>
          <p:cNvSpPr>
            <a:spLocks noGrp="1"/>
          </p:cNvSpPr>
          <p:nvPr>
            <p:ph type="title"/>
          </p:nvPr>
        </p:nvSpPr>
        <p:spPr>
          <a:xfrm>
            <a:off x="838199" y="365125"/>
            <a:ext cx="10766503" cy="1325563"/>
          </a:xfrm>
        </p:spPr>
        <p:txBody>
          <a:bodyPr>
            <a:normAutofit/>
          </a:bodyPr>
          <a:lstStyle/>
          <a:p>
            <a:r>
              <a:rPr lang="en-US" sz="4000"/>
              <a:t>How migration process looked like before?</a:t>
            </a:r>
          </a:p>
        </p:txBody>
      </p:sp>
      <p:graphicFrame>
        <p:nvGraphicFramePr>
          <p:cNvPr id="14" name="Content Placeholder 13">
            <a:extLst>
              <a:ext uri="{FF2B5EF4-FFF2-40B4-BE49-F238E27FC236}">
                <a16:creationId xmlns:a16="http://schemas.microsoft.com/office/drawing/2014/main" id="{650FFFB2-0BF6-ECC9-D88A-DAE8F16705C4}"/>
              </a:ext>
            </a:extLst>
          </p:cNvPr>
          <p:cNvGraphicFramePr>
            <a:graphicFrameLocks noGrp="1"/>
          </p:cNvGraphicFramePr>
          <p:nvPr>
            <p:ph idx="1"/>
            <p:extLst>
              <p:ext uri="{D42A27DB-BD31-4B8C-83A1-F6EECF244321}">
                <p14:modId xmlns:p14="http://schemas.microsoft.com/office/powerpoint/2010/main" val="3587051990"/>
              </p:ext>
            </p:extLst>
          </p:nvPr>
        </p:nvGraphicFramePr>
        <p:xfrm>
          <a:off x="838200" y="2182241"/>
          <a:ext cx="7007352" cy="33773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TextBox 15">
            <a:extLst>
              <a:ext uri="{FF2B5EF4-FFF2-40B4-BE49-F238E27FC236}">
                <a16:creationId xmlns:a16="http://schemas.microsoft.com/office/drawing/2014/main" id="{2B88C601-6476-9C72-F0C5-2EC0F3932122}"/>
              </a:ext>
            </a:extLst>
          </p:cNvPr>
          <p:cNvSpPr txBox="1">
            <a:spLocks/>
          </p:cNvSpPr>
          <p:nvPr/>
        </p:nvSpPr>
        <p:spPr>
          <a:xfrm>
            <a:off x="5817870" y="4065485"/>
            <a:ext cx="2265426" cy="276999"/>
          </a:xfrm>
          <a:prstGeom prst="rect">
            <a:avLst/>
          </a:prstGeom>
          <a:noFill/>
        </p:spPr>
        <p:txBody>
          <a:bodyPr wrap="square">
            <a:spAutoFit/>
          </a:bodyPr>
          <a:lstStyle/>
          <a:p>
            <a:pPr lvl="0"/>
            <a:r>
              <a:rPr lang="en-US" sz="1200" i="1">
                <a:solidFill>
                  <a:schemeClr val="bg1"/>
                </a:solidFill>
              </a:rPr>
              <a:t>moving apps to Azure</a:t>
            </a:r>
          </a:p>
        </p:txBody>
      </p:sp>
      <p:pic>
        <p:nvPicPr>
          <p:cNvPr id="18" name="Picture 17">
            <a:extLst>
              <a:ext uri="{FF2B5EF4-FFF2-40B4-BE49-F238E27FC236}">
                <a16:creationId xmlns:a16="http://schemas.microsoft.com/office/drawing/2014/main" id="{1B777C98-2D16-DA38-3E9A-0AE56C57B48C}"/>
              </a:ext>
            </a:extLst>
          </p:cNvPr>
          <p:cNvPicPr>
            <a:picLocks noChangeAspect="1"/>
          </p:cNvPicPr>
          <p:nvPr/>
        </p:nvPicPr>
        <p:blipFill>
          <a:blip r:embed="rId8" cstate="screen">
            <a:alphaModFix amt="88000"/>
            <a:extLst>
              <a:ext uri="{BEBA8EAE-BF5A-486C-A8C5-ECC9F3942E4B}">
                <a14:imgProps xmlns:a14="http://schemas.microsoft.com/office/drawing/2010/main">
                  <a14:imgLayer r:embed="rId9">
                    <a14:imgEffect>
                      <a14:colorTemperature colorTemp="6300"/>
                    </a14:imgEffect>
                    <a14:imgEffect>
                      <a14:brightnessContrast bright="20000" contrast="-20000"/>
                    </a14:imgEffect>
                  </a14:imgLayer>
                </a14:imgProps>
              </a:ext>
              <a:ext uri="{28A0092B-C50C-407E-A947-70E740481C1C}">
                <a14:useLocalDpi xmlns:a14="http://schemas.microsoft.com/office/drawing/2010/main"/>
              </a:ext>
            </a:extLst>
          </a:blip>
          <a:stretch>
            <a:fillRect/>
          </a:stretch>
        </p:blipFill>
        <p:spPr>
          <a:xfrm>
            <a:off x="7958057" y="2730924"/>
            <a:ext cx="3279919" cy="2279944"/>
          </a:xfrm>
          <a:prstGeom prst="rect">
            <a:avLst/>
          </a:prstGeom>
        </p:spPr>
      </p:pic>
    </p:spTree>
    <p:extLst>
      <p:ext uri="{BB962C8B-B14F-4D97-AF65-F5344CB8AC3E}">
        <p14:creationId xmlns:p14="http://schemas.microsoft.com/office/powerpoint/2010/main" val="184561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0921A-4AEC-74F2-D8A7-87267A910F93}"/>
              </a:ext>
            </a:extLst>
          </p:cNvPr>
          <p:cNvSpPr>
            <a:spLocks noGrp="1"/>
          </p:cNvSpPr>
          <p:nvPr>
            <p:ph type="title"/>
          </p:nvPr>
        </p:nvSpPr>
        <p:spPr/>
        <p:txBody>
          <a:bodyPr>
            <a:normAutofit/>
          </a:bodyPr>
          <a:lstStyle/>
          <a:p>
            <a:r>
              <a:rPr lang="en-US"/>
              <a:t>Azure Migrate (experience before)</a:t>
            </a:r>
          </a:p>
        </p:txBody>
      </p:sp>
      <p:sp>
        <p:nvSpPr>
          <p:cNvPr id="3" name="Content Placeholder 2">
            <a:extLst>
              <a:ext uri="{FF2B5EF4-FFF2-40B4-BE49-F238E27FC236}">
                <a16:creationId xmlns:a16="http://schemas.microsoft.com/office/drawing/2014/main" id="{CD3A69AD-FE53-F450-7A93-B9A2C65DF419}"/>
              </a:ext>
            </a:extLst>
          </p:cNvPr>
          <p:cNvSpPr>
            <a:spLocks noGrp="1"/>
          </p:cNvSpPr>
          <p:nvPr>
            <p:ph idx="1"/>
          </p:nvPr>
        </p:nvSpPr>
        <p:spPr>
          <a:xfrm>
            <a:off x="838200" y="1825625"/>
            <a:ext cx="5540298" cy="4667250"/>
          </a:xfrm>
        </p:spPr>
        <p:txBody>
          <a:bodyPr>
            <a:normAutofit/>
          </a:bodyPr>
          <a:lstStyle/>
          <a:p>
            <a:pPr marL="0" indent="0">
              <a:lnSpc>
                <a:spcPct val="160000"/>
              </a:lnSpc>
              <a:buNone/>
            </a:pPr>
            <a:r>
              <a:rPr lang="en-US" sz="1400"/>
              <a:t>Agent-based VM and application discovery</a:t>
            </a:r>
          </a:p>
          <a:p>
            <a:pPr marL="0" indent="0">
              <a:lnSpc>
                <a:spcPct val="160000"/>
              </a:lnSpc>
              <a:buNone/>
            </a:pPr>
            <a:endParaRPr lang="en-US" sz="400" b="1"/>
          </a:p>
          <a:p>
            <a:pPr marL="0" indent="0">
              <a:lnSpc>
                <a:spcPct val="160000"/>
              </a:lnSpc>
              <a:buNone/>
            </a:pPr>
            <a:r>
              <a:rPr lang="en-US" sz="1400" b="1"/>
              <a:t>Scenario: </a:t>
            </a:r>
            <a:r>
              <a:rPr lang="en-US" sz="1400"/>
              <a:t>high-level VM config and large applications scan</a:t>
            </a:r>
          </a:p>
          <a:p>
            <a:pPr marL="0" indent="0">
              <a:lnSpc>
                <a:spcPct val="160000"/>
              </a:lnSpc>
              <a:buNone/>
            </a:pPr>
            <a:endParaRPr lang="en-US" sz="400"/>
          </a:p>
          <a:p>
            <a:pPr marL="0" indent="0">
              <a:lnSpc>
                <a:spcPct val="160000"/>
              </a:lnSpc>
              <a:buNone/>
            </a:pPr>
            <a:r>
              <a:rPr lang="en-US" sz="1400" b="1"/>
              <a:t>Users: </a:t>
            </a:r>
            <a:r>
              <a:rPr lang="en-US" sz="1400"/>
              <a:t>IT ops, dev ops, people who manage the IT portfolio with minimal exposure to source code</a:t>
            </a:r>
          </a:p>
          <a:p>
            <a:pPr marL="0" indent="0">
              <a:lnSpc>
                <a:spcPct val="160000"/>
              </a:lnSpc>
              <a:buNone/>
            </a:pPr>
            <a:endParaRPr lang="en-US" sz="400"/>
          </a:p>
          <a:p>
            <a:pPr marL="0" indent="0">
              <a:lnSpc>
                <a:spcPct val="160000"/>
              </a:lnSpc>
              <a:buNone/>
            </a:pPr>
            <a:r>
              <a:rPr lang="en-US" sz="1400" b="1"/>
              <a:t>Benefits:</a:t>
            </a:r>
          </a:p>
          <a:p>
            <a:pPr>
              <a:lnSpc>
                <a:spcPct val="160000"/>
              </a:lnSpc>
            </a:pPr>
            <a:r>
              <a:rPr lang="en-US" sz="1400"/>
              <a:t>scans the entire portfolio of VMs and # of apps</a:t>
            </a:r>
          </a:p>
          <a:p>
            <a:pPr>
              <a:lnSpc>
                <a:spcPct val="160000"/>
              </a:lnSpc>
            </a:pPr>
            <a:r>
              <a:rPr lang="en-US" sz="1400"/>
              <a:t>discovers ASP.NET and Tomcat apps by it’s config files</a:t>
            </a:r>
          </a:p>
          <a:p>
            <a:pPr>
              <a:lnSpc>
                <a:spcPct val="160000"/>
              </a:lnSpc>
            </a:pPr>
            <a:r>
              <a:rPr lang="en-US" sz="1400"/>
              <a:t>conducts migration (if minimal or no code change required)</a:t>
            </a:r>
          </a:p>
        </p:txBody>
      </p:sp>
      <p:pic>
        <p:nvPicPr>
          <p:cNvPr id="4" name="Picture 3">
            <a:extLst>
              <a:ext uri="{FF2B5EF4-FFF2-40B4-BE49-F238E27FC236}">
                <a16:creationId xmlns:a16="http://schemas.microsoft.com/office/drawing/2014/main" id="{B79A9244-D089-63AB-8A3D-4B9ECE6D252D}"/>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477000" y="1825625"/>
            <a:ext cx="7535072" cy="4321362"/>
          </a:xfrm>
          <a:prstGeom prst="rect">
            <a:avLst/>
          </a:prstGeom>
        </p:spPr>
      </p:pic>
    </p:spTree>
    <p:extLst>
      <p:ext uri="{BB962C8B-B14F-4D97-AF65-F5344CB8AC3E}">
        <p14:creationId xmlns:p14="http://schemas.microsoft.com/office/powerpoint/2010/main" val="1261199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0921A-4AEC-74F2-D8A7-87267A910F93}"/>
              </a:ext>
            </a:extLst>
          </p:cNvPr>
          <p:cNvSpPr>
            <a:spLocks noGrp="1"/>
          </p:cNvSpPr>
          <p:nvPr>
            <p:ph type="title"/>
          </p:nvPr>
        </p:nvSpPr>
        <p:spPr>
          <a:xfrm>
            <a:off x="838199" y="365125"/>
            <a:ext cx="10908323" cy="1325563"/>
          </a:xfrm>
        </p:spPr>
        <p:txBody>
          <a:bodyPr>
            <a:normAutofit/>
          </a:bodyPr>
          <a:lstStyle/>
          <a:p>
            <a:r>
              <a:rPr lang="en-US" sz="4200"/>
              <a:t>Application and code assessment (new)</a:t>
            </a:r>
          </a:p>
        </p:txBody>
      </p:sp>
      <p:sp>
        <p:nvSpPr>
          <p:cNvPr id="3" name="Content Placeholder 2">
            <a:extLst>
              <a:ext uri="{FF2B5EF4-FFF2-40B4-BE49-F238E27FC236}">
                <a16:creationId xmlns:a16="http://schemas.microsoft.com/office/drawing/2014/main" id="{CD3A69AD-FE53-F450-7A93-B9A2C65DF419}"/>
              </a:ext>
            </a:extLst>
          </p:cNvPr>
          <p:cNvSpPr>
            <a:spLocks noGrp="1"/>
          </p:cNvSpPr>
          <p:nvPr>
            <p:ph idx="1"/>
          </p:nvPr>
        </p:nvSpPr>
        <p:spPr>
          <a:xfrm>
            <a:off x="838200" y="1825625"/>
            <a:ext cx="5257800" cy="4667250"/>
          </a:xfrm>
        </p:spPr>
        <p:txBody>
          <a:bodyPr>
            <a:normAutofit lnSpcReduction="10000"/>
          </a:bodyPr>
          <a:lstStyle/>
          <a:p>
            <a:pPr marL="0" indent="0">
              <a:lnSpc>
                <a:spcPct val="150000"/>
              </a:lnSpc>
              <a:buNone/>
            </a:pPr>
            <a:r>
              <a:rPr lang="en-US" sz="1400"/>
              <a:t>Offline code and application assessment</a:t>
            </a:r>
          </a:p>
          <a:p>
            <a:pPr marL="0" indent="0">
              <a:lnSpc>
                <a:spcPct val="150000"/>
              </a:lnSpc>
              <a:buNone/>
            </a:pPr>
            <a:endParaRPr lang="en-US" sz="400" b="1"/>
          </a:p>
          <a:p>
            <a:pPr marL="0" indent="0">
              <a:lnSpc>
                <a:spcPct val="150000"/>
              </a:lnSpc>
              <a:buNone/>
            </a:pPr>
            <a:r>
              <a:rPr lang="en-US" sz="1400" b="1"/>
              <a:t>Scenario: </a:t>
            </a:r>
            <a:r>
              <a:rPr lang="en-US" sz="1400"/>
              <a:t>detailed application and code scanning</a:t>
            </a:r>
          </a:p>
          <a:p>
            <a:pPr marL="0" indent="0">
              <a:lnSpc>
                <a:spcPct val="150000"/>
              </a:lnSpc>
              <a:buNone/>
            </a:pPr>
            <a:endParaRPr lang="en-US" sz="400" b="1"/>
          </a:p>
          <a:p>
            <a:pPr marL="0" indent="0">
              <a:lnSpc>
                <a:spcPct val="150000"/>
              </a:lnSpc>
              <a:buNone/>
            </a:pPr>
            <a:r>
              <a:rPr lang="en-US" sz="1400" b="1"/>
              <a:t>Users: </a:t>
            </a:r>
            <a:r>
              <a:rPr lang="en-US" sz="1400"/>
              <a:t>developers, dev leads, product owners, people who manage the source code </a:t>
            </a:r>
          </a:p>
          <a:p>
            <a:pPr marL="0" indent="0">
              <a:lnSpc>
                <a:spcPct val="150000"/>
              </a:lnSpc>
              <a:buNone/>
            </a:pPr>
            <a:endParaRPr lang="en-US" sz="400" b="1"/>
          </a:p>
          <a:p>
            <a:pPr marL="0" indent="0">
              <a:lnSpc>
                <a:spcPct val="150000"/>
              </a:lnSpc>
              <a:buNone/>
            </a:pPr>
            <a:r>
              <a:rPr lang="en-US" sz="1400" b="1"/>
              <a:t>Benefits:</a:t>
            </a:r>
          </a:p>
          <a:p>
            <a:pPr>
              <a:lnSpc>
                <a:spcPct val="150000"/>
              </a:lnSpc>
            </a:pPr>
            <a:r>
              <a:rPr lang="en-US" sz="1400"/>
              <a:t>Scans the projects and source code written in .NET </a:t>
            </a:r>
          </a:p>
          <a:p>
            <a:pPr>
              <a:lnSpc>
                <a:spcPct val="150000"/>
              </a:lnSpc>
            </a:pPr>
            <a:r>
              <a:rPr lang="en-US" sz="1400"/>
              <a:t>Discovers and assesses .NET apps and provides recommended code changes</a:t>
            </a:r>
          </a:p>
          <a:p>
            <a:pPr>
              <a:lnSpc>
                <a:spcPct val="150000"/>
              </a:lnSpc>
            </a:pPr>
            <a:r>
              <a:rPr lang="en-US" sz="1400"/>
              <a:t>Produces reports and allows to track incidents progress</a:t>
            </a:r>
          </a:p>
        </p:txBody>
      </p:sp>
      <p:pic>
        <p:nvPicPr>
          <p:cNvPr id="5" name="Picture 4" descr="A screenshot of a computer&#10;&#10;Description automatically generated">
            <a:extLst>
              <a:ext uri="{FF2B5EF4-FFF2-40B4-BE49-F238E27FC236}">
                <a16:creationId xmlns:a16="http://schemas.microsoft.com/office/drawing/2014/main" id="{5CAEB625-1EBF-501F-04C2-19FABF5F21E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368796" y="1963824"/>
            <a:ext cx="7039163" cy="4268931"/>
          </a:xfrm>
          <a:prstGeom prst="rect">
            <a:avLst/>
          </a:prstGeom>
        </p:spPr>
      </p:pic>
    </p:spTree>
    <p:extLst>
      <p:ext uri="{BB962C8B-B14F-4D97-AF65-F5344CB8AC3E}">
        <p14:creationId xmlns:p14="http://schemas.microsoft.com/office/powerpoint/2010/main" val="1480236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EE587-C48F-65E8-9493-CC27E52116CC}"/>
              </a:ext>
            </a:extLst>
          </p:cNvPr>
          <p:cNvSpPr>
            <a:spLocks noGrp="1"/>
          </p:cNvSpPr>
          <p:nvPr>
            <p:ph type="title"/>
          </p:nvPr>
        </p:nvSpPr>
        <p:spPr/>
        <p:txBody>
          <a:bodyPr/>
          <a:lstStyle/>
          <a:p>
            <a:r>
              <a:rPr lang="en-US"/>
              <a:t>Examples of dependencies identified</a:t>
            </a:r>
          </a:p>
        </p:txBody>
      </p:sp>
      <p:grpSp>
        <p:nvGrpSpPr>
          <p:cNvPr id="67" name="Group 66">
            <a:extLst>
              <a:ext uri="{FF2B5EF4-FFF2-40B4-BE49-F238E27FC236}">
                <a16:creationId xmlns:a16="http://schemas.microsoft.com/office/drawing/2014/main" id="{1884F309-EC79-6BCB-90E7-2F7C93D17B49}"/>
              </a:ext>
            </a:extLst>
          </p:cNvPr>
          <p:cNvGrpSpPr/>
          <p:nvPr/>
        </p:nvGrpSpPr>
        <p:grpSpPr>
          <a:xfrm>
            <a:off x="4560623" y="2028636"/>
            <a:ext cx="2819782" cy="789539"/>
            <a:chOff x="4560623" y="2028636"/>
            <a:chExt cx="2819782" cy="789539"/>
          </a:xfrm>
        </p:grpSpPr>
        <p:sp>
          <p:nvSpPr>
            <p:cNvPr id="4" name="Oval 3">
              <a:extLst>
                <a:ext uri="{FF2B5EF4-FFF2-40B4-BE49-F238E27FC236}">
                  <a16:creationId xmlns:a16="http://schemas.microsoft.com/office/drawing/2014/main" id="{A0710125-B7B9-02DC-A578-855F3A9D8421}"/>
                </a:ext>
              </a:extLst>
            </p:cNvPr>
            <p:cNvSpPr/>
            <p:nvPr/>
          </p:nvSpPr>
          <p:spPr>
            <a:xfrm>
              <a:off x="4560623" y="2028636"/>
              <a:ext cx="789539" cy="789539"/>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5" name="Rectangle 4" descr="Document with solid fill">
              <a:extLst>
                <a:ext uri="{FF2B5EF4-FFF2-40B4-BE49-F238E27FC236}">
                  <a16:creationId xmlns:a16="http://schemas.microsoft.com/office/drawing/2014/main" id="{C0BDCC5F-EDF1-0E3E-7CB8-806444E149ED}"/>
                </a:ext>
              </a:extLst>
            </p:cNvPr>
            <p:cNvSpPr/>
            <p:nvPr/>
          </p:nvSpPr>
          <p:spPr>
            <a:xfrm>
              <a:off x="4726426" y="2194439"/>
              <a:ext cx="457932" cy="457932"/>
            </a:xfrm>
            <a:prstGeom prst="rect">
              <a:avLst/>
            </a:prstGeom>
            <a: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a:blipFill>
            <a:ln>
              <a:solidFill>
                <a:srgbClr val="CCD2D8"/>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grpSp>
          <p:nvGrpSpPr>
            <p:cNvPr id="6" name="Group 5">
              <a:extLst>
                <a:ext uri="{FF2B5EF4-FFF2-40B4-BE49-F238E27FC236}">
                  <a16:creationId xmlns:a16="http://schemas.microsoft.com/office/drawing/2014/main" id="{48A36B61-7F64-1605-548C-93A5A7935AB7}"/>
                </a:ext>
              </a:extLst>
            </p:cNvPr>
            <p:cNvGrpSpPr/>
            <p:nvPr/>
          </p:nvGrpSpPr>
          <p:grpSpPr>
            <a:xfrm>
              <a:off x="5519349" y="2028636"/>
              <a:ext cx="1861056" cy="789539"/>
              <a:chOff x="1003619" y="410001"/>
              <a:chExt cx="1861056" cy="789539"/>
            </a:xfrm>
          </p:grpSpPr>
          <p:sp>
            <p:nvSpPr>
              <p:cNvPr id="7" name="Rectangle 6">
                <a:extLst>
                  <a:ext uri="{FF2B5EF4-FFF2-40B4-BE49-F238E27FC236}">
                    <a16:creationId xmlns:a16="http://schemas.microsoft.com/office/drawing/2014/main" id="{8255BCF8-F738-7D6F-1F68-B1F60A8EDDDF}"/>
                  </a:ext>
                </a:extLst>
              </p:cNvPr>
              <p:cNvSpPr/>
              <p:nvPr/>
            </p:nvSpPr>
            <p:spPr>
              <a:xfrm>
                <a:off x="1003619" y="410001"/>
                <a:ext cx="1861056" cy="78953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8" name="TextBox 7">
                <a:extLst>
                  <a:ext uri="{FF2B5EF4-FFF2-40B4-BE49-F238E27FC236}">
                    <a16:creationId xmlns:a16="http://schemas.microsoft.com/office/drawing/2014/main" id="{7628A986-EF15-E3FF-F7B1-8D128AE9E4EA}"/>
                  </a:ext>
                </a:extLst>
              </p:cNvPr>
              <p:cNvSpPr txBox="1"/>
              <p:nvPr/>
            </p:nvSpPr>
            <p:spPr>
              <a:xfrm>
                <a:off x="1003619" y="410001"/>
                <a:ext cx="1861056" cy="78953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defTabSz="1066800">
                  <a:spcBef>
                    <a:spcPct val="0"/>
                  </a:spcBef>
                  <a:spcAft>
                    <a:spcPct val="35000"/>
                  </a:spcAft>
                </a:pPr>
                <a:r>
                  <a:rPr lang="en-US" sz="20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File system</a:t>
                </a:r>
              </a:p>
            </p:txBody>
          </p:sp>
        </p:grpSp>
      </p:grpSp>
      <p:grpSp>
        <p:nvGrpSpPr>
          <p:cNvPr id="75" name="Group 74">
            <a:extLst>
              <a:ext uri="{FF2B5EF4-FFF2-40B4-BE49-F238E27FC236}">
                <a16:creationId xmlns:a16="http://schemas.microsoft.com/office/drawing/2014/main" id="{1B83750E-C2EC-535E-8267-8B43B3FE21CE}"/>
              </a:ext>
            </a:extLst>
          </p:cNvPr>
          <p:cNvGrpSpPr/>
          <p:nvPr/>
        </p:nvGrpSpPr>
        <p:grpSpPr>
          <a:xfrm>
            <a:off x="707754" y="2022783"/>
            <a:ext cx="2819782" cy="789539"/>
            <a:chOff x="555354" y="2022783"/>
            <a:chExt cx="2819782" cy="789539"/>
          </a:xfrm>
        </p:grpSpPr>
        <p:sp>
          <p:nvSpPr>
            <p:cNvPr id="9" name="Oval 8">
              <a:extLst>
                <a:ext uri="{FF2B5EF4-FFF2-40B4-BE49-F238E27FC236}">
                  <a16:creationId xmlns:a16="http://schemas.microsoft.com/office/drawing/2014/main" id="{A53EB96C-5D0D-6901-5010-0E9CCC796C6F}"/>
                </a:ext>
              </a:extLst>
            </p:cNvPr>
            <p:cNvSpPr/>
            <p:nvPr/>
          </p:nvSpPr>
          <p:spPr>
            <a:xfrm>
              <a:off x="555354" y="2022783"/>
              <a:ext cx="789539" cy="789539"/>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0" name="Rectangle 9" descr="Database with solid fill">
              <a:extLst>
                <a:ext uri="{FF2B5EF4-FFF2-40B4-BE49-F238E27FC236}">
                  <a16:creationId xmlns:a16="http://schemas.microsoft.com/office/drawing/2014/main" id="{945B0E11-58A1-3C2E-75DD-0A7170E79F19}"/>
                </a:ext>
              </a:extLst>
            </p:cNvPr>
            <p:cNvSpPr/>
            <p:nvPr/>
          </p:nvSpPr>
          <p:spPr>
            <a:xfrm>
              <a:off x="721157" y="2188586"/>
              <a:ext cx="457932" cy="457932"/>
            </a:xfrm>
            <a:prstGeom prst="rect">
              <a:avLst/>
            </a:prstGeom>
            <a: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a:blipFill>
            <a:ln>
              <a:solidFill>
                <a:srgbClr val="CCD2D8"/>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grpSp>
          <p:nvGrpSpPr>
            <p:cNvPr id="11" name="Group 10">
              <a:extLst>
                <a:ext uri="{FF2B5EF4-FFF2-40B4-BE49-F238E27FC236}">
                  <a16:creationId xmlns:a16="http://schemas.microsoft.com/office/drawing/2014/main" id="{5ADFBA9B-60F5-6F33-897A-18A2E2F9DDA3}"/>
                </a:ext>
              </a:extLst>
            </p:cNvPr>
            <p:cNvGrpSpPr/>
            <p:nvPr/>
          </p:nvGrpSpPr>
          <p:grpSpPr>
            <a:xfrm>
              <a:off x="1514080" y="2022783"/>
              <a:ext cx="1861056" cy="789539"/>
              <a:chOff x="1003619" y="410001"/>
              <a:chExt cx="1861056" cy="789539"/>
            </a:xfrm>
          </p:grpSpPr>
          <p:sp>
            <p:nvSpPr>
              <p:cNvPr id="12" name="Rectangle 11">
                <a:extLst>
                  <a:ext uri="{FF2B5EF4-FFF2-40B4-BE49-F238E27FC236}">
                    <a16:creationId xmlns:a16="http://schemas.microsoft.com/office/drawing/2014/main" id="{DEADB23E-8487-6BFF-BB18-8F511E874EDB}"/>
                  </a:ext>
                </a:extLst>
              </p:cNvPr>
              <p:cNvSpPr/>
              <p:nvPr/>
            </p:nvSpPr>
            <p:spPr>
              <a:xfrm>
                <a:off x="1003619" y="410001"/>
                <a:ext cx="1861056" cy="78953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3" name="TextBox 12">
                <a:extLst>
                  <a:ext uri="{FF2B5EF4-FFF2-40B4-BE49-F238E27FC236}">
                    <a16:creationId xmlns:a16="http://schemas.microsoft.com/office/drawing/2014/main" id="{E63FC4F0-4433-4261-18F4-D34CE8A50518}"/>
                  </a:ext>
                </a:extLst>
              </p:cNvPr>
              <p:cNvSpPr txBox="1"/>
              <p:nvPr/>
            </p:nvSpPr>
            <p:spPr>
              <a:xfrm>
                <a:off x="1003619" y="410001"/>
                <a:ext cx="1861056" cy="78953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0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Database</a:t>
                </a:r>
              </a:p>
            </p:txBody>
          </p:sp>
        </p:grpSp>
      </p:grpSp>
      <p:grpSp>
        <p:nvGrpSpPr>
          <p:cNvPr id="65" name="Group 64">
            <a:extLst>
              <a:ext uri="{FF2B5EF4-FFF2-40B4-BE49-F238E27FC236}">
                <a16:creationId xmlns:a16="http://schemas.microsoft.com/office/drawing/2014/main" id="{5FCB5CEA-6274-A4D7-FFCA-0F0C7E308515}"/>
              </a:ext>
            </a:extLst>
          </p:cNvPr>
          <p:cNvGrpSpPr/>
          <p:nvPr/>
        </p:nvGrpSpPr>
        <p:grpSpPr>
          <a:xfrm>
            <a:off x="688111" y="4404059"/>
            <a:ext cx="2819782" cy="789539"/>
            <a:chOff x="535711" y="4453679"/>
            <a:chExt cx="2819782" cy="789539"/>
          </a:xfrm>
        </p:grpSpPr>
        <p:sp>
          <p:nvSpPr>
            <p:cNvPr id="14" name="Oval 13">
              <a:extLst>
                <a:ext uri="{FF2B5EF4-FFF2-40B4-BE49-F238E27FC236}">
                  <a16:creationId xmlns:a16="http://schemas.microsoft.com/office/drawing/2014/main" id="{D85A6BA8-3403-B033-6217-E2128F043891}"/>
                </a:ext>
              </a:extLst>
            </p:cNvPr>
            <p:cNvSpPr/>
            <p:nvPr/>
          </p:nvSpPr>
          <p:spPr>
            <a:xfrm>
              <a:off x="535711" y="4453679"/>
              <a:ext cx="789539" cy="789539"/>
            </a:xfrm>
            <a:prstGeom prst="ellipse">
              <a:avLst/>
            </a:prstGeom>
            <a:ln>
              <a:solidFill>
                <a:srgbClr val="CCD2D8"/>
              </a:solid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5" name="Rectangle 14" descr="Envelope with solid fill">
              <a:extLst>
                <a:ext uri="{FF2B5EF4-FFF2-40B4-BE49-F238E27FC236}">
                  <a16:creationId xmlns:a16="http://schemas.microsoft.com/office/drawing/2014/main" id="{7D9027D1-0180-651D-7868-D82956DDB4ED}"/>
                </a:ext>
              </a:extLst>
            </p:cNvPr>
            <p:cNvSpPr/>
            <p:nvPr/>
          </p:nvSpPr>
          <p:spPr>
            <a:xfrm>
              <a:off x="701515" y="4619483"/>
              <a:ext cx="457932" cy="457932"/>
            </a:xfrm>
            <a:prstGeom prst="rect">
              <a:avLst/>
            </a:prstGeom>
            <a: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a:fillRect/>
              </a:stretch>
            </a:blipFill>
            <a:ln>
              <a:solidFill>
                <a:srgbClr val="CCD2D8"/>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grpSp>
          <p:nvGrpSpPr>
            <p:cNvPr id="16" name="Group 15">
              <a:extLst>
                <a:ext uri="{FF2B5EF4-FFF2-40B4-BE49-F238E27FC236}">
                  <a16:creationId xmlns:a16="http://schemas.microsoft.com/office/drawing/2014/main" id="{679C3801-251C-437C-C084-33106EEBB6A7}"/>
                </a:ext>
              </a:extLst>
            </p:cNvPr>
            <p:cNvGrpSpPr/>
            <p:nvPr/>
          </p:nvGrpSpPr>
          <p:grpSpPr>
            <a:xfrm>
              <a:off x="1494437" y="4453679"/>
              <a:ext cx="1861056" cy="789539"/>
              <a:chOff x="4147678" y="2020851"/>
              <a:chExt cx="1861056" cy="789539"/>
            </a:xfrm>
          </p:grpSpPr>
          <p:sp>
            <p:nvSpPr>
              <p:cNvPr id="17" name="Rectangle 16">
                <a:extLst>
                  <a:ext uri="{FF2B5EF4-FFF2-40B4-BE49-F238E27FC236}">
                    <a16:creationId xmlns:a16="http://schemas.microsoft.com/office/drawing/2014/main" id="{6F2F7177-4010-F3D7-E0F2-0F1A52728F41}"/>
                  </a:ext>
                </a:extLst>
              </p:cNvPr>
              <p:cNvSpPr/>
              <p:nvPr/>
            </p:nvSpPr>
            <p:spPr>
              <a:xfrm>
                <a:off x="4147678" y="2020851"/>
                <a:ext cx="1861056" cy="78953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8" name="TextBox 17">
                <a:extLst>
                  <a:ext uri="{FF2B5EF4-FFF2-40B4-BE49-F238E27FC236}">
                    <a16:creationId xmlns:a16="http://schemas.microsoft.com/office/drawing/2014/main" id="{44FEFA23-72F6-FF73-651C-92A0B95C4612}"/>
                  </a:ext>
                </a:extLst>
              </p:cNvPr>
              <p:cNvSpPr txBox="1"/>
              <p:nvPr/>
            </p:nvSpPr>
            <p:spPr>
              <a:xfrm>
                <a:off x="4147678" y="2020851"/>
                <a:ext cx="1861056" cy="78953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0" indent="0" defTabSz="1066800">
                  <a:lnSpc>
                    <a:spcPct val="100000"/>
                  </a:lnSpc>
                  <a:spcBef>
                    <a:spcPct val="0"/>
                  </a:spcBef>
                  <a:spcAft>
                    <a:spcPct val="35000"/>
                  </a:spcAft>
                  <a:buNone/>
                </a:pPr>
                <a:r>
                  <a:rPr lang="en-US" sz="20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Message queues</a:t>
                </a:r>
              </a:p>
            </p:txBody>
          </p:sp>
        </p:grpSp>
      </p:grpSp>
      <p:grpSp>
        <p:nvGrpSpPr>
          <p:cNvPr id="71" name="Group 70">
            <a:extLst>
              <a:ext uri="{FF2B5EF4-FFF2-40B4-BE49-F238E27FC236}">
                <a16:creationId xmlns:a16="http://schemas.microsoft.com/office/drawing/2014/main" id="{2D31E589-FE5D-DACD-20B5-BCCDD44CE6B7}"/>
              </a:ext>
            </a:extLst>
          </p:cNvPr>
          <p:cNvGrpSpPr/>
          <p:nvPr/>
        </p:nvGrpSpPr>
        <p:grpSpPr>
          <a:xfrm>
            <a:off x="8389973" y="2022783"/>
            <a:ext cx="2819783" cy="789539"/>
            <a:chOff x="8542373" y="2022783"/>
            <a:chExt cx="2819783" cy="789539"/>
          </a:xfrm>
        </p:grpSpPr>
        <p:sp>
          <p:nvSpPr>
            <p:cNvPr id="19" name="Oval 18">
              <a:extLst>
                <a:ext uri="{FF2B5EF4-FFF2-40B4-BE49-F238E27FC236}">
                  <a16:creationId xmlns:a16="http://schemas.microsoft.com/office/drawing/2014/main" id="{75228FBE-3D8D-3232-3EEE-21F1CBDD72BB}"/>
                </a:ext>
              </a:extLst>
            </p:cNvPr>
            <p:cNvSpPr/>
            <p:nvPr/>
          </p:nvSpPr>
          <p:spPr>
            <a:xfrm>
              <a:off x="8542373" y="2022783"/>
              <a:ext cx="789539" cy="789539"/>
            </a:xfrm>
            <a:prstGeom prst="ellipse">
              <a:avLst/>
            </a:prstGeom>
            <a:ln>
              <a:solidFill>
                <a:srgbClr val="CCD2D8"/>
              </a:solid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0" name="Rectangle 19" descr="User network with solid fill">
              <a:extLst>
                <a:ext uri="{FF2B5EF4-FFF2-40B4-BE49-F238E27FC236}">
                  <a16:creationId xmlns:a16="http://schemas.microsoft.com/office/drawing/2014/main" id="{A9BD8BA9-6855-C46C-7DE5-CAB7AAEA82D4}"/>
                </a:ext>
              </a:extLst>
            </p:cNvPr>
            <p:cNvSpPr/>
            <p:nvPr/>
          </p:nvSpPr>
          <p:spPr>
            <a:xfrm>
              <a:off x="8708177" y="2188586"/>
              <a:ext cx="457932" cy="457932"/>
            </a:xfrm>
            <a:prstGeom prst="rect">
              <a:avLst/>
            </a:prstGeom>
            <a: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a:blipFill>
            <a:ln>
              <a:solidFill>
                <a:srgbClr val="CCD2D8"/>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grpSp>
          <p:nvGrpSpPr>
            <p:cNvPr id="21" name="Group 20">
              <a:extLst>
                <a:ext uri="{FF2B5EF4-FFF2-40B4-BE49-F238E27FC236}">
                  <a16:creationId xmlns:a16="http://schemas.microsoft.com/office/drawing/2014/main" id="{BACA51B2-E51D-C5F8-A19D-784D8A8651BE}"/>
                </a:ext>
              </a:extLst>
            </p:cNvPr>
            <p:cNvGrpSpPr/>
            <p:nvPr/>
          </p:nvGrpSpPr>
          <p:grpSpPr>
            <a:xfrm>
              <a:off x="9501100" y="2022783"/>
              <a:ext cx="1861056" cy="789539"/>
              <a:chOff x="4147678" y="410001"/>
              <a:chExt cx="1861056" cy="789539"/>
            </a:xfrm>
          </p:grpSpPr>
          <p:sp>
            <p:nvSpPr>
              <p:cNvPr id="22" name="Rectangle 21">
                <a:extLst>
                  <a:ext uri="{FF2B5EF4-FFF2-40B4-BE49-F238E27FC236}">
                    <a16:creationId xmlns:a16="http://schemas.microsoft.com/office/drawing/2014/main" id="{4B5995B7-9155-37E7-B987-0C61C1A1AB0E}"/>
                  </a:ext>
                </a:extLst>
              </p:cNvPr>
              <p:cNvSpPr/>
              <p:nvPr/>
            </p:nvSpPr>
            <p:spPr>
              <a:xfrm>
                <a:off x="4147678" y="410001"/>
                <a:ext cx="1861056" cy="78953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23" name="TextBox 22">
                <a:extLst>
                  <a:ext uri="{FF2B5EF4-FFF2-40B4-BE49-F238E27FC236}">
                    <a16:creationId xmlns:a16="http://schemas.microsoft.com/office/drawing/2014/main" id="{39B7E536-2EAD-7D6A-5472-C0A2EF53D54C}"/>
                  </a:ext>
                </a:extLst>
              </p:cNvPr>
              <p:cNvSpPr txBox="1"/>
              <p:nvPr/>
            </p:nvSpPr>
            <p:spPr>
              <a:xfrm>
                <a:off x="4147678" y="410001"/>
                <a:ext cx="1861056" cy="78953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defTabSz="1066800">
                  <a:spcBef>
                    <a:spcPct val="0"/>
                  </a:spcBef>
                  <a:spcAft>
                    <a:spcPct val="35000"/>
                  </a:spcAft>
                </a:pPr>
                <a:r>
                  <a:rPr lang="en-US" sz="20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Network resources</a:t>
                </a:r>
              </a:p>
            </p:txBody>
          </p:sp>
        </p:grpSp>
      </p:grpSp>
      <p:grpSp>
        <p:nvGrpSpPr>
          <p:cNvPr id="64" name="Group 63">
            <a:extLst>
              <a:ext uri="{FF2B5EF4-FFF2-40B4-BE49-F238E27FC236}">
                <a16:creationId xmlns:a16="http://schemas.microsoft.com/office/drawing/2014/main" id="{A977C0BC-B432-1CA7-08C1-FAAFBC74DA51}"/>
              </a:ext>
            </a:extLst>
          </p:cNvPr>
          <p:cNvGrpSpPr/>
          <p:nvPr/>
        </p:nvGrpSpPr>
        <p:grpSpPr>
          <a:xfrm>
            <a:off x="707754" y="3213421"/>
            <a:ext cx="2988968" cy="789539"/>
            <a:chOff x="555354" y="3078211"/>
            <a:chExt cx="2988968" cy="789539"/>
          </a:xfrm>
        </p:grpSpPr>
        <p:sp>
          <p:nvSpPr>
            <p:cNvPr id="24" name="Oval 23">
              <a:extLst>
                <a:ext uri="{FF2B5EF4-FFF2-40B4-BE49-F238E27FC236}">
                  <a16:creationId xmlns:a16="http://schemas.microsoft.com/office/drawing/2014/main" id="{0B561AD0-2E86-7410-00F6-92F1171C2769}"/>
                </a:ext>
              </a:extLst>
            </p:cNvPr>
            <p:cNvSpPr/>
            <p:nvPr/>
          </p:nvSpPr>
          <p:spPr>
            <a:xfrm>
              <a:off x="555354" y="3078211"/>
              <a:ext cx="789539" cy="789539"/>
            </a:xfrm>
            <a:prstGeom prst="ellipse">
              <a:avLst/>
            </a:prstGeom>
            <a:ln>
              <a:solidFill>
                <a:srgbClr val="CCD2D8"/>
              </a:solid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5" name="Rectangle 24" descr="Lock with solid fill">
              <a:extLst>
                <a:ext uri="{FF2B5EF4-FFF2-40B4-BE49-F238E27FC236}">
                  <a16:creationId xmlns:a16="http://schemas.microsoft.com/office/drawing/2014/main" id="{DEEC428F-CCF5-FA63-913B-065885358487}"/>
                </a:ext>
              </a:extLst>
            </p:cNvPr>
            <p:cNvSpPr/>
            <p:nvPr/>
          </p:nvSpPr>
          <p:spPr>
            <a:xfrm>
              <a:off x="721157" y="3244015"/>
              <a:ext cx="457932" cy="457932"/>
            </a:xfrm>
            <a:prstGeom prst="rect">
              <a:avLst/>
            </a:prstGeom>
            <a: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a:blipFill>
            <a:ln>
              <a:solidFill>
                <a:srgbClr val="CCD2D8"/>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grpSp>
          <p:nvGrpSpPr>
            <p:cNvPr id="26" name="Group 25">
              <a:extLst>
                <a:ext uri="{FF2B5EF4-FFF2-40B4-BE49-F238E27FC236}">
                  <a16:creationId xmlns:a16="http://schemas.microsoft.com/office/drawing/2014/main" id="{F17EF5F6-20C5-1ADB-6A18-6775D76FDD26}"/>
                </a:ext>
              </a:extLst>
            </p:cNvPr>
            <p:cNvGrpSpPr/>
            <p:nvPr/>
          </p:nvGrpSpPr>
          <p:grpSpPr>
            <a:xfrm>
              <a:off x="1514079" y="3078211"/>
              <a:ext cx="2030243" cy="789539"/>
              <a:chOff x="1003618" y="2020851"/>
              <a:chExt cx="2030243" cy="789539"/>
            </a:xfrm>
          </p:grpSpPr>
          <p:sp>
            <p:nvSpPr>
              <p:cNvPr id="27" name="Rectangle 26">
                <a:extLst>
                  <a:ext uri="{FF2B5EF4-FFF2-40B4-BE49-F238E27FC236}">
                    <a16:creationId xmlns:a16="http://schemas.microsoft.com/office/drawing/2014/main" id="{16416A3C-2783-79F5-E8FA-C2454925773B}"/>
                  </a:ext>
                </a:extLst>
              </p:cNvPr>
              <p:cNvSpPr/>
              <p:nvPr/>
            </p:nvSpPr>
            <p:spPr>
              <a:xfrm>
                <a:off x="1003619" y="2020851"/>
                <a:ext cx="1861056" cy="78953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28" name="TextBox 27">
                <a:extLst>
                  <a:ext uri="{FF2B5EF4-FFF2-40B4-BE49-F238E27FC236}">
                    <a16:creationId xmlns:a16="http://schemas.microsoft.com/office/drawing/2014/main" id="{B24F0152-47CC-98FB-4AF7-3C71CFAE8B6D}"/>
                  </a:ext>
                </a:extLst>
              </p:cNvPr>
              <p:cNvSpPr txBox="1"/>
              <p:nvPr/>
            </p:nvSpPr>
            <p:spPr>
              <a:xfrm>
                <a:off x="1003618" y="2020851"/>
                <a:ext cx="2030243" cy="78953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defTabSz="1066800">
                  <a:spcBef>
                    <a:spcPct val="0"/>
                  </a:spcBef>
                  <a:spcAft>
                    <a:spcPct val="35000"/>
                  </a:spcAft>
                </a:pPr>
                <a:r>
                  <a:rPr lang="en-US" sz="20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Authentication</a:t>
                </a:r>
              </a:p>
            </p:txBody>
          </p:sp>
        </p:grpSp>
      </p:grpSp>
      <p:grpSp>
        <p:nvGrpSpPr>
          <p:cNvPr id="69" name="Group 68">
            <a:extLst>
              <a:ext uri="{FF2B5EF4-FFF2-40B4-BE49-F238E27FC236}">
                <a16:creationId xmlns:a16="http://schemas.microsoft.com/office/drawing/2014/main" id="{24348627-CB41-A39B-B709-71894EF765E5}"/>
              </a:ext>
            </a:extLst>
          </p:cNvPr>
          <p:cNvGrpSpPr/>
          <p:nvPr/>
        </p:nvGrpSpPr>
        <p:grpSpPr>
          <a:xfrm>
            <a:off x="4560623" y="4406010"/>
            <a:ext cx="2819782" cy="789539"/>
            <a:chOff x="4560623" y="4457577"/>
            <a:chExt cx="2819782" cy="789539"/>
          </a:xfrm>
        </p:grpSpPr>
        <p:sp>
          <p:nvSpPr>
            <p:cNvPr id="34" name="Oval 33">
              <a:extLst>
                <a:ext uri="{FF2B5EF4-FFF2-40B4-BE49-F238E27FC236}">
                  <a16:creationId xmlns:a16="http://schemas.microsoft.com/office/drawing/2014/main" id="{C2B53153-AF89-551F-471B-472AEE7A01AD}"/>
                </a:ext>
              </a:extLst>
            </p:cNvPr>
            <p:cNvSpPr/>
            <p:nvPr/>
          </p:nvSpPr>
          <p:spPr>
            <a:xfrm>
              <a:off x="4560623" y="4457577"/>
              <a:ext cx="789539" cy="789539"/>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35" name="Rectangle 34" descr="Box with solid fill">
              <a:extLst>
                <a:ext uri="{FF2B5EF4-FFF2-40B4-BE49-F238E27FC236}">
                  <a16:creationId xmlns:a16="http://schemas.microsoft.com/office/drawing/2014/main" id="{1D8DA9EA-8A67-B1B3-62CA-BCEC736DFA85}"/>
                </a:ext>
              </a:extLst>
            </p:cNvPr>
            <p:cNvSpPr/>
            <p:nvPr/>
          </p:nvSpPr>
          <p:spPr>
            <a:xfrm>
              <a:off x="4726426" y="4623381"/>
              <a:ext cx="457932" cy="457932"/>
            </a:xfrm>
            <a:prstGeom prst="rect">
              <a:avLst/>
            </a:prstGeom>
            <a:blipFill>
              <a:blip r:embed="rId13" cstate="screen">
                <a:extLst>
                  <a:ext uri="{28A0092B-C50C-407E-A947-70E740481C1C}">
                    <a14:useLocalDpi xmlns:a14="http://schemas.microsoft.com/office/drawing/2010/main"/>
                  </a:ext>
                  <a:ext uri="{96DAC541-7B7A-43D3-8B79-37D633B846F1}">
                    <asvg:svgBlip xmlns:asvg="http://schemas.microsoft.com/office/drawing/2016/SVG/main" r:embed="rId14"/>
                  </a:ext>
                </a:extLst>
              </a:blip>
              <a:srcRect/>
              <a:stretch>
                <a:fillRect/>
              </a:stretch>
            </a:blipFill>
            <a:ln>
              <a:solidFill>
                <a:srgbClr val="CCD2D8"/>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grpSp>
          <p:nvGrpSpPr>
            <p:cNvPr id="36" name="Group 35">
              <a:extLst>
                <a:ext uri="{FF2B5EF4-FFF2-40B4-BE49-F238E27FC236}">
                  <a16:creationId xmlns:a16="http://schemas.microsoft.com/office/drawing/2014/main" id="{7A21DFF2-7410-E0E1-AFF4-8FA33E22C609}"/>
                </a:ext>
              </a:extLst>
            </p:cNvPr>
            <p:cNvGrpSpPr/>
            <p:nvPr/>
          </p:nvGrpSpPr>
          <p:grpSpPr>
            <a:xfrm>
              <a:off x="5519349" y="4457577"/>
              <a:ext cx="1861056" cy="789539"/>
              <a:chOff x="7291736" y="2020851"/>
              <a:chExt cx="1861056" cy="789539"/>
            </a:xfrm>
          </p:grpSpPr>
          <p:sp>
            <p:nvSpPr>
              <p:cNvPr id="37" name="Rectangle 36">
                <a:extLst>
                  <a:ext uri="{FF2B5EF4-FFF2-40B4-BE49-F238E27FC236}">
                    <a16:creationId xmlns:a16="http://schemas.microsoft.com/office/drawing/2014/main" id="{5D424ACE-0665-C72B-8360-BEA122617974}"/>
                  </a:ext>
                </a:extLst>
              </p:cNvPr>
              <p:cNvSpPr/>
              <p:nvPr/>
            </p:nvSpPr>
            <p:spPr>
              <a:xfrm>
                <a:off x="7291736" y="2020851"/>
                <a:ext cx="1861056" cy="78953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38" name="TextBox 37">
                <a:extLst>
                  <a:ext uri="{FF2B5EF4-FFF2-40B4-BE49-F238E27FC236}">
                    <a16:creationId xmlns:a16="http://schemas.microsoft.com/office/drawing/2014/main" id="{898072F3-595A-D3D4-3C79-D83A11C48E72}"/>
                  </a:ext>
                </a:extLst>
              </p:cNvPr>
              <p:cNvSpPr txBox="1"/>
              <p:nvPr/>
            </p:nvSpPr>
            <p:spPr>
              <a:xfrm>
                <a:off x="7291736" y="2020851"/>
                <a:ext cx="1861056" cy="78953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defTabSz="1066800">
                  <a:spcBef>
                    <a:spcPct val="0"/>
                  </a:spcBef>
                  <a:spcAft>
                    <a:spcPct val="35000"/>
                  </a:spcAft>
                </a:pPr>
                <a:r>
                  <a:rPr lang="en-US" sz="20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Caching</a:t>
                </a:r>
              </a:p>
            </p:txBody>
          </p:sp>
        </p:grpSp>
      </p:grpSp>
      <p:grpSp>
        <p:nvGrpSpPr>
          <p:cNvPr id="72" name="Group 71">
            <a:extLst>
              <a:ext uri="{FF2B5EF4-FFF2-40B4-BE49-F238E27FC236}">
                <a16:creationId xmlns:a16="http://schemas.microsoft.com/office/drawing/2014/main" id="{F0E071D2-BF88-9120-8A9A-A6E1F9F65844}"/>
              </a:ext>
            </a:extLst>
          </p:cNvPr>
          <p:cNvGrpSpPr/>
          <p:nvPr/>
        </p:nvGrpSpPr>
        <p:grpSpPr>
          <a:xfrm>
            <a:off x="8389973" y="3213421"/>
            <a:ext cx="2819783" cy="789539"/>
            <a:chOff x="8542373" y="3078211"/>
            <a:chExt cx="2819783" cy="789539"/>
          </a:xfrm>
        </p:grpSpPr>
        <p:sp>
          <p:nvSpPr>
            <p:cNvPr id="39" name="Oval 38">
              <a:extLst>
                <a:ext uri="{FF2B5EF4-FFF2-40B4-BE49-F238E27FC236}">
                  <a16:creationId xmlns:a16="http://schemas.microsoft.com/office/drawing/2014/main" id="{D4C75236-A098-3AC4-4A53-D697A15CB300}"/>
                </a:ext>
              </a:extLst>
            </p:cNvPr>
            <p:cNvSpPr/>
            <p:nvPr/>
          </p:nvSpPr>
          <p:spPr>
            <a:xfrm>
              <a:off x="8542373" y="3078211"/>
              <a:ext cx="789539" cy="789539"/>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40" name="Rectangle 39" descr="Email with solid fill">
              <a:extLst>
                <a:ext uri="{FF2B5EF4-FFF2-40B4-BE49-F238E27FC236}">
                  <a16:creationId xmlns:a16="http://schemas.microsoft.com/office/drawing/2014/main" id="{F5574C1F-7FAC-EF29-AF6A-26FEC24CF1CC}"/>
                </a:ext>
              </a:extLst>
            </p:cNvPr>
            <p:cNvSpPr/>
            <p:nvPr/>
          </p:nvSpPr>
          <p:spPr>
            <a:xfrm>
              <a:off x="8708177" y="3244014"/>
              <a:ext cx="457932" cy="457932"/>
            </a:xfrm>
            <a:prstGeom prst="rect">
              <a:avLst/>
            </a:prstGeom>
            <a:blipFill>
              <a:blip r:embed="rId15" cstate="screen">
                <a:extLst>
                  <a:ext uri="{28A0092B-C50C-407E-A947-70E740481C1C}">
                    <a14:useLocalDpi xmlns:a14="http://schemas.microsoft.com/office/drawing/2010/main"/>
                  </a:ext>
                  <a:ext uri="{96DAC541-7B7A-43D3-8B79-37D633B846F1}">
                    <asvg:svgBlip xmlns:asvg="http://schemas.microsoft.com/office/drawing/2016/SVG/main" r:embed="rId16"/>
                  </a:ext>
                </a:extLst>
              </a:blip>
              <a:srcRect/>
              <a:stretch>
                <a:fillRect/>
              </a:stretch>
            </a:blipFill>
            <a:ln>
              <a:solidFill>
                <a:srgbClr val="CCD2D8"/>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grpSp>
          <p:nvGrpSpPr>
            <p:cNvPr id="41" name="Group 40">
              <a:extLst>
                <a:ext uri="{FF2B5EF4-FFF2-40B4-BE49-F238E27FC236}">
                  <a16:creationId xmlns:a16="http://schemas.microsoft.com/office/drawing/2014/main" id="{2CE0AF6D-79D1-10DF-AB69-0C50C4EFE3BE}"/>
                </a:ext>
              </a:extLst>
            </p:cNvPr>
            <p:cNvGrpSpPr/>
            <p:nvPr/>
          </p:nvGrpSpPr>
          <p:grpSpPr>
            <a:xfrm>
              <a:off x="9501100" y="3078211"/>
              <a:ext cx="1861056" cy="789539"/>
              <a:chOff x="4147678" y="3631702"/>
              <a:chExt cx="1861056" cy="789539"/>
            </a:xfrm>
          </p:grpSpPr>
          <p:sp>
            <p:nvSpPr>
              <p:cNvPr id="42" name="Rectangle 41">
                <a:extLst>
                  <a:ext uri="{FF2B5EF4-FFF2-40B4-BE49-F238E27FC236}">
                    <a16:creationId xmlns:a16="http://schemas.microsoft.com/office/drawing/2014/main" id="{36F1B24A-74F0-4963-1E25-27876AA4E005}"/>
                  </a:ext>
                </a:extLst>
              </p:cNvPr>
              <p:cNvSpPr/>
              <p:nvPr/>
            </p:nvSpPr>
            <p:spPr>
              <a:xfrm>
                <a:off x="4147678" y="3631702"/>
                <a:ext cx="1861056" cy="78953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43" name="TextBox 42">
                <a:extLst>
                  <a:ext uri="{FF2B5EF4-FFF2-40B4-BE49-F238E27FC236}">
                    <a16:creationId xmlns:a16="http://schemas.microsoft.com/office/drawing/2014/main" id="{6D2C6F84-6C7E-A3C5-74FF-BCD41FA6AFAF}"/>
                  </a:ext>
                </a:extLst>
              </p:cNvPr>
              <p:cNvSpPr txBox="1"/>
              <p:nvPr/>
            </p:nvSpPr>
            <p:spPr>
              <a:xfrm>
                <a:off x="4147678" y="3631702"/>
                <a:ext cx="1861056" cy="78953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0" indent="0" defTabSz="1066800">
                  <a:lnSpc>
                    <a:spcPct val="100000"/>
                  </a:lnSpc>
                  <a:spcBef>
                    <a:spcPct val="0"/>
                  </a:spcBef>
                  <a:spcAft>
                    <a:spcPct val="35000"/>
                  </a:spcAft>
                  <a:buNone/>
                </a:pPr>
                <a:r>
                  <a:rPr lang="en-US" sz="20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SMTP</a:t>
                </a:r>
              </a:p>
            </p:txBody>
          </p:sp>
        </p:grpSp>
      </p:grpSp>
      <p:grpSp>
        <p:nvGrpSpPr>
          <p:cNvPr id="73" name="Group 72">
            <a:extLst>
              <a:ext uri="{FF2B5EF4-FFF2-40B4-BE49-F238E27FC236}">
                <a16:creationId xmlns:a16="http://schemas.microsoft.com/office/drawing/2014/main" id="{BAFA375A-8ECC-7CEA-A020-FD71C39D96A1}"/>
              </a:ext>
            </a:extLst>
          </p:cNvPr>
          <p:cNvGrpSpPr/>
          <p:nvPr/>
        </p:nvGrpSpPr>
        <p:grpSpPr>
          <a:xfrm>
            <a:off x="8389974" y="4404059"/>
            <a:ext cx="2819782" cy="789539"/>
            <a:chOff x="8542374" y="4453679"/>
            <a:chExt cx="2819782" cy="789539"/>
          </a:xfrm>
        </p:grpSpPr>
        <p:sp>
          <p:nvSpPr>
            <p:cNvPr id="44" name="Oval 43">
              <a:extLst>
                <a:ext uri="{FF2B5EF4-FFF2-40B4-BE49-F238E27FC236}">
                  <a16:creationId xmlns:a16="http://schemas.microsoft.com/office/drawing/2014/main" id="{AF3F2ABE-1F2C-98D3-B459-B62C699761F7}"/>
                </a:ext>
              </a:extLst>
            </p:cNvPr>
            <p:cNvSpPr/>
            <p:nvPr/>
          </p:nvSpPr>
          <p:spPr>
            <a:xfrm>
              <a:off x="8542374" y="4453679"/>
              <a:ext cx="789539" cy="789539"/>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45" name="Rectangle 44" descr="Download with solid fill">
              <a:extLst>
                <a:ext uri="{FF2B5EF4-FFF2-40B4-BE49-F238E27FC236}">
                  <a16:creationId xmlns:a16="http://schemas.microsoft.com/office/drawing/2014/main" id="{5B9FCA67-64D7-781E-810A-4806DE3361D9}"/>
                </a:ext>
              </a:extLst>
            </p:cNvPr>
            <p:cNvSpPr/>
            <p:nvPr/>
          </p:nvSpPr>
          <p:spPr>
            <a:xfrm>
              <a:off x="8708177" y="4619482"/>
              <a:ext cx="457932" cy="457932"/>
            </a:xfrm>
            <a:prstGeom prst="rect">
              <a:avLst/>
            </a:prstGeom>
            <a:blipFill>
              <a:blip r:embed="rId17" cstate="screen">
                <a:extLst>
                  <a:ext uri="{28A0092B-C50C-407E-A947-70E740481C1C}">
                    <a14:useLocalDpi xmlns:a14="http://schemas.microsoft.com/office/drawing/2010/main"/>
                  </a:ext>
                  <a:ext uri="{96DAC541-7B7A-43D3-8B79-37D633B846F1}">
                    <asvg:svgBlip xmlns:asvg="http://schemas.microsoft.com/office/drawing/2016/SVG/main" r:embed="rId18"/>
                  </a:ext>
                </a:extLst>
              </a:blip>
              <a:srcRect/>
              <a:stretch>
                <a:fillRect/>
              </a:stretch>
            </a:blipFill>
            <a:ln>
              <a:solidFill>
                <a:srgbClr val="CCD2D8"/>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grpSp>
          <p:nvGrpSpPr>
            <p:cNvPr id="46" name="Group 45">
              <a:extLst>
                <a:ext uri="{FF2B5EF4-FFF2-40B4-BE49-F238E27FC236}">
                  <a16:creationId xmlns:a16="http://schemas.microsoft.com/office/drawing/2014/main" id="{324ADC35-DEDD-0703-956A-ED71C426686C}"/>
                </a:ext>
              </a:extLst>
            </p:cNvPr>
            <p:cNvGrpSpPr/>
            <p:nvPr/>
          </p:nvGrpSpPr>
          <p:grpSpPr>
            <a:xfrm>
              <a:off x="9501100" y="4453679"/>
              <a:ext cx="1861056" cy="789539"/>
              <a:chOff x="1003619" y="3631702"/>
              <a:chExt cx="1861056" cy="789539"/>
            </a:xfrm>
          </p:grpSpPr>
          <p:sp>
            <p:nvSpPr>
              <p:cNvPr id="47" name="Rectangle 46">
                <a:extLst>
                  <a:ext uri="{FF2B5EF4-FFF2-40B4-BE49-F238E27FC236}">
                    <a16:creationId xmlns:a16="http://schemas.microsoft.com/office/drawing/2014/main" id="{7101F455-BD2E-1B56-0C7C-AEDF60393F66}"/>
                  </a:ext>
                </a:extLst>
              </p:cNvPr>
              <p:cNvSpPr/>
              <p:nvPr/>
            </p:nvSpPr>
            <p:spPr>
              <a:xfrm>
                <a:off x="1003619" y="3631702"/>
                <a:ext cx="1861056" cy="78953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48" name="TextBox 47">
                <a:extLst>
                  <a:ext uri="{FF2B5EF4-FFF2-40B4-BE49-F238E27FC236}">
                    <a16:creationId xmlns:a16="http://schemas.microsoft.com/office/drawing/2014/main" id="{B2505684-0285-207A-8E76-7EA83C8DB6F1}"/>
                  </a:ext>
                </a:extLst>
              </p:cNvPr>
              <p:cNvSpPr txBox="1"/>
              <p:nvPr/>
            </p:nvSpPr>
            <p:spPr>
              <a:xfrm>
                <a:off x="1003619" y="3631702"/>
                <a:ext cx="1861056" cy="78953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defTabSz="1066800">
                  <a:spcBef>
                    <a:spcPct val="0"/>
                  </a:spcBef>
                  <a:spcAft>
                    <a:spcPct val="35000"/>
                  </a:spcAft>
                </a:pPr>
                <a:r>
                  <a:rPr lang="en-US" sz="20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Session state</a:t>
                </a:r>
              </a:p>
            </p:txBody>
          </p:sp>
        </p:grpSp>
      </p:grpSp>
      <p:grpSp>
        <p:nvGrpSpPr>
          <p:cNvPr id="70" name="Group 69">
            <a:extLst>
              <a:ext uri="{FF2B5EF4-FFF2-40B4-BE49-F238E27FC236}">
                <a16:creationId xmlns:a16="http://schemas.microsoft.com/office/drawing/2014/main" id="{1C3666BC-F5F6-330F-5684-FEA30B122C5F}"/>
              </a:ext>
            </a:extLst>
          </p:cNvPr>
          <p:cNvGrpSpPr/>
          <p:nvPr/>
        </p:nvGrpSpPr>
        <p:grpSpPr>
          <a:xfrm>
            <a:off x="4560622" y="5594697"/>
            <a:ext cx="2819782" cy="789539"/>
            <a:chOff x="4560622" y="5829147"/>
            <a:chExt cx="2819782" cy="789539"/>
          </a:xfrm>
        </p:grpSpPr>
        <p:sp>
          <p:nvSpPr>
            <p:cNvPr id="49" name="Oval 48">
              <a:extLst>
                <a:ext uri="{FF2B5EF4-FFF2-40B4-BE49-F238E27FC236}">
                  <a16:creationId xmlns:a16="http://schemas.microsoft.com/office/drawing/2014/main" id="{8623DDD9-0FFF-D7D9-CCBC-C236B9505F44}"/>
                </a:ext>
              </a:extLst>
            </p:cNvPr>
            <p:cNvSpPr/>
            <p:nvPr/>
          </p:nvSpPr>
          <p:spPr>
            <a:xfrm>
              <a:off x="4560622" y="5829147"/>
              <a:ext cx="789539" cy="789539"/>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50" name="Rectangle 49" descr="Blockchain with solid fill">
              <a:extLst>
                <a:ext uri="{FF2B5EF4-FFF2-40B4-BE49-F238E27FC236}">
                  <a16:creationId xmlns:a16="http://schemas.microsoft.com/office/drawing/2014/main" id="{D740C54C-76F1-9F70-2F64-904D6C30F4A2}"/>
                </a:ext>
              </a:extLst>
            </p:cNvPr>
            <p:cNvSpPr/>
            <p:nvPr/>
          </p:nvSpPr>
          <p:spPr>
            <a:xfrm>
              <a:off x="4726425" y="5994950"/>
              <a:ext cx="457932" cy="457932"/>
            </a:xfrm>
            <a:prstGeom prst="rect">
              <a:avLst/>
            </a:prstGeom>
            <a: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a:blipFill>
            <a:ln>
              <a:solidFill>
                <a:srgbClr val="CCD2D8"/>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grpSp>
          <p:nvGrpSpPr>
            <p:cNvPr id="51" name="Group 50">
              <a:extLst>
                <a:ext uri="{FF2B5EF4-FFF2-40B4-BE49-F238E27FC236}">
                  <a16:creationId xmlns:a16="http://schemas.microsoft.com/office/drawing/2014/main" id="{2A0F6D1E-2EBA-65DF-341E-B28F8999482F}"/>
                </a:ext>
              </a:extLst>
            </p:cNvPr>
            <p:cNvGrpSpPr/>
            <p:nvPr/>
          </p:nvGrpSpPr>
          <p:grpSpPr>
            <a:xfrm>
              <a:off x="5519348" y="5829147"/>
              <a:ext cx="1861056" cy="789539"/>
              <a:chOff x="1003619" y="3631702"/>
              <a:chExt cx="1861056" cy="789539"/>
            </a:xfrm>
          </p:grpSpPr>
          <p:sp>
            <p:nvSpPr>
              <p:cNvPr id="52" name="Rectangle 51">
                <a:extLst>
                  <a:ext uri="{FF2B5EF4-FFF2-40B4-BE49-F238E27FC236}">
                    <a16:creationId xmlns:a16="http://schemas.microsoft.com/office/drawing/2014/main" id="{F2DEF04F-A6BC-BD97-62FD-315E2944DE45}"/>
                  </a:ext>
                </a:extLst>
              </p:cNvPr>
              <p:cNvSpPr/>
              <p:nvPr/>
            </p:nvSpPr>
            <p:spPr>
              <a:xfrm>
                <a:off x="1003619" y="3631702"/>
                <a:ext cx="1861056" cy="78953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53" name="TextBox 52">
                <a:extLst>
                  <a:ext uri="{FF2B5EF4-FFF2-40B4-BE49-F238E27FC236}">
                    <a16:creationId xmlns:a16="http://schemas.microsoft.com/office/drawing/2014/main" id="{02B026C4-638E-CA9D-8100-F6765813885C}"/>
                  </a:ext>
                </a:extLst>
              </p:cNvPr>
              <p:cNvSpPr txBox="1"/>
              <p:nvPr/>
            </p:nvSpPr>
            <p:spPr>
              <a:xfrm>
                <a:off x="1003619" y="3631702"/>
                <a:ext cx="1861056" cy="78953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0" indent="0" defTabSz="1066800">
                  <a:lnSpc>
                    <a:spcPct val="100000"/>
                  </a:lnSpc>
                  <a:spcBef>
                    <a:spcPct val="0"/>
                  </a:spcBef>
                  <a:spcAft>
                    <a:spcPct val="35000"/>
                  </a:spcAft>
                  <a:buNone/>
                </a:pPr>
                <a:r>
                  <a:rPr lang="en-US" sz="20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Non-HTTP protocols</a:t>
                </a:r>
              </a:p>
            </p:txBody>
          </p:sp>
        </p:grpSp>
      </p:grpSp>
      <p:grpSp>
        <p:nvGrpSpPr>
          <p:cNvPr id="66" name="Group 65">
            <a:extLst>
              <a:ext uri="{FF2B5EF4-FFF2-40B4-BE49-F238E27FC236}">
                <a16:creationId xmlns:a16="http://schemas.microsoft.com/office/drawing/2014/main" id="{FBB81CFD-D133-4D48-C521-B55502493CB5}"/>
              </a:ext>
            </a:extLst>
          </p:cNvPr>
          <p:cNvGrpSpPr/>
          <p:nvPr/>
        </p:nvGrpSpPr>
        <p:grpSpPr>
          <a:xfrm>
            <a:off x="688111" y="5594697"/>
            <a:ext cx="2819782" cy="789539"/>
            <a:chOff x="535711" y="5829147"/>
            <a:chExt cx="2819782" cy="789539"/>
          </a:xfrm>
        </p:grpSpPr>
        <p:sp>
          <p:nvSpPr>
            <p:cNvPr id="54" name="Oval 53">
              <a:extLst>
                <a:ext uri="{FF2B5EF4-FFF2-40B4-BE49-F238E27FC236}">
                  <a16:creationId xmlns:a16="http://schemas.microsoft.com/office/drawing/2014/main" id="{73DD43EB-3A60-1591-F7E7-FB5E247ABEF0}"/>
                </a:ext>
              </a:extLst>
            </p:cNvPr>
            <p:cNvSpPr/>
            <p:nvPr/>
          </p:nvSpPr>
          <p:spPr>
            <a:xfrm>
              <a:off x="535711" y="5829147"/>
              <a:ext cx="789539" cy="789539"/>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55" name="Rectangle 54" descr="Old Key with solid fill">
              <a:extLst>
                <a:ext uri="{FF2B5EF4-FFF2-40B4-BE49-F238E27FC236}">
                  <a16:creationId xmlns:a16="http://schemas.microsoft.com/office/drawing/2014/main" id="{1FFB561C-8638-F50A-0A77-57D626CC2A4C}"/>
                </a:ext>
              </a:extLst>
            </p:cNvPr>
            <p:cNvSpPr/>
            <p:nvPr/>
          </p:nvSpPr>
          <p:spPr>
            <a:xfrm>
              <a:off x="701514" y="5994950"/>
              <a:ext cx="457932" cy="457932"/>
            </a:xfrm>
            <a:prstGeom prst="rect">
              <a:avLst/>
            </a:prstGeom>
            <a:blipFill>
              <a:blip r:embed="rId21" cstate="screen">
                <a:extLst>
                  <a:ext uri="{28A0092B-C50C-407E-A947-70E740481C1C}">
                    <a14:useLocalDpi xmlns:a14="http://schemas.microsoft.com/office/drawing/2010/main"/>
                  </a:ext>
                  <a:ext uri="{96DAC541-7B7A-43D3-8B79-37D633B846F1}">
                    <asvg:svgBlip xmlns:asvg="http://schemas.microsoft.com/office/drawing/2016/SVG/main" r:embed="rId22"/>
                  </a:ext>
                </a:extLst>
              </a:blip>
              <a:stretch>
                <a:fillRect/>
              </a:stretch>
            </a:blipFill>
            <a:ln>
              <a:solidFill>
                <a:srgbClr val="CCD2D8"/>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grpSp>
          <p:nvGrpSpPr>
            <p:cNvPr id="56" name="Group 55">
              <a:extLst>
                <a:ext uri="{FF2B5EF4-FFF2-40B4-BE49-F238E27FC236}">
                  <a16:creationId xmlns:a16="http://schemas.microsoft.com/office/drawing/2014/main" id="{FC0B2199-0E28-A980-25C0-2FB7D735F40D}"/>
                </a:ext>
              </a:extLst>
            </p:cNvPr>
            <p:cNvGrpSpPr/>
            <p:nvPr/>
          </p:nvGrpSpPr>
          <p:grpSpPr>
            <a:xfrm>
              <a:off x="1494437" y="5829147"/>
              <a:ext cx="1861056" cy="789539"/>
              <a:chOff x="1003619" y="3631702"/>
              <a:chExt cx="1861056" cy="789539"/>
            </a:xfrm>
          </p:grpSpPr>
          <p:sp>
            <p:nvSpPr>
              <p:cNvPr id="57" name="Rectangle 56">
                <a:extLst>
                  <a:ext uri="{FF2B5EF4-FFF2-40B4-BE49-F238E27FC236}">
                    <a16:creationId xmlns:a16="http://schemas.microsoft.com/office/drawing/2014/main" id="{3B398F85-31BA-71C9-BAFD-131BC82D7739}"/>
                  </a:ext>
                </a:extLst>
              </p:cNvPr>
              <p:cNvSpPr/>
              <p:nvPr/>
            </p:nvSpPr>
            <p:spPr>
              <a:xfrm>
                <a:off x="1003619" y="3631702"/>
                <a:ext cx="1861056" cy="78953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58" name="TextBox 57">
                <a:extLst>
                  <a:ext uri="{FF2B5EF4-FFF2-40B4-BE49-F238E27FC236}">
                    <a16:creationId xmlns:a16="http://schemas.microsoft.com/office/drawing/2014/main" id="{C298E362-63CB-0848-6FAE-E603BC3E16D9}"/>
                  </a:ext>
                </a:extLst>
              </p:cNvPr>
              <p:cNvSpPr txBox="1"/>
              <p:nvPr/>
            </p:nvSpPr>
            <p:spPr>
              <a:xfrm>
                <a:off x="1003619" y="3631702"/>
                <a:ext cx="1861056" cy="78953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0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Secret management</a:t>
                </a:r>
              </a:p>
            </p:txBody>
          </p:sp>
        </p:grpSp>
      </p:grpSp>
      <p:grpSp>
        <p:nvGrpSpPr>
          <p:cNvPr id="74" name="Group 73">
            <a:extLst>
              <a:ext uri="{FF2B5EF4-FFF2-40B4-BE49-F238E27FC236}">
                <a16:creationId xmlns:a16="http://schemas.microsoft.com/office/drawing/2014/main" id="{AFBD04C1-424B-DF5C-56C6-F41A02EFD20B}"/>
              </a:ext>
            </a:extLst>
          </p:cNvPr>
          <p:cNvGrpSpPr/>
          <p:nvPr/>
        </p:nvGrpSpPr>
        <p:grpSpPr>
          <a:xfrm>
            <a:off x="8389973" y="5594697"/>
            <a:ext cx="3281764" cy="789539"/>
            <a:chOff x="8542373" y="5829147"/>
            <a:chExt cx="3281764" cy="789539"/>
          </a:xfrm>
        </p:grpSpPr>
        <p:sp>
          <p:nvSpPr>
            <p:cNvPr id="59" name="Oval 58">
              <a:extLst>
                <a:ext uri="{FF2B5EF4-FFF2-40B4-BE49-F238E27FC236}">
                  <a16:creationId xmlns:a16="http://schemas.microsoft.com/office/drawing/2014/main" id="{7423B0BC-4D2E-3F9E-ED4D-BD5FCE3150D9}"/>
                </a:ext>
              </a:extLst>
            </p:cNvPr>
            <p:cNvSpPr/>
            <p:nvPr/>
          </p:nvSpPr>
          <p:spPr>
            <a:xfrm>
              <a:off x="8542373" y="5829147"/>
              <a:ext cx="789539" cy="789539"/>
            </a:xfrm>
            <a:prstGeom prst="ellipse">
              <a:avLst/>
            </a:prstGeom>
            <a:ln>
              <a:solidFill>
                <a:srgbClr val="CCD2D8"/>
              </a:solid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60" name="Rectangle 59" descr="Route (Two Pins With A Path) with solid fill">
              <a:extLst>
                <a:ext uri="{FF2B5EF4-FFF2-40B4-BE49-F238E27FC236}">
                  <a16:creationId xmlns:a16="http://schemas.microsoft.com/office/drawing/2014/main" id="{2C247FF1-F0BF-90F2-E58B-E30E712A016C}"/>
                </a:ext>
              </a:extLst>
            </p:cNvPr>
            <p:cNvSpPr/>
            <p:nvPr/>
          </p:nvSpPr>
          <p:spPr>
            <a:xfrm>
              <a:off x="8708176" y="5994950"/>
              <a:ext cx="457932" cy="457932"/>
            </a:xfrm>
            <a:prstGeom prst="rect">
              <a:avLst/>
            </a:prstGeom>
            <a:blipFill>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a:blipFill>
            <a:ln>
              <a:solidFill>
                <a:srgbClr val="CCD2D8"/>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grpSp>
          <p:nvGrpSpPr>
            <p:cNvPr id="61" name="Group 60">
              <a:extLst>
                <a:ext uri="{FF2B5EF4-FFF2-40B4-BE49-F238E27FC236}">
                  <a16:creationId xmlns:a16="http://schemas.microsoft.com/office/drawing/2014/main" id="{B001DD27-2A6B-5440-17F3-FD691B0AACBF}"/>
                </a:ext>
              </a:extLst>
            </p:cNvPr>
            <p:cNvGrpSpPr/>
            <p:nvPr/>
          </p:nvGrpSpPr>
          <p:grpSpPr>
            <a:xfrm>
              <a:off x="9501098" y="5829147"/>
              <a:ext cx="2323039" cy="789539"/>
              <a:chOff x="1003619" y="3631702"/>
              <a:chExt cx="1861056" cy="789539"/>
            </a:xfrm>
          </p:grpSpPr>
          <p:sp>
            <p:nvSpPr>
              <p:cNvPr id="62" name="Rectangle 61">
                <a:extLst>
                  <a:ext uri="{FF2B5EF4-FFF2-40B4-BE49-F238E27FC236}">
                    <a16:creationId xmlns:a16="http://schemas.microsoft.com/office/drawing/2014/main" id="{F85F1EB9-C233-6994-D079-CABA70065E59}"/>
                  </a:ext>
                </a:extLst>
              </p:cNvPr>
              <p:cNvSpPr/>
              <p:nvPr/>
            </p:nvSpPr>
            <p:spPr>
              <a:xfrm>
                <a:off x="1003619" y="3631702"/>
                <a:ext cx="1861056" cy="78953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63" name="TextBox 62">
                <a:extLst>
                  <a:ext uri="{FF2B5EF4-FFF2-40B4-BE49-F238E27FC236}">
                    <a16:creationId xmlns:a16="http://schemas.microsoft.com/office/drawing/2014/main" id="{DADDDA9B-05D6-5363-1287-1DFE2C9B431B}"/>
                  </a:ext>
                </a:extLst>
              </p:cNvPr>
              <p:cNvSpPr txBox="1"/>
              <p:nvPr/>
            </p:nvSpPr>
            <p:spPr>
              <a:xfrm>
                <a:off x="1003619" y="3631702"/>
                <a:ext cx="1861056" cy="78953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0" indent="0" defTabSz="1066800">
                  <a:lnSpc>
                    <a:spcPct val="100000"/>
                  </a:lnSpc>
                  <a:spcBef>
                    <a:spcPct val="0"/>
                  </a:spcBef>
                  <a:spcAft>
                    <a:spcPct val="35000"/>
                  </a:spcAft>
                  <a:buNone/>
                </a:pPr>
                <a:r>
                  <a:rPr lang="en-US" sz="20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Application Request Routing</a:t>
                </a:r>
              </a:p>
            </p:txBody>
          </p:sp>
        </p:grpSp>
      </p:grpSp>
      <p:grpSp>
        <p:nvGrpSpPr>
          <p:cNvPr id="82" name="Group 81">
            <a:extLst>
              <a:ext uri="{FF2B5EF4-FFF2-40B4-BE49-F238E27FC236}">
                <a16:creationId xmlns:a16="http://schemas.microsoft.com/office/drawing/2014/main" id="{EF246BCD-B11B-C87B-BA7A-5204745AAFE4}"/>
              </a:ext>
            </a:extLst>
          </p:cNvPr>
          <p:cNvGrpSpPr/>
          <p:nvPr/>
        </p:nvGrpSpPr>
        <p:grpSpPr>
          <a:xfrm>
            <a:off x="4548863" y="3217323"/>
            <a:ext cx="2988968" cy="789539"/>
            <a:chOff x="4560623" y="3078211"/>
            <a:chExt cx="2988968" cy="789539"/>
          </a:xfrm>
        </p:grpSpPr>
        <p:sp>
          <p:nvSpPr>
            <p:cNvPr id="83" name="Oval 82">
              <a:extLst>
                <a:ext uri="{FF2B5EF4-FFF2-40B4-BE49-F238E27FC236}">
                  <a16:creationId xmlns:a16="http://schemas.microsoft.com/office/drawing/2014/main" id="{F66CC2E3-4C6F-EA39-4DEF-A105BF9626CF}"/>
                </a:ext>
              </a:extLst>
            </p:cNvPr>
            <p:cNvSpPr/>
            <p:nvPr/>
          </p:nvSpPr>
          <p:spPr>
            <a:xfrm>
              <a:off x="4560623" y="3078211"/>
              <a:ext cx="789539" cy="789539"/>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84" name="Rectangle 83" descr="Employee badge with solid fill">
              <a:extLst>
                <a:ext uri="{FF2B5EF4-FFF2-40B4-BE49-F238E27FC236}">
                  <a16:creationId xmlns:a16="http://schemas.microsoft.com/office/drawing/2014/main" id="{982CF22E-93EE-B5B2-942E-35457869DBA1}"/>
                </a:ext>
              </a:extLst>
            </p:cNvPr>
            <p:cNvSpPr/>
            <p:nvPr/>
          </p:nvSpPr>
          <p:spPr>
            <a:xfrm>
              <a:off x="4700437" y="3244014"/>
              <a:ext cx="457932" cy="457932"/>
            </a:xfrm>
            <a:prstGeom prst="rect">
              <a:avLst/>
            </a:prstGeom>
            <a:blipFill>
              <a:blip r:embed="rId25" cstate="screen">
                <a:extLst>
                  <a:ext uri="{28A0092B-C50C-407E-A947-70E740481C1C}">
                    <a14:useLocalDpi xmlns:a14="http://schemas.microsoft.com/office/drawing/2010/main"/>
                  </a:ext>
                  <a:ext uri="{96DAC541-7B7A-43D3-8B79-37D633B846F1}">
                    <asvg:svgBlip xmlns:asvg="http://schemas.microsoft.com/office/drawing/2016/SVG/main" r:embed="rId26"/>
                  </a:ext>
                </a:extLst>
              </a:blip>
              <a:stretch>
                <a:fillRect/>
              </a:stretch>
            </a:blipFill>
            <a:ln>
              <a:solidFill>
                <a:srgbClr val="CCD2D8"/>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grpSp>
          <p:nvGrpSpPr>
            <p:cNvPr id="85" name="Group 84">
              <a:extLst>
                <a:ext uri="{FF2B5EF4-FFF2-40B4-BE49-F238E27FC236}">
                  <a16:creationId xmlns:a16="http://schemas.microsoft.com/office/drawing/2014/main" id="{B85997BA-8FA9-C019-D579-8A638FFCCA13}"/>
                </a:ext>
              </a:extLst>
            </p:cNvPr>
            <p:cNvGrpSpPr/>
            <p:nvPr/>
          </p:nvGrpSpPr>
          <p:grpSpPr>
            <a:xfrm>
              <a:off x="5519348" y="3078211"/>
              <a:ext cx="2030243" cy="789539"/>
              <a:chOff x="1003618" y="2020851"/>
              <a:chExt cx="2030243" cy="789539"/>
            </a:xfrm>
          </p:grpSpPr>
          <p:sp>
            <p:nvSpPr>
              <p:cNvPr id="86" name="Rectangle 85">
                <a:extLst>
                  <a:ext uri="{FF2B5EF4-FFF2-40B4-BE49-F238E27FC236}">
                    <a16:creationId xmlns:a16="http://schemas.microsoft.com/office/drawing/2014/main" id="{B1B0AB7E-A4C5-10A0-56CB-E4B07B9680DB}"/>
                  </a:ext>
                </a:extLst>
              </p:cNvPr>
              <p:cNvSpPr/>
              <p:nvPr/>
            </p:nvSpPr>
            <p:spPr>
              <a:xfrm>
                <a:off x="1003619" y="2020851"/>
                <a:ext cx="1861056" cy="78953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87" name="TextBox 86">
                <a:extLst>
                  <a:ext uri="{FF2B5EF4-FFF2-40B4-BE49-F238E27FC236}">
                    <a16:creationId xmlns:a16="http://schemas.microsoft.com/office/drawing/2014/main" id="{87FB25F2-856C-8C42-552A-FFED3A30C474}"/>
                  </a:ext>
                </a:extLst>
              </p:cNvPr>
              <p:cNvSpPr txBox="1"/>
              <p:nvPr/>
            </p:nvSpPr>
            <p:spPr>
              <a:xfrm>
                <a:off x="1003618" y="2020851"/>
                <a:ext cx="2030243" cy="78953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0" indent="0" defTabSz="1066800">
                  <a:lnSpc>
                    <a:spcPct val="100000"/>
                  </a:lnSpc>
                  <a:spcBef>
                    <a:spcPct val="0"/>
                  </a:spcBef>
                  <a:spcAft>
                    <a:spcPct val="35000"/>
                  </a:spcAft>
                  <a:buNone/>
                </a:pPr>
                <a:r>
                  <a:rPr lang="en-US" sz="2000">
                    <a:solidFill>
                      <a:schemeClr val="tx2">
                        <a:lumMod val="50000"/>
                      </a:schemeClr>
                    </a:solidFill>
                    <a:latin typeface="Open Sans" panose="020B0606030504020204" pitchFamily="34" charset="0"/>
                    <a:ea typeface="Open Sans" panose="020B0606030504020204" pitchFamily="34" charset="0"/>
                    <a:cs typeface="Open Sans" panose="020B0606030504020204" pitchFamily="34" charset="0"/>
                  </a:rPr>
                  <a:t>Windows Identity</a:t>
                </a:r>
              </a:p>
            </p:txBody>
          </p:sp>
        </p:grpSp>
      </p:grpSp>
    </p:spTree>
    <p:extLst>
      <p:ext uri="{BB962C8B-B14F-4D97-AF65-F5344CB8AC3E}">
        <p14:creationId xmlns:p14="http://schemas.microsoft.com/office/powerpoint/2010/main" val="3036726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2C7E4-0D76-8023-BEEC-93720A54C6FE}"/>
              </a:ext>
            </a:extLst>
          </p:cNvPr>
          <p:cNvSpPr>
            <a:spLocks noGrp="1"/>
          </p:cNvSpPr>
          <p:nvPr>
            <p:ph type="title"/>
          </p:nvPr>
        </p:nvSpPr>
        <p:spPr>
          <a:xfrm>
            <a:off x="838200" y="365125"/>
            <a:ext cx="10850880" cy="1325563"/>
          </a:xfrm>
        </p:spPr>
        <p:txBody>
          <a:bodyPr>
            <a:normAutofit/>
          </a:bodyPr>
          <a:lstStyle/>
          <a:p>
            <a:r>
              <a:rPr lang="en-US" sz="3800"/>
              <a:t>About the application and code assessment</a:t>
            </a:r>
          </a:p>
        </p:txBody>
      </p:sp>
      <p:sp>
        <p:nvSpPr>
          <p:cNvPr id="3" name="Content Placeholder 2">
            <a:extLst>
              <a:ext uri="{FF2B5EF4-FFF2-40B4-BE49-F238E27FC236}">
                <a16:creationId xmlns:a16="http://schemas.microsoft.com/office/drawing/2014/main" id="{6EC557C3-B169-A8BD-FF32-4A14F5E45B80}"/>
              </a:ext>
            </a:extLst>
          </p:cNvPr>
          <p:cNvSpPr>
            <a:spLocks noGrp="1"/>
          </p:cNvSpPr>
          <p:nvPr>
            <p:ph idx="1"/>
          </p:nvPr>
        </p:nvSpPr>
        <p:spPr>
          <a:xfrm>
            <a:off x="838200" y="1825625"/>
            <a:ext cx="5166360" cy="4351338"/>
          </a:xfrm>
        </p:spPr>
        <p:txBody>
          <a:bodyPr>
            <a:normAutofit fontScale="92500"/>
          </a:bodyPr>
          <a:lstStyle/>
          <a:p>
            <a:pPr marL="0" indent="0">
              <a:lnSpc>
                <a:spcPct val="100000"/>
              </a:lnSpc>
              <a:buNone/>
            </a:pPr>
            <a:r>
              <a:rPr lang="en-US" sz="2400">
                <a:hlinkClick r:id="rId2" tooltip="https://aka.ms/appcat"/>
              </a:rPr>
              <a:t>aka.ms/</a:t>
            </a:r>
            <a:r>
              <a:rPr lang="en-US" sz="2400" err="1">
                <a:hlinkClick r:id="rId2" tooltip="https://aka.ms/appcat"/>
              </a:rPr>
              <a:t>appcat</a:t>
            </a:r>
            <a:r>
              <a:rPr lang="en-US" sz="2400">
                <a:hlinkClick r:id="rId2" tooltip="https://aka.ms/appcat"/>
              </a:rPr>
              <a:t>/dotnet</a:t>
            </a:r>
            <a:endParaRPr lang="en-US" sz="2400"/>
          </a:p>
          <a:p>
            <a:pPr marL="0" indent="0">
              <a:lnSpc>
                <a:spcPct val="100000"/>
              </a:lnSpc>
              <a:buNone/>
            </a:pPr>
            <a:endParaRPr lang="en-US" sz="2000"/>
          </a:p>
          <a:p>
            <a:pPr marL="0" indent="0">
              <a:lnSpc>
                <a:spcPct val="100000"/>
              </a:lnSpc>
              <a:buNone/>
            </a:pPr>
            <a:r>
              <a:rPr lang="en-US" sz="2000"/>
              <a:t>Separate tool for .NET, available as</a:t>
            </a:r>
          </a:p>
          <a:p>
            <a:pPr>
              <a:lnSpc>
                <a:spcPct val="100000"/>
              </a:lnSpc>
            </a:pPr>
            <a:r>
              <a:rPr lang="en-US" sz="1600"/>
              <a:t>VS extension </a:t>
            </a:r>
            <a:r>
              <a:rPr lang="en-US" sz="1600">
                <a:hlinkClick r:id="rId3"/>
              </a:rPr>
              <a:t>aka.ms/</a:t>
            </a:r>
            <a:r>
              <a:rPr lang="en-US" sz="1600" err="1">
                <a:hlinkClick r:id="rId3"/>
              </a:rPr>
              <a:t>appcat</a:t>
            </a:r>
            <a:r>
              <a:rPr lang="en-US" sz="1600">
                <a:hlinkClick r:id="rId3"/>
              </a:rPr>
              <a:t>/dotnet/vs</a:t>
            </a:r>
            <a:endParaRPr lang="en-US" sz="1600"/>
          </a:p>
          <a:p>
            <a:pPr>
              <a:lnSpc>
                <a:spcPct val="100000"/>
              </a:lnSpc>
            </a:pPr>
            <a:r>
              <a:rPr lang="en-US" sz="1600"/>
              <a:t>.NET CLI tool </a:t>
            </a:r>
            <a:r>
              <a:rPr lang="en-US" sz="1600">
                <a:hlinkClick r:id="rId4"/>
              </a:rPr>
              <a:t>aka.ms/</a:t>
            </a:r>
            <a:r>
              <a:rPr lang="en-US" sz="1600" err="1">
                <a:hlinkClick r:id="rId4"/>
              </a:rPr>
              <a:t>appcat</a:t>
            </a:r>
            <a:r>
              <a:rPr lang="en-US" sz="1600">
                <a:hlinkClick r:id="rId4"/>
              </a:rPr>
              <a:t>/dotnet/cli</a:t>
            </a:r>
            <a:endParaRPr lang="en-US" sz="1600"/>
          </a:p>
          <a:p>
            <a:pPr marL="0" indent="0">
              <a:lnSpc>
                <a:spcPct val="100000"/>
              </a:lnSpc>
              <a:buNone/>
            </a:pPr>
            <a:endParaRPr lang="en-US" sz="1800"/>
          </a:p>
          <a:p>
            <a:pPr marL="0" indent="0">
              <a:lnSpc>
                <a:spcPct val="100000"/>
              </a:lnSpc>
              <a:buNone/>
            </a:pPr>
            <a:r>
              <a:rPr lang="en-US" sz="1800"/>
              <a:t>Provides interactive compatibility report</a:t>
            </a:r>
          </a:p>
          <a:p>
            <a:pPr marL="0" indent="0">
              <a:lnSpc>
                <a:spcPct val="100000"/>
              </a:lnSpc>
              <a:buNone/>
            </a:pPr>
            <a:r>
              <a:rPr lang="en-US" sz="1800"/>
              <a:t>and exports to HTML, JSON, and CSV</a:t>
            </a:r>
          </a:p>
          <a:p>
            <a:pPr marL="0" indent="0">
              <a:lnSpc>
                <a:spcPct val="100000"/>
              </a:lnSpc>
              <a:buNone/>
            </a:pPr>
            <a:endParaRPr lang="en-US" sz="1800"/>
          </a:p>
          <a:p>
            <a:pPr marL="0" indent="0">
              <a:lnSpc>
                <a:spcPct val="100000"/>
              </a:lnSpc>
              <a:buNone/>
            </a:pPr>
            <a:r>
              <a:rPr lang="en-US" sz="1800"/>
              <a:t>There is a similar separate CLI tool for Java: </a:t>
            </a:r>
            <a:r>
              <a:rPr lang="en-US" sz="1800">
                <a:hlinkClick r:id="rId5" tooltip="https://aka.ms/appcat"/>
              </a:rPr>
              <a:t>aka.ms/</a:t>
            </a:r>
            <a:r>
              <a:rPr lang="en-US" sz="1800" err="1">
                <a:hlinkClick r:id="rId5" tooltip="https://aka.ms/appcat"/>
              </a:rPr>
              <a:t>appcat</a:t>
            </a:r>
            <a:r>
              <a:rPr lang="en-US" sz="1800">
                <a:hlinkClick r:id="rId5" tooltip="https://aka.ms/appcat"/>
              </a:rPr>
              <a:t>/java</a:t>
            </a:r>
            <a:endParaRPr lang="en-US" sz="1800"/>
          </a:p>
          <a:p>
            <a:pPr marL="0" indent="0">
              <a:buNone/>
            </a:pPr>
            <a:endParaRPr lang="en-US"/>
          </a:p>
          <a:p>
            <a:endParaRPr lang="en-US"/>
          </a:p>
        </p:txBody>
      </p:sp>
      <p:pic>
        <p:nvPicPr>
          <p:cNvPr id="5" name="Picture 4">
            <a:extLst>
              <a:ext uri="{FF2B5EF4-FFF2-40B4-BE49-F238E27FC236}">
                <a16:creationId xmlns:a16="http://schemas.microsoft.com/office/drawing/2014/main" id="{EC942FD5-092D-8EFC-D9C9-EF8C2D6AD58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859972" y="1582103"/>
            <a:ext cx="7537211" cy="4594860"/>
          </a:xfrm>
          <a:prstGeom prst="rect">
            <a:avLst/>
          </a:prstGeom>
        </p:spPr>
      </p:pic>
    </p:spTree>
    <p:extLst>
      <p:ext uri="{BB962C8B-B14F-4D97-AF65-F5344CB8AC3E}">
        <p14:creationId xmlns:p14="http://schemas.microsoft.com/office/powerpoint/2010/main" val="3528880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23E9-9889-8E81-E7DB-6B10D4FBD56F}"/>
              </a:ext>
            </a:extLst>
          </p:cNvPr>
          <p:cNvSpPr txBox="1">
            <a:spLocks/>
          </p:cNvSpPr>
          <p:nvPr/>
        </p:nvSpPr>
        <p:spPr>
          <a:xfrm>
            <a:off x="464205" y="899032"/>
            <a:ext cx="10515600" cy="2852737"/>
          </a:xfrm>
          <a:prstGeom prst="rect">
            <a:avLst/>
          </a:prstGeom>
        </p:spPr>
        <p:txBody>
          <a:bodyPr anchor="b" anchorCtr="0"/>
          <a:lstStyle>
            <a:lvl1pPr algn="l" defTabSz="914400" rtl="0" eaLnBrk="1" latinLnBrk="0" hangingPunct="1">
              <a:lnSpc>
                <a:spcPct val="90000"/>
              </a:lnSpc>
              <a:spcBef>
                <a:spcPct val="0"/>
              </a:spcBef>
              <a:buNone/>
              <a:defRPr sz="4400" b="0" i="0" kern="1200">
                <a:solidFill>
                  <a:schemeClr val="tx1">
                    <a:alpha val="80000"/>
                  </a:schemeClr>
                </a:solidFill>
                <a:latin typeface="Space Grotesk Medium" pitchFamily="2" charset="77"/>
                <a:ea typeface="Open Sans" panose="020B0606030504020204" pitchFamily="34" charset="0"/>
                <a:cs typeface="Space Grotesk Medium" pitchFamily="2" charset="77"/>
              </a:defRPr>
            </a:lvl1pPr>
          </a:lstStyle>
          <a:p>
            <a:r>
              <a:rPr lang="en-US" sz="6500">
                <a:solidFill>
                  <a:schemeClr val="tx2">
                    <a:lumMod val="50000"/>
                  </a:schemeClr>
                </a:solidFill>
              </a:rPr>
              <a:t>Demo</a:t>
            </a:r>
          </a:p>
        </p:txBody>
      </p:sp>
      <p:sp>
        <p:nvSpPr>
          <p:cNvPr id="3" name="Text Placeholder 2">
            <a:extLst>
              <a:ext uri="{FF2B5EF4-FFF2-40B4-BE49-F238E27FC236}">
                <a16:creationId xmlns:a16="http://schemas.microsoft.com/office/drawing/2014/main" id="{903EFC18-2B6C-EF5D-B09C-E51620CC7B61}"/>
              </a:ext>
            </a:extLst>
          </p:cNvPr>
          <p:cNvSpPr txBox="1">
            <a:spLocks/>
          </p:cNvSpPr>
          <p:nvPr/>
        </p:nvSpPr>
        <p:spPr>
          <a:xfrm>
            <a:off x="728155" y="3751769"/>
            <a:ext cx="10515600" cy="15001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alpha val="80000"/>
                  </a:schemeClr>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alpha val="80000"/>
                  </a:schemeClr>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alpha val="80000"/>
                  </a:schemeClr>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alpha val="80000"/>
                  </a:schemeClr>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alpha val="80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a:ln>
                <a:noFill/>
              </a:ln>
              <a:solidFill>
                <a:srgbClr val="333333">
                  <a:lumMod val="75000"/>
                  <a:alpha val="80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33066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2C7E4-0D76-8023-BEEC-93720A54C6FE}"/>
              </a:ext>
            </a:extLst>
          </p:cNvPr>
          <p:cNvSpPr>
            <a:spLocks noGrp="1"/>
          </p:cNvSpPr>
          <p:nvPr>
            <p:ph type="title"/>
          </p:nvPr>
        </p:nvSpPr>
        <p:spPr>
          <a:xfrm>
            <a:off x="838200" y="365124"/>
            <a:ext cx="4995747" cy="6162055"/>
          </a:xfrm>
        </p:spPr>
        <p:txBody>
          <a:bodyPr>
            <a:normAutofit/>
          </a:bodyPr>
          <a:lstStyle/>
          <a:p>
            <a:pPr>
              <a:lnSpc>
                <a:spcPct val="100000"/>
              </a:lnSpc>
            </a:pPr>
            <a:r>
              <a:rPr lang="en-US" sz="4000"/>
              <a:t>Try application and code assessment and give us your feedback!</a:t>
            </a:r>
          </a:p>
        </p:txBody>
      </p:sp>
      <p:sp>
        <p:nvSpPr>
          <p:cNvPr id="3" name="Content Placeholder 2">
            <a:extLst>
              <a:ext uri="{FF2B5EF4-FFF2-40B4-BE49-F238E27FC236}">
                <a16:creationId xmlns:a16="http://schemas.microsoft.com/office/drawing/2014/main" id="{6EC557C3-B169-A8BD-FF32-4A14F5E45B80}"/>
              </a:ext>
            </a:extLst>
          </p:cNvPr>
          <p:cNvSpPr>
            <a:spLocks noGrp="1"/>
          </p:cNvSpPr>
          <p:nvPr>
            <p:ph idx="1"/>
          </p:nvPr>
        </p:nvSpPr>
        <p:spPr>
          <a:xfrm>
            <a:off x="6358055" y="3005253"/>
            <a:ext cx="4995747" cy="847494"/>
          </a:xfrm>
        </p:spPr>
        <p:txBody>
          <a:bodyPr>
            <a:normAutofit fontScale="92500"/>
          </a:bodyPr>
          <a:lstStyle/>
          <a:p>
            <a:pPr marL="0" indent="0">
              <a:lnSpc>
                <a:spcPct val="100000"/>
              </a:lnSpc>
              <a:buNone/>
            </a:pPr>
            <a:r>
              <a:rPr lang="en-US" sz="3600">
                <a:hlinkClick r:id="rId2" tooltip="https://aka.ms/appcat"/>
              </a:rPr>
              <a:t>aka.ms/</a:t>
            </a:r>
            <a:r>
              <a:rPr lang="en-US" sz="3600" err="1">
                <a:hlinkClick r:id="rId2" tooltip="https://aka.ms/appcat"/>
              </a:rPr>
              <a:t>appcat</a:t>
            </a:r>
            <a:r>
              <a:rPr lang="en-US" sz="3600">
                <a:hlinkClick r:id="rId2" tooltip="https://aka.ms/appcat"/>
              </a:rPr>
              <a:t>/dotnet</a:t>
            </a:r>
            <a:endParaRPr lang="en-US" sz="3600"/>
          </a:p>
          <a:p>
            <a:pPr marL="0" indent="0">
              <a:buNone/>
            </a:pPr>
            <a:endParaRPr lang="en-US"/>
          </a:p>
          <a:p>
            <a:pPr marL="0" indent="0">
              <a:buNone/>
            </a:pPr>
            <a:endParaRPr lang="en-US"/>
          </a:p>
        </p:txBody>
      </p:sp>
    </p:spTree>
    <p:extLst>
      <p:ext uri="{BB962C8B-B14F-4D97-AF65-F5344CB8AC3E}">
        <p14:creationId xmlns:p14="http://schemas.microsoft.com/office/powerpoint/2010/main" val="332813971"/>
      </p:ext>
    </p:extLst>
  </p:cSld>
  <p:clrMapOvr>
    <a:masterClrMapping/>
  </p:clrMapOvr>
</p:sld>
</file>

<file path=ppt/theme/theme1.xml><?xml version="1.0" encoding="utf-8"?>
<a:theme xmlns:a="http://schemas.openxmlformats.org/drawingml/2006/main" name="1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6ADF3F7F-AEE4-774E-88F4-612FB069A9FB}" vid="{DD83C3FB-08E2-7F4A-A5E3-C4C7933594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520</Words>
  <Application>Microsoft Office PowerPoint</Application>
  <PresentationFormat>Widescreen</PresentationFormat>
  <Paragraphs>81</Paragraphs>
  <Slides>9</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-apple-system</vt:lpstr>
      <vt:lpstr>Aptos</vt:lpstr>
      <vt:lpstr>Arial</vt:lpstr>
      <vt:lpstr>Calibri</vt:lpstr>
      <vt:lpstr>Consolas</vt:lpstr>
      <vt:lpstr>Open Sans</vt:lpstr>
      <vt:lpstr>Segoe UI</vt:lpstr>
      <vt:lpstr>Space Grotesk Medium</vt:lpstr>
      <vt:lpstr>1_Office Theme</vt:lpstr>
      <vt:lpstr>Migrating .NET applications to Azure</vt:lpstr>
      <vt:lpstr>Why migrate from on-prem to Azure?</vt:lpstr>
      <vt:lpstr>How migration process looked like before?</vt:lpstr>
      <vt:lpstr>Azure Migrate (experience before)</vt:lpstr>
      <vt:lpstr>Application and code assessment (new)</vt:lpstr>
      <vt:lpstr>Examples of dependencies identified</vt:lpstr>
      <vt:lpstr>About the application and code assessment</vt:lpstr>
      <vt:lpstr>PowerPoint Presentation</vt:lpstr>
      <vt:lpstr>Try application and code assessment and give us your 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2023-11-22T22:07:23Z</dcterms:created>
  <dcterms:modified xsi:type="dcterms:W3CDTF">2023-11-22T22:17:23Z</dcterms:modified>
</cp:coreProperties>
</file>